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4" r:id="rId5"/>
    <p:sldId id="265" r:id="rId6"/>
    <p:sldId id="293" r:id="rId7"/>
    <p:sldId id="272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8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1D2-FCD5-4C4A-8004-534FFB4E31D9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9851-6DF3-464E-86E5-1586584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89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1D2-FCD5-4C4A-8004-534FFB4E31D9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9851-6DF3-464E-86E5-1586584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46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1D2-FCD5-4C4A-8004-534FFB4E31D9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9851-6DF3-464E-86E5-1586584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3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1D2-FCD5-4C4A-8004-534FFB4E31D9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9851-6DF3-464E-86E5-1586584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8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1D2-FCD5-4C4A-8004-534FFB4E31D9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9851-6DF3-464E-86E5-1586584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9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1D2-FCD5-4C4A-8004-534FFB4E31D9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9851-6DF3-464E-86E5-1586584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2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1D2-FCD5-4C4A-8004-534FFB4E31D9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9851-6DF3-464E-86E5-1586584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16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1D2-FCD5-4C4A-8004-534FFB4E31D9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9851-6DF3-464E-86E5-1586584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2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1D2-FCD5-4C4A-8004-534FFB4E31D9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9851-6DF3-464E-86E5-1586584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13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1D2-FCD5-4C4A-8004-534FFB4E31D9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9851-6DF3-464E-86E5-1586584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2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1D2-FCD5-4C4A-8004-534FFB4E31D9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9851-6DF3-464E-86E5-1586584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6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F61D2-FCD5-4C4A-8004-534FFB4E31D9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E9851-6DF3-464E-86E5-1586584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6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3" y="1871660"/>
            <a:ext cx="11844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Kanit" panose="00000500000000000000" pitchFamily="2" charset="-34"/>
                <a:cs typeface="Kanit" panose="00000500000000000000" pitchFamily="2" charset="-34"/>
              </a:rPr>
              <a:t>Chapter 12</a:t>
            </a:r>
          </a:p>
          <a:p>
            <a:pPr algn="ctr"/>
            <a:r>
              <a:rPr lang="en-US" sz="6000" b="1" dirty="0">
                <a:latin typeface="Kanit" panose="00000500000000000000" pitchFamily="2" charset="-34"/>
                <a:cs typeface="Kanit" panose="00000500000000000000" pitchFamily="2" charset="-34"/>
              </a:rPr>
              <a:t>Mobile Security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F6FD5D-2B68-3A39-6BA4-790C6B791496}"/>
              </a:ext>
            </a:extLst>
          </p:cNvPr>
          <p:cNvSpPr txBox="1"/>
          <p:nvPr/>
        </p:nvSpPr>
        <p:spPr>
          <a:xfrm>
            <a:off x="0" y="109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แก้ไขครั้งล่าสุดเมื่อวันที่ </a:t>
            </a:r>
            <a:r>
              <a:rPr lang="en-US" dirty="0">
                <a:solidFill>
                  <a:srgbClr val="FF0000"/>
                </a:solidFill>
              </a:rPr>
              <a:t>24 </a:t>
            </a:r>
            <a:r>
              <a:rPr lang="th-TH" dirty="0">
                <a:solidFill>
                  <a:srgbClr val="FF0000"/>
                </a:solidFill>
              </a:rPr>
              <a:t>เมษายน </a:t>
            </a:r>
            <a:r>
              <a:rPr lang="en-US" dirty="0">
                <a:solidFill>
                  <a:srgbClr val="FF0000"/>
                </a:solidFill>
              </a:rPr>
              <a:t>2568</a:t>
            </a:r>
          </a:p>
        </p:txBody>
      </p:sp>
    </p:spTree>
    <p:extLst>
      <p:ext uri="{BB962C8B-B14F-4D97-AF65-F5344CB8AC3E}">
        <p14:creationId xmlns:p14="http://schemas.microsoft.com/office/powerpoint/2010/main" val="3068960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04800"/>
            <a:ext cx="5848978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295401"/>
            <a:ext cx="716280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7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04800"/>
            <a:ext cx="796241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58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524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Cryptography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 (hidden/secret to write)</a:t>
            </a:r>
          </a:p>
        </p:txBody>
      </p:sp>
      <p:pic>
        <p:nvPicPr>
          <p:cNvPr id="1028" name="Picture 4" descr="CacheSleuth - Scytale Cip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922" y="3733800"/>
            <a:ext cx="600630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Scytale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86004"/>
            <a:ext cx="5791200" cy="330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87524" y="6488668"/>
            <a:ext cx="4780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https://en.wikipedia.org/wiki/Cryptography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0400" y="2893834"/>
            <a:ext cx="333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Scytale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ไม่ต้องใช้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key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ก็ได้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ขอแค่ให้รู้วิธีอ่านที่ถูกต้อง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50974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524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Encryption</a:t>
            </a:r>
            <a:endParaRPr lang="en-US" sz="20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066800"/>
            <a:ext cx="7543800" cy="35714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4800" y="15356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ต้องใช้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655370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524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Symmetric Encryption: Block Cipher</a:t>
            </a:r>
            <a:endParaRPr lang="en-US" sz="20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798732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FontTx/>
              <a:buChar char="-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Data Encryption Standard (DES)		64-bit block, 56-bit key</a:t>
            </a:r>
          </a:p>
          <a:p>
            <a:pPr marL="227013" indent="-227013">
              <a:buFontTx/>
              <a:buChar char="-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Advanced Encryption Standard (AES)	128-bit block, 128/192/256-bit key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1" y="1676400"/>
            <a:ext cx="4215353" cy="480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16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ifference Between Block Cipher and Stream Cip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819400"/>
            <a:ext cx="666750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2600" y="267248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FontTx/>
              <a:buChar char="-"/>
            </a:pP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ใช้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block cipher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แบบ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parallel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ไม่ปลอดภัย</a:t>
            </a:r>
            <a:endParaRPr lang="en-US" sz="20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667358"/>
            <a:ext cx="1752600" cy="19996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667358"/>
            <a:ext cx="1752600" cy="19996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957" y="649290"/>
            <a:ext cx="1752600" cy="19996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649290"/>
            <a:ext cx="1752600" cy="19996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92628" y="1464445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. . . . .</a:t>
            </a:r>
          </a:p>
        </p:txBody>
      </p:sp>
    </p:spTree>
    <p:extLst>
      <p:ext uri="{BB962C8B-B14F-4D97-AF65-F5344CB8AC3E}">
        <p14:creationId xmlns:p14="http://schemas.microsoft.com/office/powerpoint/2010/main" val="3535593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524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Stream Cipher</a:t>
            </a:r>
            <a:endParaRPr lang="en-US" sz="20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395" y="1209676"/>
            <a:ext cx="8395210" cy="32861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98395" y="4648201"/>
            <a:ext cx="85410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Stream ciphers typically execute at a higher speed than block ciphers and have lower hardware complexity. However, stream ciphers can be susceptible to security breaches; for example, when the same starting state (seed) is used twice.</a:t>
            </a:r>
          </a:p>
        </p:txBody>
      </p:sp>
    </p:spTree>
    <p:extLst>
      <p:ext uri="{BB962C8B-B14F-4D97-AF65-F5344CB8AC3E}">
        <p14:creationId xmlns:p14="http://schemas.microsoft.com/office/powerpoint/2010/main" val="1390629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524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Asymmetric Encryption</a:t>
            </a:r>
            <a:endParaRPr lang="en-US" sz="20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914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FontTx/>
              <a:buChar char="-"/>
            </a:pP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ข้อเสียของ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symmetric encryption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คือ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sender/receiver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ต้องมี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secret key</a:t>
            </a:r>
          </a:p>
          <a:p>
            <a:pPr>
              <a:tabLst>
                <a:tab pos="227013" algn="l"/>
              </a:tabLst>
            </a:pP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	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ก่อนที่จะเริ่มการสื่อสาร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ต้องไปหาที่ลับ ๆ เพื่อตกลงว่าจะใช้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key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อะไร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1" y="1905000"/>
            <a:ext cx="2295525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1" y="5228194"/>
            <a:ext cx="1219200" cy="1172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5228194"/>
            <a:ext cx="1219200" cy="11726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399" y="5228194"/>
            <a:ext cx="1219200" cy="11726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5228194"/>
            <a:ext cx="1219200" cy="1172606"/>
          </a:xfrm>
          <a:prstGeom prst="rect">
            <a:avLst/>
          </a:prstGeom>
        </p:spPr>
      </p:pic>
      <p:cxnSp>
        <p:nvCxnSpPr>
          <p:cNvPr id="14" name="Straight Connector 13"/>
          <p:cNvCxnSpPr>
            <a:stCxn id="3" idx="0"/>
            <a:endCxn id="2" idx="2"/>
          </p:cNvCxnSpPr>
          <p:nvPr/>
        </p:nvCxnSpPr>
        <p:spPr>
          <a:xfrm flipV="1">
            <a:off x="2971801" y="4038600"/>
            <a:ext cx="3052762" cy="1189594"/>
          </a:xfrm>
          <a:prstGeom prst="line">
            <a:avLst/>
          </a:prstGeom>
          <a:ln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0"/>
            <a:endCxn id="2" idx="2"/>
          </p:cNvCxnSpPr>
          <p:nvPr/>
        </p:nvCxnSpPr>
        <p:spPr>
          <a:xfrm flipV="1">
            <a:off x="4724401" y="4038600"/>
            <a:ext cx="1300163" cy="1189594"/>
          </a:xfrm>
          <a:prstGeom prst="line">
            <a:avLst/>
          </a:prstGeom>
          <a:ln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2"/>
            <a:endCxn id="9" idx="0"/>
          </p:cNvCxnSpPr>
          <p:nvPr/>
        </p:nvCxnSpPr>
        <p:spPr>
          <a:xfrm>
            <a:off x="6024563" y="4038600"/>
            <a:ext cx="452436" cy="1189594"/>
          </a:xfrm>
          <a:prstGeom prst="line">
            <a:avLst/>
          </a:prstGeom>
          <a:ln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" idx="2"/>
            <a:endCxn id="11" idx="0"/>
          </p:cNvCxnSpPr>
          <p:nvPr/>
        </p:nvCxnSpPr>
        <p:spPr>
          <a:xfrm>
            <a:off x="6024564" y="4038600"/>
            <a:ext cx="3348037" cy="1189594"/>
          </a:xfrm>
          <a:prstGeom prst="line">
            <a:avLst/>
          </a:prstGeom>
          <a:ln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39000" y="5600765"/>
            <a:ext cx="137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. . . . . . . . 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86600" y="2665939"/>
            <a:ext cx="34243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ไม่เหมาะสมกับสถานการณ์เช่นนี้</a:t>
            </a:r>
            <a:b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user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ส่งข้อมูล เช่น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username,</a:t>
            </a:r>
            <a:b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password, credit card no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ซึ่งจำเป็นต้องเข้ารหัสทันที ใช้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http</a:t>
            </a:r>
            <a:r>
              <a:rPr lang="en-US" sz="2000" u="sng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(s = secure)</a:t>
            </a:r>
          </a:p>
        </p:txBody>
      </p:sp>
    </p:spTree>
    <p:extLst>
      <p:ext uri="{BB962C8B-B14F-4D97-AF65-F5344CB8AC3E}">
        <p14:creationId xmlns:p14="http://schemas.microsoft.com/office/powerpoint/2010/main" val="289978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990600"/>
            <a:ext cx="8686800" cy="38749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1524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RSA - </a:t>
            </a:r>
            <a:r>
              <a:rPr lang="en-US" sz="3600" b="1" dirty="0" err="1">
                <a:latin typeface="Kanit" panose="00000500000000000000" pitchFamily="2" charset="-34"/>
                <a:cs typeface="Kanit" panose="00000500000000000000" pitchFamily="2" charset="-34"/>
              </a:rPr>
              <a:t>Rivest</a:t>
            </a:r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, Shamir, and </a:t>
            </a:r>
            <a:r>
              <a:rPr lang="en-US" sz="3600" b="1" dirty="0" err="1">
                <a:latin typeface="Kanit" panose="00000500000000000000" pitchFamily="2" charset="-34"/>
                <a:cs typeface="Kanit" panose="00000500000000000000" pitchFamily="2" charset="-34"/>
              </a:rPr>
              <a:t>Adleman</a:t>
            </a:r>
            <a:endParaRPr lang="en-US" sz="20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77025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47650"/>
            <a:ext cx="3181350" cy="636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1" y="5562600"/>
            <a:ext cx="1065779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1" y="270431"/>
            <a:ext cx="1065779" cy="1025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15577" y="5791201"/>
            <a:ext cx="3647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public key = 5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ทุกคนบน 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www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ทราบ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  <a:b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private key = 29 (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เป็นความลับ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171690" y="1371600"/>
            <a:ext cx="510" cy="4191000"/>
          </a:xfrm>
          <a:prstGeom prst="straightConnector1">
            <a:avLst/>
          </a:prstGeom>
          <a:ln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00800" y="2967335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27013" algn="l"/>
              </a:tabLst>
            </a:pP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ป้องกันข้อมูลสำคัญ เช่น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- password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- credit card no</a:t>
            </a:r>
          </a:p>
        </p:txBody>
      </p:sp>
    </p:spTree>
    <p:extLst>
      <p:ext uri="{BB962C8B-B14F-4D97-AF65-F5344CB8AC3E}">
        <p14:creationId xmlns:p14="http://schemas.microsoft.com/office/powerpoint/2010/main" val="415305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657" y="145144"/>
            <a:ext cx="11872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/>
            </a:lvl1pPr>
            <a:lvl2pPr marL="742950" lvl="1" indent="-285750">
              <a:buFont typeface="Arial" panose="020B0604020202020204" pitchFamily="34" charset="0"/>
              <a:buChar char="•"/>
              <a:defRPr sz="3600"/>
            </a:lvl2pPr>
          </a:lstStyle>
          <a:p>
            <a:r>
              <a:rPr lang="en-US" sz="4400" dirty="0">
                <a:latin typeface="Kanit" panose="00000500000000000000" pitchFamily="2" charset="-34"/>
                <a:cs typeface="Kanit" panose="00000500000000000000" pitchFamily="2" charset="-34"/>
              </a:rPr>
              <a:t>Shoulder Surfing Attack</a:t>
            </a:r>
          </a:p>
        </p:txBody>
      </p:sp>
      <p:pic>
        <p:nvPicPr>
          <p:cNvPr id="2050" name="Picture 2" descr="Research|Kanagawa Institute of Technology Okazaki Labora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82" y="1140279"/>
            <a:ext cx="3465286" cy="356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ptical illusion protects PIN from shoulder-surfing attacks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863" y="2415437"/>
            <a:ext cx="7458076" cy="419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798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524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Authentication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(proving that a message has not been modified)</a:t>
            </a:r>
          </a:p>
        </p:txBody>
      </p:sp>
      <p:pic>
        <p:nvPicPr>
          <p:cNvPr id="8" name="Picture 2" descr="เงินกระดาษของราชวงศ์ชิง  ประวัติศาสตร์และรายชื่อธนบัตรที่เป็นเหรียญเงินสดโลหะผสมทองแดงที่ออกในยุคเสียนเฟิ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07010"/>
            <a:ext cx="2743200" cy="440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4600" y="57266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เงินกระดาษของราชวงศ์ชิง</a:t>
            </a:r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10200" y="2590801"/>
            <a:ext cx="502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ในสมัยโบราณใช้ตราประทับที่ทำจากหยกหรือไม้ไผ่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ผู้อ่านต้องใช้ความชำนาญในการจดจำรอยต่าง ๆ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ต้องเรียนรู้และฝึกฝนก่อน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  <a:endParaRPr lang="th-TH" sz="2000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endParaRPr lang="en-US" sz="20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82972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524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Authentication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(proving that a message has not been modified)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1143000"/>
            <a:ext cx="82867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55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524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JWT.IO</a:t>
            </a:r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914400"/>
            <a:ext cx="8610600" cy="45087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0" y="2630269"/>
            <a:ext cx="3429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ข้อมูลนี้ไม่ได้เข้ารหัส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(encrypted)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แค่เขียนในรูป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base-64 string</a:t>
            </a:r>
          </a:p>
          <a:p>
            <a:pPr algn="ctr"/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ctr"/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มี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3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ส่วน คั่นด้วย </a:t>
            </a:r>
            <a:r>
              <a:rPr lang="en-US" sz="40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.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(</a:t>
            </a:r>
            <a:r>
              <a:rPr lang="en-US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fullstop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header </a:t>
            </a:r>
            <a:r>
              <a:rPr lang="en-US" sz="40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.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payload </a:t>
            </a:r>
            <a:r>
              <a:rPr lang="en-US" sz="40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.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signature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0" y="5561673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เมื่อล็อกอินสำเร็จ จะได้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Jason Web Token (JWT)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ข้อมูลใน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payload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จะบอกว่า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user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คือใคร และวันหมดอายุของ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token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เมื่อจะโหลด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web app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หน้าต่อไป ก็ต้องส่ง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token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มาด้วยทุกครั้ง เพื่อยืนยันว่าเป็น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user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คนนี้จริง ๆ เช่น คลิกส่งอีเมล </a:t>
            </a:r>
            <a:r>
              <a:rPr lang="th-TH" dirty="0" err="1">
                <a:latin typeface="Kanit" panose="00000500000000000000" pitchFamily="2" charset="-34"/>
                <a:cs typeface="Kanit" panose="00000500000000000000" pitchFamily="2" charset="-34"/>
              </a:rPr>
              <a:t>อัปโห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ลดไฟล์ เป็นต้น</a:t>
            </a:r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2938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065637" y="1050431"/>
            <a:ext cx="0" cy="53979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160772" y="1050431"/>
            <a:ext cx="0" cy="53979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03802" y="95747"/>
            <a:ext cx="2113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Server</a:t>
            </a:r>
            <a:endParaRPr lang="th-TH" sz="2400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ctr"/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(Web API)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0" y="95746"/>
            <a:ext cx="3559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Client</a:t>
            </a:r>
            <a:b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(Web App, Mobile App)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065638" y="1414224"/>
            <a:ext cx="4095135" cy="678426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45277" y="1364440"/>
            <a:ext cx="115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Sign In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065638" y="2456443"/>
            <a:ext cx="4095135" cy="875072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07741" y="2524647"/>
            <a:ext cx="115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Token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065637" y="3756259"/>
            <a:ext cx="4095135" cy="678426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45278" y="3726140"/>
            <a:ext cx="2003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Request + </a:t>
            </a:r>
            <a:r>
              <a:rPr lang="en-US" dirty="0">
                <a:solidFill>
                  <a:srgbClr val="0070C0"/>
                </a:solidFill>
                <a:highlight>
                  <a:srgbClr val="FFFF00"/>
                </a:highlight>
                <a:latin typeface="Kanit" panose="00000500000000000000" pitchFamily="2" charset="-34"/>
                <a:cs typeface="Kanit" panose="00000500000000000000" pitchFamily="2" charset="-34"/>
              </a:rPr>
              <a:t>Token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065636" y="4806690"/>
            <a:ext cx="4095135" cy="875072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30759" y="4874894"/>
            <a:ext cx="1327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Response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60772" y="2104093"/>
            <a:ext cx="1184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สร้าง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token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60770" y="4429147"/>
            <a:ext cx="1528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ตรวจสอบ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token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81213" y="3361635"/>
            <a:ext cx="1184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เก็บ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token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36721" y="6091657"/>
            <a:ext cx="1528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Sign Out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ลบ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token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ทิ้ง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7009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990600"/>
            <a:ext cx="2484173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1524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HS256 vs RS256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(HMAC using SHA256, RSA using SHA256)</a:t>
            </a:r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2133600"/>
            <a:ext cx="609600" cy="2286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67200" y="1447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Symmetric key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2063234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Asymmetric key</a:t>
            </a:r>
          </a:p>
          <a:p>
            <a:pPr>
              <a:tabLst>
                <a:tab pos="228600" algn="l"/>
              </a:tabLst>
            </a:pP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private key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sign</a:t>
            </a:r>
          </a:p>
          <a:p>
            <a:pPr>
              <a:tabLst>
                <a:tab pos="228600" algn="l"/>
              </a:tabLst>
            </a:pP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public key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ใช้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verify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062" y="3467100"/>
            <a:ext cx="1065779" cy="990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240" y="5638800"/>
            <a:ext cx="1065779" cy="10250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69760" y="3720585"/>
            <a:ext cx="3469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วาง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public key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ไว้บนอินเทอร์เน็ต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เก็บ </a:t>
            </a:r>
            <a:r>
              <a:rPr lang="en-US">
                <a:latin typeface="Kanit" panose="00000500000000000000" pitchFamily="2" charset="-34"/>
                <a:cs typeface="Kanit" panose="00000500000000000000" pitchFamily="2" charset="-34"/>
              </a:rPr>
              <a:t>private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key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ไว้เป็นความลับ</a:t>
            </a:r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cxnSp>
        <p:nvCxnSpPr>
          <p:cNvPr id="17" name="Elbow Connector 16"/>
          <p:cNvCxnSpPr>
            <a:stCxn id="9" idx="2"/>
            <a:endCxn id="10" idx="3"/>
          </p:cNvCxnSpPr>
          <p:nvPr/>
        </p:nvCxnSpPr>
        <p:spPr>
          <a:xfrm rot="5400000">
            <a:off x="3867173" y="3576547"/>
            <a:ext cx="1693624" cy="3455933"/>
          </a:xfrm>
          <a:prstGeom prst="bentConnector2">
            <a:avLst/>
          </a:prstGeom>
          <a:ln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47084" y="5867400"/>
            <a:ext cx="8073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token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ที่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sign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ด้วย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private key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  นำ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token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นี้ไปใช้กับ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web/mobile app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อื่น ๆ ได้ เช่น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token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ออกโดย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google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บอกว่าเรามีสิทธิ์ใช้งาน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service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อะไรได้บ้าง</a:t>
            </a:r>
            <a:b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หรือจะใช้พิสูจน์ว่าเราเป็นบุคคลนี้โดยอนุโลม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เพราะอาจเป็น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token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ที่ขโมยมา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20302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8B9C76-7793-5A1A-2E7F-A25E8E502E84}"/>
              </a:ext>
            </a:extLst>
          </p:cNvPr>
          <p:cNvSpPr txBox="1"/>
          <p:nvPr/>
        </p:nvSpPr>
        <p:spPr>
          <a:xfrm>
            <a:off x="172720" y="199519"/>
            <a:ext cx="118668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24 </a:t>
            </a:r>
            <a:r>
              <a:rPr lang="en-US" sz="2400" dirty="0" err="1">
                <a:latin typeface="Noto Serif Thai" panose="02020502060505020204" pitchFamily="18" charset="-34"/>
                <a:cs typeface="Noto Serif Thai" panose="02020502060505020204" pitchFamily="18" charset="-34"/>
              </a:rPr>
              <a:t>เม.ย</a:t>
            </a:r>
            <a:r>
              <a:rPr lang="en-US" sz="240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. 2568 (</a:t>
            </a:r>
            <a:r>
              <a:rPr lang="en-US" sz="2400" dirty="0" err="1">
                <a:latin typeface="Noto Serif Thai" panose="02020502060505020204" pitchFamily="18" charset="-34"/>
                <a:cs typeface="Noto Serif Thai" panose="02020502060505020204" pitchFamily="18" charset="-34"/>
              </a:rPr>
              <a:t>โมบายแอป</a:t>
            </a:r>
            <a:r>
              <a:rPr lang="en-US" sz="240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 - </a:t>
            </a:r>
            <a:r>
              <a:rPr lang="en-US" sz="2400" dirty="0" err="1">
                <a:latin typeface="Noto Serif Thai" panose="02020502060505020204" pitchFamily="18" charset="-34"/>
                <a:cs typeface="Noto Serif Thai" panose="02020502060505020204" pitchFamily="18" charset="-34"/>
              </a:rPr>
              <a:t>บัญญวัฒ</a:t>
            </a:r>
            <a:r>
              <a:rPr lang="en-US" sz="240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)</a:t>
            </a:r>
          </a:p>
          <a:p>
            <a:endParaRPr lang="en-US" sz="1200" dirty="0">
              <a:latin typeface="Noto Serif Thai" panose="02020502060505020204" pitchFamily="18" charset="-34"/>
              <a:cs typeface="Noto Serif Thai" panose="02020502060505020204" pitchFamily="18" charset="-34"/>
            </a:endParaRPr>
          </a:p>
          <a:p>
            <a:r>
              <a:rPr lang="en-US" sz="120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https://chula.zoom.us/rec/share/c7TftGheRKbOD-qEoiM2rOwlJdVPsnrBfZBYrdAziFDInkaqT93_lv7v8I_D7vaf.p8aJNEVLVAs4WiGO?startTime=1745432170000</a:t>
            </a:r>
          </a:p>
          <a:p>
            <a:r>
              <a:rPr lang="en-US" sz="120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Passcode: &amp;#q0I37D\</a:t>
            </a:r>
          </a:p>
          <a:p>
            <a:endParaRPr lang="en-US" sz="1200" dirty="0">
              <a:latin typeface="Noto Serif Thai" panose="02020502060505020204" pitchFamily="18" charset="-34"/>
              <a:cs typeface="Noto Serif Thai" panose="02020502060505020204" pitchFamily="18" charset="-34"/>
            </a:endParaRPr>
          </a:p>
          <a:p>
            <a:r>
              <a:rPr lang="en-US" sz="1200" dirty="0" err="1">
                <a:latin typeface="Noto Serif Thai" panose="02020502060505020204" pitchFamily="18" charset="-34"/>
                <a:cs typeface="Noto Serif Thai" panose="02020502060505020204" pitchFamily="18" charset="-34"/>
              </a:rPr>
              <a:t>เอกสารประกอบ</a:t>
            </a:r>
            <a:endParaRPr lang="en-US" sz="1200" dirty="0">
              <a:latin typeface="Noto Serif Thai" panose="02020502060505020204" pitchFamily="18" charset="-34"/>
              <a:cs typeface="Noto Serif Thai" panose="02020502060505020204" pitchFamily="18" charset="-34"/>
            </a:endParaRPr>
          </a:p>
          <a:p>
            <a:r>
              <a:rPr lang="en-US" sz="120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https://docs.google.com/document/d/14QySI_BCYKDDI8kfeLGopZfQKQy4nttfwgVndbz75ts/edit?usp=sharing</a:t>
            </a:r>
          </a:p>
        </p:txBody>
      </p:sp>
    </p:spTree>
    <p:extLst>
      <p:ext uri="{BB962C8B-B14F-4D97-AF65-F5344CB8AC3E}">
        <p14:creationId xmlns:p14="http://schemas.microsoft.com/office/powerpoint/2010/main" val="2123337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657" y="145144"/>
            <a:ext cx="11872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/>
            </a:lvl1pPr>
            <a:lvl2pPr marL="742950" lvl="1" indent="-285750">
              <a:buFont typeface="Arial" panose="020B0604020202020204" pitchFamily="34" charset="0"/>
              <a:buChar char="•"/>
              <a:defRPr sz="3600"/>
            </a:lvl2pPr>
          </a:lstStyle>
          <a:p>
            <a:r>
              <a:rPr lang="en-US" sz="4400" dirty="0">
                <a:latin typeface="Kanit" panose="00000500000000000000" pitchFamily="2" charset="-34"/>
                <a:cs typeface="Kanit" panose="00000500000000000000" pitchFamily="2" charset="-34"/>
              </a:rPr>
              <a:t>Smudge Attack</a:t>
            </a:r>
          </a:p>
        </p:txBody>
      </p:sp>
      <p:pic>
        <p:nvPicPr>
          <p:cNvPr id="1030" name="Picture 6" descr="PDF] Boosting the Guessing Attack Performance on Android Lock Patterns with Smudge  Attacks | Semantic Scho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29" y="1037021"/>
            <a:ext cx="8306707" cy="562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562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uice jacking เทคนิคแฮกที่ทำให้เราไม่ควรชาร์จแบตเตอรี่จากช่อง USB ในพื้นที่สาธารณ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1" y="1237171"/>
            <a:ext cx="7445967" cy="418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9657" y="145144"/>
            <a:ext cx="11872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/>
            </a:lvl1pPr>
            <a:lvl2pPr marL="742950" lvl="1" indent="-285750">
              <a:buFont typeface="Arial" panose="020B0604020202020204" pitchFamily="34" charset="0"/>
              <a:buChar char="•"/>
              <a:defRPr sz="3600"/>
            </a:lvl2pPr>
          </a:lstStyle>
          <a:p>
            <a:r>
              <a:rPr lang="en-US" sz="4400" dirty="0">
                <a:latin typeface="Kanit" panose="00000500000000000000" pitchFamily="2" charset="-34"/>
                <a:cs typeface="Kanit" panose="00000500000000000000" pitchFamily="2" charset="-34"/>
              </a:rPr>
              <a:t>Juice Jacking</a:t>
            </a:r>
          </a:p>
        </p:txBody>
      </p:sp>
      <p:pic>
        <p:nvPicPr>
          <p:cNvPr id="1028" name="Picture 4" descr="charging - Android system keeps resetting default USB configuration upon PC  connection - Android Enthusiasts Stack Exch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736" y="1237171"/>
            <a:ext cx="2876981" cy="418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093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657" y="145144"/>
            <a:ext cx="11872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/>
            </a:lvl1pPr>
            <a:lvl2pPr marL="742950" lvl="1" indent="-285750">
              <a:buFont typeface="Arial" panose="020B0604020202020204" pitchFamily="34" charset="0"/>
              <a:buChar char="•"/>
              <a:defRPr sz="3600"/>
            </a:lvl2pPr>
          </a:lstStyle>
          <a:p>
            <a:r>
              <a:rPr lang="en-US" sz="4400" dirty="0" err="1">
                <a:latin typeface="Kanit" panose="00000500000000000000" pitchFamily="2" charset="-34"/>
                <a:cs typeface="Kanit" panose="00000500000000000000" pitchFamily="2" charset="-34"/>
              </a:rPr>
              <a:t>XcodeGhost</a:t>
            </a:r>
            <a:endParaRPr lang="en-US" sz="44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02282" y="6488668"/>
            <a:ext cx="4589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https://en.wikipedia.org/wiki/XcodeGhost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57" y="914584"/>
            <a:ext cx="11872686" cy="2838457"/>
          </a:xfrm>
          <a:prstGeom prst="rect">
            <a:avLst/>
          </a:prstGeom>
        </p:spPr>
      </p:pic>
      <p:pic>
        <p:nvPicPr>
          <p:cNvPr id="2050" name="Picture 2" descr="Apple Posts XcodeGhost Malware FAQ, Will Alert Users Who Installed Infected  Apps | Redmond P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92" y="3922812"/>
            <a:ext cx="4492658" cy="239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840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AF9296-0C9C-20D1-0F68-6D9F53666512}"/>
              </a:ext>
            </a:extLst>
          </p:cNvPr>
          <p:cNvSpPr txBox="1"/>
          <p:nvPr/>
        </p:nvSpPr>
        <p:spPr>
          <a:xfrm>
            <a:off x="159657" y="145144"/>
            <a:ext cx="11872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/>
            </a:lvl1pPr>
            <a:lvl2pPr marL="742950" lvl="1" indent="-285750">
              <a:buFont typeface="Arial" panose="020B0604020202020204" pitchFamily="34" charset="0"/>
              <a:buChar char="•"/>
              <a:defRPr sz="3600"/>
            </a:lvl2pPr>
          </a:lstStyle>
          <a:p>
            <a:r>
              <a:rPr lang="en-US" sz="4400" dirty="0">
                <a:latin typeface="Kanit" panose="00000500000000000000" pitchFamily="2" charset="-34"/>
                <a:cs typeface="Kanit" panose="00000500000000000000" pitchFamily="2" charset="-34"/>
              </a:rPr>
              <a:t>IMSI Catcher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E440E6-6E3A-70D6-A7D7-354A96319C34}"/>
              </a:ext>
            </a:extLst>
          </p:cNvPr>
          <p:cNvSpPr txBox="1"/>
          <p:nvPr/>
        </p:nvSpPr>
        <p:spPr>
          <a:xfrm>
            <a:off x="159657" y="914585"/>
            <a:ext cx="11872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Cordia New" panose="020B0304020202020204" pitchFamily="34" charset="-34"/>
              </a:rPr>
              <a:t>- Mobile station international subscriber number (MSISDN) </a:t>
            </a:r>
            <a:r>
              <a:rPr lang="th-TH" sz="2400" dirty="0">
                <a:cs typeface="Cordia New" panose="020B0304020202020204" pitchFamily="34" charset="-34"/>
              </a:rPr>
              <a:t>เบอร์โทร เช่น </a:t>
            </a:r>
            <a:r>
              <a:rPr lang="en-US" sz="2400" dirty="0">
                <a:cs typeface="Cordia New" panose="020B0304020202020204" pitchFamily="34" charset="-34"/>
              </a:rPr>
              <a:t>(66) 081-123-4567</a:t>
            </a:r>
          </a:p>
          <a:p>
            <a:r>
              <a:rPr lang="en-US" sz="2400" dirty="0">
                <a:cs typeface="Cordia New" panose="020B0304020202020204" pitchFamily="34" charset="-34"/>
              </a:rPr>
              <a:t>- International mobile subscriber identity (IMSI) </a:t>
            </a:r>
            <a:r>
              <a:rPr lang="th-TH" sz="2400" dirty="0">
                <a:cs typeface="Cordia New" panose="020B0304020202020204" pitchFamily="34" charset="-34"/>
              </a:rPr>
              <a:t>เบอร์ค่าย เช่น </a:t>
            </a:r>
            <a:r>
              <a:rPr lang="en-US" sz="2400" dirty="0">
                <a:cs typeface="Cordia New" panose="020B0304020202020204" pitchFamily="34" charset="-34"/>
              </a:rPr>
              <a:t>(520) 03-1234567890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CCA54F-0822-ED37-5638-C18AEB78E147}"/>
              </a:ext>
            </a:extLst>
          </p:cNvPr>
          <p:cNvSpPr txBox="1"/>
          <p:nvPr/>
        </p:nvSpPr>
        <p:spPr>
          <a:xfrm>
            <a:off x="7874000" y="6525107"/>
            <a:ext cx="4318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https://www.thaipbs.or.th/news/content/328296</a:t>
            </a:r>
          </a:p>
        </p:txBody>
      </p:sp>
      <p:pic>
        <p:nvPicPr>
          <p:cNvPr id="1026" name="Picture 2" descr="ปลากระเบน&quot; เครื่องมืออวตาร ส่ง SMS หลอกดูดเงิน | Thai PBS News  ข่าวไทยพีบีเอส">
            <a:extLst>
              <a:ext uri="{FF2B5EF4-FFF2-40B4-BE49-F238E27FC236}">
                <a16:creationId xmlns:a16="http://schemas.microsoft.com/office/drawing/2014/main" id="{CAC7CF21-BB93-F39C-E23E-C583D9DF2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39" y="1838718"/>
            <a:ext cx="8105463" cy="451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282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699944"/>
            <a:ext cx="8686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Malware		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ซอฟต์แวร์ที่ตั้งใจออกแบบมาให้ทำอันตราย</a:t>
            </a:r>
            <a:endParaRPr lang="en-US" dirty="0">
              <a:solidFill>
                <a:srgbClr val="202124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Trojan horse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ไม่ได้ทำงานตามที่โฆษณา แต่ทำอันตรายอย่างอื่นด้วย</a:t>
            </a:r>
            <a:endParaRPr lang="en-US" dirty="0">
              <a:solidFill>
                <a:srgbClr val="202124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Spyware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	แสดงโฆษณา ขโมยข้อมูล ส่ง </a:t>
            </a: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spam mail (90% in 2010)</a:t>
            </a:r>
          </a:p>
          <a:p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Ransomware	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เข้ารหัสข้อมูล เรียกค่าไถ่ </a:t>
            </a: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(ransom)</a:t>
            </a:r>
          </a:p>
          <a:p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Trap door	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ผู้พัฒนาระบบ</a:t>
            </a: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/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แอป ทำทางเข้าสำหรับตัวเองไว้ใช้ภายหลัง เช่น</a:t>
            </a:r>
          </a:p>
          <a:p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	แอบเข้ามาปัดเศษสตางค์จากบัญชีอื่น</a:t>
            </a:r>
            <a:b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	</a:t>
            </a:r>
            <a:r>
              <a:rPr lang="en-US" dirty="0" err="1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XCodeGhost</a:t>
            </a: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2015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เติม </a:t>
            </a: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machine code 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ลงไปในทุกแอปที่คอมไพล์</a:t>
            </a:r>
          </a:p>
          <a:p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	</a:t>
            </a: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ควรติดตั้งแอ</a:t>
            </a:r>
            <a:r>
              <a:rPr lang="th-TH" dirty="0" err="1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ปจาก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แหล่งที่เชื่อถือได้เท่านั้น</a:t>
            </a: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  <a:p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Logic bomb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ตั้งเวลา เงื่อนไข ให้โจมตี เช่น เมื่อไม่ได้เป็นพนักงานแล้ว</a:t>
            </a:r>
            <a:endParaRPr lang="en-US" dirty="0">
              <a:solidFill>
                <a:srgbClr val="202124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Virus		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มีการแพร่พันธุ์ </a:t>
            </a: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(self-replicating) 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โดยใช้ </a:t>
            </a: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human activity</a:t>
            </a:r>
          </a:p>
          <a:p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	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เช่น การก็อปปี้ไฟล์ข้ามเครื่อง</a:t>
            </a: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dirty="0" err="1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ไวรัส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มีหลายประเภท </a:t>
            </a: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file, boot, macro</a:t>
            </a:r>
            <a:b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	(spreadsheet), rootkit (easy root access), source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code,</a:t>
            </a:r>
          </a:p>
          <a:p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	polymorphic, encrypted, stealth, multipartite, armored</a:t>
            </a:r>
          </a:p>
          <a:p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Worms		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ไม่ใช้ </a:t>
            </a: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human activity 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แพร่ไปได้เองใน </a:t>
            </a: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network</a:t>
            </a:r>
          </a:p>
          <a:p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Monoculture	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ระบบเดียวทั้งโลก เช่น ปี </a:t>
            </a: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2004 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ระบบปฏิบัติการ </a:t>
            </a: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Windows Server</a:t>
            </a:r>
            <a:b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	ติดตั้ง </a:t>
            </a: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Internet Information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Services (IIS) 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ผู้ท่องเว็บใช้โปรแกรม</a:t>
            </a:r>
            <a:b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	</a:t>
            </a: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Internet Explorer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dirty="0" err="1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ไวรัส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ติด </a:t>
            </a: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IIS 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ก่อน แล้วผู้ท่องเว็บทุกคนที่มาดาวน์โหลด</a:t>
            </a:r>
            <a:b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	ไฟล์จากเว็บนี้จะติด</a:t>
            </a:r>
            <a:r>
              <a:rPr lang="th-TH" dirty="0" err="1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ไวรัส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ไปด้วยทุกครั้ง </a:t>
            </a:r>
            <a:r>
              <a:rPr lang="th-TH" dirty="0" err="1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ไวรัส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จะติดตั้ง </a:t>
            </a: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back door 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เช่น</a:t>
            </a:r>
          </a:p>
          <a:p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	</a:t>
            </a: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keystroke logger 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จำทุกอย่างที่ผู้ใช้พิมพ์ผ่านคีย์บอร์ด</a:t>
            </a:r>
          </a:p>
        </p:txBody>
      </p:sp>
    </p:spTree>
    <p:extLst>
      <p:ext uri="{BB962C8B-B14F-4D97-AF65-F5344CB8AC3E}">
        <p14:creationId xmlns:p14="http://schemas.microsoft.com/office/powerpoint/2010/main" val="2339720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4098" y="207075"/>
            <a:ext cx="8559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Hash Functions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049" y="1066800"/>
            <a:ext cx="7315200" cy="52985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6396336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คุณสมบัติที่สำคัญคือ หา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inverse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function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ยากมาก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และโอกาสเกิด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collision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น้อย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01737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เข้ารหัส Password ด้วย Hash function กับ Salt valu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794102"/>
            <a:ext cx="9161311" cy="53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165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940</Words>
  <Application>Microsoft Office PowerPoint</Application>
  <PresentationFormat>Widescreen</PresentationFormat>
  <Paragraphs>82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Cordia New</vt:lpstr>
      <vt:lpstr>Kanit</vt:lpstr>
      <vt:lpstr>Noto Serif Thai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ชัชวิทย์ อาภรณ์เทวัญ</dc:creator>
  <cp:lastModifiedBy>ชัชวิทย์ อาภรณ์เทวัญ</cp:lastModifiedBy>
  <cp:revision>74</cp:revision>
  <dcterms:created xsi:type="dcterms:W3CDTF">2020-10-29T17:01:43Z</dcterms:created>
  <dcterms:modified xsi:type="dcterms:W3CDTF">2025-04-24T18:05:58Z</dcterms:modified>
</cp:coreProperties>
</file>