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57" r:id="rId12"/>
    <p:sldId id="260" r:id="rId13"/>
    <p:sldId id="258" r:id="rId14"/>
    <p:sldId id="261" r:id="rId15"/>
    <p:sldId id="263" r:id="rId16"/>
    <p:sldId id="264" r:id="rId17"/>
    <p:sldId id="265" r:id="rId18"/>
    <p:sldId id="262" r:id="rId19"/>
    <p:sldId id="267" r:id="rId20"/>
    <p:sldId id="266" r:id="rId21"/>
    <p:sldId id="268" r:id="rId22"/>
    <p:sldId id="269" r:id="rId23"/>
    <p:sldId id="270" r:id="rId24"/>
    <p:sldId id="271" r:id="rId25"/>
    <p:sldId id="282" r:id="rId26"/>
    <p:sldId id="283" r:id="rId27"/>
    <p:sldId id="284" r:id="rId28"/>
    <p:sldId id="285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5" autoAdjust="0"/>
    <p:restoredTop sz="93178" autoAdjust="0"/>
  </p:normalViewPr>
  <p:slideViewPr>
    <p:cSldViewPr snapToGrid="0">
      <p:cViewPr varScale="1">
        <p:scale>
          <a:sx n="99" d="100"/>
          <a:sy n="99" d="100"/>
        </p:scale>
        <p:origin x="10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CD0EE-0CC8-4360-9252-976D9585A54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A73CD-B318-4231-BFB3-9D986510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1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9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1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2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7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1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6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5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0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5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F771-C5C8-4989-975B-8107CE8CCEB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3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3" y="2348320"/>
            <a:ext cx="11844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Kanit" panose="00000500000000000000" pitchFamily="2" charset="-34"/>
                <a:cs typeface="Kanit" panose="00000500000000000000" pitchFamily="2" charset="-34"/>
              </a:rPr>
              <a:t>Chapter 11</a:t>
            </a:r>
          </a:p>
          <a:p>
            <a:pPr algn="ctr"/>
            <a:r>
              <a:rPr lang="en-US" sz="6000" b="1" dirty="0">
                <a:latin typeface="Kanit" panose="00000500000000000000" pitchFamily="2" charset="-34"/>
                <a:cs typeface="Kanit" panose="00000500000000000000" pitchFamily="2" charset="-34"/>
              </a:rPr>
              <a:t>5G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C9C88A-A6A9-D8DB-834D-B5420F4C2951}"/>
              </a:ext>
            </a:extLst>
          </p:cNvPr>
          <p:cNvSpPr txBox="1"/>
          <p:nvPr/>
        </p:nvSpPr>
        <p:spPr>
          <a:xfrm>
            <a:off x="0" y="109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</a:rPr>
              <a:t>22 </a:t>
            </a:r>
            <a:r>
              <a:rPr lang="th-TH" dirty="0">
                <a:solidFill>
                  <a:srgbClr val="FF0000"/>
                </a:solidFill>
              </a:rPr>
              <a:t>เมษายน </a:t>
            </a:r>
            <a:r>
              <a:rPr lang="en-US" dirty="0">
                <a:solidFill>
                  <a:srgbClr val="FF0000"/>
                </a:solidFill>
              </a:rPr>
              <a:t>2568</a:t>
            </a:r>
          </a:p>
        </p:txBody>
      </p:sp>
    </p:spTree>
    <p:extLst>
      <p:ext uri="{BB962C8B-B14F-4D97-AF65-F5344CB8AC3E}">
        <p14:creationId xmlns:p14="http://schemas.microsoft.com/office/powerpoint/2010/main" val="164719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50" y="448437"/>
            <a:ext cx="106299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08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ircle to sine 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90" y="511174"/>
            <a:ext cx="7754710" cy="600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968370" y="3990976"/>
            <a:ext cx="169069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68370" y="2300288"/>
            <a:ext cx="0" cy="1690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3070" y="182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0447" y="3806310"/>
            <a:ext cx="90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Cosine</a:t>
            </a:r>
          </a:p>
        </p:txBody>
      </p:sp>
    </p:spTree>
    <p:extLst>
      <p:ext uri="{BB962C8B-B14F-4D97-AF65-F5344CB8AC3E}">
        <p14:creationId xmlns:p14="http://schemas.microsoft.com/office/powerpoint/2010/main" val="427532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291" y="196333"/>
            <a:ext cx="3373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Euler's formula</a:t>
            </a:r>
            <a:endParaRPr lang="en-US" sz="3600" b="1" i="0" dirty="0">
              <a:solidFill>
                <a:srgbClr val="000000"/>
              </a:solidFill>
              <a:effectLst/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1026" name="Picture 2" descr="Euler's formul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5" y="1382716"/>
            <a:ext cx="4117269" cy="406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16018" y="2653950"/>
                <a:ext cx="6757172" cy="2286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ถ้าจะเลื่อน </a:t>
                </a:r>
                <a:r>
                  <a:rPr lang="en-US" sz="2400" dirty="0">
                    <a:latin typeface="Kanit" panose="00000500000000000000" pitchFamily="2" charset="-34"/>
                    <a:cs typeface="Kanit" panose="00000500000000000000" pitchFamily="2" charset="-34"/>
                  </a:rPr>
                  <a:t>phase </a:t>
                </a:r>
                <a:r>
                  <a:rPr lang="th-TH" sz="24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จาก </a:t>
                </a:r>
                <a:r>
                  <a:rPr lang="en-US" sz="2400" dirty="0">
                    <a:latin typeface="Kanit" panose="00000500000000000000" pitchFamily="2" charset="-34"/>
                    <a:cs typeface="Kanit" panose="00000500000000000000" pitchFamily="2" charset="-34"/>
                  </a:rPr>
                  <a:t>A </a:t>
                </a:r>
                <a:r>
                  <a:rPr lang="th-TH" sz="2400" dirty="0">
                    <a:latin typeface="Kanit" panose="00000500000000000000" pitchFamily="2" charset="-34"/>
                    <a:cs typeface="Kanit" panose="00000500000000000000" pitchFamily="2" charset="-34"/>
                  </a:rPr>
                  <a:t>ไปอีก </a:t>
                </a:r>
                <a:r>
                  <a:rPr lang="en-US" sz="2400" dirty="0">
                    <a:latin typeface="Kanit" panose="00000500000000000000" pitchFamily="2" charset="-34"/>
                    <a:cs typeface="Kanit" panose="00000500000000000000" pitchFamily="2" charset="-34"/>
                  </a:rPr>
                  <a:t>B </a:t>
                </a:r>
                <a:r>
                  <a:rPr lang="th-TH" sz="24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ก็คูณกันได้เลย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h-TH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𝑖𝐴</m:t>
                          </m:r>
                        </m:sup>
                      </m:sSup>
                      <m:sSup>
                        <m:sSupPr>
                          <m:ctrlPr>
                            <a:rPr lang="th-TH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𝑖𝐵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br>
                  <a:rPr lang="en-US" sz="2400" dirty="0"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24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หรือคูณด้วย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br>
                  <a:rPr lang="th-TH" sz="2400" dirty="0">
                    <a:latin typeface="Kanit" panose="00000500000000000000" pitchFamily="2" charset="-34"/>
                    <a:ea typeface="Cambria Math" panose="02040503050406030204" pitchFamily="18" charset="0"/>
                    <a:cs typeface="Kanit" panose="00000500000000000000" pitchFamily="2" charset="-34"/>
                  </a:rPr>
                </a:br>
                <a:br>
                  <a:rPr lang="th-TH" sz="2400" dirty="0">
                    <a:latin typeface="Kanit" panose="00000500000000000000" pitchFamily="2" charset="-34"/>
                    <a:ea typeface="Cambria Math" panose="02040503050406030204" pitchFamily="18" charset="0"/>
                    <a:cs typeface="Kanit" panose="00000500000000000000" pitchFamily="2" charset="-34"/>
                  </a:rPr>
                </a:br>
                <a:r>
                  <a:rPr lang="en-US" sz="2400" dirty="0">
                    <a:latin typeface="Kanit" panose="00000500000000000000" pitchFamily="2" charset="-34"/>
                    <a:ea typeface="Cambria Math" panose="02040503050406030204" pitchFamily="18" charset="0"/>
                    <a:cs typeface="Kanit" panose="00000500000000000000" pitchFamily="2" charset="-34"/>
                  </a:rPr>
                  <a:t>Note: </a:t>
                </a:r>
                <a:r>
                  <a:rPr lang="th-TH" sz="2400" dirty="0">
                    <a:latin typeface="Kanit" panose="00000500000000000000" pitchFamily="2" charset="-34"/>
                    <a:ea typeface="Cambria Math" panose="02040503050406030204" pitchFamily="18" charset="0"/>
                    <a:cs typeface="Kanit" panose="00000500000000000000" pitchFamily="2" charset="-34"/>
                  </a:rPr>
                  <a:t>ถ้า </a:t>
                </a:r>
                <a:r>
                  <a:rPr lang="en-US" sz="2400" dirty="0">
                    <a:latin typeface="Kanit" panose="00000500000000000000" pitchFamily="2" charset="-34"/>
                    <a:ea typeface="Cambria Math" panose="02040503050406030204" pitchFamily="18" charset="0"/>
                    <a:cs typeface="Kanit" panose="00000500000000000000" pitchFamily="2" charset="-34"/>
                  </a:rPr>
                  <a:t>A + B &gt; 2</a:t>
                </a:r>
                <a:r>
                  <a:rPr lang="el-GR" sz="2400" dirty="0">
                    <a:ea typeface="Cambria Math" panose="02040503050406030204" pitchFamily="18" charset="0"/>
                    <a:cs typeface="Kanit" panose="00000500000000000000" pitchFamily="2" charset="-34"/>
                  </a:rPr>
                  <a:t>π</a:t>
                </a:r>
                <a:r>
                  <a:rPr lang="en-US" sz="2400" dirty="0">
                    <a:latin typeface="Kanit" panose="00000500000000000000" pitchFamily="2" charset="-34"/>
                    <a:ea typeface="Cambria Math" panose="02040503050406030204" pitchFamily="18" charset="0"/>
                    <a:cs typeface="Kanit" panose="00000500000000000000" pitchFamily="2" charset="-34"/>
                  </a:rPr>
                  <a:t> </a:t>
                </a:r>
                <a:r>
                  <a:rPr lang="th-TH" sz="2400" dirty="0">
                    <a:latin typeface="Kanit" panose="00000500000000000000" pitchFamily="2" charset="-34"/>
                    <a:ea typeface="Cambria Math" panose="02040503050406030204" pitchFamily="18" charset="0"/>
                    <a:cs typeface="Kanit" panose="00000500000000000000" pitchFamily="2" charset="-34"/>
                  </a:rPr>
                  <a:t>ก็เอาแค่เศษที่เกิน </a:t>
                </a:r>
                <a:r>
                  <a:rPr lang="en-US" sz="2400" dirty="0">
                    <a:latin typeface="Kanit" panose="00000500000000000000" pitchFamily="2" charset="-34"/>
                    <a:ea typeface="Cambria Math" panose="02040503050406030204" pitchFamily="18" charset="0"/>
                    <a:cs typeface="Kanit" panose="00000500000000000000" pitchFamily="2" charset="-34"/>
                  </a:rPr>
                  <a:t>2</a:t>
                </a:r>
                <a:r>
                  <a:rPr lang="el-GR" sz="2400" dirty="0">
                    <a:ea typeface="Cambria Math" panose="02040503050406030204" pitchFamily="18" charset="0"/>
                    <a:cs typeface="Kanit" panose="00000500000000000000" pitchFamily="2" charset="-34"/>
                  </a:rPr>
                  <a:t>π</a:t>
                </a:r>
                <a:r>
                  <a:rPr lang="en-US" sz="2400" dirty="0">
                    <a:latin typeface="Kanit" panose="00000500000000000000" pitchFamily="2" charset="-34"/>
                    <a:ea typeface="Cambria Math" panose="02040503050406030204" pitchFamily="18" charset="0"/>
                    <a:cs typeface="Kanit" panose="00000500000000000000" pitchFamily="2" charset="-34"/>
                  </a:rPr>
                  <a:t> </a:t>
                </a:r>
                <a:endParaRPr lang="en-US" sz="2400" b="0" dirty="0"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018" y="2653950"/>
                <a:ext cx="6757172" cy="2286908"/>
              </a:xfrm>
              <a:prstGeom prst="rect">
                <a:avLst/>
              </a:prstGeom>
              <a:blipFill rotWithShape="0">
                <a:blip r:embed="rId3"/>
                <a:stretch>
                  <a:fillRect l="-1353" t="-212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742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stack.imgur.com/v7B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4" y="2289175"/>
            <a:ext cx="9965613" cy="31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299200" y="2119086"/>
            <a:ext cx="1349829" cy="16981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5760" y="1718976"/>
                <a:ext cx="5604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760" y="1718976"/>
                <a:ext cx="560439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10377" y="649730"/>
                <a:ext cx="1669144" cy="73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377" y="649730"/>
                <a:ext cx="1669144" cy="7377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553199" y="1440089"/>
            <a:ext cx="1349829" cy="16981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574548" y="1856542"/>
            <a:ext cx="712467" cy="6245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278937" y="1487210"/>
                <a:ext cx="332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937" y="1487210"/>
                <a:ext cx="33227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9123948" y="2550376"/>
            <a:ext cx="712467" cy="6245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90772" y="1978752"/>
                <a:ext cx="1669144" cy="73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772" y="1978752"/>
                <a:ext cx="1669144" cy="7377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9358361" y="3164516"/>
            <a:ext cx="712467" cy="6245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012967" y="2929623"/>
                <a:ext cx="5604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967" y="2929623"/>
                <a:ext cx="560439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7939713" y="3195294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76968" y="3817257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463958" y="2543629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003753" y="3193392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257217" y="3817257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82439" y="5229100"/>
            <a:ext cx="4294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imaginary part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คือ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amplitude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ของคลื่น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3221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81" y="1980062"/>
            <a:ext cx="4552950" cy="27527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406570" y="2206168"/>
            <a:ext cx="1175657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406569" y="3897083"/>
            <a:ext cx="1175657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77466" y="1452490"/>
            <a:ext cx="233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Amplitude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ลด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เท่า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Phase shift +90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7466" y="3238881"/>
            <a:ext cx="233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Amplitude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ลด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เท่า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Phase shift +180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6381" y="5286750"/>
                <a:ext cx="2322285" cy="911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81" y="5286750"/>
                <a:ext cx="2322285" cy="911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78173" y="5481130"/>
                <a:ext cx="31518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173" y="5481130"/>
                <a:ext cx="315186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941" y="328155"/>
            <a:ext cx="4552950" cy="2752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3941" y="3667645"/>
            <a:ext cx="4581525" cy="2752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687" y="163342"/>
            <a:ext cx="1959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#</a:t>
            </a:r>
            <a:r>
              <a:rPr lang="en-US" sz="3200" dirty="0" err="1">
                <a:latin typeface="Kanit" panose="00000500000000000000" pitchFamily="2" charset="-34"/>
                <a:cs typeface="Kanit" panose="00000500000000000000" pitchFamily="2" charset="-34"/>
              </a:rPr>
              <a:t>Tx</a:t>
            </a:r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 = 1</a:t>
            </a:r>
          </a:p>
          <a:p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#Rx = 2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330" y="6359689"/>
            <a:ext cx="3801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ผู้รับคำนวณ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matrix H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จาก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training data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25273" y="6051038"/>
            <a:ext cx="3924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วิธีปกติหา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inverse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ได้เฉพาะ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square matrix</a:t>
            </a:r>
          </a:p>
        </p:txBody>
      </p:sp>
    </p:spTree>
    <p:extLst>
      <p:ext uri="{BB962C8B-B14F-4D97-AF65-F5344CB8AC3E}">
        <p14:creationId xmlns:p14="http://schemas.microsoft.com/office/powerpoint/2010/main" val="1285509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5" y="1762348"/>
            <a:ext cx="4552950" cy="2752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885" y="168501"/>
            <a:ext cx="4552950" cy="2752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885" y="3507991"/>
            <a:ext cx="4581525" cy="27527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315200" y="853440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15200" y="4754813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00150" y="2988151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3125" y="5030585"/>
                <a:ext cx="4619623" cy="911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25" y="5030585"/>
                <a:ext cx="4619623" cy="9119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 flipH="1">
            <a:off x="5626780" y="2032773"/>
            <a:ext cx="11684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H="1">
            <a:off x="5626780" y="3764087"/>
            <a:ext cx="11684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121047" y="2895860"/>
            <a:ext cx="258173" cy="26624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35643" y="766039"/>
            <a:ext cx="258173" cy="26624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0608" y="4667412"/>
            <a:ext cx="258173" cy="26624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4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5" y="1762348"/>
            <a:ext cx="4552950" cy="2752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885" y="168501"/>
            <a:ext cx="4552950" cy="2752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885" y="3507991"/>
            <a:ext cx="4581525" cy="27527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808686" y="1438183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14674" y="5045099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79123" y="1852456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3125" y="5030585"/>
                <a:ext cx="4619623" cy="911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25" y="5030585"/>
                <a:ext cx="4619623" cy="9119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 flipH="1">
            <a:off x="5626780" y="2032773"/>
            <a:ext cx="11684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H="1">
            <a:off x="5626780" y="3793115"/>
            <a:ext cx="11684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99566" y="1762348"/>
            <a:ext cx="258173" cy="26624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29129" y="1350782"/>
            <a:ext cx="258173" cy="26624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29129" y="4957698"/>
            <a:ext cx="258173" cy="26624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3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5" y="1762348"/>
            <a:ext cx="4552950" cy="2752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885" y="168501"/>
            <a:ext cx="4552950" cy="2752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885" y="3507991"/>
            <a:ext cx="4581525" cy="27527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316684" y="1989724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22673" y="4754815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87125" y="2999086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3125" y="5030585"/>
                <a:ext cx="4619623" cy="911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25" y="5030585"/>
                <a:ext cx="4619623" cy="9119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 flipH="1">
            <a:off x="5626780" y="2032773"/>
            <a:ext cx="11684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H="1">
            <a:off x="5626780" y="3793116"/>
            <a:ext cx="11684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07568" y="2908526"/>
            <a:ext cx="258173" cy="26624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35903" y="1899652"/>
            <a:ext cx="258173" cy="26624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35902" y="4667414"/>
            <a:ext cx="258173" cy="26624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42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05943" y="6488668"/>
            <a:ext cx="8186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http://www.sharetechnote.com/html/Communication_ChannelModel.html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20" y="217714"/>
            <a:ext cx="7919248" cy="6270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96583" y="3942162"/>
            <a:ext cx="339713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>
                <a:solidFill>
                  <a:srgbClr val="00B0F0"/>
                </a:solidFill>
              </a:rPr>
              <a:t>วิธีการคำนวณ</a:t>
            </a:r>
            <a:endParaRPr lang="th-TH" sz="3600" dirty="0">
              <a:solidFill>
                <a:srgbClr val="00B0F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Zero Forcing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LMS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MMSE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SVD</a:t>
            </a:r>
          </a:p>
        </p:txBody>
      </p:sp>
    </p:spTree>
    <p:extLst>
      <p:ext uri="{BB962C8B-B14F-4D97-AF65-F5344CB8AC3E}">
        <p14:creationId xmlns:p14="http://schemas.microsoft.com/office/powerpoint/2010/main" val="1644894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4" y="682624"/>
            <a:ext cx="12012338" cy="552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5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21"/>
            <a:ext cx="12192000" cy="677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20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39771" y="6488668"/>
            <a:ext cx="7852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http://www.shaetechnote.com/html/Communication_ChannelModel_ZF.html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667656" y="1101636"/>
            <a:ext cx="955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Same number of </a:t>
            </a:r>
            <a:r>
              <a:rPr lang="en-US" sz="3200" dirty="0" err="1">
                <a:solidFill>
                  <a:srgbClr val="FF0000"/>
                </a:solidFill>
              </a:rPr>
              <a:t>Tx</a:t>
            </a:r>
            <a:r>
              <a:rPr lang="en-US" sz="3200" dirty="0">
                <a:solidFill>
                  <a:srgbClr val="FF0000"/>
                </a:solidFill>
              </a:rPr>
              <a:t> and Rx Antenna without Noise</a:t>
            </a:r>
            <a:endParaRPr lang="th-TH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Same number of </a:t>
            </a:r>
            <a:r>
              <a:rPr lang="en-US" sz="3200" dirty="0" err="1"/>
              <a:t>Tx</a:t>
            </a:r>
            <a:r>
              <a:rPr lang="en-US" sz="3200" dirty="0"/>
              <a:t> and Rx Antenna with Noise</a:t>
            </a:r>
            <a:endParaRPr lang="th-TH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Different number of </a:t>
            </a:r>
            <a:r>
              <a:rPr lang="en-US" sz="3200" dirty="0" err="1"/>
              <a:t>Tx</a:t>
            </a:r>
            <a:r>
              <a:rPr lang="en-US" sz="3200" dirty="0"/>
              <a:t> and Rx Antenna without Noise</a:t>
            </a:r>
            <a:endParaRPr lang="th-TH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Different number of </a:t>
            </a:r>
            <a:r>
              <a:rPr lang="en-US" sz="3200" dirty="0" err="1"/>
              <a:t>Tx</a:t>
            </a:r>
            <a:r>
              <a:rPr lang="en-US" sz="3200" dirty="0"/>
              <a:t> and Rx Antenna with Noise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171" y="130629"/>
            <a:ext cx="416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Tx</a:t>
            </a:r>
            <a:r>
              <a:rPr lang="en-US" sz="4400" b="1" dirty="0"/>
              <a:t> &gt; 1 </a:t>
            </a:r>
            <a:r>
              <a:rPr lang="th-TH" sz="4400" b="1" dirty="0"/>
              <a:t>และ </a:t>
            </a:r>
            <a:r>
              <a:rPr lang="en-US" sz="4400" b="1" dirty="0"/>
              <a:t>Rx &gt; 1</a:t>
            </a:r>
          </a:p>
        </p:txBody>
      </p:sp>
    </p:spTree>
    <p:extLst>
      <p:ext uri="{BB962C8B-B14F-4D97-AF65-F5344CB8AC3E}">
        <p14:creationId xmlns:p14="http://schemas.microsoft.com/office/powerpoint/2010/main" val="3952087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91" y="427038"/>
            <a:ext cx="7363052" cy="59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24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haretechnote.com/image/Communication_MIMO_SquareChannelMatrix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2706531"/>
            <a:ext cx="9734449" cy="404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sharetechnote.com/image/Communication_MIMO_SquareChannelMatrix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0" y="111773"/>
            <a:ext cx="4851853" cy="275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8938" y="5423666"/>
            <a:ext cx="332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</a:rPr>
              <a:t>รู้ </a:t>
            </a:r>
            <a:r>
              <a:rPr lang="en-US" sz="2800" dirty="0">
                <a:solidFill>
                  <a:srgbClr val="FF0000"/>
                </a:solidFill>
              </a:rPr>
              <a:t>H </a:t>
            </a:r>
            <a:r>
              <a:rPr lang="th-TH" sz="2800" dirty="0">
                <a:solidFill>
                  <a:srgbClr val="FF0000"/>
                </a:solidFill>
              </a:rPr>
              <a:t>จาก </a:t>
            </a:r>
            <a:r>
              <a:rPr lang="en-US" sz="2800" dirty="0">
                <a:solidFill>
                  <a:srgbClr val="FF0000"/>
                </a:solidFill>
              </a:rPr>
              <a:t>training data</a:t>
            </a:r>
          </a:p>
        </p:txBody>
      </p:sp>
    </p:spTree>
    <p:extLst>
      <p:ext uri="{BB962C8B-B14F-4D97-AF65-F5344CB8AC3E}">
        <p14:creationId xmlns:p14="http://schemas.microsoft.com/office/powerpoint/2010/main" val="161911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haretechnote.com/image/Communication_MIMO_SquareChannelMatrix_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" y="140380"/>
            <a:ext cx="6927397" cy="659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95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590549"/>
            <a:ext cx="11455039" cy="56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86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ssive MI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4" y="1453470"/>
            <a:ext cx="9950157" cy="44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114" y="174171"/>
            <a:ext cx="1193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Kanit" panose="00000500000000000000" pitchFamily="2" charset="-34"/>
                <a:cs typeface="Kanit" panose="00000500000000000000" pitchFamily="2" charset="-34"/>
              </a:rPr>
              <a:t>Massive MIMO</a:t>
            </a:r>
          </a:p>
        </p:txBody>
      </p:sp>
    </p:spTree>
    <p:extLst>
      <p:ext uri="{BB962C8B-B14F-4D97-AF65-F5344CB8AC3E}">
        <p14:creationId xmlns:p14="http://schemas.microsoft.com/office/powerpoint/2010/main" val="2790869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114" y="174171"/>
            <a:ext cx="1193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Kanit" panose="00000500000000000000" pitchFamily="2" charset="-34"/>
                <a:cs typeface="Kanit" panose="00000500000000000000" pitchFamily="2" charset="-34"/>
              </a:rPr>
              <a:t>Massive MIMO</a:t>
            </a:r>
          </a:p>
        </p:txBody>
      </p:sp>
      <p:pic>
        <p:nvPicPr>
          <p:cNvPr id="2050" name="Picture 2" descr="Image result for Massive MI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18" y="1005168"/>
            <a:ext cx="7457201" cy="55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67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114" y="174171"/>
            <a:ext cx="1193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Kanit" panose="00000500000000000000" pitchFamily="2" charset="-34"/>
                <a:cs typeface="Kanit" panose="00000500000000000000" pitchFamily="2" charset="-34"/>
              </a:rPr>
              <a:t>Massive MIMO</a:t>
            </a:r>
          </a:p>
        </p:txBody>
      </p:sp>
      <p:sp>
        <p:nvSpPr>
          <p:cNvPr id="5" name="Rectangle 4"/>
          <p:cNvSpPr/>
          <p:nvPr/>
        </p:nvSpPr>
        <p:spPr>
          <a:xfrm>
            <a:off x="719944" y="6279229"/>
            <a:ext cx="6798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https://www.youtube.com/watch?v=XBb481RNqGw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44" y="1214607"/>
            <a:ext cx="6798456" cy="50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10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may contain: 1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4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59885" y="6396335"/>
            <a:ext cx="86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8946" y="621166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เสาส่งมี </a:t>
            </a:r>
            <a:r>
              <a:rPr lang="en-US" sz="3200" b="1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32 </a:t>
            </a:r>
            <a:r>
              <a:rPr lang="th-TH" sz="3200" b="1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ตัว ทำ </a:t>
            </a:r>
            <a:r>
              <a:rPr lang="en-US" sz="3200" b="1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</a:t>
            </a:r>
            <a:r>
              <a:rPr lang="th-TH" sz="3200" b="1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</a:t>
            </a:r>
            <a:r>
              <a:rPr lang="th-TH" sz="3200" b="1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 MIMO</a:t>
            </a:r>
            <a:r>
              <a:rPr lang="th-TH" sz="3200" b="1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กับมือถือ</a:t>
            </a:r>
            <a:r>
              <a:rPr lang="en-US" sz="3200" b="1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(4 </a:t>
            </a:r>
            <a:r>
              <a:rPr lang="en-US" sz="3200" b="1" dirty="0" err="1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Gbit</a:t>
            </a:r>
            <a:r>
              <a:rPr lang="en-US" sz="3200" b="1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/s)</a:t>
            </a:r>
          </a:p>
        </p:txBody>
      </p:sp>
    </p:spTree>
    <p:extLst>
      <p:ext uri="{BB962C8B-B14F-4D97-AF65-F5344CB8AC3E}">
        <p14:creationId xmlns:p14="http://schemas.microsoft.com/office/powerpoint/2010/main" val="3926713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58" y="130628"/>
            <a:ext cx="878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Kanit" panose="00000500000000000000" pitchFamily="2" charset="-34"/>
                <a:cs typeface="Kanit" panose="00000500000000000000" pitchFamily="2" charset="-34"/>
              </a:rPr>
              <a:t>ตัวอย่างข้อสอบ</a:t>
            </a:r>
            <a:r>
              <a:rPr lang="en-US" sz="3200" b="1" dirty="0">
                <a:latin typeface="Kanit" panose="00000500000000000000" pitchFamily="2" charset="-34"/>
                <a:cs typeface="Kanit" panose="00000500000000000000" pitchFamily="2" charset="-34"/>
              </a:rPr>
              <a:t>: </a:t>
            </a:r>
            <a:r>
              <a:rPr lang="th-TH" sz="3200" b="1" dirty="0">
                <a:latin typeface="Kanit" panose="00000500000000000000" pitchFamily="2" charset="-34"/>
                <a:cs typeface="Kanit" panose="00000500000000000000" pitchFamily="2" charset="-34"/>
              </a:rPr>
              <a:t>จงหาว่า </a:t>
            </a:r>
            <a:r>
              <a:rPr lang="en-US" sz="3200" b="1" dirty="0">
                <a:latin typeface="Kanit" panose="00000500000000000000" pitchFamily="2" charset="-34"/>
                <a:cs typeface="Kanit" panose="00000500000000000000" pitchFamily="2" charset="-34"/>
              </a:rPr>
              <a:t>Tx1 </a:t>
            </a:r>
            <a:r>
              <a:rPr lang="th-TH" sz="3200" b="1" dirty="0"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3200" b="1" dirty="0">
                <a:latin typeface="Kanit" panose="00000500000000000000" pitchFamily="2" charset="-34"/>
                <a:cs typeface="Kanit" panose="00000500000000000000" pitchFamily="2" charset="-34"/>
              </a:rPr>
              <a:t>Tx2 </a:t>
            </a:r>
            <a:r>
              <a:rPr lang="th-TH" sz="3200" b="1" dirty="0">
                <a:latin typeface="Kanit" panose="00000500000000000000" pitchFamily="2" charset="-34"/>
                <a:cs typeface="Kanit" panose="00000500000000000000" pitchFamily="2" charset="-34"/>
              </a:rPr>
              <a:t>ส่งอะไรมา</a:t>
            </a:r>
            <a:endParaRPr lang="en-US" sz="3200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36" y="1019489"/>
            <a:ext cx="6823245" cy="1339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1923" y="6488668"/>
            <a:ext cx="726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เฉลย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: Tx1 </a:t>
            </a:r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ส่ง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cos </a:t>
            </a:r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Tx2 </a:t>
            </a:r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ส่ง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sin </a:t>
            </a:r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ที่มี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amplitude 1 </a:t>
            </a:r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หน่วย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</a:t>
            </a:r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ความถี่เท่ากัน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2480" y="1388810"/>
            <a:ext cx="301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หา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inverse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ให้แล้ว</a:t>
            </a:r>
          </a:p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ข้อสอบจริงให้แค่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นะครับ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708" y="2728596"/>
            <a:ext cx="4581525" cy="27527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38" y="2728597"/>
            <a:ext cx="4581525" cy="275272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002275" y="3205143"/>
            <a:ext cx="161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+0.83 </a:t>
            </a:r>
            <a:r>
              <a:rPr lang="th-TH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5/6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002276" y="5017779"/>
            <a:ext cx="1844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-0.833333 </a:t>
            </a:r>
            <a:r>
              <a:rPr lang="th-TH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-5/6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148295" y="3364873"/>
            <a:ext cx="883818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48295" y="5173353"/>
            <a:ext cx="883818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48295" y="4161510"/>
            <a:ext cx="883818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148295" y="4372101"/>
            <a:ext cx="883818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002274" y="3985044"/>
            <a:ext cx="184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+0.083 </a:t>
            </a:r>
            <a:r>
              <a:rPr lang="th-TH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1/12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002274" y="4237878"/>
            <a:ext cx="184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-0.083 </a:t>
            </a:r>
            <a:r>
              <a:rPr lang="th-TH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-1/12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4938" y="2728596"/>
            <a:ext cx="1945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เฟสเริ่มต้นคือ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90°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5708" y="2726567"/>
            <a:ext cx="1945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เฟสเริ่มต้นคือ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180°</a:t>
            </a:r>
          </a:p>
        </p:txBody>
      </p:sp>
    </p:spTree>
    <p:extLst>
      <p:ext uri="{BB962C8B-B14F-4D97-AF65-F5344CB8AC3E}">
        <p14:creationId xmlns:p14="http://schemas.microsoft.com/office/powerpoint/2010/main" val="410901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80" y="82486"/>
            <a:ext cx="6808280" cy="666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10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58" y="130628"/>
            <a:ext cx="878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nit" panose="00000500000000000000" pitchFamily="2" charset="-34"/>
                <a:cs typeface="Kanit" panose="00000500000000000000" pitchFamily="2" charset="-34"/>
              </a:rPr>
              <a:t>Excel functions for complex numbers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658" y="715403"/>
            <a:ext cx="11873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complex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สร้าง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complex number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2400" dirty="0" err="1">
                <a:latin typeface="Kanit" panose="00000500000000000000" pitchFamily="2" charset="-34"/>
                <a:cs typeface="Kanit" panose="00000500000000000000" pitchFamily="2" charset="-34"/>
              </a:rPr>
              <a:t>improduct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หาผลคูณของ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complex number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2400" dirty="0" err="1">
                <a:latin typeface="Kanit" panose="00000500000000000000" pitchFamily="2" charset="-34"/>
                <a:cs typeface="Kanit" panose="00000500000000000000" pitchFamily="2" charset="-34"/>
              </a:rPr>
              <a:t>imsum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หาผลรวมของ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complex number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2400" dirty="0" err="1">
                <a:latin typeface="Kanit" panose="00000500000000000000" pitchFamily="2" charset="-34"/>
                <a:cs typeface="Kanit" panose="00000500000000000000" pitchFamily="2" charset="-34"/>
              </a:rPr>
              <a:t>imreal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เอาเฉพาะ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real part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complex number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2400" dirty="0" err="1">
                <a:latin typeface="Kanit" panose="00000500000000000000" pitchFamily="2" charset="-34"/>
                <a:cs typeface="Kanit" panose="00000500000000000000" pitchFamily="2" charset="-34"/>
              </a:rPr>
              <a:t>Sumproduct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หา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sum of products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imaginary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เอาเฉพาะ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imaginary part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complex number</a:t>
            </a:r>
          </a:p>
        </p:txBody>
      </p:sp>
    </p:spTree>
    <p:extLst>
      <p:ext uri="{BB962C8B-B14F-4D97-AF65-F5344CB8AC3E}">
        <p14:creationId xmlns:p14="http://schemas.microsoft.com/office/powerpoint/2010/main" val="2215844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DE2FB4-7C11-4C8C-450E-8E0CB957D840}"/>
              </a:ext>
            </a:extLst>
          </p:cNvPr>
          <p:cNvSpPr txBox="1"/>
          <p:nvPr/>
        </p:nvSpPr>
        <p:spPr>
          <a:xfrm>
            <a:off x="388883" y="325821"/>
            <a:ext cx="11508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</a:t>
            </a:r>
          </a:p>
          <a:p>
            <a:endParaRPr lang="th-TH" dirty="0"/>
          </a:p>
          <a:p>
            <a:r>
              <a:rPr lang="en-US" dirty="0" err="1"/>
              <a:t>npm</a:t>
            </a:r>
            <a:r>
              <a:rPr lang="en-US" dirty="0"/>
              <a:t> install </a:t>
            </a:r>
            <a:r>
              <a:rPr lang="en-US" dirty="0" err="1"/>
              <a:t>axios</a:t>
            </a:r>
            <a:endParaRPr lang="en-US" dirty="0"/>
          </a:p>
          <a:p>
            <a:r>
              <a:rPr lang="en-US" dirty="0" err="1"/>
              <a:t>npm</a:t>
            </a:r>
            <a:r>
              <a:rPr lang="en-US" dirty="0"/>
              <a:t> install expo-secure-store</a:t>
            </a:r>
          </a:p>
          <a:p>
            <a:r>
              <a:rPr lang="en-US" dirty="0" err="1"/>
              <a:t>npm</a:t>
            </a:r>
            <a:r>
              <a:rPr lang="en-US" dirty="0"/>
              <a:t> install @react-navigation/drawer</a:t>
            </a:r>
          </a:p>
          <a:p>
            <a:r>
              <a:rPr lang="en-US" dirty="0" err="1"/>
              <a:t>npx</a:t>
            </a:r>
            <a:r>
              <a:rPr lang="en-US" dirty="0"/>
              <a:t> expo install @react-navigation/drawer react-native-gesture-handler react-native-reanimated</a:t>
            </a:r>
            <a:endParaRPr lang="th-TH" dirty="0"/>
          </a:p>
          <a:p>
            <a:endParaRPr lang="th-TH" dirty="0"/>
          </a:p>
          <a:p>
            <a:r>
              <a:rPr lang="th-TH" dirty="0">
                <a:effectLst/>
              </a:rPr>
              <a:t>เติมเอพีไอหน้าล็อกอิน ขอ </a:t>
            </a:r>
            <a:r>
              <a:rPr lang="en-US" dirty="0">
                <a:effectLst/>
              </a:rPr>
              <a:t>token </a:t>
            </a:r>
            <a:r>
              <a:rPr lang="th-TH" dirty="0">
                <a:effectLst/>
              </a:rPr>
              <a:t>เก็บไว้ใน </a:t>
            </a:r>
            <a:r>
              <a:rPr lang="en-US" dirty="0">
                <a:effectLst/>
              </a:rPr>
              <a:t>secured storage </a:t>
            </a:r>
            <a:r>
              <a:rPr lang="th-TH" dirty="0">
                <a:effectLst/>
              </a:rPr>
              <a:t>มี </a:t>
            </a:r>
            <a:r>
              <a:rPr lang="en-US" dirty="0">
                <a:effectLst/>
              </a:rPr>
              <a:t>toast </a:t>
            </a:r>
            <a:r>
              <a:rPr lang="th-TH" dirty="0">
                <a:effectLst/>
              </a:rPr>
              <a:t>ใส่ </a:t>
            </a:r>
            <a:r>
              <a:rPr lang="en-US" dirty="0">
                <a:effectLst/>
              </a:rPr>
              <a:t>menu</a:t>
            </a:r>
            <a:endParaRPr lang="th-TH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0623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FFA082-6460-E58F-6866-91233423E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6" y="216550"/>
            <a:ext cx="6897063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3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27381D-D291-169D-B982-E4BEB1EA3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6" y="216550"/>
            <a:ext cx="7592485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2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F52436-E725-B19F-8684-1653C3F1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6" y="216550"/>
            <a:ext cx="8002117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89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7ACE5B-5727-B982-2C70-273C5EF1D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6" y="216550"/>
            <a:ext cx="11780802" cy="1952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E5BCEE-5308-AA54-A6A2-145C0DDF46C2}"/>
              </a:ext>
            </a:extLst>
          </p:cNvPr>
          <p:cNvSpPr txBox="1"/>
          <p:nvPr/>
        </p:nvSpPr>
        <p:spPr>
          <a:xfrm>
            <a:off x="212276" y="2168797"/>
            <a:ext cx="309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Main.js	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ใช้ไฟล์เดิม ไม่ต้องแก้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Credit.js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	ใช้ไฟล์เดิม ไม่ต้องแก้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4955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A79069-DC00-48DE-0F5A-FBCE95B53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4" y="149682"/>
            <a:ext cx="5777904" cy="4524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055346-6BC1-F054-4AA3-331B4E038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693" y="149682"/>
            <a:ext cx="5777904" cy="421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5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876300"/>
            <a:ext cx="90011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4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641418"/>
            <a:ext cx="9915525" cy="5886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4756" y="3423500"/>
            <a:ext cx="729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 เสาอากาศ ส่งข้อมูลชุดเดียวกัน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(redundant)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5642" y="6212094"/>
            <a:ext cx="7088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เสาอากาศ ส่งข้อมูลต่างกัน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(parallel)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ทำได้ในบางโอกาสเท่านั้น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59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3" y="0"/>
            <a:ext cx="774140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519" y="993647"/>
            <a:ext cx="2824353" cy="2824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53C854-02B8-8212-575F-9C487EDF3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416" y="6038736"/>
            <a:ext cx="3648584" cy="819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45DED2-F743-6C36-D41C-4514998AF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416" y="5762472"/>
            <a:ext cx="1333686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11" y="465125"/>
            <a:ext cx="10871073" cy="3967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60048">
            <a:off x="3340099" y="5196252"/>
            <a:ext cx="298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Rx = Receiver</a:t>
            </a:r>
          </a:p>
        </p:txBody>
      </p:sp>
      <p:sp>
        <p:nvSpPr>
          <p:cNvPr id="4" name="TextBox 3"/>
          <p:cNvSpPr txBox="1"/>
          <p:nvPr/>
        </p:nvSpPr>
        <p:spPr>
          <a:xfrm rot="1960048">
            <a:off x="6934199" y="5196250"/>
            <a:ext cx="298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Tx</a:t>
            </a:r>
            <a:r>
              <a:rPr lang="en-US" sz="2800" dirty="0">
                <a:solidFill>
                  <a:srgbClr val="FF0000"/>
                </a:solidFill>
              </a:rPr>
              <a:t> = Transceiver</a:t>
            </a:r>
          </a:p>
        </p:txBody>
      </p:sp>
      <p:sp>
        <p:nvSpPr>
          <p:cNvPr id="5" name="TextBox 4"/>
          <p:cNvSpPr txBox="1"/>
          <p:nvPr/>
        </p:nvSpPr>
        <p:spPr>
          <a:xfrm rot="1960048">
            <a:off x="5137149" y="5196251"/>
            <a:ext cx="298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Environment</a:t>
            </a:r>
          </a:p>
        </p:txBody>
      </p:sp>
      <p:sp>
        <p:nvSpPr>
          <p:cNvPr id="6" name="TextBox 5"/>
          <p:cNvSpPr txBox="1"/>
          <p:nvPr/>
        </p:nvSpPr>
        <p:spPr>
          <a:xfrm rot="1960048">
            <a:off x="8731250" y="5196252"/>
            <a:ext cx="298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CF5302-5AC4-51B0-41CB-2C70456B5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823" y="4340766"/>
            <a:ext cx="36200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3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" y="417105"/>
            <a:ext cx="11031474" cy="365997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1756E4-DFB6-D6CC-6A93-9D1C902FA71A}"/>
              </a:ext>
            </a:extLst>
          </p:cNvPr>
          <p:cNvCxnSpPr/>
          <p:nvPr/>
        </p:nvCxnSpPr>
        <p:spPr>
          <a:xfrm>
            <a:off x="3455469" y="1857676"/>
            <a:ext cx="208868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F32185B-730E-F486-8821-5F7ECC58F638}"/>
              </a:ext>
            </a:extLst>
          </p:cNvPr>
          <p:cNvSpPr txBox="1"/>
          <p:nvPr/>
        </p:nvSpPr>
        <p:spPr>
          <a:xfrm>
            <a:off x="3996620" y="4283242"/>
            <a:ext cx="4281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ผู้ส่งส่ง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known pattern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มาก่อน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เพื่อให้ผู้รับคำนวณหา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หรือ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</a:t>
            </a:r>
            <a:r>
              <a:rPr lang="en-US" sz="2000" baseline="30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-1</a:t>
            </a:r>
            <a:br>
              <a:rPr lang="en-US" sz="2000" baseline="30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determinant = 0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จะหา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H</a:t>
            </a:r>
            <a:r>
              <a:rPr lang="en-US" sz="2000" baseline="30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-1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ไม่ได้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219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8" y="190690"/>
            <a:ext cx="10658475" cy="4410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670" y="5009745"/>
            <a:ext cx="10590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Base station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ต้องมีเสาอากาศจำนวนมาก เพื่อให้บริการผู้ใช้หลายคนได้พร้อม ๆ กัน</a:t>
            </a:r>
            <a:b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Base station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กำหนดเสาอากาศให้ผู้ใช้แต่ละคน ตามความต้องการในขณะนั้น เช่น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1, 2, 4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เป็นต้น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5670" y="603117"/>
            <a:ext cx="21791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808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534</Words>
  <Application>Microsoft Office PowerPoint</Application>
  <PresentationFormat>Widescreen</PresentationFormat>
  <Paragraphs>78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Kanit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889</cp:revision>
  <dcterms:created xsi:type="dcterms:W3CDTF">2017-01-08T13:02:19Z</dcterms:created>
  <dcterms:modified xsi:type="dcterms:W3CDTF">2025-04-22T03:30:00Z</dcterms:modified>
</cp:coreProperties>
</file>