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37" r:id="rId3"/>
    <p:sldId id="338" r:id="rId4"/>
    <p:sldId id="332" r:id="rId5"/>
    <p:sldId id="333" r:id="rId6"/>
    <p:sldId id="339" r:id="rId7"/>
    <p:sldId id="334" r:id="rId8"/>
    <p:sldId id="335" r:id="rId9"/>
    <p:sldId id="357" r:id="rId10"/>
    <p:sldId id="362" r:id="rId11"/>
    <p:sldId id="363" r:id="rId12"/>
    <p:sldId id="364" r:id="rId13"/>
    <p:sldId id="361" r:id="rId14"/>
    <p:sldId id="366" r:id="rId15"/>
    <p:sldId id="365" r:id="rId16"/>
    <p:sldId id="340" r:id="rId17"/>
    <p:sldId id="341" r:id="rId18"/>
    <p:sldId id="342" r:id="rId19"/>
    <p:sldId id="350" r:id="rId20"/>
    <p:sldId id="353" r:id="rId21"/>
    <p:sldId id="352" r:id="rId22"/>
    <p:sldId id="354" r:id="rId23"/>
    <p:sldId id="343" r:id="rId24"/>
    <p:sldId id="344" r:id="rId25"/>
    <p:sldId id="345" r:id="rId26"/>
    <p:sldId id="346" r:id="rId27"/>
    <p:sldId id="347" r:id="rId28"/>
    <p:sldId id="348" r:id="rId29"/>
    <p:sldId id="351" r:id="rId30"/>
    <p:sldId id="356" r:id="rId31"/>
    <p:sldId id="358" r:id="rId32"/>
    <p:sldId id="359" r:id="rId33"/>
    <p:sldId id="360" r:id="rId34"/>
    <p:sldId id="367" r:id="rId35"/>
    <p:sldId id="368" r:id="rId36"/>
    <p:sldId id="369" r:id="rId37"/>
    <p:sldId id="370" r:id="rId38"/>
    <p:sldId id="372" r:id="rId39"/>
    <p:sldId id="373" r:id="rId40"/>
    <p:sldId id="37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 snapToGrid="0">
      <p:cViewPr varScale="1">
        <p:scale>
          <a:sx n="73" d="100"/>
          <a:sy n="73" d="100"/>
        </p:scale>
        <p:origin x="9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CD0EE-0CC8-4360-9252-976D9585A54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A73CD-B318-4231-BFB3-9D9865107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A73CD-B318-4231-BFB3-9D98651070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0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1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9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1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2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7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1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6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5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0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5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F771-C5C8-4989-975B-8107CE8CCEB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3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expo.dev/get-started/set-up-your-environment/?platform=android&amp;device=simulated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3" y="2192676"/>
            <a:ext cx="11844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Kanit" panose="00000500000000000000" pitchFamily="2" charset="-34"/>
                <a:cs typeface="Kanit" panose="00000500000000000000" pitchFamily="2" charset="-34"/>
              </a:rPr>
              <a:t>Chapter 10</a:t>
            </a:r>
          </a:p>
          <a:p>
            <a:pPr algn="ctr"/>
            <a:r>
              <a:rPr lang="en-US" sz="6000" b="1" dirty="0">
                <a:latin typeface="Kanit" panose="00000500000000000000" pitchFamily="2" charset="-34"/>
                <a:cs typeface="Kanit" panose="00000500000000000000" pitchFamily="2" charset="-34"/>
              </a:rPr>
              <a:t>4G (OFDM)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C0E102-9A86-FD73-CAF1-D58FEDA19E30}"/>
              </a:ext>
            </a:extLst>
          </p:cNvPr>
          <p:cNvSpPr txBox="1"/>
          <p:nvPr/>
        </p:nvSpPr>
        <p:spPr>
          <a:xfrm>
            <a:off x="0" y="109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>
                <a:solidFill>
                  <a:srgbClr val="FF0000"/>
                </a:solidFill>
              </a:rPr>
              <a:t>18 </a:t>
            </a:r>
            <a:r>
              <a:rPr lang="th-TH" dirty="0">
                <a:solidFill>
                  <a:srgbClr val="FF0000"/>
                </a:solidFill>
              </a:rPr>
              <a:t>เมษายน </a:t>
            </a:r>
            <a:r>
              <a:rPr lang="en-US" dirty="0">
                <a:solidFill>
                  <a:srgbClr val="FF0000"/>
                </a:solidFill>
              </a:rPr>
              <a:t>2568</a:t>
            </a:r>
          </a:p>
        </p:txBody>
      </p:sp>
    </p:spTree>
    <p:extLst>
      <p:ext uri="{BB962C8B-B14F-4D97-AF65-F5344CB8AC3E}">
        <p14:creationId xmlns:p14="http://schemas.microsoft.com/office/powerpoint/2010/main" val="164719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9567" y="0"/>
            <a:ext cx="2532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เฉลยจากนิสิต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2193552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95371" y="0"/>
            <a:ext cx="59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defRPr>
            </a:lvl1pPr>
          </a:lstStyle>
          <a:p>
            <a:r>
              <a:rPr lang="en-US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225294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05099" y="0"/>
            <a:ext cx="586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2893521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66187" y="0"/>
            <a:ext cx="625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3943017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85643" y="0"/>
            <a:ext cx="60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#5</a:t>
            </a:r>
          </a:p>
        </p:txBody>
      </p:sp>
    </p:spTree>
    <p:extLst>
      <p:ext uri="{BB962C8B-B14F-4D97-AF65-F5344CB8AC3E}">
        <p14:creationId xmlns:p14="http://schemas.microsoft.com/office/powerpoint/2010/main" val="3160260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75915" y="0"/>
            <a:ext cx="61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#6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7157" y="2334638"/>
            <a:ext cx="579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solidFill>
                  <a:srgbClr val="FF0000"/>
                </a:solidFill>
              </a:rPr>
              <a:t>ลองตรวจคำตอบ โดยบวก </a:t>
            </a:r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x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x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x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 x</a:t>
            </a:r>
            <a:r>
              <a:rPr lang="en-US" sz="2400" baseline="-25000" dirty="0">
                <a:solidFill>
                  <a:srgbClr val="FF0000"/>
                </a:solidFill>
              </a:rPr>
              <a:t>5</a:t>
            </a:r>
            <a:r>
              <a:rPr lang="th-TH" sz="2400" dirty="0">
                <a:solidFill>
                  <a:srgbClr val="FF0000"/>
                </a:solidFill>
              </a:rPr>
              <a:t> แล้วได้รูปเดิม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13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86" y="199133"/>
            <a:ext cx="115824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latin typeface="Kanit" panose="00000500000000000000" pitchFamily="2" charset="-34"/>
                <a:cs typeface="Kanit" panose="00000500000000000000" pitchFamily="2" charset="-34"/>
              </a:rPr>
              <a:t>Orthogonal Frequency Division Multiplexing</a:t>
            </a:r>
            <a:r>
              <a:rPr lang="th-TH" sz="3200" b="1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3200" b="1" dirty="0">
                <a:latin typeface="Kanit" panose="00000500000000000000" pitchFamily="2" charset="-34"/>
                <a:cs typeface="Kanit" panose="00000500000000000000" pitchFamily="2" charset="-34"/>
              </a:rPr>
              <a:t>(OFDM)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05212" y="1147703"/>
            <a:ext cx="9512847" cy="5547472"/>
            <a:chOff x="705212" y="1050426"/>
            <a:chExt cx="9512847" cy="5547472"/>
          </a:xfrm>
        </p:grpSpPr>
        <p:pic>
          <p:nvPicPr>
            <p:cNvPr id="3" name="Picture 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12" y="1050426"/>
              <a:ext cx="9512846" cy="5547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705213" y="4630366"/>
              <a:ext cx="9512846" cy="1857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05211" y="4572161"/>
            <a:ext cx="11259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ปริมาณข้อมูลมาก ใช้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subcarriers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เดียวไม่พอ ต้องใช้หลาย ๆ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sub.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ช่วยกันส่งข้อมูล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OFDM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ใช้กับ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DAB, DVB, 4G</a:t>
            </a:r>
            <a:endParaRPr lang="th-TH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แต่ละความถี่อยู่ชิดกันมาก ห่างกันแค่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15 kHz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ทำให้ได้ช่องสัญญาณจำนวนมาก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ในระบบ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2G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ต้องเว้นระยะมากถึง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200 kHz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211" y="5467104"/>
            <a:ext cx="11167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ประมูลความถี่มากว้าง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15 MHz (1,710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1,725 MHz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1,805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1,820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MHz)</a:t>
            </a:r>
            <a:endParaRPr lang="th-TH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457200" algn="l"/>
              </a:tabLst>
            </a:pP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ระบบ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2G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FDM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15 MHz / 200 kHz = 75 channels</a:t>
            </a:r>
          </a:p>
          <a:p>
            <a:pPr>
              <a:tabLst>
                <a:tab pos="457200" algn="l"/>
              </a:tabLst>
            </a:pP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ระบบ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4G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OFDM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15 MHz / 15 kHz = 1,000 channels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(13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เท่า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386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86" y="199133"/>
            <a:ext cx="11582400" cy="675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Why OFDM?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690" y="2611993"/>
            <a:ext cx="9001125" cy="3876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8000" y="1020265"/>
            <a:ext cx="11364686" cy="143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สัญญาณคลื่นปล่อยออกมาจากแหล่งกำเนิดเดียวกัน แต่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first ray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มาจาก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short path</a:t>
            </a:r>
            <a:b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ส่วน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second ray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มาจาก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long path (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มาถึงช้ากว่า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ส่วนที่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overlap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กัน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 (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มากถึง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40%)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จะทำให้เกิด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inter-symbol interference (ISI)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2657" y="3617329"/>
            <a:ext cx="454794" cy="163309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6008" y="5985111"/>
            <a:ext cx="654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Symbol duration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ต้องยาวพอสมควร เพื่อให้มี</a:t>
            </a:r>
            <a:r>
              <a:rPr lang="th-TH" u="sng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ช่วงที่ไม่ </a:t>
            </a:r>
            <a:r>
              <a:rPr lang="en-US" u="sng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overlap </a:t>
            </a:r>
            <a:r>
              <a:rPr lang="th-TH" u="sng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กัน</a:t>
            </a:r>
          </a:p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ดังนั้นจะเพิ่ม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data rate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โดยลด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symbol duration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ไม่ได้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933876" y="5379396"/>
            <a:ext cx="330740" cy="5350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92627" y="3754282"/>
            <a:ext cx="6211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kbps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2627" y="4500059"/>
            <a:ext cx="6211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kbps</a:t>
            </a:r>
          </a:p>
        </p:txBody>
      </p:sp>
    </p:spTree>
    <p:extLst>
      <p:ext uri="{BB962C8B-B14F-4D97-AF65-F5344CB8AC3E}">
        <p14:creationId xmlns:p14="http://schemas.microsoft.com/office/powerpoint/2010/main" val="892559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29" y="1774323"/>
            <a:ext cx="7742464" cy="4938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8000" y="203678"/>
                <a:ext cx="11393714" cy="1228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07000"/>
                  </a:lnSpc>
                  <a:spcBef>
                    <a:spcPts val="1200"/>
                  </a:spcBef>
                  <a:buFont typeface="Symbol" panose="05050102010706020507" pitchFamily="18" charset="2"/>
                  <a:buChar char=""/>
                </a:pPr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ใช้ </a:t>
                </a:r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4 sub-carriers (frequencies) </a:t>
                </a:r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ถ้ารักษา </a:t>
                </a:r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data rate </a:t>
                </a:r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ให้เท่าเดิม </a:t>
                </a:r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symbol duration </a:t>
                </a:r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จะยาวขึ้น </a:t>
                </a:r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4 </a:t>
                </a:r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เท่า</a:t>
                </a:r>
                <a:b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จาก </a:t>
                </a:r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2.5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s </a:t>
                </a:r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เป็น </a:t>
                </a:r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10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s</a:t>
                </a:r>
              </a:p>
              <a:p>
                <a:pPr marL="342900" indent="-342900">
                  <a:lnSpc>
                    <a:spcPct val="107000"/>
                  </a:lnSpc>
                  <a:spcBef>
                    <a:spcPts val="1200"/>
                  </a:spcBef>
                  <a:buFont typeface="Symbol" panose="05050102010706020507" pitchFamily="18" charset="2"/>
                  <a:buChar char=""/>
                </a:pPr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ส่วนที่ </a:t>
                </a:r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overlap </a:t>
                </a:r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กันน้อยลงเหลือไม่เกิน </a:t>
                </a:r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10% (</a:t>
                </a:r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ส่วนที่ </a:t>
                </a:r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overlap </a:t>
                </a:r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ระหว่าง </a:t>
                </a:r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symbol </a:t>
                </a:r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ที่ต่างกัน </a:t>
                </a:r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- </a:t>
                </a:r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ดูสีที่ต่างกัน</a:t>
                </a:r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203678"/>
                <a:ext cx="11393714" cy="1228798"/>
              </a:xfrm>
              <a:prstGeom prst="rect">
                <a:avLst/>
              </a:prstGeom>
              <a:blipFill rotWithShape="0">
                <a:blip r:embed="rId3"/>
                <a:stretch>
                  <a:fillRect l="-589" t="-3960"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958625" y="2904762"/>
            <a:ext cx="41750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จะเพิ่ม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data rate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โดยลด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symbol duration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ไม่ได้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ก็ใช้วิธีเพิ่มจำนวน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subcarrier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แทน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หรือไม่ต้องการเพิ่ม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data rate</a:t>
            </a:r>
            <a:b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ก็เพิ่มจำนวน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subcarrier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ได้</a:t>
            </a:r>
          </a:p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เพื่อลด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inter-symbol interference</a:t>
            </a:r>
          </a:p>
        </p:txBody>
      </p:sp>
    </p:spTree>
    <p:extLst>
      <p:ext uri="{BB962C8B-B14F-4D97-AF65-F5344CB8AC3E}">
        <p14:creationId xmlns:p14="http://schemas.microsoft.com/office/powerpoint/2010/main" val="3895362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720" y="1861096"/>
            <a:ext cx="5417660" cy="4056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200" y="145145"/>
            <a:ext cx="1180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QPSK Spectrum</a:t>
            </a:r>
          </a:p>
        </p:txBody>
      </p:sp>
      <p:sp>
        <p:nvSpPr>
          <p:cNvPr id="6" name="Rectangle 5"/>
          <p:cNvSpPr/>
          <p:nvPr/>
        </p:nvSpPr>
        <p:spPr>
          <a:xfrm>
            <a:off x="6739738" y="6488668"/>
            <a:ext cx="5452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http://www.etti.unibw.de/labalive/app/spectrumdemo/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17" y="2960161"/>
            <a:ext cx="5419759" cy="15145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94194" y="2320966"/>
            <a:ext cx="225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r>
              <a:rPr lang="th-TH" sz="28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sub-carrier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1720" y="901224"/>
            <a:ext cx="541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random data</a:t>
            </a:r>
            <a:r>
              <a:rPr lang="th-TH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และ </a:t>
            </a:r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QPSK</a:t>
            </a:r>
            <a:b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แล้วทำ </a:t>
            </a:r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Forward DFT </a:t>
            </a:r>
            <a:r>
              <a:rPr lang="th-TH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จะได้รูปนี้</a:t>
            </a:r>
            <a:endParaRPr lang="en-US" sz="28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6291" y="5238629"/>
            <a:ext cx="280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Frequency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619" y="2375386"/>
            <a:ext cx="44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ข้อมูลที่เข้ารหัสด้วย </a:t>
            </a:r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QPSK</a:t>
            </a:r>
          </a:p>
        </p:txBody>
      </p:sp>
      <p:sp>
        <p:nvSpPr>
          <p:cNvPr id="3" name="Oval 2"/>
          <p:cNvSpPr/>
          <p:nvPr/>
        </p:nvSpPr>
        <p:spPr>
          <a:xfrm>
            <a:off x="1828800" y="3137451"/>
            <a:ext cx="200055" cy="20005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51194" y="4064828"/>
            <a:ext cx="200055" cy="20005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87696" y="4064829"/>
            <a:ext cx="200055" cy="20005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2525" y="3137452"/>
            <a:ext cx="200055" cy="20005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64192" y="4667182"/>
            <a:ext cx="280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Time Domain</a:t>
            </a:r>
          </a:p>
        </p:txBody>
      </p:sp>
    </p:spTree>
    <p:extLst>
      <p:ext uri="{BB962C8B-B14F-4D97-AF65-F5344CB8AC3E}">
        <p14:creationId xmlns:p14="http://schemas.microsoft.com/office/powerpoint/2010/main" val="393877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57" y="145144"/>
            <a:ext cx="1187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/>
            </a:lvl1pPr>
            <a:lvl2pPr marL="742950" lvl="1" indent="-285750">
              <a:buFont typeface="Arial" panose="020B0604020202020204" pitchFamily="34" charset="0"/>
              <a:buChar char="•"/>
              <a:defRPr sz="3600"/>
            </a:lvl2pPr>
          </a:lstStyle>
          <a:p>
            <a:r>
              <a:rPr lang="en-US" sz="4400" dirty="0">
                <a:latin typeface="Kanit" panose="00000500000000000000" pitchFamily="2" charset="-34"/>
                <a:cs typeface="Kanit" panose="00000500000000000000" pitchFamily="2" charset="-34"/>
              </a:rPr>
              <a:t>Time Domain vs. Frequency Domain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608" y="932873"/>
            <a:ext cx="4572000" cy="2752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608" y="3949827"/>
            <a:ext cx="4572000" cy="2752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85" y="2391531"/>
            <a:ext cx="4572000" cy="27527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489901" y="3319272"/>
            <a:ext cx="877243" cy="4486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89901" y="3767894"/>
            <a:ext cx="877243" cy="4577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93788" y="2391531"/>
            <a:ext cx="1659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Time Domain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125368" y="1652680"/>
            <a:ext cx="379413" cy="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25368" y="4783794"/>
            <a:ext cx="379413" cy="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91513" y="1498791"/>
            <a:ext cx="933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Amp. =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8454" y="4629905"/>
            <a:ext cx="933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Amp. = 1</a:t>
            </a:r>
          </a:p>
        </p:txBody>
      </p:sp>
    </p:spTree>
    <p:extLst>
      <p:ext uri="{BB962C8B-B14F-4D97-AF65-F5344CB8AC3E}">
        <p14:creationId xmlns:p14="http://schemas.microsoft.com/office/powerpoint/2010/main" val="1969979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964829" y="1376551"/>
            <a:ext cx="6199632" cy="3785661"/>
          </a:xfrm>
          <a:custGeom>
            <a:avLst/>
            <a:gdLst>
              <a:gd name="connsiteX0" fmla="*/ 0 w 6199632"/>
              <a:gd name="connsiteY0" fmla="*/ 3630213 h 3785661"/>
              <a:gd name="connsiteX1" fmla="*/ 82296 w 6199632"/>
              <a:gd name="connsiteY1" fmla="*/ 2761533 h 3785661"/>
              <a:gd name="connsiteX2" fmla="*/ 292608 w 6199632"/>
              <a:gd name="connsiteY2" fmla="*/ 1901997 h 3785661"/>
              <a:gd name="connsiteX3" fmla="*/ 576072 w 6199632"/>
              <a:gd name="connsiteY3" fmla="*/ 2807253 h 3785661"/>
              <a:gd name="connsiteX4" fmla="*/ 621792 w 6199632"/>
              <a:gd name="connsiteY4" fmla="*/ 3666789 h 3785661"/>
              <a:gd name="connsiteX5" fmla="*/ 694944 w 6199632"/>
              <a:gd name="connsiteY5" fmla="*/ 2615229 h 3785661"/>
              <a:gd name="connsiteX6" fmla="*/ 932688 w 6199632"/>
              <a:gd name="connsiteY6" fmla="*/ 1755693 h 3785661"/>
              <a:gd name="connsiteX7" fmla="*/ 1197864 w 6199632"/>
              <a:gd name="connsiteY7" fmla="*/ 2670093 h 3785661"/>
              <a:gd name="connsiteX8" fmla="*/ 1243584 w 6199632"/>
              <a:gd name="connsiteY8" fmla="*/ 3639357 h 3785661"/>
              <a:gd name="connsiteX9" fmla="*/ 1316736 w 6199632"/>
              <a:gd name="connsiteY9" fmla="*/ 2478069 h 3785661"/>
              <a:gd name="connsiteX10" fmla="*/ 1536192 w 6199632"/>
              <a:gd name="connsiteY10" fmla="*/ 1499661 h 3785661"/>
              <a:gd name="connsiteX11" fmla="*/ 1810512 w 6199632"/>
              <a:gd name="connsiteY11" fmla="*/ 2496357 h 3785661"/>
              <a:gd name="connsiteX12" fmla="*/ 1874520 w 6199632"/>
              <a:gd name="connsiteY12" fmla="*/ 3575349 h 3785661"/>
              <a:gd name="connsiteX13" fmla="*/ 1938528 w 6199632"/>
              <a:gd name="connsiteY13" fmla="*/ 2203749 h 3785661"/>
              <a:gd name="connsiteX14" fmla="*/ 2185416 w 6199632"/>
              <a:gd name="connsiteY14" fmla="*/ 1106469 h 3785661"/>
              <a:gd name="connsiteX15" fmla="*/ 2441448 w 6199632"/>
              <a:gd name="connsiteY15" fmla="*/ 2148885 h 3785661"/>
              <a:gd name="connsiteX16" fmla="*/ 2505456 w 6199632"/>
              <a:gd name="connsiteY16" fmla="*/ 3383325 h 3785661"/>
              <a:gd name="connsiteX17" fmla="*/ 2569464 w 6199632"/>
              <a:gd name="connsiteY17" fmla="*/ 1508805 h 3785661"/>
              <a:gd name="connsiteX18" fmla="*/ 3063240 w 6199632"/>
              <a:gd name="connsiteY18" fmla="*/ 45 h 3785661"/>
              <a:gd name="connsiteX19" fmla="*/ 3639312 w 6199632"/>
              <a:gd name="connsiteY19" fmla="*/ 1554525 h 3785661"/>
              <a:gd name="connsiteX20" fmla="*/ 3730752 w 6199632"/>
              <a:gd name="connsiteY20" fmla="*/ 3410757 h 3785661"/>
              <a:gd name="connsiteX21" fmla="*/ 3758184 w 6199632"/>
              <a:gd name="connsiteY21" fmla="*/ 1947717 h 3785661"/>
              <a:gd name="connsiteX22" fmla="*/ 4005072 w 6199632"/>
              <a:gd name="connsiteY22" fmla="*/ 1133901 h 3785661"/>
              <a:gd name="connsiteX23" fmla="*/ 4306824 w 6199632"/>
              <a:gd name="connsiteY23" fmla="*/ 2340909 h 3785661"/>
              <a:gd name="connsiteX24" fmla="*/ 4334256 w 6199632"/>
              <a:gd name="connsiteY24" fmla="*/ 3584493 h 3785661"/>
              <a:gd name="connsiteX25" fmla="*/ 4389120 w 6199632"/>
              <a:gd name="connsiteY25" fmla="*/ 2359197 h 3785661"/>
              <a:gd name="connsiteX26" fmla="*/ 4562856 w 6199632"/>
              <a:gd name="connsiteY26" fmla="*/ 1536237 h 3785661"/>
              <a:gd name="connsiteX27" fmla="*/ 4901184 w 6199632"/>
              <a:gd name="connsiteY27" fmla="*/ 2615229 h 3785661"/>
              <a:gd name="connsiteX28" fmla="*/ 4946904 w 6199632"/>
              <a:gd name="connsiteY28" fmla="*/ 3666789 h 3785661"/>
              <a:gd name="connsiteX29" fmla="*/ 5047488 w 6199632"/>
              <a:gd name="connsiteY29" fmla="*/ 2487213 h 3785661"/>
              <a:gd name="connsiteX30" fmla="*/ 5221224 w 6199632"/>
              <a:gd name="connsiteY30" fmla="*/ 1783125 h 3785661"/>
              <a:gd name="connsiteX31" fmla="*/ 5522976 w 6199632"/>
              <a:gd name="connsiteY31" fmla="*/ 2880405 h 3785661"/>
              <a:gd name="connsiteX32" fmla="*/ 5577840 w 6199632"/>
              <a:gd name="connsiteY32" fmla="*/ 3758229 h 3785661"/>
              <a:gd name="connsiteX33" fmla="*/ 5650992 w 6199632"/>
              <a:gd name="connsiteY33" fmla="*/ 2734101 h 3785661"/>
              <a:gd name="connsiteX34" fmla="*/ 5852160 w 6199632"/>
              <a:gd name="connsiteY34" fmla="*/ 1975149 h 3785661"/>
              <a:gd name="connsiteX35" fmla="*/ 6108192 w 6199632"/>
              <a:gd name="connsiteY35" fmla="*/ 2898693 h 3785661"/>
              <a:gd name="connsiteX36" fmla="*/ 6199632 w 6199632"/>
              <a:gd name="connsiteY36" fmla="*/ 3785661 h 378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199632" h="3785661">
                <a:moveTo>
                  <a:pt x="0" y="3630213"/>
                </a:moveTo>
                <a:cubicBezTo>
                  <a:pt x="16764" y="3339891"/>
                  <a:pt x="33528" y="3049569"/>
                  <a:pt x="82296" y="2761533"/>
                </a:cubicBezTo>
                <a:cubicBezTo>
                  <a:pt x="131064" y="2473497"/>
                  <a:pt x="210312" y="1894377"/>
                  <a:pt x="292608" y="1901997"/>
                </a:cubicBezTo>
                <a:cubicBezTo>
                  <a:pt x="374904" y="1909617"/>
                  <a:pt x="521208" y="2513121"/>
                  <a:pt x="576072" y="2807253"/>
                </a:cubicBezTo>
                <a:cubicBezTo>
                  <a:pt x="630936" y="3101385"/>
                  <a:pt x="601980" y="3698793"/>
                  <a:pt x="621792" y="3666789"/>
                </a:cubicBezTo>
                <a:cubicBezTo>
                  <a:pt x="641604" y="3634785"/>
                  <a:pt x="643128" y="2933745"/>
                  <a:pt x="694944" y="2615229"/>
                </a:cubicBezTo>
                <a:cubicBezTo>
                  <a:pt x="746760" y="2296713"/>
                  <a:pt x="848868" y="1746549"/>
                  <a:pt x="932688" y="1755693"/>
                </a:cubicBezTo>
                <a:cubicBezTo>
                  <a:pt x="1016508" y="1764837"/>
                  <a:pt x="1146048" y="2356149"/>
                  <a:pt x="1197864" y="2670093"/>
                </a:cubicBezTo>
                <a:cubicBezTo>
                  <a:pt x="1249680" y="2984037"/>
                  <a:pt x="1223772" y="3671361"/>
                  <a:pt x="1243584" y="3639357"/>
                </a:cubicBezTo>
                <a:cubicBezTo>
                  <a:pt x="1263396" y="3607353"/>
                  <a:pt x="1267968" y="2834685"/>
                  <a:pt x="1316736" y="2478069"/>
                </a:cubicBezTo>
                <a:cubicBezTo>
                  <a:pt x="1365504" y="2121453"/>
                  <a:pt x="1453896" y="1496613"/>
                  <a:pt x="1536192" y="1499661"/>
                </a:cubicBezTo>
                <a:cubicBezTo>
                  <a:pt x="1618488" y="1502709"/>
                  <a:pt x="1754124" y="2150409"/>
                  <a:pt x="1810512" y="2496357"/>
                </a:cubicBezTo>
                <a:cubicBezTo>
                  <a:pt x="1866900" y="2842305"/>
                  <a:pt x="1853184" y="3624117"/>
                  <a:pt x="1874520" y="3575349"/>
                </a:cubicBezTo>
                <a:cubicBezTo>
                  <a:pt x="1895856" y="3526581"/>
                  <a:pt x="1886712" y="2615229"/>
                  <a:pt x="1938528" y="2203749"/>
                </a:cubicBezTo>
                <a:cubicBezTo>
                  <a:pt x="1990344" y="1792269"/>
                  <a:pt x="2101596" y="1115613"/>
                  <a:pt x="2185416" y="1106469"/>
                </a:cubicBezTo>
                <a:cubicBezTo>
                  <a:pt x="2269236" y="1097325"/>
                  <a:pt x="2388108" y="1769409"/>
                  <a:pt x="2441448" y="2148885"/>
                </a:cubicBezTo>
                <a:cubicBezTo>
                  <a:pt x="2494788" y="2528361"/>
                  <a:pt x="2484120" y="3490005"/>
                  <a:pt x="2505456" y="3383325"/>
                </a:cubicBezTo>
                <a:cubicBezTo>
                  <a:pt x="2526792" y="3276645"/>
                  <a:pt x="2476500" y="2072685"/>
                  <a:pt x="2569464" y="1508805"/>
                </a:cubicBezTo>
                <a:cubicBezTo>
                  <a:pt x="2662428" y="944925"/>
                  <a:pt x="2884932" y="-7575"/>
                  <a:pt x="3063240" y="45"/>
                </a:cubicBezTo>
                <a:cubicBezTo>
                  <a:pt x="3241548" y="7665"/>
                  <a:pt x="3528060" y="986073"/>
                  <a:pt x="3639312" y="1554525"/>
                </a:cubicBezTo>
                <a:cubicBezTo>
                  <a:pt x="3750564" y="2122977"/>
                  <a:pt x="3710940" y="3345225"/>
                  <a:pt x="3730752" y="3410757"/>
                </a:cubicBezTo>
                <a:cubicBezTo>
                  <a:pt x="3750564" y="3476289"/>
                  <a:pt x="3712464" y="2327193"/>
                  <a:pt x="3758184" y="1947717"/>
                </a:cubicBezTo>
                <a:cubicBezTo>
                  <a:pt x="3803904" y="1568241"/>
                  <a:pt x="3913632" y="1068369"/>
                  <a:pt x="4005072" y="1133901"/>
                </a:cubicBezTo>
                <a:cubicBezTo>
                  <a:pt x="4096512" y="1199433"/>
                  <a:pt x="4251960" y="1932477"/>
                  <a:pt x="4306824" y="2340909"/>
                </a:cubicBezTo>
                <a:cubicBezTo>
                  <a:pt x="4361688" y="2749341"/>
                  <a:pt x="4320540" y="3581445"/>
                  <a:pt x="4334256" y="3584493"/>
                </a:cubicBezTo>
                <a:cubicBezTo>
                  <a:pt x="4347972" y="3587541"/>
                  <a:pt x="4351020" y="2700573"/>
                  <a:pt x="4389120" y="2359197"/>
                </a:cubicBezTo>
                <a:cubicBezTo>
                  <a:pt x="4427220" y="2017821"/>
                  <a:pt x="4477512" y="1493565"/>
                  <a:pt x="4562856" y="1536237"/>
                </a:cubicBezTo>
                <a:cubicBezTo>
                  <a:pt x="4648200" y="1578909"/>
                  <a:pt x="4837176" y="2260137"/>
                  <a:pt x="4901184" y="2615229"/>
                </a:cubicBezTo>
                <a:cubicBezTo>
                  <a:pt x="4965192" y="2970321"/>
                  <a:pt x="4922520" y="3688125"/>
                  <a:pt x="4946904" y="3666789"/>
                </a:cubicBezTo>
                <a:cubicBezTo>
                  <a:pt x="4971288" y="3645453"/>
                  <a:pt x="5001768" y="2801157"/>
                  <a:pt x="5047488" y="2487213"/>
                </a:cubicBezTo>
                <a:cubicBezTo>
                  <a:pt x="5093208" y="2173269"/>
                  <a:pt x="5141976" y="1717593"/>
                  <a:pt x="5221224" y="1783125"/>
                </a:cubicBezTo>
                <a:cubicBezTo>
                  <a:pt x="5300472" y="1848657"/>
                  <a:pt x="5463540" y="2551221"/>
                  <a:pt x="5522976" y="2880405"/>
                </a:cubicBezTo>
                <a:cubicBezTo>
                  <a:pt x="5582412" y="3209589"/>
                  <a:pt x="5556504" y="3782613"/>
                  <a:pt x="5577840" y="3758229"/>
                </a:cubicBezTo>
                <a:cubicBezTo>
                  <a:pt x="5599176" y="3733845"/>
                  <a:pt x="5605272" y="3031281"/>
                  <a:pt x="5650992" y="2734101"/>
                </a:cubicBezTo>
                <a:cubicBezTo>
                  <a:pt x="5696712" y="2436921"/>
                  <a:pt x="5775960" y="1947717"/>
                  <a:pt x="5852160" y="1975149"/>
                </a:cubicBezTo>
                <a:cubicBezTo>
                  <a:pt x="5928360" y="2002581"/>
                  <a:pt x="6050280" y="2596941"/>
                  <a:pt x="6108192" y="2898693"/>
                </a:cubicBezTo>
                <a:cubicBezTo>
                  <a:pt x="6166104" y="3200445"/>
                  <a:pt x="6182868" y="3493053"/>
                  <a:pt x="6199632" y="3785661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185573" y="1376549"/>
            <a:ext cx="6199632" cy="3785661"/>
          </a:xfrm>
          <a:custGeom>
            <a:avLst/>
            <a:gdLst>
              <a:gd name="connsiteX0" fmla="*/ 0 w 6199632"/>
              <a:gd name="connsiteY0" fmla="*/ 3630213 h 3785661"/>
              <a:gd name="connsiteX1" fmla="*/ 82296 w 6199632"/>
              <a:gd name="connsiteY1" fmla="*/ 2761533 h 3785661"/>
              <a:gd name="connsiteX2" fmla="*/ 292608 w 6199632"/>
              <a:gd name="connsiteY2" fmla="*/ 1901997 h 3785661"/>
              <a:gd name="connsiteX3" fmla="*/ 576072 w 6199632"/>
              <a:gd name="connsiteY3" fmla="*/ 2807253 h 3785661"/>
              <a:gd name="connsiteX4" fmla="*/ 621792 w 6199632"/>
              <a:gd name="connsiteY4" fmla="*/ 3666789 h 3785661"/>
              <a:gd name="connsiteX5" fmla="*/ 694944 w 6199632"/>
              <a:gd name="connsiteY5" fmla="*/ 2615229 h 3785661"/>
              <a:gd name="connsiteX6" fmla="*/ 932688 w 6199632"/>
              <a:gd name="connsiteY6" fmla="*/ 1755693 h 3785661"/>
              <a:gd name="connsiteX7" fmla="*/ 1197864 w 6199632"/>
              <a:gd name="connsiteY7" fmla="*/ 2670093 h 3785661"/>
              <a:gd name="connsiteX8" fmla="*/ 1243584 w 6199632"/>
              <a:gd name="connsiteY8" fmla="*/ 3639357 h 3785661"/>
              <a:gd name="connsiteX9" fmla="*/ 1316736 w 6199632"/>
              <a:gd name="connsiteY9" fmla="*/ 2478069 h 3785661"/>
              <a:gd name="connsiteX10" fmla="*/ 1536192 w 6199632"/>
              <a:gd name="connsiteY10" fmla="*/ 1499661 h 3785661"/>
              <a:gd name="connsiteX11" fmla="*/ 1810512 w 6199632"/>
              <a:gd name="connsiteY11" fmla="*/ 2496357 h 3785661"/>
              <a:gd name="connsiteX12" fmla="*/ 1874520 w 6199632"/>
              <a:gd name="connsiteY12" fmla="*/ 3575349 h 3785661"/>
              <a:gd name="connsiteX13" fmla="*/ 1938528 w 6199632"/>
              <a:gd name="connsiteY13" fmla="*/ 2203749 h 3785661"/>
              <a:gd name="connsiteX14" fmla="*/ 2185416 w 6199632"/>
              <a:gd name="connsiteY14" fmla="*/ 1106469 h 3785661"/>
              <a:gd name="connsiteX15" fmla="*/ 2441448 w 6199632"/>
              <a:gd name="connsiteY15" fmla="*/ 2148885 h 3785661"/>
              <a:gd name="connsiteX16" fmla="*/ 2505456 w 6199632"/>
              <a:gd name="connsiteY16" fmla="*/ 3383325 h 3785661"/>
              <a:gd name="connsiteX17" fmla="*/ 2569464 w 6199632"/>
              <a:gd name="connsiteY17" fmla="*/ 1508805 h 3785661"/>
              <a:gd name="connsiteX18" fmla="*/ 3063240 w 6199632"/>
              <a:gd name="connsiteY18" fmla="*/ 45 h 3785661"/>
              <a:gd name="connsiteX19" fmla="*/ 3639312 w 6199632"/>
              <a:gd name="connsiteY19" fmla="*/ 1554525 h 3785661"/>
              <a:gd name="connsiteX20" fmla="*/ 3730752 w 6199632"/>
              <a:gd name="connsiteY20" fmla="*/ 3410757 h 3785661"/>
              <a:gd name="connsiteX21" fmla="*/ 3758184 w 6199632"/>
              <a:gd name="connsiteY21" fmla="*/ 1947717 h 3785661"/>
              <a:gd name="connsiteX22" fmla="*/ 4005072 w 6199632"/>
              <a:gd name="connsiteY22" fmla="*/ 1133901 h 3785661"/>
              <a:gd name="connsiteX23" fmla="*/ 4306824 w 6199632"/>
              <a:gd name="connsiteY23" fmla="*/ 2340909 h 3785661"/>
              <a:gd name="connsiteX24" fmla="*/ 4334256 w 6199632"/>
              <a:gd name="connsiteY24" fmla="*/ 3584493 h 3785661"/>
              <a:gd name="connsiteX25" fmla="*/ 4389120 w 6199632"/>
              <a:gd name="connsiteY25" fmla="*/ 2359197 h 3785661"/>
              <a:gd name="connsiteX26" fmla="*/ 4562856 w 6199632"/>
              <a:gd name="connsiteY26" fmla="*/ 1536237 h 3785661"/>
              <a:gd name="connsiteX27" fmla="*/ 4901184 w 6199632"/>
              <a:gd name="connsiteY27" fmla="*/ 2615229 h 3785661"/>
              <a:gd name="connsiteX28" fmla="*/ 4946904 w 6199632"/>
              <a:gd name="connsiteY28" fmla="*/ 3666789 h 3785661"/>
              <a:gd name="connsiteX29" fmla="*/ 5047488 w 6199632"/>
              <a:gd name="connsiteY29" fmla="*/ 2487213 h 3785661"/>
              <a:gd name="connsiteX30" fmla="*/ 5221224 w 6199632"/>
              <a:gd name="connsiteY30" fmla="*/ 1783125 h 3785661"/>
              <a:gd name="connsiteX31" fmla="*/ 5522976 w 6199632"/>
              <a:gd name="connsiteY31" fmla="*/ 2880405 h 3785661"/>
              <a:gd name="connsiteX32" fmla="*/ 5577840 w 6199632"/>
              <a:gd name="connsiteY32" fmla="*/ 3758229 h 3785661"/>
              <a:gd name="connsiteX33" fmla="*/ 5650992 w 6199632"/>
              <a:gd name="connsiteY33" fmla="*/ 2734101 h 3785661"/>
              <a:gd name="connsiteX34" fmla="*/ 5852160 w 6199632"/>
              <a:gd name="connsiteY34" fmla="*/ 1975149 h 3785661"/>
              <a:gd name="connsiteX35" fmla="*/ 6108192 w 6199632"/>
              <a:gd name="connsiteY35" fmla="*/ 2898693 h 3785661"/>
              <a:gd name="connsiteX36" fmla="*/ 6199632 w 6199632"/>
              <a:gd name="connsiteY36" fmla="*/ 3785661 h 378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199632" h="3785661">
                <a:moveTo>
                  <a:pt x="0" y="3630213"/>
                </a:moveTo>
                <a:cubicBezTo>
                  <a:pt x="16764" y="3339891"/>
                  <a:pt x="33528" y="3049569"/>
                  <a:pt x="82296" y="2761533"/>
                </a:cubicBezTo>
                <a:cubicBezTo>
                  <a:pt x="131064" y="2473497"/>
                  <a:pt x="210312" y="1894377"/>
                  <a:pt x="292608" y="1901997"/>
                </a:cubicBezTo>
                <a:cubicBezTo>
                  <a:pt x="374904" y="1909617"/>
                  <a:pt x="521208" y="2513121"/>
                  <a:pt x="576072" y="2807253"/>
                </a:cubicBezTo>
                <a:cubicBezTo>
                  <a:pt x="630936" y="3101385"/>
                  <a:pt x="601980" y="3698793"/>
                  <a:pt x="621792" y="3666789"/>
                </a:cubicBezTo>
                <a:cubicBezTo>
                  <a:pt x="641604" y="3634785"/>
                  <a:pt x="643128" y="2933745"/>
                  <a:pt x="694944" y="2615229"/>
                </a:cubicBezTo>
                <a:cubicBezTo>
                  <a:pt x="746760" y="2296713"/>
                  <a:pt x="848868" y="1746549"/>
                  <a:pt x="932688" y="1755693"/>
                </a:cubicBezTo>
                <a:cubicBezTo>
                  <a:pt x="1016508" y="1764837"/>
                  <a:pt x="1146048" y="2356149"/>
                  <a:pt x="1197864" y="2670093"/>
                </a:cubicBezTo>
                <a:cubicBezTo>
                  <a:pt x="1249680" y="2984037"/>
                  <a:pt x="1223772" y="3671361"/>
                  <a:pt x="1243584" y="3639357"/>
                </a:cubicBezTo>
                <a:cubicBezTo>
                  <a:pt x="1263396" y="3607353"/>
                  <a:pt x="1267968" y="2834685"/>
                  <a:pt x="1316736" y="2478069"/>
                </a:cubicBezTo>
                <a:cubicBezTo>
                  <a:pt x="1365504" y="2121453"/>
                  <a:pt x="1453896" y="1496613"/>
                  <a:pt x="1536192" y="1499661"/>
                </a:cubicBezTo>
                <a:cubicBezTo>
                  <a:pt x="1618488" y="1502709"/>
                  <a:pt x="1754124" y="2150409"/>
                  <a:pt x="1810512" y="2496357"/>
                </a:cubicBezTo>
                <a:cubicBezTo>
                  <a:pt x="1866900" y="2842305"/>
                  <a:pt x="1853184" y="3624117"/>
                  <a:pt x="1874520" y="3575349"/>
                </a:cubicBezTo>
                <a:cubicBezTo>
                  <a:pt x="1895856" y="3526581"/>
                  <a:pt x="1886712" y="2615229"/>
                  <a:pt x="1938528" y="2203749"/>
                </a:cubicBezTo>
                <a:cubicBezTo>
                  <a:pt x="1990344" y="1792269"/>
                  <a:pt x="2101596" y="1115613"/>
                  <a:pt x="2185416" y="1106469"/>
                </a:cubicBezTo>
                <a:cubicBezTo>
                  <a:pt x="2269236" y="1097325"/>
                  <a:pt x="2388108" y="1769409"/>
                  <a:pt x="2441448" y="2148885"/>
                </a:cubicBezTo>
                <a:cubicBezTo>
                  <a:pt x="2494788" y="2528361"/>
                  <a:pt x="2484120" y="3490005"/>
                  <a:pt x="2505456" y="3383325"/>
                </a:cubicBezTo>
                <a:cubicBezTo>
                  <a:pt x="2526792" y="3276645"/>
                  <a:pt x="2476500" y="2072685"/>
                  <a:pt x="2569464" y="1508805"/>
                </a:cubicBezTo>
                <a:cubicBezTo>
                  <a:pt x="2662428" y="944925"/>
                  <a:pt x="2884932" y="-7575"/>
                  <a:pt x="3063240" y="45"/>
                </a:cubicBezTo>
                <a:cubicBezTo>
                  <a:pt x="3241548" y="7665"/>
                  <a:pt x="3528060" y="986073"/>
                  <a:pt x="3639312" y="1554525"/>
                </a:cubicBezTo>
                <a:cubicBezTo>
                  <a:pt x="3750564" y="2122977"/>
                  <a:pt x="3710940" y="3345225"/>
                  <a:pt x="3730752" y="3410757"/>
                </a:cubicBezTo>
                <a:cubicBezTo>
                  <a:pt x="3750564" y="3476289"/>
                  <a:pt x="3712464" y="2327193"/>
                  <a:pt x="3758184" y="1947717"/>
                </a:cubicBezTo>
                <a:cubicBezTo>
                  <a:pt x="3803904" y="1568241"/>
                  <a:pt x="3913632" y="1068369"/>
                  <a:pt x="4005072" y="1133901"/>
                </a:cubicBezTo>
                <a:cubicBezTo>
                  <a:pt x="4096512" y="1199433"/>
                  <a:pt x="4251960" y="1932477"/>
                  <a:pt x="4306824" y="2340909"/>
                </a:cubicBezTo>
                <a:cubicBezTo>
                  <a:pt x="4361688" y="2749341"/>
                  <a:pt x="4320540" y="3581445"/>
                  <a:pt x="4334256" y="3584493"/>
                </a:cubicBezTo>
                <a:cubicBezTo>
                  <a:pt x="4347972" y="3587541"/>
                  <a:pt x="4351020" y="2700573"/>
                  <a:pt x="4389120" y="2359197"/>
                </a:cubicBezTo>
                <a:cubicBezTo>
                  <a:pt x="4427220" y="2017821"/>
                  <a:pt x="4477512" y="1493565"/>
                  <a:pt x="4562856" y="1536237"/>
                </a:cubicBezTo>
                <a:cubicBezTo>
                  <a:pt x="4648200" y="1578909"/>
                  <a:pt x="4837176" y="2260137"/>
                  <a:pt x="4901184" y="2615229"/>
                </a:cubicBezTo>
                <a:cubicBezTo>
                  <a:pt x="4965192" y="2970321"/>
                  <a:pt x="4922520" y="3688125"/>
                  <a:pt x="4946904" y="3666789"/>
                </a:cubicBezTo>
                <a:cubicBezTo>
                  <a:pt x="4971288" y="3645453"/>
                  <a:pt x="5001768" y="2801157"/>
                  <a:pt x="5047488" y="2487213"/>
                </a:cubicBezTo>
                <a:cubicBezTo>
                  <a:pt x="5093208" y="2173269"/>
                  <a:pt x="5141976" y="1717593"/>
                  <a:pt x="5221224" y="1783125"/>
                </a:cubicBezTo>
                <a:cubicBezTo>
                  <a:pt x="5300472" y="1848657"/>
                  <a:pt x="5463540" y="2551221"/>
                  <a:pt x="5522976" y="2880405"/>
                </a:cubicBezTo>
                <a:cubicBezTo>
                  <a:pt x="5582412" y="3209589"/>
                  <a:pt x="5556504" y="3782613"/>
                  <a:pt x="5577840" y="3758229"/>
                </a:cubicBezTo>
                <a:cubicBezTo>
                  <a:pt x="5599176" y="3733845"/>
                  <a:pt x="5605272" y="3031281"/>
                  <a:pt x="5650992" y="2734101"/>
                </a:cubicBezTo>
                <a:cubicBezTo>
                  <a:pt x="5696712" y="2436921"/>
                  <a:pt x="5775960" y="1947717"/>
                  <a:pt x="5852160" y="1975149"/>
                </a:cubicBezTo>
                <a:cubicBezTo>
                  <a:pt x="5928360" y="2002581"/>
                  <a:pt x="6050280" y="2596941"/>
                  <a:pt x="6108192" y="2898693"/>
                </a:cubicBezTo>
                <a:cubicBezTo>
                  <a:pt x="6166104" y="3200445"/>
                  <a:pt x="6182868" y="3493053"/>
                  <a:pt x="6199632" y="3785661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582949" y="1376550"/>
            <a:ext cx="6199632" cy="3785661"/>
          </a:xfrm>
          <a:custGeom>
            <a:avLst/>
            <a:gdLst>
              <a:gd name="connsiteX0" fmla="*/ 0 w 6199632"/>
              <a:gd name="connsiteY0" fmla="*/ 3630213 h 3785661"/>
              <a:gd name="connsiteX1" fmla="*/ 82296 w 6199632"/>
              <a:gd name="connsiteY1" fmla="*/ 2761533 h 3785661"/>
              <a:gd name="connsiteX2" fmla="*/ 292608 w 6199632"/>
              <a:gd name="connsiteY2" fmla="*/ 1901997 h 3785661"/>
              <a:gd name="connsiteX3" fmla="*/ 576072 w 6199632"/>
              <a:gd name="connsiteY3" fmla="*/ 2807253 h 3785661"/>
              <a:gd name="connsiteX4" fmla="*/ 621792 w 6199632"/>
              <a:gd name="connsiteY4" fmla="*/ 3666789 h 3785661"/>
              <a:gd name="connsiteX5" fmla="*/ 694944 w 6199632"/>
              <a:gd name="connsiteY5" fmla="*/ 2615229 h 3785661"/>
              <a:gd name="connsiteX6" fmla="*/ 932688 w 6199632"/>
              <a:gd name="connsiteY6" fmla="*/ 1755693 h 3785661"/>
              <a:gd name="connsiteX7" fmla="*/ 1197864 w 6199632"/>
              <a:gd name="connsiteY7" fmla="*/ 2670093 h 3785661"/>
              <a:gd name="connsiteX8" fmla="*/ 1243584 w 6199632"/>
              <a:gd name="connsiteY8" fmla="*/ 3639357 h 3785661"/>
              <a:gd name="connsiteX9" fmla="*/ 1316736 w 6199632"/>
              <a:gd name="connsiteY9" fmla="*/ 2478069 h 3785661"/>
              <a:gd name="connsiteX10" fmla="*/ 1536192 w 6199632"/>
              <a:gd name="connsiteY10" fmla="*/ 1499661 h 3785661"/>
              <a:gd name="connsiteX11" fmla="*/ 1810512 w 6199632"/>
              <a:gd name="connsiteY11" fmla="*/ 2496357 h 3785661"/>
              <a:gd name="connsiteX12" fmla="*/ 1874520 w 6199632"/>
              <a:gd name="connsiteY12" fmla="*/ 3575349 h 3785661"/>
              <a:gd name="connsiteX13" fmla="*/ 1938528 w 6199632"/>
              <a:gd name="connsiteY13" fmla="*/ 2203749 h 3785661"/>
              <a:gd name="connsiteX14" fmla="*/ 2185416 w 6199632"/>
              <a:gd name="connsiteY14" fmla="*/ 1106469 h 3785661"/>
              <a:gd name="connsiteX15" fmla="*/ 2441448 w 6199632"/>
              <a:gd name="connsiteY15" fmla="*/ 2148885 h 3785661"/>
              <a:gd name="connsiteX16" fmla="*/ 2505456 w 6199632"/>
              <a:gd name="connsiteY16" fmla="*/ 3383325 h 3785661"/>
              <a:gd name="connsiteX17" fmla="*/ 2569464 w 6199632"/>
              <a:gd name="connsiteY17" fmla="*/ 1508805 h 3785661"/>
              <a:gd name="connsiteX18" fmla="*/ 3063240 w 6199632"/>
              <a:gd name="connsiteY18" fmla="*/ 45 h 3785661"/>
              <a:gd name="connsiteX19" fmla="*/ 3639312 w 6199632"/>
              <a:gd name="connsiteY19" fmla="*/ 1554525 h 3785661"/>
              <a:gd name="connsiteX20" fmla="*/ 3730752 w 6199632"/>
              <a:gd name="connsiteY20" fmla="*/ 3410757 h 3785661"/>
              <a:gd name="connsiteX21" fmla="*/ 3758184 w 6199632"/>
              <a:gd name="connsiteY21" fmla="*/ 1947717 h 3785661"/>
              <a:gd name="connsiteX22" fmla="*/ 4005072 w 6199632"/>
              <a:gd name="connsiteY22" fmla="*/ 1133901 h 3785661"/>
              <a:gd name="connsiteX23" fmla="*/ 4306824 w 6199632"/>
              <a:gd name="connsiteY23" fmla="*/ 2340909 h 3785661"/>
              <a:gd name="connsiteX24" fmla="*/ 4334256 w 6199632"/>
              <a:gd name="connsiteY24" fmla="*/ 3584493 h 3785661"/>
              <a:gd name="connsiteX25" fmla="*/ 4389120 w 6199632"/>
              <a:gd name="connsiteY25" fmla="*/ 2359197 h 3785661"/>
              <a:gd name="connsiteX26" fmla="*/ 4562856 w 6199632"/>
              <a:gd name="connsiteY26" fmla="*/ 1536237 h 3785661"/>
              <a:gd name="connsiteX27" fmla="*/ 4901184 w 6199632"/>
              <a:gd name="connsiteY27" fmla="*/ 2615229 h 3785661"/>
              <a:gd name="connsiteX28" fmla="*/ 4946904 w 6199632"/>
              <a:gd name="connsiteY28" fmla="*/ 3666789 h 3785661"/>
              <a:gd name="connsiteX29" fmla="*/ 5047488 w 6199632"/>
              <a:gd name="connsiteY29" fmla="*/ 2487213 h 3785661"/>
              <a:gd name="connsiteX30" fmla="*/ 5221224 w 6199632"/>
              <a:gd name="connsiteY30" fmla="*/ 1783125 h 3785661"/>
              <a:gd name="connsiteX31" fmla="*/ 5522976 w 6199632"/>
              <a:gd name="connsiteY31" fmla="*/ 2880405 h 3785661"/>
              <a:gd name="connsiteX32" fmla="*/ 5577840 w 6199632"/>
              <a:gd name="connsiteY32" fmla="*/ 3758229 h 3785661"/>
              <a:gd name="connsiteX33" fmla="*/ 5650992 w 6199632"/>
              <a:gd name="connsiteY33" fmla="*/ 2734101 h 3785661"/>
              <a:gd name="connsiteX34" fmla="*/ 5852160 w 6199632"/>
              <a:gd name="connsiteY34" fmla="*/ 1975149 h 3785661"/>
              <a:gd name="connsiteX35" fmla="*/ 6108192 w 6199632"/>
              <a:gd name="connsiteY35" fmla="*/ 2898693 h 3785661"/>
              <a:gd name="connsiteX36" fmla="*/ 6199632 w 6199632"/>
              <a:gd name="connsiteY36" fmla="*/ 3785661 h 378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199632" h="3785661">
                <a:moveTo>
                  <a:pt x="0" y="3630213"/>
                </a:moveTo>
                <a:cubicBezTo>
                  <a:pt x="16764" y="3339891"/>
                  <a:pt x="33528" y="3049569"/>
                  <a:pt x="82296" y="2761533"/>
                </a:cubicBezTo>
                <a:cubicBezTo>
                  <a:pt x="131064" y="2473497"/>
                  <a:pt x="210312" y="1894377"/>
                  <a:pt x="292608" y="1901997"/>
                </a:cubicBezTo>
                <a:cubicBezTo>
                  <a:pt x="374904" y="1909617"/>
                  <a:pt x="521208" y="2513121"/>
                  <a:pt x="576072" y="2807253"/>
                </a:cubicBezTo>
                <a:cubicBezTo>
                  <a:pt x="630936" y="3101385"/>
                  <a:pt x="601980" y="3698793"/>
                  <a:pt x="621792" y="3666789"/>
                </a:cubicBezTo>
                <a:cubicBezTo>
                  <a:pt x="641604" y="3634785"/>
                  <a:pt x="643128" y="2933745"/>
                  <a:pt x="694944" y="2615229"/>
                </a:cubicBezTo>
                <a:cubicBezTo>
                  <a:pt x="746760" y="2296713"/>
                  <a:pt x="848868" y="1746549"/>
                  <a:pt x="932688" y="1755693"/>
                </a:cubicBezTo>
                <a:cubicBezTo>
                  <a:pt x="1016508" y="1764837"/>
                  <a:pt x="1146048" y="2356149"/>
                  <a:pt x="1197864" y="2670093"/>
                </a:cubicBezTo>
                <a:cubicBezTo>
                  <a:pt x="1249680" y="2984037"/>
                  <a:pt x="1223772" y="3671361"/>
                  <a:pt x="1243584" y="3639357"/>
                </a:cubicBezTo>
                <a:cubicBezTo>
                  <a:pt x="1263396" y="3607353"/>
                  <a:pt x="1267968" y="2834685"/>
                  <a:pt x="1316736" y="2478069"/>
                </a:cubicBezTo>
                <a:cubicBezTo>
                  <a:pt x="1365504" y="2121453"/>
                  <a:pt x="1453896" y="1496613"/>
                  <a:pt x="1536192" y="1499661"/>
                </a:cubicBezTo>
                <a:cubicBezTo>
                  <a:pt x="1618488" y="1502709"/>
                  <a:pt x="1754124" y="2150409"/>
                  <a:pt x="1810512" y="2496357"/>
                </a:cubicBezTo>
                <a:cubicBezTo>
                  <a:pt x="1866900" y="2842305"/>
                  <a:pt x="1853184" y="3624117"/>
                  <a:pt x="1874520" y="3575349"/>
                </a:cubicBezTo>
                <a:cubicBezTo>
                  <a:pt x="1895856" y="3526581"/>
                  <a:pt x="1886712" y="2615229"/>
                  <a:pt x="1938528" y="2203749"/>
                </a:cubicBezTo>
                <a:cubicBezTo>
                  <a:pt x="1990344" y="1792269"/>
                  <a:pt x="2101596" y="1115613"/>
                  <a:pt x="2185416" y="1106469"/>
                </a:cubicBezTo>
                <a:cubicBezTo>
                  <a:pt x="2269236" y="1097325"/>
                  <a:pt x="2388108" y="1769409"/>
                  <a:pt x="2441448" y="2148885"/>
                </a:cubicBezTo>
                <a:cubicBezTo>
                  <a:pt x="2494788" y="2528361"/>
                  <a:pt x="2484120" y="3490005"/>
                  <a:pt x="2505456" y="3383325"/>
                </a:cubicBezTo>
                <a:cubicBezTo>
                  <a:pt x="2526792" y="3276645"/>
                  <a:pt x="2476500" y="2072685"/>
                  <a:pt x="2569464" y="1508805"/>
                </a:cubicBezTo>
                <a:cubicBezTo>
                  <a:pt x="2662428" y="944925"/>
                  <a:pt x="2884932" y="-7575"/>
                  <a:pt x="3063240" y="45"/>
                </a:cubicBezTo>
                <a:cubicBezTo>
                  <a:pt x="3241548" y="7665"/>
                  <a:pt x="3528060" y="986073"/>
                  <a:pt x="3639312" y="1554525"/>
                </a:cubicBezTo>
                <a:cubicBezTo>
                  <a:pt x="3750564" y="2122977"/>
                  <a:pt x="3710940" y="3345225"/>
                  <a:pt x="3730752" y="3410757"/>
                </a:cubicBezTo>
                <a:cubicBezTo>
                  <a:pt x="3750564" y="3476289"/>
                  <a:pt x="3712464" y="2327193"/>
                  <a:pt x="3758184" y="1947717"/>
                </a:cubicBezTo>
                <a:cubicBezTo>
                  <a:pt x="3803904" y="1568241"/>
                  <a:pt x="3913632" y="1068369"/>
                  <a:pt x="4005072" y="1133901"/>
                </a:cubicBezTo>
                <a:cubicBezTo>
                  <a:pt x="4096512" y="1199433"/>
                  <a:pt x="4251960" y="1932477"/>
                  <a:pt x="4306824" y="2340909"/>
                </a:cubicBezTo>
                <a:cubicBezTo>
                  <a:pt x="4361688" y="2749341"/>
                  <a:pt x="4320540" y="3581445"/>
                  <a:pt x="4334256" y="3584493"/>
                </a:cubicBezTo>
                <a:cubicBezTo>
                  <a:pt x="4347972" y="3587541"/>
                  <a:pt x="4351020" y="2700573"/>
                  <a:pt x="4389120" y="2359197"/>
                </a:cubicBezTo>
                <a:cubicBezTo>
                  <a:pt x="4427220" y="2017821"/>
                  <a:pt x="4477512" y="1493565"/>
                  <a:pt x="4562856" y="1536237"/>
                </a:cubicBezTo>
                <a:cubicBezTo>
                  <a:pt x="4648200" y="1578909"/>
                  <a:pt x="4837176" y="2260137"/>
                  <a:pt x="4901184" y="2615229"/>
                </a:cubicBezTo>
                <a:cubicBezTo>
                  <a:pt x="4965192" y="2970321"/>
                  <a:pt x="4922520" y="3688125"/>
                  <a:pt x="4946904" y="3666789"/>
                </a:cubicBezTo>
                <a:cubicBezTo>
                  <a:pt x="4971288" y="3645453"/>
                  <a:pt x="5001768" y="2801157"/>
                  <a:pt x="5047488" y="2487213"/>
                </a:cubicBezTo>
                <a:cubicBezTo>
                  <a:pt x="5093208" y="2173269"/>
                  <a:pt x="5141976" y="1717593"/>
                  <a:pt x="5221224" y="1783125"/>
                </a:cubicBezTo>
                <a:cubicBezTo>
                  <a:pt x="5300472" y="1848657"/>
                  <a:pt x="5463540" y="2551221"/>
                  <a:pt x="5522976" y="2880405"/>
                </a:cubicBezTo>
                <a:cubicBezTo>
                  <a:pt x="5582412" y="3209589"/>
                  <a:pt x="5556504" y="3782613"/>
                  <a:pt x="5577840" y="3758229"/>
                </a:cubicBezTo>
                <a:cubicBezTo>
                  <a:pt x="5599176" y="3733845"/>
                  <a:pt x="5605272" y="3031281"/>
                  <a:pt x="5650992" y="2734101"/>
                </a:cubicBezTo>
                <a:cubicBezTo>
                  <a:pt x="5696712" y="2436921"/>
                  <a:pt x="5775960" y="1947717"/>
                  <a:pt x="5852160" y="1975149"/>
                </a:cubicBezTo>
                <a:cubicBezTo>
                  <a:pt x="5928360" y="2002581"/>
                  <a:pt x="6050280" y="2596941"/>
                  <a:pt x="6108192" y="2898693"/>
                </a:cubicBezTo>
                <a:cubicBezTo>
                  <a:pt x="6166104" y="3200445"/>
                  <a:pt x="6182868" y="3493053"/>
                  <a:pt x="6199632" y="3785661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045189" y="669962"/>
            <a:ext cx="0" cy="534499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67267" y="669962"/>
            <a:ext cx="0" cy="534499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68233" y="669962"/>
            <a:ext cx="0" cy="534499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63742" y="6148946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</a:t>
            </a:r>
            <a:r>
              <a:rPr lang="en-US" sz="3200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6816" y="6148945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</a:t>
            </a:r>
            <a:r>
              <a:rPr lang="en-US" sz="3200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73790" y="6148944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</a:t>
            </a:r>
            <a:r>
              <a:rPr lang="en-US" sz="3200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473" y="386498"/>
            <a:ext cx="315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3</a:t>
            </a:r>
            <a:r>
              <a:rPr lang="th-TH" sz="3600" b="1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sub-carriers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99845" y="5296196"/>
            <a:ext cx="273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Sub-carrier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อื่น ๆ 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จะรบกวนน้อยที่สุด</a:t>
            </a:r>
            <a:endParaRPr lang="en-US" baseline="-25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85573" y="722630"/>
            <a:ext cx="18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ตรงที่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</a:t>
            </a:r>
            <a:r>
              <a:rPr lang="en-US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r>
              <a:rPr lang="th-TH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br>
              <a:rPr lang="th-TH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สัญญาณแรงสุด</a:t>
            </a:r>
            <a:endParaRPr lang="en-US" baseline="-25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8211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fmw.em.keysight.com/wireless/helpfiles/89600b/webhelp/subsystems/wlan-ofdm/content/resources/image/ofdm%20orthogonalspacedsubcarri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4" y="1229882"/>
            <a:ext cx="11417639" cy="463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98365" y="1239610"/>
            <a:ext cx="315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10</a:t>
            </a:r>
            <a:r>
              <a:rPr lang="th-TH" sz="32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sub-carriers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134" y="765030"/>
            <a:ext cx="5820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แต่ละ </a:t>
            </a:r>
            <a:r>
              <a:rPr lang="en-US" sz="2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subcarrier </a:t>
            </a:r>
            <a:r>
              <a:rPr lang="th-TH" sz="2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จะอยู่ชิด ๆ กันได้</a:t>
            </a:r>
            <a:endParaRPr lang="en-US" sz="2400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8546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106" y="4051275"/>
                <a:ext cx="11772881" cy="252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ต้องทำ </a:t>
                </a:r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DFT</a:t>
                </a:r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4 </a:t>
                </a:r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ครั้ง</a:t>
                </a:r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ของช่วงที่ </a:t>
                </a:r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1, 2, 3, 4 </a:t>
                </a:r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แยกกัน</a:t>
                </a:r>
                <a:b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ดูเฉพาะความถี่ที่สนใจ ใช้สูตร </a:t>
                </a:r>
                <a:r>
                  <a:rPr lang="en-US" sz="2000" dirty="0">
                    <a:solidFill>
                      <a:srgbClr val="FF0000"/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sin(A + B) = sin(A)cos(B) + cos(A)sin(B)</a:t>
                </a:r>
                <a:b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กรณี </a:t>
                </a:r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1:	f(x) = sin(x + 45) = sin(x)cos(45) + cos(x)sin(45)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 sin(x)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 cos(x) = (+, +)</a:t>
                </a:r>
              </a:p>
              <a:p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กรณี </a:t>
                </a:r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2:	f(x) = sin(x + 135) = sin(x)cos(135) + cos(x)sin(135) =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 sin(x)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 cos(x) = (–, +)</a:t>
                </a:r>
              </a:p>
              <a:p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กรณี </a:t>
                </a:r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3:	f(x) = sin(x + 225) = sin(x)cos(225) + cos(x)sin(225) = –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 sin(x)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 cos(x) = (–,–)</a:t>
                </a:r>
              </a:p>
              <a:p>
                <a:r>
                  <a:rPr lang="th-TH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กรณี </a:t>
                </a:r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4:	f(x) = sin(x + 315) = sin(x)cos(315) + cos(x)sin(315) =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 sin(x)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>
                    <a:latin typeface="Kanit" panose="00000500000000000000" pitchFamily="2" charset="-34"/>
                    <a:cs typeface="Kanit" panose="00000500000000000000" pitchFamily="2" charset="-34"/>
                  </a:rPr>
                  <a:t> cos(x) = (+, –)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06" y="4051275"/>
                <a:ext cx="11772881" cy="2521203"/>
              </a:xfrm>
              <a:prstGeom prst="rect">
                <a:avLst/>
              </a:prstGeom>
              <a:blipFill rotWithShape="0">
                <a:blip r:embed="rId2"/>
                <a:stretch>
                  <a:fillRect l="-570" t="-1453" b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18" y="1167088"/>
            <a:ext cx="8826482" cy="2466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629" y="133418"/>
            <a:ext cx="11847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Kanit" panose="00000500000000000000" pitchFamily="2" charset="-34"/>
                <a:cs typeface="Kanit" panose="00000500000000000000" pitchFamily="2" charset="-34"/>
              </a:rPr>
              <a:t>ถ้าใช้ </a:t>
            </a:r>
            <a:r>
              <a:rPr lang="en-US" sz="2800" b="1" dirty="0">
                <a:latin typeface="Kanit" panose="00000500000000000000" pitchFamily="2" charset="-34"/>
                <a:cs typeface="Kanit" panose="00000500000000000000" pitchFamily="2" charset="-34"/>
              </a:rPr>
              <a:t>QPSK </a:t>
            </a:r>
            <a:r>
              <a:rPr lang="th-TH" sz="2800" b="1" dirty="0">
                <a:latin typeface="Kanit" panose="00000500000000000000" pitchFamily="2" charset="-34"/>
                <a:cs typeface="Kanit" panose="00000500000000000000" pitchFamily="2" charset="-34"/>
              </a:rPr>
              <a:t>แล้วทำ </a:t>
            </a:r>
            <a:r>
              <a:rPr lang="en-US" sz="2800" b="1" dirty="0">
                <a:latin typeface="Kanit" panose="00000500000000000000" pitchFamily="2" charset="-34"/>
                <a:cs typeface="Kanit" panose="00000500000000000000" pitchFamily="2" charset="-34"/>
              </a:rPr>
              <a:t>Forward DFT </a:t>
            </a:r>
            <a:r>
              <a:rPr lang="th-TH" sz="2800" b="1" dirty="0">
                <a:latin typeface="Kanit" panose="00000500000000000000" pitchFamily="2" charset="-34"/>
                <a:cs typeface="Kanit" panose="00000500000000000000" pitchFamily="2" charset="-34"/>
              </a:rPr>
              <a:t>จะรู้ได้อย่างไรว่าที่ส่งมาเป็นแบบ </a:t>
            </a:r>
            <a:r>
              <a:rPr lang="en-US" sz="2800" b="1" dirty="0">
                <a:latin typeface="Kanit" panose="00000500000000000000" pitchFamily="2" charset="-34"/>
                <a:cs typeface="Kanit" panose="00000500000000000000" pitchFamily="2" charset="-34"/>
              </a:rPr>
              <a:t>1, 2, 3 </a:t>
            </a:r>
            <a:r>
              <a:rPr lang="th-TH" sz="2800" b="1" dirty="0"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sz="2800" b="1" dirty="0">
                <a:latin typeface="Kanit" panose="00000500000000000000" pitchFamily="2" charset="-34"/>
                <a:cs typeface="Kanit" panose="00000500000000000000" pitchFamily="2" charset="-34"/>
              </a:rPr>
              <a:t>4</a:t>
            </a:r>
            <a:br>
              <a:rPr lang="en-US" sz="2800" b="1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800" b="1" dirty="0">
                <a:latin typeface="Kanit" panose="00000500000000000000" pitchFamily="2" charset="-34"/>
                <a:cs typeface="Kanit" panose="00000500000000000000" pitchFamily="2" charset="-34"/>
              </a:rPr>
              <a:t>เพราะ </a:t>
            </a:r>
            <a:r>
              <a:rPr lang="en-US" sz="2800" b="1" dirty="0">
                <a:latin typeface="Kanit" panose="00000500000000000000" pitchFamily="2" charset="-34"/>
                <a:cs typeface="Kanit" panose="00000500000000000000" pitchFamily="2" charset="-34"/>
              </a:rPr>
              <a:t>DFT </a:t>
            </a:r>
            <a:r>
              <a:rPr lang="th-TH" sz="2800" b="1" dirty="0">
                <a:latin typeface="Kanit" panose="00000500000000000000" pitchFamily="2" charset="-34"/>
                <a:cs typeface="Kanit" panose="00000500000000000000" pitchFamily="2" charset="-34"/>
              </a:rPr>
              <a:t>แล้วจะได้ </a:t>
            </a:r>
            <a:r>
              <a:rPr lang="en-US" sz="2800" b="1" dirty="0">
                <a:latin typeface="Kanit" panose="00000500000000000000" pitchFamily="2" charset="-34"/>
                <a:cs typeface="Kanit" panose="00000500000000000000" pitchFamily="2" charset="-34"/>
              </a:rPr>
              <a:t>amp. </a:t>
            </a:r>
            <a:r>
              <a:rPr lang="th-TH" sz="2800" b="1" dirty="0">
                <a:latin typeface="Kanit" panose="00000500000000000000" pitchFamily="2" charset="-34"/>
                <a:cs typeface="Kanit" panose="00000500000000000000" pitchFamily="2" charset="-34"/>
              </a:rPr>
              <a:t>หรือปริมาณของ </a:t>
            </a:r>
            <a:r>
              <a:rPr lang="en-US" sz="2800" b="1" dirty="0">
                <a:latin typeface="Kanit" panose="00000500000000000000" pitchFamily="2" charset="-34"/>
                <a:cs typeface="Kanit" panose="00000500000000000000" pitchFamily="2" charset="-34"/>
              </a:rPr>
              <a:t>cosine </a:t>
            </a:r>
            <a:r>
              <a:rPr lang="th-TH" sz="2800" b="1" dirty="0"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sz="2800" b="1" dirty="0">
                <a:latin typeface="Kanit" panose="00000500000000000000" pitchFamily="2" charset="-34"/>
                <a:cs typeface="Kanit" panose="00000500000000000000" pitchFamily="2" charset="-34"/>
              </a:rPr>
              <a:t>sine </a:t>
            </a:r>
            <a:r>
              <a:rPr lang="th-TH" sz="2800" b="1" dirty="0">
                <a:latin typeface="Kanit" panose="00000500000000000000" pitchFamily="2" charset="-34"/>
                <a:cs typeface="Kanit" panose="00000500000000000000" pitchFamily="2" charset="-34"/>
              </a:rPr>
              <a:t>เท่านั้น</a:t>
            </a:r>
            <a:endParaRPr lang="en-US" sz="2800" b="1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9598" y="3435076"/>
            <a:ext cx="377371" cy="3918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2719483" y="3435076"/>
            <a:ext cx="377371" cy="3918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4889368" y="3433609"/>
            <a:ext cx="377371" cy="3918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7059253" y="3433609"/>
            <a:ext cx="377371" cy="3918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35441" y="4206923"/>
            <a:ext cx="3307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สาระสำคัญของ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OFDM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อยู่ที่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Forward DFT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ถ้าแยกดูแต่ละความถี่ได้ เห็น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+/-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ก็จบ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2082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04" y="232229"/>
            <a:ext cx="7050768" cy="63600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84572" y="1199001"/>
            <a:ext cx="4847771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การทำ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digital modulation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โดยใช้</a:t>
            </a:r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Quadrature phase shift keying (QPSK)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84571" y="2535071"/>
            <a:ext cx="4847771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แต่ละความถี่ต้องตั้งฉากกัน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(orthogonal)</a:t>
            </a:r>
            <a:endParaRPr lang="en-US" sz="2000" baseline="-25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363538" algn="l"/>
              </a:tabLst>
            </a:pP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ผู้ส่งทำ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Inverse DFT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ไม่สร้าง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cosine/sine wave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ของแต่ละความถี่ แล้วผสมกันในอากาศ ซึ่งไม่มีประสิทธิภาพ เพราะต้องใช้เสาอากาศหลายตัว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8458" y="5656943"/>
            <a:ext cx="7002126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</a:defRPr>
            </a:lvl1pPr>
          </a:lstStyle>
          <a:p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ผู้รับต้องทำ</a:t>
            </a:r>
            <a:b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Forward Discrete Fourier Transform (Forward DFT)</a:t>
            </a:r>
          </a:p>
        </p:txBody>
      </p:sp>
    </p:spTree>
    <p:extLst>
      <p:ext uri="{BB962C8B-B14F-4D97-AF65-F5344CB8AC3E}">
        <p14:creationId xmlns:p14="http://schemas.microsoft.com/office/powerpoint/2010/main" val="575124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6" y="275317"/>
            <a:ext cx="7993743" cy="6349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5771" y="435429"/>
            <a:ext cx="416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4G LTE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(Long Term Evolution)</a:t>
            </a:r>
            <a:b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b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eNB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= Evolved Node B</a:t>
            </a:r>
            <a:endParaRPr lang="th-TH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eNB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Base Transceiver Station</a:t>
            </a:r>
          </a:p>
          <a:p>
            <a:b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UE = User Equipment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536" y="2915504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ความถี่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(channels)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2160" y="4775200"/>
            <a:ext cx="2047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เป็นสัญญาณ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analog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รูปเดียว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(serial)</a:t>
            </a:r>
          </a:p>
        </p:txBody>
      </p:sp>
    </p:spTree>
    <p:extLst>
      <p:ext uri="{BB962C8B-B14F-4D97-AF65-F5344CB8AC3E}">
        <p14:creationId xmlns:p14="http://schemas.microsoft.com/office/powerpoint/2010/main" val="4040594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886" y="398477"/>
            <a:ext cx="8918625" cy="5486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5886" y="5933642"/>
            <a:ext cx="891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การจัดการความถี่ของ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OFDM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Base Transceiver Station (BTS)</a:t>
            </a:r>
          </a:p>
        </p:txBody>
      </p:sp>
    </p:spTree>
    <p:extLst>
      <p:ext uri="{BB962C8B-B14F-4D97-AF65-F5344CB8AC3E}">
        <p14:creationId xmlns:p14="http://schemas.microsoft.com/office/powerpoint/2010/main" val="3277640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4" y="1075463"/>
            <a:ext cx="11420393" cy="17983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32227" y="334528"/>
            <a:ext cx="757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nit" panose="00000500000000000000" pitchFamily="2" charset="-34"/>
                <a:cs typeface="Kanit" panose="00000500000000000000" pitchFamily="2" charset="-34"/>
              </a:rPr>
              <a:t>Why 15 KHz for sub-carrier spacing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057" y="3173218"/>
            <a:ext cx="112493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ถ้าลด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sub-carrier spacing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แล้ว	จะเสี่ยงต่อการรบกวนเมื่อเคลื่อนที่เร็ว ๆ เช่น ขับรถ ขึ้นรถไฟความเร็วสูง</a:t>
            </a:r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ถ้าเพิ่ม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sub-carrier spacing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แล้ว	จะเสี่ยงต่อการเกิด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inter-symbol interference (ISI)</a:t>
            </a:r>
          </a:p>
          <a:p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			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เพื่อให้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data rate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เท่าเดิม ก็ต้องใช้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symbol duration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ที่สั้นลง</a:t>
            </a:r>
          </a:p>
          <a:p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ความถี่ที่ใช้ส่งข้อมูล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(random data + QPSK)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เป็นตัวกำหนดว่า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sub-carrier spacing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จะต้องเป็นเท่าใด</a:t>
            </a:r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ถ้าใช้ความถี่ในช่วง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GHz (mobile comm.)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จะได้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sub-carrier spacing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เท่ากับ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15 KHz</a:t>
            </a:r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ถ้าเปลี่ยนความถี่ไป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sub-carrier spacing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ก็จะเปลี่ยนตาม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9936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" y="1025887"/>
            <a:ext cx="10348326" cy="4750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834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742" y="136783"/>
            <a:ext cx="11756572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/>
              <a:t>GSM (2G) </a:t>
            </a:r>
            <a:r>
              <a:rPr lang="th-TH" sz="2200" dirty="0"/>
              <a:t>มี </a:t>
            </a:r>
            <a:r>
              <a:rPr lang="en-US" sz="2200" dirty="0"/>
              <a:t>re-use factor </a:t>
            </a:r>
            <a:r>
              <a:rPr lang="th-TH" sz="2200" dirty="0"/>
              <a:t>ได้สูงสุดแค่ </a:t>
            </a:r>
            <a:r>
              <a:rPr lang="en-US" sz="2200" dirty="0"/>
              <a:t>1/3 (33.33%)</a:t>
            </a: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/>
              <a:t>CDMA (3G) </a:t>
            </a:r>
            <a:r>
              <a:rPr lang="th-TH" sz="2200" dirty="0"/>
              <a:t>มี </a:t>
            </a:r>
            <a:r>
              <a:rPr lang="en-US" sz="2200" dirty="0"/>
              <a:t>re-use factor 100% </a:t>
            </a:r>
            <a:r>
              <a:rPr lang="th-TH" sz="2200" dirty="0"/>
              <a:t>มีการรบกวนสูงที่รอยต่อระหว่าง </a:t>
            </a:r>
            <a:r>
              <a:rPr lang="en-US" sz="2200" dirty="0"/>
              <a:t>cell</a:t>
            </a:r>
            <a:r>
              <a:rPr lang="th-TH" sz="2200" dirty="0"/>
              <a:t> </a:t>
            </a:r>
            <a:r>
              <a:rPr lang="en-US" sz="2200" dirty="0"/>
              <a:t>(</a:t>
            </a:r>
            <a:r>
              <a:rPr lang="th-TH" sz="2200" dirty="0"/>
              <a:t>ทุก </a:t>
            </a:r>
            <a:r>
              <a:rPr lang="en-US" sz="2200" dirty="0"/>
              <a:t>cell </a:t>
            </a:r>
            <a:r>
              <a:rPr lang="th-TH" sz="2200" dirty="0"/>
              <a:t>ใช้ความถี่เหมือนกันหมด</a:t>
            </a:r>
            <a:r>
              <a:rPr lang="en-US" sz="2200" dirty="0"/>
              <a:t>)</a:t>
            </a: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/>
              <a:t>OFDMA (4G)</a:t>
            </a:r>
          </a:p>
          <a:p>
            <a:pPr marL="742950" lvl="1" indent="-285750" algn="thaiDi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Cell center:	re-use factor 100%</a:t>
            </a:r>
            <a:r>
              <a:rPr lang="th-TH" sz="2200" dirty="0"/>
              <a:t>	ใช้ความถี่ที่ใกล้กัน</a:t>
            </a:r>
            <a:r>
              <a:rPr lang="th-TH" sz="2200"/>
              <a:t>มาก แต่ไม่รบกวนกัน</a:t>
            </a:r>
            <a:endParaRPr lang="en-US" sz="2200" dirty="0"/>
          </a:p>
          <a:p>
            <a:pPr marL="742950" lvl="1" indent="-285750" algn="thaiDi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Cell edge:	re-use factor 33.33%</a:t>
            </a:r>
          </a:p>
        </p:txBody>
      </p:sp>
      <p:pic>
        <p:nvPicPr>
          <p:cNvPr id="1026" name="Picture 2" descr="https://upload.wikimedia.org/wikipedia/commons/thumb/e/ee/Frequency_reuse.svg/400px-Frequency_reus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09" y="2408448"/>
            <a:ext cx="4183765" cy="33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67928" y="6581001"/>
            <a:ext cx="3624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https://sites.pitt.edu/~dtipper/2720/2720_Slides4.pdf</a:t>
            </a:r>
          </a:p>
        </p:txBody>
      </p:sp>
      <p:pic>
        <p:nvPicPr>
          <p:cNvPr id="6" name="Picture 2" descr="https://upload.wikimedia.org/wikipedia/commons/thumb/e/ee/Frequency_reuse.svg/400px-Frequency_reuse.svg.png">
            <a:extLst>
              <a:ext uri="{FF2B5EF4-FFF2-40B4-BE49-F238E27FC236}">
                <a16:creationId xmlns:a16="http://schemas.microsoft.com/office/drawing/2014/main" id="{EAE4CD92-CA02-4597-9447-3ADF33C79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98" y="2408448"/>
            <a:ext cx="4183765" cy="33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D70B8E-444E-16E0-1604-B8F3001825EE}"/>
              </a:ext>
            </a:extLst>
          </p:cNvPr>
          <p:cNvSpPr txBox="1"/>
          <p:nvPr/>
        </p:nvSpPr>
        <p:spPr>
          <a:xfrm>
            <a:off x="1827781" y="6020381"/>
            <a:ext cx="3067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re-use factor = 1/3 (33.33%)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D0E805-BEF0-EF02-BE82-7A43FA1647E5}"/>
              </a:ext>
            </a:extLst>
          </p:cNvPr>
          <p:cNvSpPr txBox="1"/>
          <p:nvPr/>
        </p:nvSpPr>
        <p:spPr>
          <a:xfrm>
            <a:off x="2036064" y="3290500"/>
            <a:ext cx="3596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F1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E5D4D7-0833-EFD2-1AC5-42B8BCABDCDA}"/>
              </a:ext>
            </a:extLst>
          </p:cNvPr>
          <p:cNvSpPr txBox="1"/>
          <p:nvPr/>
        </p:nvSpPr>
        <p:spPr>
          <a:xfrm>
            <a:off x="3181548" y="3290499"/>
            <a:ext cx="3596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F2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8A8D9C-B0A6-35E7-C511-F1690D41A121}"/>
              </a:ext>
            </a:extLst>
          </p:cNvPr>
          <p:cNvSpPr txBox="1"/>
          <p:nvPr/>
        </p:nvSpPr>
        <p:spPr>
          <a:xfrm>
            <a:off x="4397158" y="3290498"/>
            <a:ext cx="3596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F3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BF9CAB-0354-A68A-2B87-0763D3BEA8AE}"/>
              </a:ext>
            </a:extLst>
          </p:cNvPr>
          <p:cNvSpPr txBox="1"/>
          <p:nvPr/>
        </p:nvSpPr>
        <p:spPr>
          <a:xfrm>
            <a:off x="2657856" y="4261669"/>
            <a:ext cx="3596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F3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74A99E-2F47-9D20-FDEC-4463C46D2EDD}"/>
              </a:ext>
            </a:extLst>
          </p:cNvPr>
          <p:cNvSpPr txBox="1"/>
          <p:nvPr/>
        </p:nvSpPr>
        <p:spPr>
          <a:xfrm>
            <a:off x="3803340" y="4261668"/>
            <a:ext cx="3596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F1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EB4BA5-2EAE-8030-E400-8CBB158E1F04}"/>
              </a:ext>
            </a:extLst>
          </p:cNvPr>
          <p:cNvSpPr txBox="1"/>
          <p:nvPr/>
        </p:nvSpPr>
        <p:spPr>
          <a:xfrm>
            <a:off x="5018950" y="4261667"/>
            <a:ext cx="3596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F2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9ACECE-8EB4-752D-8364-975AAC67300A}"/>
              </a:ext>
            </a:extLst>
          </p:cNvPr>
          <p:cNvSpPr txBox="1"/>
          <p:nvPr/>
        </p:nvSpPr>
        <p:spPr>
          <a:xfrm>
            <a:off x="3194131" y="5320318"/>
            <a:ext cx="3596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F2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5C9BE6-1396-9C72-87AC-B842D0035358}"/>
              </a:ext>
            </a:extLst>
          </p:cNvPr>
          <p:cNvSpPr txBox="1"/>
          <p:nvPr/>
        </p:nvSpPr>
        <p:spPr>
          <a:xfrm>
            <a:off x="4339615" y="5320317"/>
            <a:ext cx="3596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F3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7C21C7-E906-01BF-F955-6866520AD9E8}"/>
              </a:ext>
            </a:extLst>
          </p:cNvPr>
          <p:cNvSpPr txBox="1"/>
          <p:nvPr/>
        </p:nvSpPr>
        <p:spPr>
          <a:xfrm>
            <a:off x="6867492" y="6001530"/>
            <a:ext cx="3067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re-use factor = 1/4 (25%)</a:t>
            </a:r>
          </a:p>
        </p:txBody>
      </p:sp>
    </p:spTree>
    <p:extLst>
      <p:ext uri="{BB962C8B-B14F-4D97-AF65-F5344CB8AC3E}">
        <p14:creationId xmlns:p14="http://schemas.microsoft.com/office/powerpoint/2010/main" val="1797531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7" y="2360417"/>
            <a:ext cx="6389164" cy="43512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62857" y="316977"/>
            <a:ext cx="114500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ตำรามักจะอธิบาย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OFDM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ด้วยรูปนี้ มันสร้างจาก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square wave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ซึ่งเป็นการส่งข้อมูลแบบใช้สาย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(wired)</a:t>
            </a:r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บนอากาศ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/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อวกาศ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(wireless)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square wave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ไม่ได้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2602" y="5289207"/>
            <a:ext cx="2351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Amplitude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ติดลบได้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ในคณิตศาสตร์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367" y="2459426"/>
            <a:ext cx="4873614" cy="36495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54367" y="2117684"/>
            <a:ext cx="4969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ต้องใช้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QPSK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ถึงจะได้รูปนี้ และรูปนี้แกน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y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log scale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02" y="1106678"/>
            <a:ext cx="3019472" cy="117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8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57" y="145144"/>
            <a:ext cx="1187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/>
            </a:lvl1pPr>
            <a:lvl2pPr marL="742950" lvl="1" indent="-285750">
              <a:buFont typeface="Arial" panose="020B0604020202020204" pitchFamily="34" charset="0"/>
              <a:buChar char="•"/>
              <a:defRPr sz="3600"/>
            </a:lvl2pPr>
          </a:lstStyle>
          <a:p>
            <a:r>
              <a:rPr lang="en-US" sz="4400" dirty="0">
                <a:latin typeface="Kanit" panose="00000500000000000000" pitchFamily="2" charset="-34"/>
                <a:cs typeface="Kanit" panose="00000500000000000000" pitchFamily="2" charset="-34"/>
              </a:rPr>
              <a:t>Time Domain vs. Frequency Domain</a:t>
            </a:r>
          </a:p>
        </p:txBody>
      </p:sp>
      <p:sp>
        <p:nvSpPr>
          <p:cNvPr id="2" name="Rectangle 1"/>
          <p:cNvSpPr/>
          <p:nvPr/>
        </p:nvSpPr>
        <p:spPr>
          <a:xfrm>
            <a:off x="1652306" y="3287143"/>
            <a:ext cx="1167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0.000000</a:t>
            </a:r>
          </a:p>
          <a:p>
            <a:r>
              <a:rPr lang="en-US" dirty="0"/>
              <a:t>0.927051</a:t>
            </a:r>
          </a:p>
          <a:p>
            <a:r>
              <a:rPr lang="en-US" dirty="0"/>
              <a:t>1.763356</a:t>
            </a:r>
          </a:p>
          <a:p>
            <a:r>
              <a:rPr lang="en-US" dirty="0"/>
              <a:t>2.427051</a:t>
            </a:r>
          </a:p>
          <a:p>
            <a:r>
              <a:rPr lang="en-US" dirty="0"/>
              <a:t>2.853170</a:t>
            </a:r>
          </a:p>
          <a:p>
            <a:r>
              <a:rPr lang="en-US" dirty="0"/>
              <a:t>3.000000</a:t>
            </a:r>
          </a:p>
          <a:p>
            <a:r>
              <a:rPr lang="en-US" dirty="0"/>
              <a:t>2.853170</a:t>
            </a:r>
          </a:p>
          <a:p>
            <a:r>
              <a:rPr lang="en-US" dirty="0"/>
              <a:t>2.427051</a:t>
            </a:r>
          </a:p>
          <a:p>
            <a:r>
              <a:rPr lang="en-US" dirty="0"/>
              <a:t>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93" y="1482372"/>
            <a:ext cx="2678611" cy="1612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357" y="4455312"/>
            <a:ext cx="5398332" cy="475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341" y="1452069"/>
            <a:ext cx="2779270" cy="16733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483" y="1452069"/>
            <a:ext cx="2779270" cy="16733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22585" y="1996357"/>
            <a:ext cx="85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01327" y="1996356"/>
            <a:ext cx="85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1967" y="5888881"/>
            <a:ext cx="312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Sampling rate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มีหน่วยเป็น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Hz (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กี่ครั้งต่อวินาที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cxnSp>
        <p:nvCxnSpPr>
          <p:cNvPr id="5" name="Straight Arrow Connector 4"/>
          <p:cNvCxnSpPr>
            <a:stCxn id="12" idx="2"/>
          </p:cNvCxnSpPr>
          <p:nvPr/>
        </p:nvCxnSpPr>
        <p:spPr>
          <a:xfrm>
            <a:off x="6397976" y="3125421"/>
            <a:ext cx="2273986" cy="1650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2"/>
          </p:cNvCxnSpPr>
          <p:nvPr/>
        </p:nvCxnSpPr>
        <p:spPr>
          <a:xfrm flipH="1">
            <a:off x="9620655" y="3125421"/>
            <a:ext cx="427463" cy="1650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3007360" y="4521200"/>
            <a:ext cx="2250440" cy="37084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07360" y="4270646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Fourier Transform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83008" y="4037028"/>
            <a:ext cx="246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Frequency Domain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0339" y="1143818"/>
            <a:ext cx="1294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Time Domain</a:t>
            </a:r>
          </a:p>
        </p:txBody>
      </p:sp>
    </p:spTree>
    <p:extLst>
      <p:ext uri="{BB962C8B-B14F-4D97-AF65-F5344CB8AC3E}">
        <p14:creationId xmlns:p14="http://schemas.microsoft.com/office/powerpoint/2010/main" val="3956716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78" y="1068134"/>
            <a:ext cx="5821734" cy="2027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658" y="130628"/>
            <a:ext cx="878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/>
              <a:t>การคำนวณหาระยะห่างระหว่าง</a:t>
            </a:r>
            <a:r>
              <a:rPr lang="en-US" sz="4000" b="1" dirty="0"/>
              <a:t> sub-carrier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79" y="1068134"/>
            <a:ext cx="5747502" cy="1202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78" y="3165308"/>
            <a:ext cx="5821734" cy="2499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186" y="3165308"/>
            <a:ext cx="5815595" cy="24994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2178" y="5734812"/>
            <a:ext cx="5821734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cos</a:t>
            </a:r>
            <a:r>
              <a:rPr lang="en-US" sz="1400" baseline="30000" dirty="0"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 + sin</a:t>
            </a:r>
            <a:r>
              <a:rPr lang="en-US" sz="1400" baseline="30000" dirty="0"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br>
              <a:rPr lang="th-TH" sz="1400" baseline="30000" dirty="0">
                <a:latin typeface="Kanit" panose="00000500000000000000" pitchFamily="2" charset="-34"/>
                <a:cs typeface="Kanit" panose="00000500000000000000" pitchFamily="2" charset="-34"/>
              </a:rPr>
            </a:br>
            <a:endParaRPr lang="en-US" sz="1400" baseline="30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พลังงานรวม ที่แต่ละความถี่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9047" y="5734812"/>
            <a:ext cx="582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Log scale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25341" y="3357372"/>
            <a:ext cx="890043" cy="0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02898" y="3430525"/>
            <a:ext cx="1938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ระยะห่าง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ระหว่าง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sub-carrier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271000" y="5410200"/>
            <a:ext cx="863600" cy="5080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39047" y="4594085"/>
            <a:ext cx="3531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แต่ละ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sub-carrier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ต้องอยู่ห่างกัน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200 Hz</a:t>
            </a:r>
            <a:b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ได้ค่าต่างจาก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4G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เพราะใช้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sub-carrier 1 kHz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sub-carrier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4G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อยู่ที่ระดับ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MHz</a:t>
            </a:r>
          </a:p>
        </p:txBody>
      </p:sp>
    </p:spTree>
    <p:extLst>
      <p:ext uri="{BB962C8B-B14F-4D97-AF65-F5344CB8AC3E}">
        <p14:creationId xmlns:p14="http://schemas.microsoft.com/office/powerpoint/2010/main" val="3634907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58" y="130628"/>
            <a:ext cx="878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Plot sine/cosine in Excel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00" y="948477"/>
            <a:ext cx="7068266" cy="56258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1893" y="2271183"/>
            <a:ext cx="1390469" cy="211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66968" y="1989152"/>
            <a:ext cx="374638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y =	</a:t>
            </a:r>
            <a:r>
              <a:rPr lang="en-US" sz="32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</a:t>
            </a:r>
            <a:r>
              <a:rPr lang="en-US" sz="3200" dirty="0" err="1">
                <a:latin typeface="Kanit" panose="00000500000000000000" pitchFamily="2" charset="-34"/>
                <a:cs typeface="Kanit" panose="00000500000000000000" pitchFamily="2" charset="-34"/>
              </a:rPr>
              <a:t>·sin</a:t>
            </a:r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(2</a:t>
            </a:r>
            <a:r>
              <a:rPr lang="el-GR" sz="3200" dirty="0">
                <a:cs typeface="Kanit" panose="00000500000000000000" pitchFamily="2" charset="-34"/>
              </a:rPr>
              <a:t>π</a:t>
            </a:r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·</a:t>
            </a:r>
            <a:r>
              <a:rPr lang="en-US" sz="32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</a:t>
            </a:r>
            <a:r>
              <a:rPr lang="en-US" sz="3200" dirty="0" err="1">
                <a:latin typeface="Kanit" panose="00000500000000000000" pitchFamily="2" charset="-34"/>
                <a:cs typeface="Kanit" panose="00000500000000000000" pitchFamily="2" charset="-34"/>
              </a:rPr>
              <a:t>·t</a:t>
            </a:r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  <a:p>
            <a:pPr>
              <a:tabLst>
                <a:tab pos="631825" algn="l"/>
              </a:tabLst>
            </a:pPr>
            <a:endParaRPr lang="en-US" sz="24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631825" algn="l"/>
              </a:tabLst>
            </a:pP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a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amplitude</a:t>
            </a:r>
            <a:b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f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frequency (Hz)</a:t>
            </a:r>
          </a:p>
          <a:p>
            <a:pPr>
              <a:tabLst>
                <a:tab pos="631825" algn="l"/>
              </a:tabLst>
            </a:pPr>
            <a:endParaRPr lang="en-US" sz="24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631825" algn="l"/>
              </a:tabLst>
            </a:pP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ในรูป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a = 3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f = 10 Hz</a:t>
            </a:r>
          </a:p>
        </p:txBody>
      </p:sp>
    </p:spTree>
    <p:extLst>
      <p:ext uri="{BB962C8B-B14F-4D97-AF65-F5344CB8AC3E}">
        <p14:creationId xmlns:p14="http://schemas.microsoft.com/office/powerpoint/2010/main" val="3474525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33" y="0"/>
            <a:ext cx="955593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3549" y="1108950"/>
            <a:ext cx="144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ระบุ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input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เป็นชื่อ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text file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1583" y="1108950"/>
            <a:ext cx="1235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sampling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05609" y="1108950"/>
            <a:ext cx="1455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ระบุ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เป็นชื่อ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text file</a:t>
            </a:r>
          </a:p>
        </p:txBody>
      </p:sp>
    </p:spTree>
    <p:extLst>
      <p:ext uri="{BB962C8B-B14F-4D97-AF65-F5344CB8AC3E}">
        <p14:creationId xmlns:p14="http://schemas.microsoft.com/office/powerpoint/2010/main" val="2747815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831"/>
            <a:ext cx="12192000" cy="656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96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298744"/>
            <a:ext cx="6438900" cy="47434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76550" y="713969"/>
            <a:ext cx="3336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ไฟล์ </a:t>
            </a:r>
            <a:r>
              <a:rPr lang="en-US" sz="3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8174" y="3193415"/>
            <a:ext cx="28874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ใช้จำนวนจุดเป็นเลขคู่</a:t>
            </a:r>
          </a:p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เพราะ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ต้องหารสอง</a:t>
            </a:r>
          </a:p>
          <a:p>
            <a:endParaRPr lang="th-TH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ถ้ามีจุดเป็นจำนวนคี่</a:t>
            </a:r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ก็โยนทิ้งไป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จุด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8564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4116"/>
            <a:ext cx="10515600" cy="50387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879341"/>
            <a:ext cx="3336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ไฟล์ </a:t>
            </a:r>
            <a:r>
              <a:rPr lang="en-US" sz="3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47498" y="279176"/>
            <a:ext cx="3406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คอลัมน์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1: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ค่า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k</a:t>
            </a:r>
          </a:p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คอลัมน์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2: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ปริมาณ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cosine (amp.)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คอลัมน์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3: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ปริมาณ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sine (amp.)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คอลัมน์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4: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ความถี่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(Hz)</a:t>
            </a:r>
          </a:p>
        </p:txBody>
      </p:sp>
    </p:spTree>
    <p:extLst>
      <p:ext uri="{BB962C8B-B14F-4D97-AF65-F5344CB8AC3E}">
        <p14:creationId xmlns:p14="http://schemas.microsoft.com/office/powerpoint/2010/main" val="846234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3DF128-B7EA-98D0-3F88-8A2787E0B6A6}"/>
              </a:ext>
            </a:extLst>
          </p:cNvPr>
          <p:cNvSpPr txBox="1"/>
          <p:nvPr/>
        </p:nvSpPr>
        <p:spPr>
          <a:xfrm>
            <a:off x="388883" y="325821"/>
            <a:ext cx="115088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</a:t>
            </a:r>
          </a:p>
          <a:p>
            <a:endParaRPr lang="th-TH" dirty="0"/>
          </a:p>
          <a:p>
            <a:r>
              <a:rPr lang="en-US" dirty="0" err="1"/>
              <a:t>npx</a:t>
            </a:r>
            <a:r>
              <a:rPr lang="en-US" dirty="0"/>
              <a:t> </a:t>
            </a:r>
            <a:r>
              <a:rPr lang="en-US" dirty="0" err="1"/>
              <a:t>create-expo-app@latest</a:t>
            </a:r>
            <a:r>
              <a:rPr lang="en-US" dirty="0"/>
              <a:t> --template blank </a:t>
            </a:r>
            <a:r>
              <a:rPr lang="th-TH" dirty="0"/>
              <a:t>ตั้งชื่อแอปว่า </a:t>
            </a:r>
            <a:r>
              <a:rPr lang="en-US" dirty="0"/>
              <a:t>to-do</a:t>
            </a:r>
          </a:p>
          <a:p>
            <a:r>
              <a:rPr lang="th-TH" dirty="0"/>
              <a:t>ติดตั้ง </a:t>
            </a:r>
            <a:r>
              <a:rPr lang="en-US" dirty="0"/>
              <a:t>Android studio </a:t>
            </a:r>
            <a:r>
              <a:rPr lang="en-US" dirty="0">
                <a:hlinkClick r:id="rId2"/>
              </a:rPr>
              <a:t>https://docs.expo.dev/get-started/set-up-your-environment/?platform=android&amp;device=simulated</a:t>
            </a:r>
            <a:endParaRPr lang="en-US" dirty="0"/>
          </a:p>
          <a:p>
            <a:r>
              <a:rPr lang="en-US" dirty="0"/>
              <a:t>Android Studio Meerkat | 2024.3.1 Patch 1</a:t>
            </a:r>
          </a:p>
          <a:p>
            <a:r>
              <a:rPr lang="en-US" dirty="0"/>
              <a:t>More actions -&gt; Virtual Device Manager -&gt; Medium Phone API 36 -&gt; Start</a:t>
            </a:r>
            <a:endParaRPr lang="th-TH" dirty="0"/>
          </a:p>
          <a:p>
            <a:endParaRPr lang="th-TH" dirty="0"/>
          </a:p>
          <a:p>
            <a:r>
              <a:rPr lang="en-US" dirty="0" err="1"/>
              <a:t>npm</a:t>
            </a:r>
            <a:r>
              <a:rPr lang="en-US" dirty="0"/>
              <a:t> install @react-navigation/native</a:t>
            </a:r>
          </a:p>
          <a:p>
            <a:r>
              <a:rPr lang="en-US" dirty="0" err="1"/>
              <a:t>npm</a:t>
            </a:r>
            <a:r>
              <a:rPr lang="en-US" dirty="0"/>
              <a:t> install @react-navigation/stack</a:t>
            </a:r>
          </a:p>
        </p:txBody>
      </p:sp>
    </p:spTree>
    <p:extLst>
      <p:ext uri="{BB962C8B-B14F-4D97-AF65-F5344CB8AC3E}">
        <p14:creationId xmlns:p14="http://schemas.microsoft.com/office/powerpoint/2010/main" val="3212648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94D310-1777-5486-F1EC-8D852C29B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179" y="275785"/>
            <a:ext cx="6925642" cy="63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48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641234-B233-8EC3-D356-74E6372AD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931" y="0"/>
            <a:ext cx="7760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61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AB37E-CF47-5C8E-1459-BE798CD32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91FAE7-ACC7-3D70-3E6A-DA38013EE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252" y="0"/>
            <a:ext cx="5747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2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57" y="145144"/>
            <a:ext cx="1187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/>
            </a:lvl1pPr>
            <a:lvl2pPr marL="742950" lvl="1" indent="-285750">
              <a:buFont typeface="Arial" panose="020B0604020202020204" pitchFamily="34" charset="0"/>
              <a:buChar char="•"/>
              <a:defRPr sz="3600"/>
            </a:lvl2pPr>
          </a:lstStyle>
          <a:p>
            <a:r>
              <a:rPr lang="en-US" sz="4400" dirty="0">
                <a:latin typeface="Kanit" panose="00000500000000000000" pitchFamily="2" charset="-34"/>
                <a:cs typeface="Kanit" panose="00000500000000000000" pitchFamily="2" charset="-34"/>
              </a:rPr>
              <a:t>Discrete Fourier Transform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519927"/>
              </p:ext>
            </p:extLst>
          </p:nvPr>
        </p:nvGraphicFramePr>
        <p:xfrm>
          <a:off x="597946" y="1059193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169" imgH="7543800" progId="AcroExch.Document.DC">
                  <p:embed/>
                </p:oleObj>
              </mc:Choice>
              <mc:Fallback>
                <p:oleObj name="Acrobat Document" r:id="rId2" imgW="5829169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7946" y="1059193"/>
                        <a:ext cx="4186238" cy="5418138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512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DE688-82E3-0FC2-F1CB-2E124D345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379CB6-1A21-8F85-57BA-52D2CAF15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064" y="0"/>
            <a:ext cx="5837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6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57" y="145144"/>
            <a:ext cx="1187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/>
            </a:lvl1pPr>
            <a:lvl2pPr marL="742950" lvl="1" indent="-285750">
              <a:buFont typeface="Arial" panose="020B0604020202020204" pitchFamily="34" charset="0"/>
              <a:buChar char="•"/>
              <a:defRPr sz="3600"/>
            </a:lvl2pPr>
          </a:lstStyle>
          <a:p>
            <a:r>
              <a:rPr lang="en-US" sz="4400" dirty="0">
                <a:latin typeface="Kanit" panose="00000500000000000000" pitchFamily="2" charset="-34"/>
                <a:cs typeface="Kanit" panose="00000500000000000000" pitchFamily="2" charset="-34"/>
              </a:rPr>
              <a:t>Forward DFT vs. Inverse DFT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58" y="1255776"/>
            <a:ext cx="10353675" cy="48768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7132320" y="2540000"/>
            <a:ext cx="1280160" cy="1127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8615680" y="2540000"/>
            <a:ext cx="751840" cy="1127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84200" y="2169625"/>
            <a:ext cx="438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ความถี่เท่ากัน ต่างกันที่เป็น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cosine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sine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7010832" y="4530928"/>
            <a:ext cx="547559" cy="216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386743" y="4530928"/>
            <a:ext cx="35872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62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57" y="145144"/>
            <a:ext cx="1187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/>
            </a:lvl1pPr>
            <a:lvl2pPr marL="742950" lvl="1" indent="-285750">
              <a:buFont typeface="Arial" panose="020B0604020202020204" pitchFamily="34" charset="0"/>
              <a:buChar char="•"/>
              <a:defRPr sz="3600"/>
            </a:lvl2pPr>
          </a:lstStyle>
          <a:p>
            <a:r>
              <a:rPr lang="en-US" sz="4400" dirty="0">
                <a:latin typeface="Kanit" panose="00000500000000000000" pitchFamily="2" charset="-34"/>
                <a:cs typeface="Kanit" panose="00000500000000000000" pitchFamily="2" charset="-34"/>
              </a:rPr>
              <a:t>Coding: find </a:t>
            </a:r>
            <a:r>
              <a:rPr lang="en-US" sz="4400" dirty="0" err="1">
                <a:latin typeface="Kanit" panose="00000500000000000000" pitchFamily="2" charset="-34"/>
                <a:cs typeface="Kanit" panose="00000500000000000000" pitchFamily="2" charset="-34"/>
              </a:rPr>
              <a:t>ReX</a:t>
            </a:r>
            <a:r>
              <a:rPr lang="en-US" sz="4400" dirty="0">
                <a:latin typeface="Kanit" panose="00000500000000000000" pitchFamily="2" charset="-34"/>
                <a:cs typeface="Kanit" panose="00000500000000000000" pitchFamily="2" charset="-34"/>
              </a:rPr>
              <a:t>[] and </a:t>
            </a:r>
            <a:r>
              <a:rPr lang="en-US" sz="4400" dirty="0" err="1">
                <a:latin typeface="Kanit" panose="00000500000000000000" pitchFamily="2" charset="-34"/>
                <a:cs typeface="Kanit" panose="00000500000000000000" pitchFamily="2" charset="-34"/>
              </a:rPr>
              <a:t>ImX</a:t>
            </a:r>
            <a:endParaRPr lang="en-US" sz="4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53" y="1074611"/>
            <a:ext cx="6905435" cy="32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2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57" y="145144"/>
            <a:ext cx="11872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/>
            </a:lvl1pPr>
            <a:lvl2pPr marL="742950" lvl="1" indent="-285750">
              <a:buFont typeface="Arial" panose="020B0604020202020204" pitchFamily="34" charset="0"/>
              <a:buChar char="•"/>
              <a:defRPr sz="3600"/>
            </a:lvl2pPr>
          </a:lstStyle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Coding: convert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ReX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[] &amp;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ImX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[] to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ReX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[] &amp;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ImX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[]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73" y="1184112"/>
            <a:ext cx="4337290" cy="5495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98665" y="-161945"/>
            <a:ext cx="611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/>
            </a:lvl1pPr>
            <a:lvl2pPr marL="742950" lvl="1" indent="-285750">
              <a:buFont typeface="Arial" panose="020B0604020202020204" pitchFamily="34" charset="0"/>
              <a:buChar char="•"/>
              <a:defRPr sz="3600"/>
            </a:lvl2pPr>
          </a:lstStyle>
          <a:p>
            <a:pPr algn="ctr"/>
            <a:r>
              <a:rPr lang="en-US" sz="4400" dirty="0"/>
              <a:t>–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74225" y="-161945"/>
            <a:ext cx="611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/>
            </a:lvl1pPr>
            <a:lvl2pPr marL="742950" lvl="1" indent="-285750">
              <a:buFont typeface="Arial" panose="020B0604020202020204" pitchFamily="34" charset="0"/>
              <a:buChar char="•"/>
              <a:defRPr sz="3600"/>
            </a:lvl2pPr>
          </a:lstStyle>
          <a:p>
            <a:pPr algn="ctr"/>
            <a:r>
              <a:rPr lang="en-US" sz="4400" dirty="0"/>
              <a:t>–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599" y="2066908"/>
            <a:ext cx="1521696" cy="6844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599" y="3435770"/>
            <a:ext cx="1521696" cy="6916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87599" y="2760483"/>
            <a:ext cx="558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คือ </a:t>
            </a:r>
            <a:r>
              <a:rPr lang="en-US" dirty="0"/>
              <a:t>amplitude </a:t>
            </a:r>
            <a:r>
              <a:rPr lang="th-TH" dirty="0"/>
              <a:t>ของ </a:t>
            </a:r>
            <a:r>
              <a:rPr lang="en-US" dirty="0"/>
              <a:t>cosine wave </a:t>
            </a:r>
            <a:r>
              <a:rPr lang="th-TH" dirty="0"/>
              <a:t>ที่มีความถี่</a:t>
            </a:r>
            <a:r>
              <a:rPr lang="en-US" dirty="0"/>
              <a:t> (k/N) × sampling rate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7598" y="4127450"/>
            <a:ext cx="558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คือ </a:t>
            </a:r>
            <a:r>
              <a:rPr lang="en-US" dirty="0"/>
              <a:t>amplitude </a:t>
            </a:r>
            <a:r>
              <a:rPr lang="th-TH" dirty="0"/>
              <a:t>ของ </a:t>
            </a:r>
            <a:r>
              <a:rPr lang="en-US" dirty="0"/>
              <a:t>sine wave </a:t>
            </a:r>
            <a:r>
              <a:rPr lang="th-TH" dirty="0"/>
              <a:t>ที่มีความถี่</a:t>
            </a:r>
            <a:r>
              <a:rPr lang="en-US" dirty="0"/>
              <a:t> (k/N) × sampling rate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7598" y="4975713"/>
            <a:ext cx="558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ถ้าอยากเห็นความถี่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ต้องใช้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sample rate</a:t>
            </a:r>
            <a:b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อย่างน้อย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เท่าของ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เพราะ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k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มีค่า</a:t>
            </a:r>
            <a:r>
              <a:rPr lang="th-TH" sz="20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ได้มาก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ที่สุด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N/2</a:t>
            </a:r>
          </a:p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ที่ช่อง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k = N/2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ความถี่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sampling rate / 2</a:t>
            </a:r>
          </a:p>
        </p:txBody>
      </p:sp>
    </p:spTree>
    <p:extLst>
      <p:ext uri="{BB962C8B-B14F-4D97-AF65-F5344CB8AC3E}">
        <p14:creationId xmlns:p14="http://schemas.microsoft.com/office/powerpoint/2010/main" val="356293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57" y="145144"/>
            <a:ext cx="1187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/>
            </a:lvl1pPr>
            <a:lvl2pPr marL="742950" lvl="1" indent="-285750">
              <a:buFont typeface="Arial" panose="020B0604020202020204" pitchFamily="34" charset="0"/>
              <a:buChar char="•"/>
              <a:defRPr sz="3600"/>
            </a:lvl2pPr>
          </a:lstStyle>
          <a:p>
            <a:r>
              <a:rPr lang="en-US" sz="4400" dirty="0"/>
              <a:t>Example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96" y="892037"/>
            <a:ext cx="4572000" cy="275272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689092" y="2181531"/>
            <a:ext cx="813816" cy="484632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59908" y="1747192"/>
            <a:ext cx="156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Forward DFT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104" y="892037"/>
            <a:ext cx="4572000" cy="2752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9560" y="1125400"/>
            <a:ext cx="88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cosine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13064" y="1589958"/>
            <a:ext cx="88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sine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796528" y="1959290"/>
            <a:ext cx="188214" cy="2222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984742" y="1959290"/>
            <a:ext cx="256032" cy="2222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368284" y="1422080"/>
            <a:ext cx="2667" cy="2519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05165" y="4108803"/>
            <a:ext cx="284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 = (k/N) * sampling rate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51898" y="3801693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k =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63591" y="3801693"/>
            <a:ext cx="707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k = 2</a:t>
            </a:r>
          </a:p>
        </p:txBody>
      </p:sp>
      <p:cxnSp>
        <p:nvCxnSpPr>
          <p:cNvPr id="17" name="Straight Connector 16"/>
          <p:cNvCxnSpPr>
            <a:stCxn id="13" idx="0"/>
          </p:cNvCxnSpPr>
          <p:nvPr/>
        </p:nvCxnSpPr>
        <p:spPr>
          <a:xfrm flipV="1">
            <a:off x="8483880" y="3336583"/>
            <a:ext cx="0" cy="46511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9317214" y="3336583"/>
            <a:ext cx="1" cy="46511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820" y="4497805"/>
            <a:ext cx="3469907" cy="22864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08361" y="3805307"/>
            <a:ext cx="3746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y =	</a:t>
            </a:r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</a:t>
            </a:r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·cos(2</a:t>
            </a:r>
            <a:r>
              <a:rPr lang="el-GR" sz="2800" dirty="0">
                <a:cs typeface="Kanit" panose="00000500000000000000" pitchFamily="2" charset="-34"/>
              </a:rPr>
              <a:t>π</a:t>
            </a:r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·</a:t>
            </a:r>
            <a:r>
              <a:rPr lang="en-US" sz="2800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</a:t>
            </a:r>
            <a:r>
              <a:rPr lang="en-US" sz="2800" baseline="-25000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·t) +</a:t>
            </a:r>
            <a:b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·sin(2</a:t>
            </a:r>
            <a:r>
              <a:rPr lang="el-GR" sz="2800" dirty="0">
                <a:cs typeface="Kanit" panose="00000500000000000000" pitchFamily="2" charset="-34"/>
              </a:rPr>
              <a:t>π</a:t>
            </a:r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·</a:t>
            </a:r>
            <a:r>
              <a:rPr lang="en-US" sz="2800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</a:t>
            </a:r>
            <a:r>
              <a:rPr lang="en-US" sz="2800" baseline="-25000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·t) +</a:t>
            </a:r>
          </a:p>
          <a:p>
            <a:pPr>
              <a:tabLst>
                <a:tab pos="631825" algn="l"/>
              </a:tabLst>
            </a:pPr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4</a:t>
            </a:r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·sin(2</a:t>
            </a:r>
            <a:r>
              <a:rPr lang="el-GR" sz="2800" dirty="0">
                <a:cs typeface="Kanit" panose="00000500000000000000" pitchFamily="2" charset="-34"/>
              </a:rPr>
              <a:t>π</a:t>
            </a:r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·</a:t>
            </a:r>
            <a:r>
              <a:rPr lang="en-US" sz="2800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</a:t>
            </a:r>
            <a:r>
              <a:rPr lang="en-US" sz="2800" baseline="-25000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·t)</a:t>
            </a:r>
          </a:p>
        </p:txBody>
      </p:sp>
    </p:spTree>
    <p:extLst>
      <p:ext uri="{BB962C8B-B14F-4D97-AF65-F5344CB8AC3E}">
        <p14:creationId xmlns:p14="http://schemas.microsoft.com/office/powerpoint/2010/main" val="356401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27" y="1657845"/>
            <a:ext cx="5479975" cy="33011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67676" y="327227"/>
            <a:ext cx="11714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Assignment:</a:t>
            </a:r>
            <a:br>
              <a:rPr lang="en-US" sz="28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</a:br>
            <a:r>
              <a:rPr lang="th-TH" sz="20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จงแยกความถี่ของสัญญาณต่อไปนี้ ว่าประกอบด้วยความถี่อะไรบ้าง เป็น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cosine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และ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sine </a:t>
            </a:r>
            <a:r>
              <a:rPr lang="th-TH" sz="20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ที่มี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amplitude </a:t>
            </a:r>
            <a:r>
              <a:rPr lang="th-TH" sz="20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เท่าใด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048244"/>
              </p:ext>
            </p:extLst>
          </p:nvPr>
        </p:nvGraphicFramePr>
        <p:xfrm>
          <a:off x="7001650" y="1657350"/>
          <a:ext cx="4087882" cy="3301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795760" imgH="11894741" progId="Excel.Sheet.12">
                  <p:embed/>
                </p:oleObj>
              </mc:Choice>
              <mc:Fallback>
                <p:oleObj name="Worksheet" r:id="rId3" imgW="11795760" imgH="118947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1650" y="1657350"/>
                        <a:ext cx="4087882" cy="330168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5729" y="5056298"/>
            <a:ext cx="4389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ข้อมูลอยู่ในไฟล์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Excel (sampling rate = 100 Hz)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ดูเฉลยในหน้าถัดไป</a:t>
            </a:r>
            <a:endParaRPr lang="en-US" sz="2400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1173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4953</TotalTime>
  <Words>1580</Words>
  <Application>Microsoft Office PowerPoint</Application>
  <PresentationFormat>Widescreen</PresentationFormat>
  <Paragraphs>162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Courier New</vt:lpstr>
      <vt:lpstr>Kanit</vt:lpstr>
      <vt:lpstr>Symbol</vt:lpstr>
      <vt:lpstr>Office Theme</vt:lpstr>
      <vt:lpstr>Acrobat Document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1610</cp:revision>
  <dcterms:created xsi:type="dcterms:W3CDTF">2017-01-08T13:02:19Z</dcterms:created>
  <dcterms:modified xsi:type="dcterms:W3CDTF">2025-04-17T19:34:53Z</dcterms:modified>
</cp:coreProperties>
</file>