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7" r:id="rId2"/>
    <p:sldId id="277" r:id="rId3"/>
    <p:sldId id="278" r:id="rId4"/>
    <p:sldId id="288" r:id="rId5"/>
    <p:sldId id="281" r:id="rId6"/>
    <p:sldId id="290" r:id="rId7"/>
    <p:sldId id="289" r:id="rId8"/>
    <p:sldId id="286" r:id="rId9"/>
    <p:sldId id="293" r:id="rId10"/>
    <p:sldId id="291" r:id="rId11"/>
    <p:sldId id="292" r:id="rId12"/>
    <p:sldId id="294" r:id="rId13"/>
    <p:sldId id="295" r:id="rId14"/>
    <p:sldId id="29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68FFD-478C-4F7A-96D1-E2D68B86B72B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B04D5-2090-4CD9-AFF5-7BB5592C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5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7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4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1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7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0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1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3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9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AD693-F90F-4C70-8800-718C01C372D7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8A0C-C22B-4EF7-84C9-69D1B52C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8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53" y="1145042"/>
            <a:ext cx="11844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Kanit" panose="00000500000000000000" pitchFamily="2" charset="-34"/>
                <a:cs typeface="Kanit" panose="00000500000000000000" pitchFamily="2" charset="-34"/>
              </a:rPr>
              <a:t>Chapter 9 </a:t>
            </a:r>
          </a:p>
          <a:p>
            <a:pPr algn="ctr"/>
            <a:r>
              <a:rPr lang="en-US" sz="6000" b="1" dirty="0">
                <a:latin typeface="Kanit" panose="00000500000000000000" pitchFamily="2" charset="-34"/>
                <a:cs typeface="Kanit" panose="00000500000000000000" pitchFamily="2" charset="-34"/>
              </a:rPr>
              <a:t>Mobile Transport Layer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2343" y="3906912"/>
            <a:ext cx="111905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ในบทที่แล้วเมื่อคอมพิวเตอร์ในอินเทอร์เน็ตเคลื่อนที่จะมีผลกระทบกับ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network layer (IP)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ในบทนี้จะศึกษาผลกระทบกับ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transport layer (TCP)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ขอเรียกสั้น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ๆ ว่า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TCP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ตาม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TCP/IP model, TCP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สร้าง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connection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ขึ้นมาระหว่าง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2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applications (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เสมือนว่ามี “สายสัญญาณ” เชื่อมอยู่ ทั้งที่จริงๆ แล้วเป็น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packet-switched network) TCP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มีหน้าที่</a:t>
            </a:r>
            <a:endParaRPr lang="en-US" sz="1600" dirty="0">
              <a:latin typeface="Kanit" panose="00000500000000000000" pitchFamily="2" charset="-34"/>
              <a:cs typeface="Kanit" panose="00000500000000000000" pitchFamily="2" charset="-34"/>
            </a:endParaRPr>
          </a:p>
          <a:p>
            <a:pPr marL="711200" indent="-347663"/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•	รับประกัน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in-order delivery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หั่นข้อมูลขนาดใหญ่เป็น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เล็ก ๆ แล้วส่งให้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IP layer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ทำหน้าที่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route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หาเส้นทางส่ง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นี้ไปบน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internet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แต่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อาจจะไม่ได้วิ่งไปในทิศทางเดิมเสมอ แต่เปลี่ยนเส้นทางเนื่องจาก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traffic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ทำให้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ที่ส่งก่อนอาจจะไปถึงผู้รับทีหลัง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ที่ส่งทีหลังไปถึงก่อนก็เป็นได้ ที่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TCP layer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ของผู้รับมีหน้าเรียง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ให้ถูกต้อง</a:t>
            </a:r>
          </a:p>
          <a:p>
            <a:pPr marL="711200" indent="-347663"/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•	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Reliable transmission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ทำ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retransmission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และ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congestion control (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ลด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ลงเมื่อ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loss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เพิ่มขึ้น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 เพราะถ้า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loss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แสดงว่าส่ง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เร็วเกินไป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router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ส่งข้อมูลออกไม่ทันและไม่มีพื้นที่เก็บข้อมูลมากพอ ก็ต้องโยน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ทิ้ง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79379" y="6488668"/>
            <a:ext cx="3012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Congestion = </a:t>
            </a:r>
            <a:r>
              <a:rPr lang="th-TH" dirty="0"/>
              <a:t>ความแออัด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E57741-23E6-211C-6101-1A16837B36AD}"/>
              </a:ext>
            </a:extLst>
          </p:cNvPr>
          <p:cNvSpPr txBox="1"/>
          <p:nvPr/>
        </p:nvSpPr>
        <p:spPr>
          <a:xfrm>
            <a:off x="0" y="109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แก้ไขครั้งล่าสุดเมื่อวันที่ </a:t>
            </a:r>
            <a:r>
              <a:rPr lang="en-US">
                <a:solidFill>
                  <a:srgbClr val="FF0000"/>
                </a:solidFill>
              </a:rPr>
              <a:t>13 </a:t>
            </a:r>
            <a:r>
              <a:rPr lang="th-TH" dirty="0">
                <a:solidFill>
                  <a:srgbClr val="FF0000"/>
                </a:solidFill>
              </a:rPr>
              <a:t>เมษายน </a:t>
            </a:r>
            <a:r>
              <a:rPr lang="en-US" dirty="0">
                <a:solidFill>
                  <a:srgbClr val="FF0000"/>
                </a:solidFill>
              </a:rPr>
              <a:t>2568</a:t>
            </a:r>
          </a:p>
        </p:txBody>
      </p:sp>
    </p:spTree>
    <p:extLst>
      <p:ext uri="{BB962C8B-B14F-4D97-AF65-F5344CB8AC3E}">
        <p14:creationId xmlns:p14="http://schemas.microsoft.com/office/powerpoint/2010/main" val="98825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EDF13A-2CC1-2AC2-74F1-01E890C3F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" y="223520"/>
            <a:ext cx="6763694" cy="41153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41ADD2-9279-08FF-488C-C88D9A194C2A}"/>
              </a:ext>
            </a:extLst>
          </p:cNvPr>
          <p:cNvSpPr txBox="1"/>
          <p:nvPr/>
        </p:nvSpPr>
        <p:spPr>
          <a:xfrm>
            <a:off x="2094026" y="3540601"/>
            <a:ext cx="3554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ย้าย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actions column </a:t>
            </a: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ไปไว้ขวาสุด</a:t>
            </a:r>
            <a:b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ค่อย ๆ เติมใน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editable</a:t>
            </a:r>
          </a:p>
        </p:txBody>
      </p:sp>
    </p:spTree>
    <p:extLst>
      <p:ext uri="{BB962C8B-B14F-4D97-AF65-F5344CB8AC3E}">
        <p14:creationId xmlns:p14="http://schemas.microsoft.com/office/powerpoint/2010/main" val="4111744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D04960-8A9D-E117-713D-6C84D1F3970F}"/>
              </a:ext>
            </a:extLst>
          </p:cNvPr>
          <p:cNvSpPr txBox="1"/>
          <p:nvPr/>
        </p:nvSpPr>
        <p:spPr>
          <a:xfrm>
            <a:off x="-1" y="0"/>
            <a:ext cx="12192001" cy="47615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editable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onRowAdd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async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post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'http://localhost:5555/activities'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headers: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Authorization: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'Bearer 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cookies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token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}}).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setActivities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[...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},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onRowUpdate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async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'http://localhost:5555/activities/'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when: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},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headers: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Authorization: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'Bearer 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cookies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token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}}).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setActivities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===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?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newData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},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onRowDelete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async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delete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'http://localhost:5555/activities/'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headers: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Authorization: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'Bearer '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cookies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token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}}).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setActivities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!== 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oldData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}).</a:t>
            </a:r>
            <a:r>
              <a:rPr lang="en-US" sz="85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85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</a:t>
            </a:r>
            <a:r>
              <a:rPr lang="en-US" sz="85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85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85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})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}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sz="85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}</a:t>
            </a:r>
            <a:r>
              <a:rPr lang="en-US" sz="85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85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12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F12A893-12DB-7FFD-4B08-1AD7418302CE}"/>
              </a:ext>
            </a:extLst>
          </p:cNvPr>
          <p:cNvSpPr txBox="1"/>
          <p:nvPr/>
        </p:nvSpPr>
        <p:spPr>
          <a:xfrm>
            <a:off x="0" y="6596390"/>
            <a:ext cx="1219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100" dirty="0"/>
              <a:t>https://www.borntodev.com/2020/04/02/%E0%B8%AA%E0%B8%A3%E0%B8%B8%E0%B8%9B-concept-%E0%B8%9E%E0%B8%B7%E0%B9%89%E0%B8%99%E0%B8%90%E0%B8%B2%E0%B8%99-mvc/</a:t>
            </a:r>
          </a:p>
        </p:txBody>
      </p:sp>
      <p:pic>
        <p:nvPicPr>
          <p:cNvPr id="1026" name="Picture 2" descr="BorntoDev เริ่มต้นเรียน เขียนโปรแกรม ขั้นเทพ !">
            <a:extLst>
              <a:ext uri="{FF2B5EF4-FFF2-40B4-BE49-F238E27FC236}">
                <a16:creationId xmlns:a16="http://schemas.microsoft.com/office/drawing/2014/main" id="{047F4CBF-2E15-4277-E595-37735A4E5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40512"/>
            <a:ext cx="2133600" cy="35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524021-5EBE-EA91-EFD2-213E76B65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0" y="81280"/>
            <a:ext cx="9957076" cy="572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46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110E56-A069-20F7-A023-4A0AECEE6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81280"/>
            <a:ext cx="8596533" cy="541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27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66787AC-83E9-C3C0-6E1C-C431969A0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897" y="1107626"/>
            <a:ext cx="5765165" cy="328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ASP.NET MVC (เอเอสพีดอตเน็ต เอ็มวีซี) คืออะไร?">
            <a:extLst>
              <a:ext uri="{FF2B5EF4-FFF2-40B4-BE49-F238E27FC236}">
                <a16:creationId xmlns:a16="http://schemas.microsoft.com/office/drawing/2014/main" id="{3F4CBAAF-667B-99B1-75C6-B3EEC9191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359" y="4988373"/>
            <a:ext cx="2606041" cy="155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F50C47-862B-B447-CEAD-C780EBCC6AC7}"/>
              </a:ext>
            </a:extLst>
          </p:cNvPr>
          <p:cNvSpPr txBox="1"/>
          <p:nvPr/>
        </p:nvSpPr>
        <p:spPr>
          <a:xfrm>
            <a:off x="5019040" y="5305262"/>
            <a:ext cx="5191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เครื่องมืออื่น ๆ เช่น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ASP.NET</a:t>
            </a: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ก็เป็น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MVC </a:t>
            </a: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ได้</a:t>
            </a:r>
            <a:b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new project </a:t>
            </a: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ครั้งเดียวได้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MVC </a:t>
            </a: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ครบเลย </a:t>
            </a:r>
            <a:b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แบ่งงานให้โปรแกรมเมอร์หลาย ๆ คนช่วยกันทำไม่ได้</a:t>
            </a:r>
            <a:endParaRPr lang="en-US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C91F30-BC27-0D73-98D9-237D6B296AE8}"/>
              </a:ext>
            </a:extLst>
          </p:cNvPr>
          <p:cNvSpPr txBox="1"/>
          <p:nvPr/>
        </p:nvSpPr>
        <p:spPr>
          <a:xfrm>
            <a:off x="5508544" y="499282"/>
            <a:ext cx="1235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Web API</a:t>
            </a:r>
            <a:b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(C#)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4C7F10-0217-DF35-4356-8782E3003222}"/>
              </a:ext>
            </a:extLst>
          </p:cNvPr>
          <p:cNvSpPr txBox="1"/>
          <p:nvPr/>
        </p:nvSpPr>
        <p:spPr>
          <a:xfrm>
            <a:off x="9009062" y="3642173"/>
            <a:ext cx="1581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React</a:t>
            </a:r>
            <a:b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(JavaScript)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4EDCC-5AA8-F4AF-9594-04689AAE9746}"/>
              </a:ext>
            </a:extLst>
          </p:cNvPr>
          <p:cNvSpPr txBox="1"/>
          <p:nvPr/>
        </p:nvSpPr>
        <p:spPr>
          <a:xfrm>
            <a:off x="1056639" y="3429797"/>
            <a:ext cx="218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Entity Framework</a:t>
            </a:r>
            <a:b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(Scaffolding)</a:t>
            </a:r>
          </a:p>
        </p:txBody>
      </p:sp>
    </p:spTree>
    <p:extLst>
      <p:ext uri="{BB962C8B-B14F-4D97-AF65-F5344CB8AC3E}">
        <p14:creationId xmlns:p14="http://schemas.microsoft.com/office/powerpoint/2010/main" val="417049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657" y="145144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Traditional TCP: Congestion Control</a:t>
            </a:r>
          </a:p>
        </p:txBody>
      </p:sp>
      <p:sp>
        <p:nvSpPr>
          <p:cNvPr id="2" name="Rectangle 1"/>
          <p:cNvSpPr/>
          <p:nvPr/>
        </p:nvSpPr>
        <p:spPr>
          <a:xfrm>
            <a:off x="319314" y="1079759"/>
            <a:ext cx="115969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0" indent="-347663" algn="thaiDist"/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•	Congestion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เกิดขึ้นบ่อย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ๆ ในระบบ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internet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เมื่อมีปริมาณ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จำนวนมาก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router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ส่ง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(forward) packet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ไม่ทัน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และหน่วยความจำก็หมด ทำให้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router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ต้อง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drop packet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ทิ้ง</a:t>
            </a:r>
          </a:p>
          <a:p>
            <a:pPr marL="711200" indent="-347663" algn="thaiDist"/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•	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ผู้รับจะ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acknowledge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เฉพาะ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ที่ได้รับ</a:t>
            </a:r>
          </a:p>
          <a:p>
            <a:pPr marL="711200" indent="-347663" algn="thaiDist"/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•	ผู้ส่งเห็นว่ามีบาง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packet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ไม่ได้รับ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acknowledge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กลับมา เดาว่าน่าจะเกิดจาก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congestion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ก็จะส่งใหม่ โดยลด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ลง</a:t>
            </a:r>
            <a:endParaRPr lang="en-US" sz="20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7449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657" y="145144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Traditional TCP: Slow Start</a:t>
            </a:r>
          </a:p>
        </p:txBody>
      </p:sp>
      <p:sp>
        <p:nvSpPr>
          <p:cNvPr id="2" name="Rectangle 1"/>
          <p:cNvSpPr/>
          <p:nvPr/>
        </p:nvSpPr>
        <p:spPr>
          <a:xfrm>
            <a:off x="319314" y="1079759"/>
            <a:ext cx="115969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0" indent="-347663"/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•	TCP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ป้องกันการเกิด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congestion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ด้วย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slow start</a:t>
            </a:r>
          </a:p>
          <a:p>
            <a:pPr marL="711200" indent="-347663"/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•	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ผู้ส่งเริ่มต้นส่ง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ถ้าได้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acknowledge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ก็จะ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double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เป็นส่งทีละ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2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packet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และเพิ่มแบบ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exponential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ไปเรื่อย ๆ จาก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,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2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,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4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,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,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16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,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32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จนถึง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threshold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ค่าหนึ่งจึงหยุด และเพิ่มทีละ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แทน</a:t>
            </a:r>
          </a:p>
          <a:p>
            <a:pPr marL="711200" indent="-347663"/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•	เมื่อผู้ส่งรอ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acknowledge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จนหมดเวลา จะสรุปว่าเกิด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congestion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ผู้ส่งจะลดความเร็วในการส่งลงมาครึ่งนึง แล้วค่อย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ๆ เพิ่มทีละ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เช่น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1, 2, 4, 8, 16, 32,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 33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, 34,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17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, 18, 19, 20,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10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, 11, 12, 13</a:t>
            </a:r>
          </a:p>
          <a:p>
            <a:pPr marL="711200" indent="-347663"/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•	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Wireless link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ทำให้เกิด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 packet loss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ได้ง่าย ทำให้ผู้ส่งไม่ได้รับ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acknowledge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และคิดว่าเกิด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congestion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ผู้ส่งจะลดความเร็วในการส่งข้อมูลลง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(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ทั้ง ๆ ที่ไม่ได้เกิด </a:t>
            </a:r>
            <a:r>
              <a:rPr lang="en-US" sz="2000" dirty="0">
                <a:latin typeface="Kanit" panose="00000500000000000000" pitchFamily="2" charset="-34"/>
                <a:cs typeface="Kanit" panose="00000500000000000000" pitchFamily="2" charset="-34"/>
              </a:rPr>
              <a:t>congestion) </a:t>
            </a:r>
            <a:r>
              <a:rPr lang="th-TH" sz="2000" dirty="0">
                <a:latin typeface="Kanit" panose="00000500000000000000" pitchFamily="2" charset="-34"/>
                <a:cs typeface="Kanit" panose="00000500000000000000" pitchFamily="2" charset="-34"/>
              </a:rPr>
              <a:t>ทำให้ส่งข้อมูลได้ช้า</a:t>
            </a:r>
            <a:endParaRPr lang="en-US" sz="20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220" y="3922589"/>
            <a:ext cx="5634038" cy="1337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85220" y="5351690"/>
            <a:ext cx="5634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latin typeface="Kanit" panose="00000500000000000000" pitchFamily="2" charset="-34"/>
                <a:cs typeface="Kanit" panose="00000500000000000000" pitchFamily="2" charset="-34"/>
              </a:rPr>
              <a:t>โอกาสที่จะเกิด </a:t>
            </a:r>
            <a:r>
              <a:rPr lang="en-US" sz="1400" dirty="0">
                <a:latin typeface="Kanit" panose="00000500000000000000" pitchFamily="2" charset="-34"/>
                <a:cs typeface="Kanit" panose="00000500000000000000" pitchFamily="2" charset="-34"/>
              </a:rPr>
              <a:t>packet loss </a:t>
            </a:r>
            <a:r>
              <a:rPr lang="th-TH" sz="1400" dirty="0">
                <a:latin typeface="Kanit" panose="00000500000000000000" pitchFamily="2" charset="-34"/>
                <a:cs typeface="Kanit" panose="00000500000000000000" pitchFamily="2" charset="-34"/>
              </a:rPr>
              <a:t>ขึ้นอยู่กับคุณภาพสัญญาณ </a:t>
            </a:r>
            <a:r>
              <a:rPr lang="en-US" sz="1400" dirty="0">
                <a:latin typeface="Kanit" panose="00000500000000000000" pitchFamily="2" charset="-34"/>
                <a:cs typeface="Kanit" panose="00000500000000000000" pitchFamily="2" charset="-34"/>
              </a:rPr>
              <a:t>(signal strength)</a:t>
            </a:r>
          </a:p>
        </p:txBody>
      </p:sp>
    </p:spTree>
    <p:extLst>
      <p:ext uri="{BB962C8B-B14F-4D97-AF65-F5344CB8AC3E}">
        <p14:creationId xmlns:p14="http://schemas.microsoft.com/office/powerpoint/2010/main" val="366893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394" y="628845"/>
            <a:ext cx="6785711" cy="29024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395" y="3604727"/>
            <a:ext cx="6785711" cy="2902403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4192361" y="1522650"/>
            <a:ext cx="2767693" cy="1253218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42693" y="2788210"/>
            <a:ext cx="1703328" cy="331631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0944576">
            <a:off x="2723756" y="2488754"/>
            <a:ext cx="1074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loss</a:t>
            </a:r>
            <a:b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ตรง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wireless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12132" y="988064"/>
            <a:ext cx="2824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ผู้ส่งไม่ได้รับ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acknowledge</a:t>
            </a:r>
          </a:p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จึงลด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ลง</a:t>
            </a:r>
            <a:endParaRPr lang="en-US" sz="12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ถ้าเกิด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loss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บ่อย ๆ</a:t>
            </a:r>
          </a:p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ก็ทำให้สื่อสารกันไม่ได้ เพราะได้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data rate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ต่ำมาก</a:t>
            </a:r>
            <a:endParaRPr lang="en-US" sz="12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192361" y="4527931"/>
            <a:ext cx="2767693" cy="1297287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215660" y="4454452"/>
            <a:ext cx="2700295" cy="1260548"/>
          </a:xfrm>
          <a:prstGeom prst="straightConnector1">
            <a:avLst/>
          </a:prstGeom>
          <a:ln w="12700">
            <a:solidFill>
              <a:srgbClr val="00B0F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50509" y="4151692"/>
            <a:ext cx="150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ส่ง </a:t>
            </a:r>
            <a:r>
              <a:rPr lang="en-US" sz="1200" dirty="0" err="1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ให้ว่า</a:t>
            </a:r>
            <a:b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mobile host</a:t>
            </a:r>
            <a:b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ได้รับ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แล้ว</a:t>
            </a:r>
            <a:endParaRPr lang="en-US" sz="1200" dirty="0">
              <a:solidFill>
                <a:srgbClr val="00B0F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912132" y="4640429"/>
            <a:ext cx="3868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I-TCP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ทำลาย</a:t>
            </a:r>
            <a:b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end-to-end semantic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ของ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TCP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4094" y="6334780"/>
            <a:ext cx="3069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เก็บ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ไว้ใน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memory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เปลืองที่เก็บ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  <a:b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เพื่อรอส่งให้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mobile host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เอง</a:t>
            </a:r>
            <a:endParaRPr lang="en-US" sz="1200" dirty="0">
              <a:solidFill>
                <a:srgbClr val="00B0F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657" y="145144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Improvement 1: Indirect TCP (I-TCP)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12132" y="4014949"/>
            <a:ext cx="2824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สูงตามปกติ</a:t>
            </a:r>
            <a:b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เหมือนใช้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wired network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12394" y="4428652"/>
            <a:ext cx="1541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ขากลับก็ทำเหมือนเดิม</a:t>
            </a:r>
            <a:b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จะส่ง </a:t>
            </a:r>
            <a:r>
              <a:rPr lang="en-US" sz="12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9980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657" y="130630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Improvement 2: Snooping TCP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82" y="2085974"/>
            <a:ext cx="10877028" cy="346982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637439" y="3563712"/>
            <a:ext cx="4216855" cy="816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677886" y="3571875"/>
            <a:ext cx="2826206" cy="13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30134" y="3194380"/>
            <a:ext cx="168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Buffer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(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เปลือง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677886" y="3331835"/>
            <a:ext cx="2826206" cy="1364"/>
          </a:xfrm>
          <a:prstGeom prst="straightConnector1">
            <a:avLst/>
          </a:prstGeom>
          <a:ln w="12700">
            <a:solidFill>
              <a:srgbClr val="00B0F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20649" y="1111663"/>
            <a:ext cx="3752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ดักฟัง </a:t>
            </a:r>
            <a:r>
              <a:rPr lang="en-US" sz="14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จาก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mobile host (snoop)</a:t>
            </a:r>
          </a:p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ถ้าไม่ได้ </a:t>
            </a:r>
            <a:r>
              <a:rPr lang="en-US" sz="14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ภายในเวลาที่กำหนด</a:t>
            </a:r>
            <a:b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retransmit packet</a:t>
            </a:r>
            <a:b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เพื่อ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mobile host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ส่ง </a:t>
            </a:r>
            <a:r>
              <a:rPr lang="en-US" sz="1400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ให้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corr. host</a:t>
            </a:r>
          </a:p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ก่อนที่จะถูก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corr. host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สรุปว่าเกิด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congestion</a:t>
            </a:r>
            <a:b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และลด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ลง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37439" y="5509628"/>
            <a:ext cx="2393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ถ้ามีการเข้ารหัสข้อมูล</a:t>
            </a:r>
            <a:b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snoop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ไม่ได้</a:t>
            </a:r>
            <a:endParaRPr lang="en-US" sz="20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30693" y="4377319"/>
            <a:ext cx="2761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สูงตามปกติ เหมือนใช้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wired network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87990" y="3350102"/>
            <a:ext cx="941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02641" y="3102047"/>
            <a:ext cx="1134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retransmit</a:t>
            </a:r>
          </a:p>
        </p:txBody>
      </p:sp>
    </p:spTree>
    <p:extLst>
      <p:ext uri="{BB962C8B-B14F-4D97-AF65-F5344CB8AC3E}">
        <p14:creationId xmlns:p14="http://schemas.microsoft.com/office/powerpoint/2010/main" val="266446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657" y="130630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Improvement 2: Snooping TCP (</a:t>
            </a:r>
            <a:r>
              <a:rPr lang="th-TH" sz="4400" dirty="0">
                <a:latin typeface="Kanit" panose="00000500000000000000" pitchFamily="2" charset="-34"/>
                <a:cs typeface="Kanit" panose="00000500000000000000" pitchFamily="2" charset="-34"/>
              </a:rPr>
              <a:t>ขากลับ</a:t>
            </a:r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82" y="1849216"/>
            <a:ext cx="10877028" cy="3469821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2664432" y="3326820"/>
            <a:ext cx="7093460" cy="1659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85854" y="3030534"/>
            <a:ext cx="2021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1, 2, 4, 5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650847" y="3030534"/>
            <a:ext cx="2826206" cy="1364"/>
          </a:xfrm>
          <a:prstGeom prst="straightConnector1">
            <a:avLst/>
          </a:prstGeom>
          <a:ln w="12700">
            <a:solidFill>
              <a:srgbClr val="00B0F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58316" y="2705492"/>
            <a:ext cx="2021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Negative </a:t>
            </a:r>
            <a:r>
              <a:rPr lang="en-US" sz="1600" dirty="0" err="1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r>
              <a:rPr lang="en-US" sz="16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(-3)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08634" y="2182272"/>
            <a:ext cx="290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FA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บอกให้รีบส่ง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packet 3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ใหม่</a:t>
            </a:r>
          </a:p>
          <a:p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ก่อนที่ 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corr. host </a:t>
            </a:r>
            <a:r>
              <a:rPr lang="th-TH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จะคิดว่าเป็น</a:t>
            </a:r>
            <a:r>
              <a:rPr lang="en-US" sz="1200" dirty="0">
                <a:solidFill>
                  <a:srgbClr val="00B0F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congestion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7439" y="5240204"/>
            <a:ext cx="2393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ถ้ามีการเข้ารหัสข้อมูล</a:t>
            </a:r>
            <a:b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 </a:t>
            </a:r>
            <a:r>
              <a:rPr lang="en-US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snoop </a:t>
            </a:r>
            <a:r>
              <a:rPr lang="th-TH" sz="20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ไม่ได้</a:t>
            </a:r>
            <a:endParaRPr lang="en-US" sz="20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60459" y="4193764"/>
            <a:ext cx="2502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สูงตามปกติ</a:t>
            </a:r>
            <a:b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เหมือนใช้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wired network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74324" y="1340052"/>
            <a:ext cx="5125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ต้องออกแบบ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TCP (SW/HW)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ใหม่</a:t>
            </a:r>
            <a:b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เนื่องจาก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traditional TCP 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ไม่มีคำสั่ง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negative </a:t>
            </a:r>
            <a:r>
              <a:rPr lang="en-US" dirty="0" err="1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ack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105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657" y="130630"/>
            <a:ext cx="118726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/>
            </a:lvl1pPr>
            <a:lvl2pPr marL="742950" lvl="1" indent="-285750">
              <a:buFont typeface="Arial" panose="020B0604020202020204" pitchFamily="34" charset="0"/>
              <a:buChar char="•"/>
              <a:defRPr sz="3600"/>
            </a:lvl2pPr>
          </a:lstStyle>
          <a:p>
            <a:r>
              <a:rPr lang="en-US" sz="4400" dirty="0">
                <a:latin typeface="Kanit" panose="00000500000000000000" pitchFamily="2" charset="-34"/>
                <a:cs typeface="Kanit" panose="00000500000000000000" pitchFamily="2" charset="-34"/>
              </a:rPr>
              <a:t>Improvement 3: Mobile TCP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932" y="1834949"/>
            <a:ext cx="10786135" cy="2882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9883" y="4035306"/>
            <a:ext cx="29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ไม่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buffer </a:t>
            </a: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ข้อมูล</a:t>
            </a:r>
            <a:endParaRPr lang="en-US" sz="2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304" y="3193081"/>
            <a:ext cx="598206" cy="48085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80572" y="2791092"/>
            <a:ext cx="159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disconnected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2633" y="4487686"/>
            <a:ext cx="4602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*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ถ้า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buffer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จะต้องใช้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memory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เยอะมาก</a:t>
            </a:r>
            <a:b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 เมื่อ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mobile host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ขาดการเชื่อมต่อ</a:t>
            </a:r>
            <a:endParaRPr lang="en-US" sz="12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เป็นข้อเสียร้ายแรงของ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I-TCP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และ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Snooping TCP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ที่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buffer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ข้อมูล</a:t>
            </a:r>
            <a:b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 เมื่อ </a:t>
            </a:r>
            <a:r>
              <a:rPr lang="en-US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mobile host </a:t>
            </a:r>
            <a:r>
              <a:rPr lang="th-TH" sz="12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ขาดการเชื่อมต่อไปเป็นเวลานาน</a:t>
            </a:r>
            <a:endParaRPr lang="en-US" sz="12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397956" y="3275986"/>
            <a:ext cx="4664526" cy="13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397956" y="2934446"/>
            <a:ext cx="4664526" cy="1364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75516" y="2626798"/>
            <a:ext cx="3811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เมื่อ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Mobile host disconnect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จะสั่งให้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pause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5515" y="2968772"/>
            <a:ext cx="5370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เมื่อ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reconnect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ได้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จะสั่งให้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resume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ด้วย </a:t>
            </a:r>
            <a:r>
              <a:rPr lang="en-US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transmission rate </a:t>
            </a:r>
            <a:r>
              <a:rPr lang="th-TH" sz="1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เดิม</a:t>
            </a:r>
            <a:endParaRPr lang="en-US" sz="1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30971" y="5508744"/>
            <a:ext cx="74799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ต้องออกแบบ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TCP (SW/HW) </a:t>
            </a: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ใหม่</a:t>
            </a:r>
            <a:b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เนื่องจาก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traditional TCP </a:t>
            </a: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ไม่มีคำสั่ง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pause </a:t>
            </a: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และ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resume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92136" y="1947188"/>
            <a:ext cx="2616653" cy="767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56.tinypic.com/2narbe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17" y="1260087"/>
            <a:ext cx="8088540" cy="526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2317" y="268059"/>
            <a:ext cx="8088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u="sng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ตัวอย่าง</a:t>
            </a:r>
            <a:endParaRPr lang="en-US" sz="2400" u="sng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ใช้คำสั่ง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ping /n 100 www.google.com </a:t>
            </a:r>
            <a:r>
              <a:rPr lang="th-TH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บน </a:t>
            </a:r>
            <a:r>
              <a:rPr lang="en-US" sz="2400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wireless LAN</a:t>
            </a:r>
            <a:endParaRPr lang="th-TH" sz="2400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57127" y="5676181"/>
            <a:ext cx="309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7/1047 = 0.67% packet loss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4ED996-2AD1-F1B7-7502-24380E3604CB}"/>
              </a:ext>
            </a:extLst>
          </p:cNvPr>
          <p:cNvSpPr txBox="1"/>
          <p:nvPr/>
        </p:nvSpPr>
        <p:spPr>
          <a:xfrm>
            <a:off x="8490857" y="1260087"/>
            <a:ext cx="33343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Kanit" panose="00000500000000000000" pitchFamily="2" charset="-34"/>
                <a:cs typeface="Kanit" panose="00000500000000000000" pitchFamily="2" charset="-34"/>
              </a:rPr>
              <a:t>สรุป</a:t>
            </a:r>
            <a:endParaRPr lang="en-US" dirty="0">
              <a:latin typeface="Kanit" panose="00000500000000000000" pitchFamily="2" charset="-34"/>
              <a:cs typeface="Kanit" panose="00000500000000000000" pitchFamily="2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wireless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ปัจจุบันดีมากแล้ว แทบจะไม่เกิด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เมื่อใช้งาน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wireless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ให้หลีกเลี่ยง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loss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โดยอยู่ใกล้ ๆ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access point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และไม่ให้มีสิ่งกีดขวาง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/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รบกวนสัญญาณ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packet loss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(%)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 เพียงเล็กน้อยจะทำให้ 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data rate </a:t>
            </a:r>
            <a:r>
              <a:rPr lang="th-TH" sz="1600" dirty="0">
                <a:latin typeface="Kanit" panose="00000500000000000000" pitchFamily="2" charset="-34"/>
                <a:cs typeface="Kanit" panose="00000500000000000000" pitchFamily="2" charset="-34"/>
              </a:rPr>
              <a:t>ลงลดมาก</a:t>
            </a:r>
            <a:endParaRPr lang="en-US" sz="1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975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BAF6D9-9B5D-2BD7-F042-7CE215772FFF}"/>
              </a:ext>
            </a:extLst>
          </p:cNvPr>
          <p:cNvSpPr txBox="1"/>
          <p:nvPr/>
        </p:nvSpPr>
        <p:spPr>
          <a:xfrm>
            <a:off x="0" y="0"/>
            <a:ext cx="12192000" cy="386259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React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{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useState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useEffect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"react"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useNavigate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'react-router-</a:t>
            </a:r>
            <a:r>
              <a:rPr lang="en-US" sz="13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dom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SideBar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"./Sidebar"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MaterialTable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"@material-table/core"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3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useCookies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'react-cookie'</a:t>
            </a:r>
            <a:endParaRPr lang="en-US" sz="13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 </a:t>
            </a:r>
            <a:r>
              <a:rPr lang="en-US" sz="13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"react-hot-toast"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  <a:buNone/>
            </a:pPr>
            <a:b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props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</a:t>
            </a:r>
            <a:r>
              <a:rPr lang="en-US" sz="13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cookies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]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useCookies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([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'token'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])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</a:t>
            </a:r>
            <a:r>
              <a:rPr lang="en-US" sz="13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activities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setActivities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useState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([])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navigate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useNavigate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pPr>
              <a:lnSpc>
                <a:spcPts val="1425"/>
              </a:lnSpc>
              <a:buNone/>
            </a:pPr>
            <a:b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useEffect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(()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  <a:buNone/>
            </a:pPr>
            <a:b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3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axios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'http://localhost:5555/activities'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{ 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headers: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Authorization: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'Bearer '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cookies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token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}}).</a:t>
            </a:r>
            <a:r>
              <a:rPr lang="en-US" sz="13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setActivities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}).</a:t>
            </a:r>
            <a:r>
              <a:rPr lang="en-US" sz="13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lang="en-US" sz="13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13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</a:t>
            </a:r>
            <a:r>
              <a:rPr lang="en-US" sz="13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toast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response</a:t>
            </a:r>
            <a:r>
              <a:rPr lang="en-US" sz="13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3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statusText</a:t>
            </a: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  <a:buNone/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})</a:t>
            </a:r>
          </a:p>
          <a:p>
            <a:pPr>
              <a:lnSpc>
                <a:spcPts val="1425"/>
              </a:lnSpc>
            </a:pPr>
            <a:r>
              <a:rPr lang="en-US" sz="13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}, []);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4F971E-E418-BF6C-6335-F35990863205}"/>
              </a:ext>
            </a:extLst>
          </p:cNvPr>
          <p:cNvSpPr txBox="1"/>
          <p:nvPr/>
        </p:nvSpPr>
        <p:spPr>
          <a:xfrm>
            <a:off x="4570933" y="479187"/>
            <a:ext cx="4156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61963" algn="l"/>
              </a:tabLst>
            </a:pPr>
            <a:r>
              <a:rPr lang="th-TH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ติดตั้ง 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package</a:t>
            </a:r>
            <a:b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dirty="0" err="1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npm</a:t>
            </a:r>
            <a:r>
              <a:rPr lang="en-US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install @material-table/core</a:t>
            </a:r>
          </a:p>
        </p:txBody>
      </p:sp>
    </p:spTree>
    <p:extLst>
      <p:ext uri="{BB962C8B-B14F-4D97-AF65-F5344CB8AC3E}">
        <p14:creationId xmlns:p14="http://schemas.microsoft.com/office/powerpoint/2010/main" val="98604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1544</Words>
  <Application>Microsoft Office PowerPoint</Application>
  <PresentationFormat>Widescreen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Kanit</vt:lpstr>
      <vt:lpstr>Noto Serif Thai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ชัชวิทย์ อาภรณ์เทวัญ</cp:lastModifiedBy>
  <cp:revision>214</cp:revision>
  <dcterms:created xsi:type="dcterms:W3CDTF">2019-10-27T13:03:18Z</dcterms:created>
  <dcterms:modified xsi:type="dcterms:W3CDTF">2025-04-13T10:29:42Z</dcterms:modified>
</cp:coreProperties>
</file>