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7" r:id="rId2"/>
    <p:sldId id="277" r:id="rId3"/>
    <p:sldId id="278" r:id="rId4"/>
    <p:sldId id="288" r:id="rId5"/>
    <p:sldId id="281" r:id="rId6"/>
    <p:sldId id="290" r:id="rId7"/>
    <p:sldId id="289" r:id="rId8"/>
    <p:sldId id="286" r:id="rId9"/>
    <p:sldId id="293" r:id="rId10"/>
    <p:sldId id="291" r:id="rId11"/>
    <p:sldId id="292" r:id="rId12"/>
    <p:sldId id="294" r:id="rId13"/>
    <p:sldId id="295" r:id="rId14"/>
    <p:sldId id="29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68FFD-478C-4F7A-96D1-E2D68B86B72B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B04D5-2090-4CD9-AFF5-7BB5592CD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654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D693-F90F-4C70-8800-718C01C372D7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8A0C-C22B-4EF7-84C9-69D1B52C5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70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D693-F90F-4C70-8800-718C01C372D7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8A0C-C22B-4EF7-84C9-69D1B52C5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8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D693-F90F-4C70-8800-718C01C372D7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8A0C-C22B-4EF7-84C9-69D1B52C5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40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D693-F90F-4C70-8800-718C01C372D7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8A0C-C22B-4EF7-84C9-69D1B52C5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12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D693-F90F-4C70-8800-718C01C372D7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8A0C-C22B-4EF7-84C9-69D1B52C5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06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D693-F90F-4C70-8800-718C01C372D7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8A0C-C22B-4EF7-84C9-69D1B52C5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75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D693-F90F-4C70-8800-718C01C372D7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8A0C-C22B-4EF7-84C9-69D1B52C5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09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D693-F90F-4C70-8800-718C01C372D7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8A0C-C22B-4EF7-84C9-69D1B52C5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4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D693-F90F-4C70-8800-718C01C372D7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8A0C-C22B-4EF7-84C9-69D1B52C5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71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D693-F90F-4C70-8800-718C01C372D7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8A0C-C22B-4EF7-84C9-69D1B52C5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3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D693-F90F-4C70-8800-718C01C372D7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8A0C-C22B-4EF7-84C9-69D1B52C5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90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AD693-F90F-4C70-8800-718C01C372D7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48A0C-C22B-4EF7-84C9-69D1B52C5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8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53" y="1145042"/>
            <a:ext cx="118443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Kanit" panose="00000500000000000000" pitchFamily="2" charset="-34"/>
                <a:cs typeface="Kanit" panose="00000500000000000000" pitchFamily="2" charset="-34"/>
              </a:rPr>
              <a:t>Chapter 9 </a:t>
            </a:r>
          </a:p>
          <a:p>
            <a:pPr algn="ctr"/>
            <a:r>
              <a:rPr lang="en-US" sz="6000" b="1" dirty="0">
                <a:latin typeface="Kanit" panose="00000500000000000000" pitchFamily="2" charset="-34"/>
                <a:cs typeface="Kanit" panose="00000500000000000000" pitchFamily="2" charset="-34"/>
              </a:rPr>
              <a:t>Mobile Transport Layer</a:t>
            </a:r>
          </a:p>
        </p:txBody>
      </p:sp>
      <p:sp>
        <p:nvSpPr>
          <p:cNvPr id="5" name="Rectangle 4"/>
          <p:cNvSpPr/>
          <p:nvPr/>
        </p:nvSpPr>
        <p:spPr>
          <a:xfrm>
            <a:off x="602343" y="3906912"/>
            <a:ext cx="1119051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ในบทที่แล้วเมื่อคอมพิวเตอร์ในอินเทอร์เน็ตเคลื่อนที่จะมีผลกระทบกับ 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network layer (IP) </a:t>
            </a: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ในบทนี้จะศึกษาผลกระทบกับ 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transport layer (TCP) </a:t>
            </a: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ขอเรียกสั้น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 </a:t>
            </a: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ๆ ว่า 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TCP </a:t>
            </a: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ตาม 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TCP/IP model, TCP </a:t>
            </a: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สร้าง 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connection </a:t>
            </a: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ขึ้นมาระหว่าง 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2</a:t>
            </a: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 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applications (</a:t>
            </a: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เสมือนว่ามี “สายสัญญาณ” เชื่อมอยู่ ทั้งที่จริงๆ แล้วเป็น 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packet-switched network) TCP </a:t>
            </a: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มีหน้าที่</a:t>
            </a:r>
            <a:endParaRPr lang="en-US" sz="1600" dirty="0">
              <a:latin typeface="Kanit" panose="00000500000000000000" pitchFamily="2" charset="-34"/>
              <a:cs typeface="Kanit" panose="00000500000000000000" pitchFamily="2" charset="-34"/>
            </a:endParaRPr>
          </a:p>
          <a:p>
            <a:pPr marL="711200" indent="-347663"/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•	รับประกัน 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in-order delivery </a:t>
            </a: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หั่นข้อมูลขนาดใหญ่เป็น 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packet </a:t>
            </a: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เล็ก ๆ แล้วส่งให้ 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IP layer </a:t>
            </a: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ทำหน้าที่ 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route </a:t>
            </a: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หาเส้นทางส่ง 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packet </a:t>
            </a: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นี้ไปบน 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internet </a:t>
            </a: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แต่ 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packet </a:t>
            </a: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อาจจะไม่ได้วิ่งไปในทิศทางเดิมเสมอ แต่เปลี่ยนเส้นทางเนื่องจาก 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traffic </a:t>
            </a: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ทำให้ 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packet </a:t>
            </a: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ที่ส่งก่อนอาจจะไปถึงผู้รับทีหลัง 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packet </a:t>
            </a: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ที่ส่งทีหลังไปถึงก่อนก็เป็นได้ ที่ 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TCP layer </a:t>
            </a: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ของผู้รับมีหน้าเรียง 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packet </a:t>
            </a: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ให้ถูกต้อง</a:t>
            </a:r>
          </a:p>
          <a:p>
            <a:pPr marL="711200" indent="-347663"/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•	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Reliable transmission </a:t>
            </a: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ทำ 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retransmission </a:t>
            </a: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และ 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congestion control (</a:t>
            </a: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ลด 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transmission rate </a:t>
            </a: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ลงเมื่อ 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packet loss </a:t>
            </a: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เพิ่มขึ้น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)</a:t>
            </a: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 เพราะถ้า 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packet loss </a:t>
            </a: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แสดงว่าส่ง 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packet </a:t>
            </a: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เร็วเกินไป 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router </a:t>
            </a: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ส่งข้อมูลออกไม่ทันและไม่มีพื้นที่เก็บข้อมูลมากพอ ก็ต้องโยน 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packet </a:t>
            </a: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ทิ้ง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179379" y="6488668"/>
            <a:ext cx="3012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Congestion = </a:t>
            </a:r>
            <a:r>
              <a:rPr lang="th-TH" dirty="0"/>
              <a:t>ความแออัด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E57741-23E6-211C-6101-1A16837B36AD}"/>
              </a:ext>
            </a:extLst>
          </p:cNvPr>
          <p:cNvSpPr txBox="1"/>
          <p:nvPr/>
        </p:nvSpPr>
        <p:spPr>
          <a:xfrm>
            <a:off x="0" y="1099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solidFill>
                  <a:srgbClr val="FF0000"/>
                </a:solidFill>
              </a:rPr>
              <a:t>แก้ไขครั้งล่าสุดเมื่อวันที่ </a:t>
            </a:r>
            <a:r>
              <a:rPr lang="en-US">
                <a:solidFill>
                  <a:srgbClr val="FF0000"/>
                </a:solidFill>
              </a:rPr>
              <a:t>13 </a:t>
            </a:r>
            <a:r>
              <a:rPr lang="th-TH" dirty="0">
                <a:solidFill>
                  <a:srgbClr val="FF0000"/>
                </a:solidFill>
              </a:rPr>
              <a:t>เมษายน </a:t>
            </a:r>
            <a:r>
              <a:rPr lang="en-US" dirty="0">
                <a:solidFill>
                  <a:srgbClr val="FF0000"/>
                </a:solidFill>
              </a:rPr>
              <a:t>2568</a:t>
            </a:r>
          </a:p>
        </p:txBody>
      </p:sp>
    </p:spTree>
    <p:extLst>
      <p:ext uri="{BB962C8B-B14F-4D97-AF65-F5344CB8AC3E}">
        <p14:creationId xmlns:p14="http://schemas.microsoft.com/office/powerpoint/2010/main" val="98825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AEDF13A-2CC1-2AC2-74F1-01E890C3F4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80" y="223520"/>
            <a:ext cx="6763694" cy="411537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641ADD2-9279-08FF-488C-C88D9A194C2A}"/>
              </a:ext>
            </a:extLst>
          </p:cNvPr>
          <p:cNvSpPr txBox="1"/>
          <p:nvPr/>
        </p:nvSpPr>
        <p:spPr>
          <a:xfrm>
            <a:off x="2094026" y="3540601"/>
            <a:ext cx="3554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ย้าย </a:t>
            </a:r>
            <a:r>
              <a:rPr lang="en-US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actions column </a:t>
            </a:r>
            <a:r>
              <a:rPr lang="th-TH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ไปไว้ขวาสุด</a:t>
            </a:r>
            <a:br>
              <a:rPr lang="th-TH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</a:br>
            <a:r>
              <a:rPr lang="th-TH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ค่อย ๆ เติมใน </a:t>
            </a:r>
            <a:r>
              <a:rPr lang="en-US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editable</a:t>
            </a:r>
          </a:p>
        </p:txBody>
      </p:sp>
    </p:spTree>
    <p:extLst>
      <p:ext uri="{BB962C8B-B14F-4D97-AF65-F5344CB8AC3E}">
        <p14:creationId xmlns:p14="http://schemas.microsoft.com/office/powerpoint/2010/main" val="4111744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6D04960-8A9D-E117-713D-6C84D1F3970F}"/>
              </a:ext>
            </a:extLst>
          </p:cNvPr>
          <p:cNvSpPr txBox="1"/>
          <p:nvPr/>
        </p:nvSpPr>
        <p:spPr>
          <a:xfrm>
            <a:off x="-1" y="0"/>
            <a:ext cx="12192001" cy="476156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  <a:buNone/>
            </a:pPr>
            <a:r>
              <a:rPr lang="en-US" sz="85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85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editable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85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{</a:t>
            </a:r>
            <a:endParaRPr lang="en-US" sz="85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  <a:buNone/>
            </a:pP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lang="en-US" sz="85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onRowAdd</a:t>
            </a:r>
            <a:r>
              <a:rPr lang="en-US" sz="85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85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async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newData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sz="85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=&gt;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{</a:t>
            </a:r>
            <a:endParaRPr lang="en-US" sz="85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  <a:buNone/>
            </a:pP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lang="en-US" sz="850" b="0" dirty="0" err="1">
                <a:solidFill>
                  <a:srgbClr val="4FC1FF"/>
                </a:solidFill>
                <a:effectLst/>
                <a:latin typeface="Consolas" panose="020B0609020204030204" pitchFamily="49" charset="0"/>
              </a:rPr>
              <a:t>axios</a:t>
            </a:r>
            <a:r>
              <a:rPr lang="en-US" sz="85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85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post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85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'http://localhost:5555/activities'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newData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 { </a:t>
            </a:r>
            <a:r>
              <a:rPr lang="en-US" sz="85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headers: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{ </a:t>
            </a:r>
            <a:r>
              <a:rPr lang="en-US" sz="85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Authorization: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85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'Bearer '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+ </a:t>
            </a:r>
            <a:r>
              <a:rPr lang="en-US" sz="850" b="0" dirty="0" err="1">
                <a:solidFill>
                  <a:srgbClr val="4FC1FF"/>
                </a:solidFill>
                <a:effectLst/>
                <a:latin typeface="Consolas" panose="020B0609020204030204" pitchFamily="49" charset="0"/>
              </a:rPr>
              <a:t>cookies</a:t>
            </a:r>
            <a:r>
              <a:rPr lang="en-US" sz="85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token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}}).</a:t>
            </a:r>
            <a:r>
              <a:rPr lang="en-US" sz="85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then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((</a:t>
            </a:r>
            <a:r>
              <a:rPr lang="en-US" sz="85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response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sz="85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=&gt;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{</a:t>
            </a:r>
            <a:endParaRPr lang="en-US" sz="85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  <a:buNone/>
            </a:pP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           </a:t>
            </a:r>
            <a:r>
              <a:rPr lang="en-US" sz="85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setActivities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((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prev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sz="85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=&gt;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[...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prev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newData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])</a:t>
            </a:r>
            <a:endParaRPr lang="en-US" sz="85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  <a:buNone/>
            </a:pP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           </a:t>
            </a:r>
            <a:r>
              <a:rPr lang="en-US" sz="850" b="0" dirty="0" err="1">
                <a:solidFill>
                  <a:srgbClr val="4FC1FF"/>
                </a:solidFill>
                <a:effectLst/>
                <a:latin typeface="Consolas" panose="020B0609020204030204" pitchFamily="49" charset="0"/>
              </a:rPr>
              <a:t>toast</a:t>
            </a:r>
            <a:r>
              <a:rPr lang="en-US" sz="85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85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success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response</a:t>
            </a:r>
            <a:r>
              <a:rPr lang="en-US" sz="85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+ </a:t>
            </a:r>
            <a:r>
              <a:rPr lang="en-US" sz="85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 "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+ 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response</a:t>
            </a:r>
            <a:r>
              <a:rPr lang="en-US" sz="85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statusText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85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  <a:buNone/>
            </a:pP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       }).</a:t>
            </a:r>
            <a:r>
              <a:rPr lang="en-US" sz="85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((</a:t>
            </a:r>
            <a:r>
              <a:rPr lang="en-US" sz="85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error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sz="85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=&gt;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{</a:t>
            </a:r>
            <a:endParaRPr lang="en-US" sz="85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  <a:buNone/>
            </a:pP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         </a:t>
            </a:r>
            <a:r>
              <a:rPr lang="en-US" sz="850" b="0" dirty="0" err="1">
                <a:solidFill>
                  <a:srgbClr val="4FC1FF"/>
                </a:solidFill>
                <a:effectLst/>
                <a:latin typeface="Consolas" panose="020B0609020204030204" pitchFamily="49" charset="0"/>
              </a:rPr>
              <a:t>toast</a:t>
            </a:r>
            <a:r>
              <a:rPr lang="en-US" sz="85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85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error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error</a:t>
            </a:r>
            <a:r>
              <a:rPr lang="en-US" sz="85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response</a:t>
            </a:r>
            <a:r>
              <a:rPr lang="en-US" sz="85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+ </a:t>
            </a:r>
            <a:r>
              <a:rPr lang="en-US" sz="85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 "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+ 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error</a:t>
            </a:r>
            <a:r>
              <a:rPr lang="en-US" sz="85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response</a:t>
            </a:r>
            <a:r>
              <a:rPr lang="en-US" sz="85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statusText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85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  <a:buNone/>
            </a:pP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       })</a:t>
            </a:r>
            <a:endParaRPr lang="en-US" sz="85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  <a:buNone/>
            </a:pP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     },</a:t>
            </a:r>
            <a:endParaRPr lang="en-US" sz="85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  <a:buNone/>
            </a:pP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lang="en-US" sz="85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onRowUpdate</a:t>
            </a:r>
            <a:r>
              <a:rPr lang="en-US" sz="85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85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async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newData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oldData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sz="85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=&gt;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{</a:t>
            </a:r>
            <a:endParaRPr lang="en-US" sz="85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  <a:buNone/>
            </a:pP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lang="en-US" sz="850" b="0" dirty="0" err="1">
                <a:solidFill>
                  <a:srgbClr val="4FC1FF"/>
                </a:solidFill>
                <a:effectLst/>
                <a:latin typeface="Consolas" panose="020B0609020204030204" pitchFamily="49" charset="0"/>
              </a:rPr>
              <a:t>axios</a:t>
            </a:r>
            <a:r>
              <a:rPr lang="en-US" sz="85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85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put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85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'http://localhost:5555/activities/'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+ </a:t>
            </a:r>
            <a:r>
              <a:rPr lang="en-US" sz="85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oldData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85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id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 { </a:t>
            </a:r>
            <a:r>
              <a:rPr lang="en-US" sz="85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name: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85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newData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85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85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when: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newData</a:t>
            </a:r>
            <a:r>
              <a:rPr lang="en-US" sz="85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when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}, { </a:t>
            </a:r>
            <a:r>
              <a:rPr lang="en-US" sz="85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headers: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{ </a:t>
            </a:r>
            <a:r>
              <a:rPr lang="en-US" sz="85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Authorization: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85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'Bearer '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+ </a:t>
            </a:r>
            <a:r>
              <a:rPr lang="en-US" sz="850" b="0" dirty="0" err="1">
                <a:solidFill>
                  <a:srgbClr val="4FC1FF"/>
                </a:solidFill>
                <a:effectLst/>
                <a:latin typeface="Consolas" panose="020B0609020204030204" pitchFamily="49" charset="0"/>
              </a:rPr>
              <a:t>cookies</a:t>
            </a:r>
            <a:r>
              <a:rPr lang="en-US" sz="85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token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}}).</a:t>
            </a:r>
            <a:r>
              <a:rPr lang="en-US" sz="85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then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((</a:t>
            </a:r>
            <a:r>
              <a:rPr lang="en-US" sz="85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response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sz="85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=&gt;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{</a:t>
            </a:r>
            <a:endParaRPr lang="en-US" sz="85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  <a:buNone/>
            </a:pP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         </a:t>
            </a:r>
            <a:r>
              <a:rPr lang="en-US" sz="85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setActivities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((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prev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sz="85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=&gt;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prev</a:t>
            </a:r>
            <a:r>
              <a:rPr lang="en-US" sz="85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85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map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((</a:t>
            </a:r>
            <a:r>
              <a:rPr lang="en-US" sz="85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sz="85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=&gt;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85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85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id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=== </a:t>
            </a:r>
            <a:r>
              <a:rPr lang="en-US" sz="85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oldData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85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id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? 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newData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: </a:t>
            </a:r>
            <a:r>
              <a:rPr lang="en-US" sz="85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))</a:t>
            </a:r>
            <a:endParaRPr lang="en-US" sz="85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  <a:buNone/>
            </a:pP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         </a:t>
            </a:r>
            <a:r>
              <a:rPr lang="en-US" sz="850" b="0" dirty="0" err="1">
                <a:solidFill>
                  <a:srgbClr val="4FC1FF"/>
                </a:solidFill>
                <a:effectLst/>
                <a:latin typeface="Consolas" panose="020B0609020204030204" pitchFamily="49" charset="0"/>
              </a:rPr>
              <a:t>toast</a:t>
            </a:r>
            <a:r>
              <a:rPr lang="en-US" sz="85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85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success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response</a:t>
            </a:r>
            <a:r>
              <a:rPr lang="en-US" sz="85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+ </a:t>
            </a:r>
            <a:r>
              <a:rPr lang="en-US" sz="85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 "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+ 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response</a:t>
            </a:r>
            <a:r>
              <a:rPr lang="en-US" sz="85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statusText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85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  <a:buNone/>
            </a:pP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       }).</a:t>
            </a:r>
            <a:r>
              <a:rPr lang="en-US" sz="85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((</a:t>
            </a:r>
            <a:r>
              <a:rPr lang="en-US" sz="85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error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sz="85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=&gt;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{</a:t>
            </a:r>
            <a:endParaRPr lang="en-US" sz="85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  <a:buNone/>
            </a:pP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         </a:t>
            </a:r>
            <a:r>
              <a:rPr lang="en-US" sz="850" b="0" dirty="0" err="1">
                <a:solidFill>
                  <a:srgbClr val="4FC1FF"/>
                </a:solidFill>
                <a:effectLst/>
                <a:latin typeface="Consolas" panose="020B0609020204030204" pitchFamily="49" charset="0"/>
              </a:rPr>
              <a:t>toast</a:t>
            </a:r>
            <a:r>
              <a:rPr lang="en-US" sz="85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85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error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error</a:t>
            </a:r>
            <a:r>
              <a:rPr lang="en-US" sz="85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response</a:t>
            </a:r>
            <a:r>
              <a:rPr lang="en-US" sz="85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+ </a:t>
            </a:r>
            <a:r>
              <a:rPr lang="en-US" sz="85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 "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+ 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error</a:t>
            </a:r>
            <a:r>
              <a:rPr lang="en-US" sz="85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response</a:t>
            </a:r>
            <a:r>
              <a:rPr lang="en-US" sz="85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statusText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85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  <a:buNone/>
            </a:pP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       })</a:t>
            </a:r>
            <a:endParaRPr lang="en-US" sz="85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  <a:buNone/>
            </a:pP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     },</a:t>
            </a:r>
            <a:endParaRPr lang="en-US" sz="85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  <a:buNone/>
            </a:pP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lang="en-US" sz="85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onRowDelete</a:t>
            </a:r>
            <a:r>
              <a:rPr lang="en-US" sz="85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85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async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oldData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sz="85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=&gt;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{</a:t>
            </a:r>
            <a:endParaRPr lang="en-US" sz="85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  <a:buNone/>
            </a:pP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lang="en-US" sz="850" b="0" dirty="0" err="1">
                <a:solidFill>
                  <a:srgbClr val="4FC1FF"/>
                </a:solidFill>
                <a:effectLst/>
                <a:latin typeface="Consolas" panose="020B0609020204030204" pitchFamily="49" charset="0"/>
              </a:rPr>
              <a:t>axios</a:t>
            </a:r>
            <a:r>
              <a:rPr lang="en-US" sz="85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85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delete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85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'http://localhost:5555/activities/'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+ </a:t>
            </a:r>
            <a:r>
              <a:rPr lang="en-US" sz="85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oldData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85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id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 { </a:t>
            </a:r>
            <a:r>
              <a:rPr lang="en-US" sz="85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headers: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{ </a:t>
            </a:r>
            <a:r>
              <a:rPr lang="en-US" sz="85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Authorization: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85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'Bearer '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+ </a:t>
            </a:r>
            <a:r>
              <a:rPr lang="en-US" sz="850" b="0" dirty="0" err="1">
                <a:solidFill>
                  <a:srgbClr val="4FC1FF"/>
                </a:solidFill>
                <a:effectLst/>
                <a:latin typeface="Consolas" panose="020B0609020204030204" pitchFamily="49" charset="0"/>
              </a:rPr>
              <a:t>cookies</a:t>
            </a:r>
            <a:r>
              <a:rPr lang="en-US" sz="85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token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}}).</a:t>
            </a:r>
            <a:r>
              <a:rPr lang="en-US" sz="85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then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((</a:t>
            </a:r>
            <a:r>
              <a:rPr lang="en-US" sz="85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response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sz="85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=&gt;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{</a:t>
            </a:r>
            <a:endParaRPr lang="en-US" sz="85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  <a:buNone/>
            </a:pP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         </a:t>
            </a:r>
            <a:r>
              <a:rPr lang="en-US" sz="85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setActivities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((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prev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sz="85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=&gt;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prev</a:t>
            </a:r>
            <a:r>
              <a:rPr lang="en-US" sz="85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85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filter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((</a:t>
            </a:r>
            <a:r>
              <a:rPr lang="en-US" sz="85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sz="85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=&gt;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85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85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id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!== </a:t>
            </a:r>
            <a:r>
              <a:rPr lang="en-US" sz="85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oldData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85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id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))</a:t>
            </a:r>
            <a:endParaRPr lang="en-US" sz="85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  <a:buNone/>
            </a:pP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         </a:t>
            </a:r>
            <a:r>
              <a:rPr lang="en-US" sz="850" b="0" dirty="0" err="1">
                <a:solidFill>
                  <a:srgbClr val="4FC1FF"/>
                </a:solidFill>
                <a:effectLst/>
                <a:latin typeface="Consolas" panose="020B0609020204030204" pitchFamily="49" charset="0"/>
              </a:rPr>
              <a:t>toast</a:t>
            </a:r>
            <a:r>
              <a:rPr lang="en-US" sz="85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85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success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response</a:t>
            </a:r>
            <a:r>
              <a:rPr lang="en-US" sz="85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+ </a:t>
            </a:r>
            <a:r>
              <a:rPr lang="en-US" sz="85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 "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+ 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response</a:t>
            </a:r>
            <a:r>
              <a:rPr lang="en-US" sz="85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statusText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85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  <a:buNone/>
            </a:pP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       }).</a:t>
            </a:r>
            <a:r>
              <a:rPr lang="en-US" sz="85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((</a:t>
            </a:r>
            <a:r>
              <a:rPr lang="en-US" sz="85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error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sz="85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=&gt;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{</a:t>
            </a:r>
            <a:endParaRPr lang="en-US" sz="85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  <a:buNone/>
            </a:pP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         </a:t>
            </a:r>
            <a:r>
              <a:rPr lang="en-US" sz="850" b="0" dirty="0" err="1">
                <a:solidFill>
                  <a:srgbClr val="4FC1FF"/>
                </a:solidFill>
                <a:effectLst/>
                <a:latin typeface="Consolas" panose="020B0609020204030204" pitchFamily="49" charset="0"/>
              </a:rPr>
              <a:t>toast</a:t>
            </a:r>
            <a:r>
              <a:rPr lang="en-US" sz="85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85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error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error</a:t>
            </a:r>
            <a:r>
              <a:rPr lang="en-US" sz="85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response</a:t>
            </a:r>
            <a:r>
              <a:rPr lang="en-US" sz="85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+ </a:t>
            </a:r>
            <a:r>
              <a:rPr lang="en-US" sz="85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 "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+ 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error</a:t>
            </a:r>
            <a:r>
              <a:rPr lang="en-US" sz="85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response</a:t>
            </a:r>
            <a:r>
              <a:rPr lang="en-US" sz="85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85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statusText</a:t>
            </a: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85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  <a:buNone/>
            </a:pP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       })</a:t>
            </a:r>
            <a:endParaRPr lang="en-US" sz="85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  <a:buNone/>
            </a:pP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     }</a:t>
            </a:r>
            <a:endParaRPr lang="en-US" sz="85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en-US" sz="8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   }</a:t>
            </a:r>
            <a:r>
              <a:rPr lang="en-US" sz="85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endParaRPr lang="en-US" sz="85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112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F12A893-12DB-7FFD-4B08-1AD7418302CE}"/>
              </a:ext>
            </a:extLst>
          </p:cNvPr>
          <p:cNvSpPr txBox="1"/>
          <p:nvPr/>
        </p:nvSpPr>
        <p:spPr>
          <a:xfrm>
            <a:off x="0" y="6596390"/>
            <a:ext cx="12192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100" dirty="0"/>
              <a:t>https://www.borntodev.com/2020/04/02/%E0%B8%AA%E0%B8%A3%E0%B8%B8%E0%B8%9B-concept-%E0%B8%9E%E0%B8%B7%E0%B9%89%E0%B8%99%E0%B8%90%E0%B8%B2%E0%B8%99-mvc/</a:t>
            </a:r>
          </a:p>
        </p:txBody>
      </p:sp>
      <p:pic>
        <p:nvPicPr>
          <p:cNvPr id="1026" name="Picture 2" descr="BorntoDev เริ่มต้นเรียน เขียนโปรแกรม ขั้นเทพ !">
            <a:extLst>
              <a:ext uri="{FF2B5EF4-FFF2-40B4-BE49-F238E27FC236}">
                <a16:creationId xmlns:a16="http://schemas.microsoft.com/office/drawing/2014/main" id="{047F4CBF-2E15-4277-E595-37735A4E5C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6240512"/>
            <a:ext cx="2133600" cy="355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8524021-5EBE-EA91-EFD2-213E76B657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80" y="81280"/>
            <a:ext cx="9957076" cy="5728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546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B110E56-A069-20F7-A023-4A0AECEE64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80" y="81280"/>
            <a:ext cx="8596533" cy="541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27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C66787AC-83E9-C3C0-6E1C-C431969A0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897" y="1107626"/>
            <a:ext cx="5765165" cy="3281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ASP.NET MVC (เอเอสพีดอตเน็ต เอ็มวีซี) คืออะไร?">
            <a:extLst>
              <a:ext uri="{FF2B5EF4-FFF2-40B4-BE49-F238E27FC236}">
                <a16:creationId xmlns:a16="http://schemas.microsoft.com/office/drawing/2014/main" id="{3F4CBAAF-667B-99B1-75C6-B3EEC91917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6359" y="4988373"/>
            <a:ext cx="2606041" cy="1557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DF50C47-862B-B447-CEAD-C780EBCC6AC7}"/>
              </a:ext>
            </a:extLst>
          </p:cNvPr>
          <p:cNvSpPr txBox="1"/>
          <p:nvPr/>
        </p:nvSpPr>
        <p:spPr>
          <a:xfrm>
            <a:off x="5019040" y="5305262"/>
            <a:ext cx="5191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เครื่องมืออื่น ๆ เช่น </a:t>
            </a:r>
            <a:r>
              <a:rPr lang="en-US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ASP.NET</a:t>
            </a:r>
            <a:r>
              <a:rPr lang="th-TH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 ก็เป็น </a:t>
            </a:r>
            <a:r>
              <a:rPr lang="en-US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MVC </a:t>
            </a:r>
            <a:r>
              <a:rPr lang="th-TH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ได้</a:t>
            </a:r>
            <a:br>
              <a:rPr lang="th-TH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</a:br>
            <a:r>
              <a:rPr lang="en-US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new project </a:t>
            </a:r>
            <a:r>
              <a:rPr lang="th-TH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ครั้งเดียวได้ </a:t>
            </a:r>
            <a:r>
              <a:rPr lang="en-US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MVC </a:t>
            </a:r>
            <a:r>
              <a:rPr lang="th-TH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ครบเลย </a:t>
            </a:r>
            <a:br>
              <a:rPr lang="th-TH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</a:br>
            <a:r>
              <a:rPr lang="th-TH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แบ่งงานให้โปรแกรมเมอร์หลาย ๆ คนช่วยกันทำไม่ได้</a:t>
            </a:r>
            <a:endParaRPr lang="en-US" dirty="0">
              <a:solidFill>
                <a:srgbClr val="FF0000"/>
              </a:solidFill>
              <a:latin typeface="Noto Serif Thai" panose="02020502060505020204" pitchFamily="18" charset="-34"/>
              <a:cs typeface="Noto Serif Thai" panose="02020502060505020204" pitchFamily="18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C91F30-BC27-0D73-98D9-237D6B296AE8}"/>
              </a:ext>
            </a:extLst>
          </p:cNvPr>
          <p:cNvSpPr txBox="1"/>
          <p:nvPr/>
        </p:nvSpPr>
        <p:spPr>
          <a:xfrm>
            <a:off x="5508544" y="499282"/>
            <a:ext cx="1235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Web API</a:t>
            </a:r>
            <a:br>
              <a:rPr lang="en-US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</a:br>
            <a:r>
              <a:rPr lang="en-US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(C#)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4C7F10-0217-DF35-4356-8782E3003222}"/>
              </a:ext>
            </a:extLst>
          </p:cNvPr>
          <p:cNvSpPr txBox="1"/>
          <p:nvPr/>
        </p:nvSpPr>
        <p:spPr>
          <a:xfrm>
            <a:off x="9009062" y="3642173"/>
            <a:ext cx="1581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React</a:t>
            </a:r>
            <a:br>
              <a:rPr lang="en-US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</a:br>
            <a:r>
              <a:rPr lang="en-US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(JavaScript)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24EDCC-5AA8-F4AF-9594-04689AAE9746}"/>
              </a:ext>
            </a:extLst>
          </p:cNvPr>
          <p:cNvSpPr txBox="1"/>
          <p:nvPr/>
        </p:nvSpPr>
        <p:spPr>
          <a:xfrm>
            <a:off x="1056639" y="3429797"/>
            <a:ext cx="2187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Entity Framework</a:t>
            </a:r>
            <a:br>
              <a:rPr lang="en-US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</a:br>
            <a:r>
              <a:rPr lang="en-US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(Scaffolding)</a:t>
            </a:r>
          </a:p>
        </p:txBody>
      </p:sp>
    </p:spTree>
    <p:extLst>
      <p:ext uri="{BB962C8B-B14F-4D97-AF65-F5344CB8AC3E}">
        <p14:creationId xmlns:p14="http://schemas.microsoft.com/office/powerpoint/2010/main" val="4170498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9657" y="145144"/>
            <a:ext cx="118726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/>
            </a:lvl1pPr>
            <a:lvl2pPr marL="742950" lvl="1" indent="-285750">
              <a:buFont typeface="Arial" panose="020B0604020202020204" pitchFamily="34" charset="0"/>
              <a:buChar char="•"/>
              <a:defRPr sz="3600"/>
            </a:lvl2pPr>
          </a:lstStyle>
          <a:p>
            <a:r>
              <a:rPr lang="en-US" sz="4400" dirty="0">
                <a:latin typeface="Kanit" panose="00000500000000000000" pitchFamily="2" charset="-34"/>
                <a:cs typeface="Kanit" panose="00000500000000000000" pitchFamily="2" charset="-34"/>
              </a:rPr>
              <a:t>Traditional TCP: Congestion Control</a:t>
            </a:r>
          </a:p>
        </p:txBody>
      </p:sp>
      <p:sp>
        <p:nvSpPr>
          <p:cNvPr id="2" name="Rectangle 1"/>
          <p:cNvSpPr/>
          <p:nvPr/>
        </p:nvSpPr>
        <p:spPr>
          <a:xfrm>
            <a:off x="319314" y="1079759"/>
            <a:ext cx="1159691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1200" indent="-347663" algn="thaiDist"/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•	Congestion 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เกิดขึ้นบ่อย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 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ๆ ในระบบ 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internet 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เมื่อมีปริมาณ 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packet 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จำนวนมาก 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router 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ส่ง 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(forward) packet 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ไม่ทัน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 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และหน่วยความจำก็หมด ทำให้ 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router 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ต้อง 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drop packet 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ทิ้ง</a:t>
            </a:r>
          </a:p>
          <a:p>
            <a:pPr marL="711200" indent="-347663" algn="thaiDist"/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•	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ผู้รับจะ 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acknowledge 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เฉพาะ 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packet 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ที่ได้รับ</a:t>
            </a:r>
          </a:p>
          <a:p>
            <a:pPr marL="711200" indent="-347663" algn="thaiDist"/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•	ผู้ส่งเห็นว่ามีบาง 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packet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 ไม่ได้รับ 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acknowledge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 กลับมา เดาว่าน่าจะเกิดจาก 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congestion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 ก็จะส่งใหม่ โดยลด 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transmission rate 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ลง</a:t>
            </a:r>
            <a:endParaRPr lang="en-US" sz="2000" dirty="0"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74492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9657" y="145144"/>
            <a:ext cx="118726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/>
            </a:lvl1pPr>
            <a:lvl2pPr marL="742950" lvl="1" indent="-285750">
              <a:buFont typeface="Arial" panose="020B0604020202020204" pitchFamily="34" charset="0"/>
              <a:buChar char="•"/>
              <a:defRPr sz="3600"/>
            </a:lvl2pPr>
          </a:lstStyle>
          <a:p>
            <a:r>
              <a:rPr lang="en-US" sz="4400" dirty="0">
                <a:latin typeface="Kanit" panose="00000500000000000000" pitchFamily="2" charset="-34"/>
                <a:cs typeface="Kanit" panose="00000500000000000000" pitchFamily="2" charset="-34"/>
              </a:rPr>
              <a:t>Traditional TCP: Slow Start</a:t>
            </a:r>
          </a:p>
        </p:txBody>
      </p:sp>
      <p:sp>
        <p:nvSpPr>
          <p:cNvPr id="2" name="Rectangle 1"/>
          <p:cNvSpPr/>
          <p:nvPr/>
        </p:nvSpPr>
        <p:spPr>
          <a:xfrm>
            <a:off x="319314" y="1079759"/>
            <a:ext cx="115969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1200" indent="-347663"/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•	TCP 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ป้องกันการเกิด 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congestion 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ด้วย 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slow start</a:t>
            </a:r>
          </a:p>
          <a:p>
            <a:pPr marL="711200" indent="-347663"/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•	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ผู้ส่งเริ่มต้นส่ง 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1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 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packet 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ถ้าได้ 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acknowledge 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ก็จะ 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double 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เป็นส่งทีละ 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2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 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packet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 และเพิ่มแบบ 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exponential 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ไปเรื่อย ๆ จาก 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1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, 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2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, 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4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, 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8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, 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16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, 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32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 จนถึง 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threshold 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ค่าหนึ่งจึงหยุด และเพิ่มทีละ 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1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 แทน</a:t>
            </a:r>
          </a:p>
          <a:p>
            <a:pPr marL="711200" indent="-347663"/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•	เมื่อผู้ส่งรอ 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acknowledge 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จนหมดเวลา จะสรุปว่าเกิด 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congestion 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ผู้ส่งจะลดความเร็วในการส่งลงมาครึ่งนึง แล้วค่อย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 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ๆ เพิ่มทีละ 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1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 เช่น 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1, 2, 4, 8, 16, 32,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 33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, 34, </a:t>
            </a:r>
            <a:r>
              <a:rPr lang="en-US" sz="20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17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, 18, 19, 20, </a:t>
            </a:r>
            <a:r>
              <a:rPr lang="en-US" sz="20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10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, 11, 12, 13</a:t>
            </a:r>
          </a:p>
          <a:p>
            <a:pPr marL="711200" indent="-347663"/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•	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Wireless link 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ทำให้เกิด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 packet loss 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ได้ง่าย ทำให้ผู้ส่งไม่ได้รับ 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acknowledge 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และคิดว่าเกิด 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congestion 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ผู้ส่งจะลดความเร็วในการส่งข้อมูลลง 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(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ทั้ง ๆ ที่ไม่ได้เกิด 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congestion) 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ทำให้ส่งข้อมูลได้ช้า</a:t>
            </a:r>
            <a:endParaRPr lang="en-US" sz="2000" dirty="0"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220" y="3922589"/>
            <a:ext cx="5634038" cy="13370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85220" y="5351690"/>
            <a:ext cx="5634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dirty="0">
                <a:latin typeface="Kanit" panose="00000500000000000000" pitchFamily="2" charset="-34"/>
                <a:cs typeface="Kanit" panose="00000500000000000000" pitchFamily="2" charset="-34"/>
              </a:rPr>
              <a:t>โอกาสที่จะเกิด </a:t>
            </a:r>
            <a:r>
              <a:rPr lang="en-US" sz="1400" dirty="0">
                <a:latin typeface="Kanit" panose="00000500000000000000" pitchFamily="2" charset="-34"/>
                <a:cs typeface="Kanit" panose="00000500000000000000" pitchFamily="2" charset="-34"/>
              </a:rPr>
              <a:t>packet loss </a:t>
            </a:r>
            <a:r>
              <a:rPr lang="th-TH" sz="1400" dirty="0">
                <a:latin typeface="Kanit" panose="00000500000000000000" pitchFamily="2" charset="-34"/>
                <a:cs typeface="Kanit" panose="00000500000000000000" pitchFamily="2" charset="-34"/>
              </a:rPr>
              <a:t>ขึ้นอยู่กับคุณภาพสัญญาณ </a:t>
            </a:r>
            <a:r>
              <a:rPr lang="en-US" sz="1400" dirty="0">
                <a:latin typeface="Kanit" panose="00000500000000000000" pitchFamily="2" charset="-34"/>
                <a:cs typeface="Kanit" panose="00000500000000000000" pitchFamily="2" charset="-34"/>
              </a:rPr>
              <a:t>(signal strength)</a:t>
            </a:r>
          </a:p>
        </p:txBody>
      </p:sp>
    </p:spTree>
    <p:extLst>
      <p:ext uri="{BB962C8B-B14F-4D97-AF65-F5344CB8AC3E}">
        <p14:creationId xmlns:p14="http://schemas.microsoft.com/office/powerpoint/2010/main" val="3668932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394" y="628845"/>
            <a:ext cx="6785711" cy="29024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395" y="3604727"/>
            <a:ext cx="6785711" cy="2902403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H="1">
            <a:off x="4192361" y="1522650"/>
            <a:ext cx="2767693" cy="1253218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442693" y="2788210"/>
            <a:ext cx="1703328" cy="331631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20944576">
            <a:off x="2723756" y="2488754"/>
            <a:ext cx="1074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Packet loss</a:t>
            </a:r>
            <a:br>
              <a:rPr lang="en-US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th-TH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ตรง </a:t>
            </a:r>
            <a:r>
              <a:rPr lang="en-US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wireless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912132" y="988064"/>
            <a:ext cx="28247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ผู้ส่งไม่ได้รับ </a:t>
            </a:r>
            <a:r>
              <a:rPr lang="en-US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acknowledge</a:t>
            </a:r>
          </a:p>
          <a:p>
            <a:r>
              <a:rPr lang="th-TH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จึงลด </a:t>
            </a:r>
            <a:r>
              <a:rPr lang="en-US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transmission rate </a:t>
            </a:r>
            <a:r>
              <a:rPr lang="th-TH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ลง</a:t>
            </a:r>
            <a:endParaRPr lang="en-US" sz="1200" dirty="0">
              <a:solidFill>
                <a:srgbClr val="FF0000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  <a:p>
            <a:r>
              <a:rPr lang="th-TH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ถ้าเกิด </a:t>
            </a:r>
            <a:r>
              <a:rPr lang="en-US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packet loss </a:t>
            </a:r>
            <a:r>
              <a:rPr lang="th-TH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บ่อย ๆ</a:t>
            </a:r>
          </a:p>
          <a:p>
            <a:r>
              <a:rPr lang="th-TH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ก็ทำให้สื่อสารกันไม่ได้ เพราะได้ </a:t>
            </a:r>
            <a:r>
              <a:rPr lang="en-US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data rate </a:t>
            </a:r>
            <a:r>
              <a:rPr lang="th-TH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ต่ำมาก</a:t>
            </a:r>
            <a:endParaRPr lang="en-US" sz="1200" dirty="0">
              <a:solidFill>
                <a:srgbClr val="FF0000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192361" y="4527931"/>
            <a:ext cx="2767693" cy="1297287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215660" y="4454452"/>
            <a:ext cx="2700295" cy="1260548"/>
          </a:xfrm>
          <a:prstGeom prst="straightConnector1">
            <a:avLst/>
          </a:prstGeom>
          <a:ln w="12700">
            <a:solidFill>
              <a:srgbClr val="00B0F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950509" y="4151692"/>
            <a:ext cx="1504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F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FA </a:t>
            </a:r>
            <a:r>
              <a:rPr lang="th-TH" sz="1200" dirty="0">
                <a:solidFill>
                  <a:srgbClr val="00B0F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ส่ง </a:t>
            </a:r>
            <a:r>
              <a:rPr lang="en-US" sz="1200" dirty="0" err="1">
                <a:solidFill>
                  <a:srgbClr val="00B0F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ack</a:t>
            </a:r>
            <a:r>
              <a:rPr lang="en-US" sz="1200" dirty="0">
                <a:solidFill>
                  <a:srgbClr val="00B0F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 </a:t>
            </a:r>
            <a:r>
              <a:rPr lang="th-TH" sz="1200" dirty="0">
                <a:solidFill>
                  <a:srgbClr val="00B0F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ให้ว่า</a:t>
            </a:r>
            <a:br>
              <a:rPr lang="th-TH" sz="1200" dirty="0">
                <a:solidFill>
                  <a:srgbClr val="00B0F0"/>
                </a:solidFill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en-US" sz="1200" dirty="0">
                <a:solidFill>
                  <a:srgbClr val="00B0F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mobile host</a:t>
            </a:r>
            <a:br>
              <a:rPr lang="en-US" sz="1200" dirty="0">
                <a:solidFill>
                  <a:srgbClr val="00B0F0"/>
                </a:solidFill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th-TH" sz="1200" dirty="0">
                <a:solidFill>
                  <a:srgbClr val="00B0F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ได้รับ </a:t>
            </a:r>
            <a:r>
              <a:rPr lang="en-US" sz="1200" dirty="0">
                <a:solidFill>
                  <a:srgbClr val="00B0F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packet </a:t>
            </a:r>
            <a:r>
              <a:rPr lang="th-TH" sz="1200" dirty="0">
                <a:solidFill>
                  <a:srgbClr val="00B0F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แล้ว</a:t>
            </a:r>
            <a:endParaRPr lang="en-US" sz="1200" dirty="0">
              <a:solidFill>
                <a:srgbClr val="00B0F0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912132" y="4640429"/>
            <a:ext cx="38683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I-TCP </a:t>
            </a:r>
            <a:r>
              <a:rPr lang="th-TH" sz="20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ทำลาย</a:t>
            </a:r>
            <a:br>
              <a:rPr lang="en-US" sz="20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en-US" sz="20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end-to-end semantic </a:t>
            </a:r>
            <a:r>
              <a:rPr lang="th-TH" sz="20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ของ </a:t>
            </a:r>
            <a:r>
              <a:rPr lang="en-US" sz="20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TCP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74094" y="6334780"/>
            <a:ext cx="3069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F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FA </a:t>
            </a:r>
            <a:r>
              <a:rPr lang="th-TH" sz="1200" dirty="0">
                <a:solidFill>
                  <a:srgbClr val="00B0F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เก็บ </a:t>
            </a:r>
            <a:r>
              <a:rPr lang="en-US" sz="1200" dirty="0">
                <a:solidFill>
                  <a:srgbClr val="00B0F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packet </a:t>
            </a:r>
            <a:r>
              <a:rPr lang="th-TH" sz="1200" dirty="0">
                <a:solidFill>
                  <a:srgbClr val="00B0F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ไว้ใน </a:t>
            </a:r>
            <a:r>
              <a:rPr lang="en-US" sz="1200" dirty="0">
                <a:solidFill>
                  <a:srgbClr val="00B0F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memory</a:t>
            </a:r>
            <a:r>
              <a:rPr lang="th-TH" sz="1200" dirty="0">
                <a:solidFill>
                  <a:srgbClr val="00B0F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 </a:t>
            </a:r>
            <a:r>
              <a:rPr lang="en-US" sz="1200" dirty="0">
                <a:solidFill>
                  <a:srgbClr val="00B0F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(</a:t>
            </a:r>
            <a:r>
              <a:rPr lang="th-TH" sz="1200" dirty="0">
                <a:solidFill>
                  <a:srgbClr val="00B0F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เปลืองที่เก็บ</a:t>
            </a:r>
            <a:r>
              <a:rPr lang="en-US" sz="1200" dirty="0">
                <a:solidFill>
                  <a:srgbClr val="00B0F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)</a:t>
            </a:r>
            <a:br>
              <a:rPr lang="en-US" sz="1200" dirty="0">
                <a:solidFill>
                  <a:srgbClr val="00B0F0"/>
                </a:solidFill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th-TH" sz="1200" dirty="0">
                <a:solidFill>
                  <a:srgbClr val="00B0F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เพื่อรอส่งให้ </a:t>
            </a:r>
            <a:r>
              <a:rPr lang="en-US" sz="1200" dirty="0">
                <a:solidFill>
                  <a:srgbClr val="00B0F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mobile host </a:t>
            </a:r>
            <a:r>
              <a:rPr lang="th-TH" sz="1200" dirty="0">
                <a:solidFill>
                  <a:srgbClr val="00B0F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เอง</a:t>
            </a:r>
            <a:endParaRPr lang="en-US" sz="1200" dirty="0">
              <a:solidFill>
                <a:srgbClr val="00B0F0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9657" y="145144"/>
            <a:ext cx="118726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/>
            </a:lvl1pPr>
            <a:lvl2pPr marL="742950" lvl="1" indent="-285750">
              <a:buFont typeface="Arial" panose="020B0604020202020204" pitchFamily="34" charset="0"/>
              <a:buChar char="•"/>
              <a:defRPr sz="3600"/>
            </a:lvl2pPr>
          </a:lstStyle>
          <a:p>
            <a:r>
              <a:rPr lang="en-US" sz="4400" dirty="0">
                <a:latin typeface="Kanit" panose="00000500000000000000" pitchFamily="2" charset="-34"/>
                <a:cs typeface="Kanit" panose="00000500000000000000" pitchFamily="2" charset="-34"/>
              </a:rPr>
              <a:t>Improvement 1: Indirect TCP (I-TCP)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912132" y="4014949"/>
            <a:ext cx="2824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ได้ </a:t>
            </a:r>
            <a:r>
              <a:rPr lang="en-US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transmission rate </a:t>
            </a:r>
            <a:r>
              <a:rPr lang="th-TH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สูงตามปกติ</a:t>
            </a:r>
            <a:br>
              <a:rPr lang="th-TH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th-TH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เหมือนใช้ </a:t>
            </a:r>
            <a:r>
              <a:rPr lang="en-US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wired network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212394" y="4428652"/>
            <a:ext cx="1541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ขากลับก็ทำเหมือนเดิม</a:t>
            </a:r>
            <a:br>
              <a:rPr lang="en-US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en-US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FA </a:t>
            </a:r>
            <a:r>
              <a:rPr lang="th-TH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จะส่ง </a:t>
            </a:r>
            <a:r>
              <a:rPr lang="en-US" sz="1200" dirty="0" err="1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ack</a:t>
            </a:r>
            <a:r>
              <a:rPr lang="en-US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 </a:t>
            </a:r>
            <a:r>
              <a:rPr lang="th-TH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ให้ </a:t>
            </a:r>
            <a:r>
              <a:rPr lang="en-US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MA</a:t>
            </a:r>
          </a:p>
        </p:txBody>
      </p:sp>
    </p:spTree>
    <p:extLst>
      <p:ext uri="{BB962C8B-B14F-4D97-AF65-F5344CB8AC3E}">
        <p14:creationId xmlns:p14="http://schemas.microsoft.com/office/powerpoint/2010/main" val="99803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9657" y="130630"/>
            <a:ext cx="118726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/>
            </a:lvl1pPr>
            <a:lvl2pPr marL="742950" lvl="1" indent="-285750">
              <a:buFont typeface="Arial" panose="020B0604020202020204" pitchFamily="34" charset="0"/>
              <a:buChar char="•"/>
              <a:defRPr sz="3600"/>
            </a:lvl2pPr>
          </a:lstStyle>
          <a:p>
            <a:r>
              <a:rPr lang="en-US" sz="4400" dirty="0">
                <a:latin typeface="Kanit" panose="00000500000000000000" pitchFamily="2" charset="-34"/>
                <a:cs typeface="Kanit" panose="00000500000000000000" pitchFamily="2" charset="-34"/>
              </a:rPr>
              <a:t>Improvement 2: Snooping TCP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882" y="2085974"/>
            <a:ext cx="10877028" cy="3469821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5637439" y="3563712"/>
            <a:ext cx="4216855" cy="8163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2677886" y="3571875"/>
            <a:ext cx="2826206" cy="1364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430134" y="3194380"/>
            <a:ext cx="1685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Buffer</a:t>
            </a:r>
            <a:r>
              <a:rPr lang="th-TH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 </a:t>
            </a:r>
            <a:r>
              <a:rPr lang="en-US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(</a:t>
            </a:r>
            <a:r>
              <a:rPr lang="th-TH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เปลือง</a:t>
            </a:r>
            <a:r>
              <a:rPr lang="en-US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)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2677886" y="3331835"/>
            <a:ext cx="2826206" cy="1364"/>
          </a:xfrm>
          <a:prstGeom prst="straightConnector1">
            <a:avLst/>
          </a:prstGeom>
          <a:ln w="12700">
            <a:solidFill>
              <a:srgbClr val="00B0F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20649" y="1111663"/>
            <a:ext cx="37525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FA </a:t>
            </a:r>
            <a:r>
              <a:rPr lang="th-TH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ดักฟัง </a:t>
            </a:r>
            <a:r>
              <a:rPr lang="en-US" sz="1400" dirty="0" err="1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ack</a:t>
            </a:r>
            <a:r>
              <a:rPr lang="en-US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 </a:t>
            </a:r>
            <a:r>
              <a:rPr lang="th-TH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จาก </a:t>
            </a:r>
            <a:r>
              <a:rPr lang="en-US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mobile host (snoop)</a:t>
            </a:r>
          </a:p>
          <a:p>
            <a:r>
              <a:rPr lang="th-TH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ถ้าไม่ได้ </a:t>
            </a:r>
            <a:r>
              <a:rPr lang="en-US" sz="1400" dirty="0" err="1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ack</a:t>
            </a:r>
            <a:r>
              <a:rPr lang="en-US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 </a:t>
            </a:r>
            <a:r>
              <a:rPr lang="th-TH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ภายในเวลาที่กำหนด</a:t>
            </a:r>
            <a:br>
              <a:rPr lang="en-US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en-US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FA </a:t>
            </a:r>
            <a:r>
              <a:rPr lang="th-TH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จะ </a:t>
            </a:r>
            <a:r>
              <a:rPr lang="en-US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retransmit packet</a:t>
            </a:r>
            <a:br>
              <a:rPr lang="en-US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th-TH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เพื่อ </a:t>
            </a:r>
            <a:r>
              <a:rPr lang="en-US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mobile host</a:t>
            </a:r>
            <a:r>
              <a:rPr lang="th-TH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 ส่ง </a:t>
            </a:r>
            <a:r>
              <a:rPr lang="en-US" sz="1400" dirty="0" err="1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ack</a:t>
            </a:r>
            <a:r>
              <a:rPr lang="en-US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 </a:t>
            </a:r>
            <a:r>
              <a:rPr lang="th-TH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ให้ </a:t>
            </a:r>
            <a:r>
              <a:rPr lang="en-US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corr. host</a:t>
            </a:r>
          </a:p>
          <a:p>
            <a:r>
              <a:rPr lang="th-TH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ก่อนที่จะถูก </a:t>
            </a:r>
            <a:r>
              <a:rPr lang="en-US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corr. host </a:t>
            </a:r>
            <a:r>
              <a:rPr lang="th-TH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สรุปว่าเกิด </a:t>
            </a:r>
            <a:r>
              <a:rPr lang="en-US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congestion</a:t>
            </a:r>
            <a:br>
              <a:rPr lang="th-TH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th-TH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และลด </a:t>
            </a:r>
            <a:r>
              <a:rPr lang="en-US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transmission rate </a:t>
            </a:r>
            <a:r>
              <a:rPr lang="th-TH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ลง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637439" y="5509628"/>
            <a:ext cx="23936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ถ้ามีการเข้ารหัสข้อมูล</a:t>
            </a:r>
            <a:br>
              <a:rPr lang="th-TH" sz="20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th-TH" sz="20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จะ </a:t>
            </a:r>
            <a:r>
              <a:rPr lang="en-US" sz="20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snoop </a:t>
            </a:r>
            <a:r>
              <a:rPr lang="th-TH" sz="20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ไม่ได้</a:t>
            </a:r>
            <a:endParaRPr lang="en-US" sz="2000" dirty="0">
              <a:solidFill>
                <a:srgbClr val="FF0000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430693" y="4377319"/>
            <a:ext cx="2761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ได้ </a:t>
            </a:r>
            <a:r>
              <a:rPr lang="en-US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transmission rate </a:t>
            </a:r>
            <a:r>
              <a:rPr lang="th-TH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สูงตามปกติ เหมือนใช้ </a:t>
            </a:r>
            <a:r>
              <a:rPr lang="en-US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wired network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87990" y="3350102"/>
            <a:ext cx="941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transmit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902641" y="3102047"/>
            <a:ext cx="1134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F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retransmit</a:t>
            </a:r>
          </a:p>
        </p:txBody>
      </p:sp>
    </p:spTree>
    <p:extLst>
      <p:ext uri="{BB962C8B-B14F-4D97-AF65-F5344CB8AC3E}">
        <p14:creationId xmlns:p14="http://schemas.microsoft.com/office/powerpoint/2010/main" val="2664466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9657" y="130630"/>
            <a:ext cx="118726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/>
            </a:lvl1pPr>
            <a:lvl2pPr marL="742950" lvl="1" indent="-285750">
              <a:buFont typeface="Arial" panose="020B0604020202020204" pitchFamily="34" charset="0"/>
              <a:buChar char="•"/>
              <a:defRPr sz="3600"/>
            </a:lvl2pPr>
          </a:lstStyle>
          <a:p>
            <a:r>
              <a:rPr lang="en-US" sz="4400" dirty="0">
                <a:latin typeface="Kanit" panose="00000500000000000000" pitchFamily="2" charset="-34"/>
                <a:cs typeface="Kanit" panose="00000500000000000000" pitchFamily="2" charset="-34"/>
              </a:rPr>
              <a:t>Improvement 2: Snooping TCP (</a:t>
            </a:r>
            <a:r>
              <a:rPr lang="th-TH" sz="4400" dirty="0">
                <a:latin typeface="Kanit" panose="00000500000000000000" pitchFamily="2" charset="-34"/>
                <a:cs typeface="Kanit" panose="00000500000000000000" pitchFamily="2" charset="-34"/>
              </a:rPr>
              <a:t>ขากลับ</a:t>
            </a:r>
            <a:r>
              <a:rPr lang="en-US" sz="4400" dirty="0">
                <a:latin typeface="Kanit" panose="00000500000000000000" pitchFamily="2" charset="-34"/>
                <a:cs typeface="Kanit" panose="00000500000000000000" pitchFamily="2" charset="-34"/>
              </a:rPr>
              <a:t>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882" y="1849216"/>
            <a:ext cx="10877028" cy="3469821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V="1">
            <a:off x="2664432" y="3326820"/>
            <a:ext cx="7093460" cy="16595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885854" y="3030534"/>
            <a:ext cx="2021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Packet 1, 2, 4, 5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2650847" y="3030534"/>
            <a:ext cx="2826206" cy="1364"/>
          </a:xfrm>
          <a:prstGeom prst="straightConnector1">
            <a:avLst/>
          </a:prstGeom>
          <a:ln w="12700">
            <a:solidFill>
              <a:srgbClr val="00B0F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958316" y="2705492"/>
            <a:ext cx="2021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Negative </a:t>
            </a:r>
            <a:r>
              <a:rPr lang="en-US" sz="1600" dirty="0" err="1">
                <a:solidFill>
                  <a:srgbClr val="00B0F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Ack</a:t>
            </a:r>
            <a:r>
              <a:rPr lang="en-US" sz="1600" dirty="0">
                <a:solidFill>
                  <a:srgbClr val="00B0F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 (-3)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308634" y="2182272"/>
            <a:ext cx="2906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F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FA </a:t>
            </a:r>
            <a:r>
              <a:rPr lang="th-TH" sz="1200" dirty="0">
                <a:solidFill>
                  <a:srgbClr val="00B0F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บอกให้รีบส่ง </a:t>
            </a:r>
            <a:r>
              <a:rPr lang="en-US" sz="1200" dirty="0">
                <a:solidFill>
                  <a:srgbClr val="00B0F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packet 3 </a:t>
            </a:r>
            <a:r>
              <a:rPr lang="th-TH" sz="1200" dirty="0">
                <a:solidFill>
                  <a:srgbClr val="00B0F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ใหม่</a:t>
            </a:r>
          </a:p>
          <a:p>
            <a:r>
              <a:rPr lang="th-TH" sz="1200" dirty="0">
                <a:solidFill>
                  <a:srgbClr val="00B0F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ก่อนที่ </a:t>
            </a:r>
            <a:r>
              <a:rPr lang="en-US" sz="1200" dirty="0">
                <a:solidFill>
                  <a:srgbClr val="00B0F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corr. host </a:t>
            </a:r>
            <a:r>
              <a:rPr lang="th-TH" sz="1200" dirty="0">
                <a:solidFill>
                  <a:srgbClr val="00B0F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จะคิดว่าเป็น</a:t>
            </a:r>
            <a:r>
              <a:rPr lang="en-US" sz="1200" dirty="0">
                <a:solidFill>
                  <a:srgbClr val="00B0F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 congestion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637439" y="5240204"/>
            <a:ext cx="23936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ถ้ามีการเข้ารหัสข้อมูล</a:t>
            </a:r>
            <a:br>
              <a:rPr lang="th-TH" sz="20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th-TH" sz="20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จะ </a:t>
            </a:r>
            <a:r>
              <a:rPr lang="en-US" sz="20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snoop </a:t>
            </a:r>
            <a:r>
              <a:rPr lang="th-TH" sz="20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ไม่ได้</a:t>
            </a:r>
            <a:endParaRPr lang="en-US" sz="2000" dirty="0">
              <a:solidFill>
                <a:srgbClr val="FF0000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560459" y="4193764"/>
            <a:ext cx="2502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ได้ </a:t>
            </a:r>
            <a:r>
              <a:rPr lang="en-US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transmission rate </a:t>
            </a:r>
            <a:r>
              <a:rPr lang="th-TH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สูงตามปกติ</a:t>
            </a:r>
            <a:br>
              <a:rPr lang="th-TH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th-TH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เหมือนใช้ </a:t>
            </a:r>
            <a:r>
              <a:rPr lang="en-US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wired network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74324" y="1340052"/>
            <a:ext cx="5125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ต้องออกแบบ </a:t>
            </a:r>
            <a:r>
              <a:rPr lang="en-US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TCP (SW/HW) </a:t>
            </a:r>
            <a:r>
              <a:rPr lang="th-TH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ใหม่</a:t>
            </a:r>
            <a:br>
              <a:rPr lang="en-US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th-TH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เนื่องจาก </a:t>
            </a:r>
            <a:r>
              <a:rPr lang="en-US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traditional TCP </a:t>
            </a:r>
            <a:r>
              <a:rPr lang="th-TH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ไม่มีคำสั่ง </a:t>
            </a:r>
            <a:r>
              <a:rPr lang="en-US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negative </a:t>
            </a:r>
            <a:r>
              <a:rPr lang="en-US" dirty="0" err="1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ack</a:t>
            </a:r>
            <a:endParaRPr lang="en-US" dirty="0">
              <a:solidFill>
                <a:srgbClr val="FF0000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01051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9657" y="130630"/>
            <a:ext cx="118726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/>
            </a:lvl1pPr>
            <a:lvl2pPr marL="742950" lvl="1" indent="-285750">
              <a:buFont typeface="Arial" panose="020B0604020202020204" pitchFamily="34" charset="0"/>
              <a:buChar char="•"/>
              <a:defRPr sz="3600"/>
            </a:lvl2pPr>
          </a:lstStyle>
          <a:p>
            <a:r>
              <a:rPr lang="en-US" sz="4400" dirty="0">
                <a:latin typeface="Kanit" panose="00000500000000000000" pitchFamily="2" charset="-34"/>
                <a:cs typeface="Kanit" panose="00000500000000000000" pitchFamily="2" charset="-34"/>
              </a:rPr>
              <a:t>Improvement 3: Mobile TCP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932" y="1834949"/>
            <a:ext cx="10786135" cy="28820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99883" y="4035306"/>
            <a:ext cx="2933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ไม่ </a:t>
            </a:r>
            <a:r>
              <a:rPr lang="en-US" sz="2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buffer </a:t>
            </a:r>
            <a:r>
              <a:rPr lang="th-TH" sz="2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ข้อมูล</a:t>
            </a:r>
            <a:endParaRPr lang="en-US" sz="2400" dirty="0">
              <a:solidFill>
                <a:srgbClr val="FF0000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8304" y="3193081"/>
            <a:ext cx="598206" cy="48085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080572" y="2791092"/>
            <a:ext cx="1595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disconnected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12633" y="4487686"/>
            <a:ext cx="46029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* </a:t>
            </a:r>
            <a:r>
              <a:rPr lang="th-TH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ถ้า </a:t>
            </a:r>
            <a:r>
              <a:rPr lang="en-US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buffer </a:t>
            </a:r>
            <a:r>
              <a:rPr lang="th-TH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จะต้องใช้ </a:t>
            </a:r>
            <a:r>
              <a:rPr lang="en-US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memory </a:t>
            </a:r>
            <a:r>
              <a:rPr lang="th-TH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เยอะมาก</a:t>
            </a:r>
            <a:br>
              <a:rPr lang="th-TH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th-TH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  เมื่อ</a:t>
            </a:r>
            <a:r>
              <a:rPr lang="en-US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 mobile host </a:t>
            </a:r>
            <a:r>
              <a:rPr lang="th-TH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ขาดการเชื่อมต่อ</a:t>
            </a:r>
            <a:endParaRPr lang="en-US" sz="1200" dirty="0">
              <a:solidFill>
                <a:srgbClr val="FF0000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  <a:p>
            <a:r>
              <a:rPr lang="en-US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  </a:t>
            </a:r>
            <a:r>
              <a:rPr lang="th-TH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เป็นข้อเสียร้ายแรงของ </a:t>
            </a:r>
            <a:r>
              <a:rPr lang="en-US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I-TCP </a:t>
            </a:r>
            <a:r>
              <a:rPr lang="th-TH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และ </a:t>
            </a:r>
            <a:r>
              <a:rPr lang="en-US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Snooping TCP </a:t>
            </a:r>
            <a:r>
              <a:rPr lang="th-TH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ที่ </a:t>
            </a:r>
            <a:r>
              <a:rPr lang="en-US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buffer </a:t>
            </a:r>
            <a:r>
              <a:rPr lang="th-TH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ข้อมูล</a:t>
            </a:r>
            <a:br>
              <a:rPr lang="th-TH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th-TH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  เมื่อ </a:t>
            </a:r>
            <a:r>
              <a:rPr lang="en-US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mobile host </a:t>
            </a:r>
            <a:r>
              <a:rPr lang="th-TH" sz="12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ขาดการเชื่อมต่อไปเป็นเวลานาน</a:t>
            </a:r>
            <a:endParaRPr lang="en-US" sz="1200" dirty="0">
              <a:solidFill>
                <a:srgbClr val="FF0000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397956" y="3275986"/>
            <a:ext cx="4664526" cy="1364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397956" y="2934446"/>
            <a:ext cx="4664526" cy="1364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75516" y="2626798"/>
            <a:ext cx="38113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เมื่อ</a:t>
            </a:r>
            <a:r>
              <a:rPr lang="en-US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 Mobile host disconnect </a:t>
            </a:r>
            <a:r>
              <a:rPr lang="th-TH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จะสั่งให้ </a:t>
            </a:r>
            <a:r>
              <a:rPr lang="en-US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pause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75515" y="2968772"/>
            <a:ext cx="53705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เมื่อ </a:t>
            </a:r>
            <a:r>
              <a:rPr lang="en-US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reconnect </a:t>
            </a:r>
            <a:r>
              <a:rPr lang="th-TH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ได้</a:t>
            </a:r>
            <a:r>
              <a:rPr lang="en-US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 </a:t>
            </a:r>
            <a:r>
              <a:rPr lang="th-TH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จะสั่งให้ </a:t>
            </a:r>
            <a:r>
              <a:rPr lang="en-US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resume </a:t>
            </a:r>
            <a:r>
              <a:rPr lang="th-TH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ด้วย </a:t>
            </a:r>
            <a:r>
              <a:rPr lang="en-US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transmission rate </a:t>
            </a:r>
            <a:r>
              <a:rPr lang="th-TH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เดิม</a:t>
            </a:r>
            <a:endParaRPr lang="en-US" sz="1400" dirty="0">
              <a:solidFill>
                <a:srgbClr val="FF0000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0971" y="5508744"/>
            <a:ext cx="747993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ต้องออกแบบ </a:t>
            </a:r>
            <a:r>
              <a:rPr lang="en-US" sz="2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TCP (SW/HW) </a:t>
            </a:r>
            <a:r>
              <a:rPr lang="th-TH" sz="2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ใหม่</a:t>
            </a:r>
            <a:br>
              <a:rPr lang="en-US" sz="2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th-TH" sz="2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เนื่องจาก </a:t>
            </a:r>
            <a:r>
              <a:rPr lang="en-US" sz="2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traditional TCP </a:t>
            </a:r>
            <a:r>
              <a:rPr lang="th-TH" sz="2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ไม่มีคำสั่ง </a:t>
            </a:r>
            <a:r>
              <a:rPr lang="en-US" sz="2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pause </a:t>
            </a:r>
            <a:r>
              <a:rPr lang="th-TH" sz="2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และ </a:t>
            </a:r>
            <a:r>
              <a:rPr lang="en-US" sz="2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resume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392136" y="1947188"/>
            <a:ext cx="2616653" cy="767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22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56.tinypic.com/2narbe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17" y="1260087"/>
            <a:ext cx="8088540" cy="5269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2317" y="268059"/>
            <a:ext cx="8088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u="sng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ตัวอย่าง</a:t>
            </a:r>
            <a:endParaRPr lang="en-US" sz="2400" u="sng" dirty="0">
              <a:solidFill>
                <a:srgbClr val="FF0000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  <a:p>
            <a:r>
              <a:rPr lang="th-TH" sz="2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ใช้คำสั่ง </a:t>
            </a:r>
            <a:r>
              <a:rPr lang="en-US" sz="2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ping /n 100 www.google.com </a:t>
            </a:r>
            <a:r>
              <a:rPr lang="th-TH" sz="2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บน </a:t>
            </a:r>
            <a:r>
              <a:rPr lang="en-US" sz="2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wireless LAN</a:t>
            </a:r>
            <a:endParaRPr lang="th-TH" sz="2400" dirty="0">
              <a:solidFill>
                <a:srgbClr val="FF0000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57127" y="5676181"/>
            <a:ext cx="3090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7/1047 = 0.67% packet loss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4ED996-2AD1-F1B7-7502-24380E3604CB}"/>
              </a:ext>
            </a:extLst>
          </p:cNvPr>
          <p:cNvSpPr txBox="1"/>
          <p:nvPr/>
        </p:nvSpPr>
        <p:spPr>
          <a:xfrm>
            <a:off x="8490857" y="1260087"/>
            <a:ext cx="333432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latin typeface="Kanit" panose="00000500000000000000" pitchFamily="2" charset="-34"/>
                <a:cs typeface="Kanit" panose="00000500000000000000" pitchFamily="2" charset="-34"/>
              </a:rPr>
              <a:t>สรุป</a:t>
            </a:r>
            <a:endParaRPr lang="en-US" dirty="0">
              <a:latin typeface="Kanit" panose="00000500000000000000" pitchFamily="2" charset="-34"/>
              <a:cs typeface="Kanit" panose="00000500000000000000" pitchFamily="2" charset="-3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wireless </a:t>
            </a: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ปัจจุบันดีมากแล้ว แทบจะไม่เกิด 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packet loss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เมื่อใช้งาน 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wireless </a:t>
            </a: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ให้หลีกเลี่ยง 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packet loss </a:t>
            </a: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โดยอยู่ใกล้ ๆ 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access point </a:t>
            </a: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และไม่ให้มีสิ่งกีดขวาง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/</a:t>
            </a: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รบกวนสัญญาณ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packet loss</a:t>
            </a: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 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(%)</a:t>
            </a: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 เพียงเล็กน้อยจะทำให้ 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data rate </a:t>
            </a: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ลงลดมาก</a:t>
            </a:r>
            <a:endParaRPr lang="en-US" sz="1600" dirty="0"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09751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7BAF6D9-9B5D-2BD7-F042-7CE215772FFF}"/>
              </a:ext>
            </a:extLst>
          </p:cNvPr>
          <p:cNvSpPr txBox="1"/>
          <p:nvPr/>
        </p:nvSpPr>
        <p:spPr>
          <a:xfrm>
            <a:off x="0" y="0"/>
            <a:ext cx="12192000" cy="386259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  <a:buNone/>
            </a:pPr>
            <a:r>
              <a:rPr lang="en-US" sz="13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3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React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{ </a:t>
            </a:r>
            <a:r>
              <a:rPr lang="en-US" sz="13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useState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3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useEffect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} </a:t>
            </a:r>
            <a:r>
              <a:rPr lang="en-US" sz="13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3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"react"</a:t>
            </a:r>
            <a:endParaRPr lang="en-US" sz="13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  <a:buNone/>
            </a:pPr>
            <a:r>
              <a:rPr lang="en-US" sz="13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 </a:t>
            </a:r>
            <a:r>
              <a:rPr lang="en-US" sz="13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useNavigate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} </a:t>
            </a:r>
            <a:r>
              <a:rPr lang="en-US" sz="13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3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'react-router-</a:t>
            </a:r>
            <a:r>
              <a:rPr lang="en-US" sz="1300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dom</a:t>
            </a:r>
            <a:r>
              <a:rPr lang="en-US" sz="13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</a:t>
            </a:r>
            <a:endParaRPr lang="en-US" sz="13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  <a:buNone/>
            </a:pPr>
            <a:r>
              <a:rPr lang="en-US" sz="13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 </a:t>
            </a:r>
            <a:r>
              <a:rPr lang="en-US" sz="13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SideBar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} </a:t>
            </a:r>
            <a:r>
              <a:rPr lang="en-US" sz="13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3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"./Sidebar"</a:t>
            </a:r>
            <a:endParaRPr lang="en-US" sz="13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  <a:buNone/>
            </a:pPr>
            <a:r>
              <a:rPr lang="en-US" sz="13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3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MaterialTable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3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3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"@material-table/core"</a:t>
            </a:r>
            <a:endParaRPr lang="en-US" sz="13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  <a:buNone/>
            </a:pPr>
            <a:r>
              <a:rPr lang="en-US" sz="13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3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axios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3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3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1300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axios</a:t>
            </a:r>
            <a:r>
              <a:rPr lang="en-US" sz="13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</a:t>
            </a:r>
            <a:endParaRPr lang="en-US" sz="13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  <a:buNone/>
            </a:pPr>
            <a:r>
              <a:rPr lang="en-US" sz="13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 </a:t>
            </a:r>
            <a:r>
              <a:rPr lang="en-US" sz="13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useCookies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} </a:t>
            </a:r>
            <a:r>
              <a:rPr lang="en-US" sz="13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3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'react-cookie'</a:t>
            </a:r>
            <a:endParaRPr lang="en-US" sz="13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  <a:buNone/>
            </a:pPr>
            <a:r>
              <a:rPr lang="en-US" sz="13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 </a:t>
            </a:r>
            <a:r>
              <a:rPr lang="en-US" sz="13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toast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} </a:t>
            </a:r>
            <a:r>
              <a:rPr lang="en-US" sz="13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3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"react-hot-toast"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  <a:buNone/>
            </a:pPr>
            <a:b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US" sz="13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function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3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3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props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pPr>
              <a:lnSpc>
                <a:spcPts val="1425"/>
              </a:lnSpc>
              <a:buNone/>
            </a:pP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sz="13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[</a:t>
            </a:r>
            <a:r>
              <a:rPr lang="en-US" sz="1300" b="0" dirty="0">
                <a:solidFill>
                  <a:srgbClr val="4FC1FF"/>
                </a:solidFill>
                <a:effectLst/>
                <a:latin typeface="Consolas" panose="020B0609020204030204" pitchFamily="49" charset="0"/>
              </a:rPr>
              <a:t>cookies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] </a:t>
            </a:r>
            <a:r>
              <a:rPr lang="en-US" sz="13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3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useCookies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([</a:t>
            </a:r>
            <a:r>
              <a:rPr lang="en-US" sz="13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'token'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])</a:t>
            </a:r>
          </a:p>
          <a:p>
            <a:pPr>
              <a:lnSpc>
                <a:spcPts val="1425"/>
              </a:lnSpc>
              <a:buNone/>
            </a:pP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sz="13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[</a:t>
            </a:r>
            <a:r>
              <a:rPr lang="en-US" sz="1300" b="0" dirty="0">
                <a:solidFill>
                  <a:srgbClr val="4FC1FF"/>
                </a:solidFill>
                <a:effectLst/>
                <a:latin typeface="Consolas" panose="020B0609020204030204" pitchFamily="49" charset="0"/>
              </a:rPr>
              <a:t>activities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3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setActivities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] </a:t>
            </a:r>
            <a:r>
              <a:rPr lang="en-US" sz="13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3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useState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([])</a:t>
            </a:r>
          </a:p>
          <a:p>
            <a:pPr>
              <a:lnSpc>
                <a:spcPts val="1425"/>
              </a:lnSpc>
              <a:buNone/>
            </a:pP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sz="13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3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navigate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3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3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useNavigate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pPr>
              <a:lnSpc>
                <a:spcPts val="1425"/>
              </a:lnSpc>
              <a:buNone/>
            </a:pPr>
            <a:b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sz="13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useEffect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(() </a:t>
            </a:r>
            <a:r>
              <a:rPr lang="en-US" sz="13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=&gt;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pPr>
              <a:lnSpc>
                <a:spcPts val="1425"/>
              </a:lnSpc>
              <a:buNone/>
            </a:pPr>
            <a:b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300" b="0" dirty="0" err="1">
                <a:solidFill>
                  <a:srgbClr val="4FC1FF"/>
                </a:solidFill>
                <a:effectLst/>
                <a:latin typeface="Consolas" panose="020B0609020204030204" pitchFamily="49" charset="0"/>
              </a:rPr>
              <a:t>axios</a:t>
            </a:r>
            <a:r>
              <a:rPr lang="en-US" sz="13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3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get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3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'http://localhost:5555/activities'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{ </a:t>
            </a:r>
            <a:r>
              <a:rPr lang="en-US" sz="13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headers: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 </a:t>
            </a:r>
            <a:r>
              <a:rPr lang="en-US" sz="13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Authorization: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3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'Bearer '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3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300" b="0" dirty="0" err="1">
                <a:solidFill>
                  <a:srgbClr val="4FC1FF"/>
                </a:solidFill>
                <a:effectLst/>
                <a:latin typeface="Consolas" panose="020B0609020204030204" pitchFamily="49" charset="0"/>
              </a:rPr>
              <a:t>cookies</a:t>
            </a:r>
            <a:r>
              <a:rPr lang="en-US" sz="13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3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token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}}).</a:t>
            </a:r>
            <a:r>
              <a:rPr lang="en-US" sz="13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then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((</a:t>
            </a:r>
            <a:r>
              <a:rPr lang="en-US" sz="13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response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sz="13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=&gt;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pPr>
              <a:lnSpc>
                <a:spcPts val="1425"/>
              </a:lnSpc>
              <a:buNone/>
            </a:pP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</a:t>
            </a:r>
            <a:r>
              <a:rPr lang="en-US" sz="13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setActivities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3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response</a:t>
            </a:r>
            <a:r>
              <a:rPr lang="en-US" sz="13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3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data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pPr>
              <a:lnSpc>
                <a:spcPts val="1425"/>
              </a:lnSpc>
              <a:buNone/>
            </a:pP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}).</a:t>
            </a:r>
            <a:r>
              <a:rPr lang="en-US" sz="13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((</a:t>
            </a:r>
            <a:r>
              <a:rPr lang="en-US" sz="13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error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sz="13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=&gt;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pPr>
              <a:lnSpc>
                <a:spcPts val="1425"/>
              </a:lnSpc>
              <a:buNone/>
            </a:pP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</a:t>
            </a:r>
            <a:r>
              <a:rPr lang="en-US" sz="1300" b="0" dirty="0" err="1">
                <a:solidFill>
                  <a:srgbClr val="4FC1FF"/>
                </a:solidFill>
                <a:effectLst/>
                <a:latin typeface="Consolas" panose="020B0609020204030204" pitchFamily="49" charset="0"/>
              </a:rPr>
              <a:t>toast</a:t>
            </a:r>
            <a:r>
              <a:rPr lang="en-US" sz="13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3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error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3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error</a:t>
            </a:r>
            <a:r>
              <a:rPr lang="en-US" sz="13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3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response</a:t>
            </a:r>
            <a:r>
              <a:rPr lang="en-US" sz="13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3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3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3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 "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3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3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error</a:t>
            </a:r>
            <a:r>
              <a:rPr lang="en-US" sz="13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3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response</a:t>
            </a:r>
            <a:r>
              <a:rPr lang="en-US" sz="13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3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statusText</a:t>
            </a: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pPr>
              <a:lnSpc>
                <a:spcPts val="1425"/>
              </a:lnSpc>
              <a:buNone/>
            </a:pP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})</a:t>
            </a:r>
          </a:p>
          <a:p>
            <a:pPr>
              <a:lnSpc>
                <a:spcPts val="1425"/>
              </a:lnSpc>
            </a:pPr>
            <a:r>
              <a:rPr lang="en-US" sz="13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}, []);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4F971E-E418-BF6C-6335-F35990863205}"/>
              </a:ext>
            </a:extLst>
          </p:cNvPr>
          <p:cNvSpPr txBox="1"/>
          <p:nvPr/>
        </p:nvSpPr>
        <p:spPr>
          <a:xfrm>
            <a:off x="4570933" y="479187"/>
            <a:ext cx="4156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61963" algn="l"/>
              </a:tabLst>
            </a:pPr>
            <a:r>
              <a:rPr lang="th-TH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ติดตั้ง </a:t>
            </a:r>
            <a:r>
              <a:rPr lang="en-US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package</a:t>
            </a:r>
            <a:br>
              <a:rPr lang="en-US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</a:br>
            <a:r>
              <a:rPr lang="en-US" dirty="0" err="1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npm</a:t>
            </a:r>
            <a:r>
              <a:rPr lang="en-US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 install @material-table/core</a:t>
            </a:r>
          </a:p>
        </p:txBody>
      </p:sp>
    </p:spTree>
    <p:extLst>
      <p:ext uri="{BB962C8B-B14F-4D97-AF65-F5344CB8AC3E}">
        <p14:creationId xmlns:p14="http://schemas.microsoft.com/office/powerpoint/2010/main" val="986043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</TotalTime>
  <Words>1544</Words>
  <Application>Microsoft Office PowerPoint</Application>
  <PresentationFormat>Widescreen</PresentationFormat>
  <Paragraphs>111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Consolas</vt:lpstr>
      <vt:lpstr>Kanit</vt:lpstr>
      <vt:lpstr>Noto Serif Thai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ชัชวิทย์ อาภรณ์เทวัญ</dc:creator>
  <cp:lastModifiedBy>ชัชวิทย์ อาภรณ์เทวัญ</cp:lastModifiedBy>
  <cp:revision>214</cp:revision>
  <dcterms:created xsi:type="dcterms:W3CDTF">2019-10-27T13:03:18Z</dcterms:created>
  <dcterms:modified xsi:type="dcterms:W3CDTF">2025-04-13T10:29:42Z</dcterms:modified>
</cp:coreProperties>
</file>