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8" r:id="rId4"/>
    <p:sldId id="330" r:id="rId5"/>
    <p:sldId id="269" r:id="rId6"/>
    <p:sldId id="271" r:id="rId7"/>
    <p:sldId id="342" r:id="rId8"/>
    <p:sldId id="343" r:id="rId9"/>
    <p:sldId id="344" r:id="rId10"/>
    <p:sldId id="345" r:id="rId11"/>
    <p:sldId id="346" r:id="rId12"/>
    <p:sldId id="347" r:id="rId13"/>
    <p:sldId id="276" r:id="rId14"/>
    <p:sldId id="352" r:id="rId15"/>
    <p:sldId id="361" r:id="rId16"/>
    <p:sldId id="353" r:id="rId17"/>
    <p:sldId id="354" r:id="rId18"/>
    <p:sldId id="355" r:id="rId19"/>
    <p:sldId id="359" r:id="rId20"/>
    <p:sldId id="358" r:id="rId21"/>
    <p:sldId id="357" r:id="rId22"/>
    <p:sldId id="356" r:id="rId23"/>
    <p:sldId id="360" r:id="rId24"/>
    <p:sldId id="348" r:id="rId25"/>
    <p:sldId id="349" r:id="rId26"/>
    <p:sldId id="350" r:id="rId27"/>
    <p:sldId id="35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78" autoAdjust="0"/>
  </p:normalViewPr>
  <p:slideViewPr>
    <p:cSldViewPr snapToGrid="0">
      <p:cViewPr varScale="1">
        <p:scale>
          <a:sx n="99" d="100"/>
          <a:sy n="99"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CD0EE-0CC8-4360-9252-976D9585A54C}"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A73CD-B318-4231-BFB3-9D9865107096}" type="slidenum">
              <a:rPr lang="en-US" smtClean="0"/>
              <a:t>‹#›</a:t>
            </a:fld>
            <a:endParaRPr lang="en-US"/>
          </a:p>
        </p:txBody>
      </p:sp>
    </p:spTree>
    <p:extLst>
      <p:ext uri="{BB962C8B-B14F-4D97-AF65-F5344CB8AC3E}">
        <p14:creationId xmlns:p14="http://schemas.microsoft.com/office/powerpoint/2010/main" val="142699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A73CD-B318-4231-BFB3-9D9865107096}" type="slidenum">
              <a:rPr lang="en-US" smtClean="0"/>
              <a:t>5</a:t>
            </a:fld>
            <a:endParaRPr lang="en-US"/>
          </a:p>
        </p:txBody>
      </p:sp>
    </p:spTree>
    <p:extLst>
      <p:ext uri="{BB962C8B-B14F-4D97-AF65-F5344CB8AC3E}">
        <p14:creationId xmlns:p14="http://schemas.microsoft.com/office/powerpoint/2010/main" val="3575110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07F771-C5C8-4989-975B-8107CE8CCEBE}"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1708619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07F771-C5C8-4989-975B-8107CE8CCEBE}"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2899998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07F771-C5C8-4989-975B-8107CE8CCEBE}"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400311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07F771-C5C8-4989-975B-8107CE8CCEBE}"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416122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07F771-C5C8-4989-975B-8107CE8CCEBE}"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108477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07F771-C5C8-4989-975B-8107CE8CCEBE}" type="datetimeFigureOut">
              <a:rPr lang="en-US" smtClean="0"/>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2047426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07F771-C5C8-4989-975B-8107CE8CCEBE}" type="datetimeFigureOut">
              <a:rPr lang="en-US" smtClean="0"/>
              <a:t>4/13/2025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426101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07F771-C5C8-4989-975B-8107CE8CCEBE}" type="datetimeFigureOut">
              <a:rPr lang="en-US" smtClean="0"/>
              <a:t>4/13/2025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1559664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7F771-C5C8-4989-975B-8107CE8CCEBE}" type="datetimeFigureOut">
              <a:rPr lang="en-US" smtClean="0"/>
              <a:t>4/13/2025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147895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07F771-C5C8-4989-975B-8107CE8CCEBE}" type="datetimeFigureOut">
              <a:rPr lang="en-US" smtClean="0"/>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2384202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07F771-C5C8-4989-975B-8107CE8CCEBE}" type="datetimeFigureOut">
              <a:rPr lang="en-US" smtClean="0"/>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341925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7F771-C5C8-4989-975B-8107CE8CCEBE}" type="datetimeFigureOut">
              <a:rPr lang="en-US" smtClean="0"/>
              <a:t>4/13/2025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F9EA2-7809-4B52-A98B-B91CBDBF1995}" type="slidenum">
              <a:rPr lang="en-US" smtClean="0"/>
              <a:t>‹#›</a:t>
            </a:fld>
            <a:endParaRPr lang="en-US"/>
          </a:p>
        </p:txBody>
      </p:sp>
    </p:spTree>
    <p:extLst>
      <p:ext uri="{BB962C8B-B14F-4D97-AF65-F5344CB8AC3E}">
        <p14:creationId xmlns:p14="http://schemas.microsoft.com/office/powerpoint/2010/main" val="3563937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znet.de/ipv6/mipv6-intro.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hznet.de/ipv6/mipv6-intro.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hznet.de/ipv6/mipv6-intro.pdf"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znet.de/ipv6/mipv6-intro.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hznet.de/ipv6/mipv6-intro.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znet.de/ipv6/mipv6-intro.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3" y="1871660"/>
            <a:ext cx="11844337" cy="1938992"/>
          </a:xfrm>
          <a:prstGeom prst="rect">
            <a:avLst/>
          </a:prstGeom>
          <a:noFill/>
        </p:spPr>
        <p:txBody>
          <a:bodyPr wrap="square" rtlCol="0">
            <a:spAutoFit/>
          </a:bodyPr>
          <a:lstStyle/>
          <a:p>
            <a:pPr algn="ctr"/>
            <a:r>
              <a:rPr lang="en-US" sz="6000" b="1" dirty="0"/>
              <a:t>Chapter 8</a:t>
            </a:r>
          </a:p>
          <a:p>
            <a:pPr algn="ctr"/>
            <a:r>
              <a:rPr lang="en-US" sz="6000" b="1" dirty="0"/>
              <a:t>Mobile IP</a:t>
            </a:r>
          </a:p>
        </p:txBody>
      </p:sp>
      <p:sp>
        <p:nvSpPr>
          <p:cNvPr id="3" name="TextBox 2">
            <a:extLst>
              <a:ext uri="{FF2B5EF4-FFF2-40B4-BE49-F238E27FC236}">
                <a16:creationId xmlns:a16="http://schemas.microsoft.com/office/drawing/2014/main" id="{CD762683-820C-AE15-83CB-951C5965E3F7}"/>
              </a:ext>
            </a:extLst>
          </p:cNvPr>
          <p:cNvSpPr txBox="1"/>
          <p:nvPr/>
        </p:nvSpPr>
        <p:spPr>
          <a:xfrm>
            <a:off x="0" y="10998"/>
            <a:ext cx="9144000" cy="369332"/>
          </a:xfrm>
          <a:prstGeom prst="rect">
            <a:avLst/>
          </a:prstGeom>
          <a:noFill/>
        </p:spPr>
        <p:txBody>
          <a:bodyPr wrap="square" rtlCol="0">
            <a:spAutoFit/>
          </a:bodyPr>
          <a:lstStyle/>
          <a:p>
            <a:r>
              <a:rPr lang="th-TH" dirty="0">
                <a:solidFill>
                  <a:srgbClr val="FF0000"/>
                </a:solidFill>
              </a:rPr>
              <a:t>แก้ไขครั้งล่าสุดเมื่อวันที่ </a:t>
            </a:r>
            <a:r>
              <a:rPr lang="en-US">
                <a:solidFill>
                  <a:srgbClr val="FF0000"/>
                </a:solidFill>
              </a:rPr>
              <a:t>13 </a:t>
            </a:r>
            <a:r>
              <a:rPr lang="th-TH" dirty="0">
                <a:solidFill>
                  <a:srgbClr val="FF0000"/>
                </a:solidFill>
              </a:rPr>
              <a:t>เมษายน </a:t>
            </a:r>
            <a:r>
              <a:rPr lang="en-US" dirty="0">
                <a:solidFill>
                  <a:srgbClr val="FF0000"/>
                </a:solidFill>
              </a:rPr>
              <a:t>2568</a:t>
            </a:r>
          </a:p>
        </p:txBody>
      </p:sp>
    </p:spTree>
    <p:extLst>
      <p:ext uri="{BB962C8B-B14F-4D97-AF65-F5344CB8AC3E}">
        <p14:creationId xmlns:p14="http://schemas.microsoft.com/office/powerpoint/2010/main" val="1647194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3926" y="0"/>
            <a:ext cx="8729227" cy="6858000"/>
          </a:xfrm>
          <a:prstGeom prst="rect">
            <a:avLst/>
          </a:prstGeom>
          <a:ln>
            <a:solidFill>
              <a:srgbClr val="FF0000"/>
            </a:solidFill>
          </a:ln>
        </p:spPr>
      </p:pic>
      <p:sp>
        <p:nvSpPr>
          <p:cNvPr id="3" name="Rectangle 2"/>
          <p:cNvSpPr/>
          <p:nvPr/>
        </p:nvSpPr>
        <p:spPr>
          <a:xfrm>
            <a:off x="9266327" y="6571011"/>
            <a:ext cx="2925673" cy="276999"/>
          </a:xfrm>
          <a:prstGeom prst="rect">
            <a:avLst/>
          </a:prstGeom>
        </p:spPr>
        <p:txBody>
          <a:bodyPr wrap="none">
            <a:spAutoFit/>
          </a:bodyPr>
          <a:lstStyle/>
          <a:p>
            <a:r>
              <a:rPr lang="en-US" sz="1200" dirty="0">
                <a:hlinkClick r:id="rId3"/>
              </a:rPr>
              <a:t>https://www.hznet.de/ipv6/mipv6-intro.pdf</a:t>
            </a:r>
            <a:endParaRPr lang="en-US" sz="1200" dirty="0"/>
          </a:p>
        </p:txBody>
      </p:sp>
      <p:sp>
        <p:nvSpPr>
          <p:cNvPr id="4" name="TextBox 3"/>
          <p:cNvSpPr txBox="1"/>
          <p:nvPr/>
        </p:nvSpPr>
        <p:spPr>
          <a:xfrm>
            <a:off x="7160756" y="3304540"/>
            <a:ext cx="4447311" cy="523220"/>
          </a:xfrm>
          <a:prstGeom prst="rect">
            <a:avLst/>
          </a:prstGeom>
          <a:noFill/>
        </p:spPr>
        <p:txBody>
          <a:bodyPr wrap="square" rtlCol="0">
            <a:spAutoFit/>
          </a:bodyPr>
          <a:lstStyle/>
          <a:p>
            <a:r>
              <a:rPr lang="en-US" sz="1400" dirty="0">
                <a:solidFill>
                  <a:srgbClr val="FF0000"/>
                </a:solidFill>
                <a:latin typeface="Noto Serif Thai" panose="02020502060505020204" pitchFamily="18" charset="-34"/>
                <a:cs typeface="Noto Serif Thai" panose="02020502060505020204" pitchFamily="18" charset="-34"/>
              </a:rPr>
              <a:t>Anti-spoofing </a:t>
            </a:r>
            <a:r>
              <a:rPr lang="th-TH" sz="1400" dirty="0">
                <a:solidFill>
                  <a:srgbClr val="FF0000"/>
                </a:solidFill>
                <a:latin typeface="Noto Serif Thai" panose="02020502060505020204" pitchFamily="18" charset="-34"/>
                <a:cs typeface="Noto Serif Thai" panose="02020502060505020204" pitchFamily="18" charset="-34"/>
              </a:rPr>
              <a:t>คือ การจับโกหก</a:t>
            </a:r>
            <a:br>
              <a:rPr lang="th-TH" sz="1400" dirty="0">
                <a:solidFill>
                  <a:srgbClr val="FF0000"/>
                </a:solidFill>
                <a:latin typeface="Noto Serif Thai" panose="02020502060505020204" pitchFamily="18" charset="-34"/>
                <a:cs typeface="Noto Serif Thai" panose="02020502060505020204" pitchFamily="18" charset="-34"/>
              </a:rPr>
            </a:br>
            <a:r>
              <a:rPr lang="en-US" sz="1400" dirty="0">
                <a:solidFill>
                  <a:srgbClr val="FF0000"/>
                </a:solidFill>
                <a:latin typeface="Noto Serif Thai" panose="02020502060505020204" pitchFamily="18" charset="-34"/>
                <a:cs typeface="Noto Serif Thai" panose="02020502060505020204" pitchFamily="18" charset="-34"/>
              </a:rPr>
              <a:t>packet</a:t>
            </a:r>
            <a:r>
              <a:rPr lang="th-TH" sz="1400" dirty="0">
                <a:solidFill>
                  <a:srgbClr val="FF0000"/>
                </a:solidFill>
                <a:latin typeface="Noto Serif Thai" panose="02020502060505020204" pitchFamily="18" charset="-34"/>
                <a:cs typeface="Noto Serif Thai" panose="02020502060505020204" pitchFamily="18" charset="-34"/>
              </a:rPr>
              <a:t> ที่บอกว่าส่งมาจาก </a:t>
            </a:r>
            <a:r>
              <a:rPr lang="en-US" sz="1400" dirty="0" err="1">
                <a:solidFill>
                  <a:srgbClr val="FF0000"/>
                </a:solidFill>
                <a:latin typeface="Noto Serif Thai" panose="02020502060505020204" pitchFamily="18" charset="-34"/>
                <a:cs typeface="Noto Serif Thai" panose="02020502060505020204" pitchFamily="18" charset="-34"/>
              </a:rPr>
              <a:t>HoA</a:t>
            </a:r>
            <a:r>
              <a:rPr lang="en-US" sz="1400" dirty="0">
                <a:solidFill>
                  <a:srgbClr val="FF0000"/>
                </a:solidFill>
                <a:latin typeface="Noto Serif Thai" panose="02020502060505020204" pitchFamily="18" charset="-34"/>
                <a:cs typeface="Noto Serif Thai" panose="02020502060505020204" pitchFamily="18" charset="-34"/>
              </a:rPr>
              <a:t> </a:t>
            </a:r>
            <a:r>
              <a:rPr lang="th-TH" sz="1400" dirty="0">
                <a:solidFill>
                  <a:srgbClr val="FF0000"/>
                </a:solidFill>
                <a:latin typeface="Noto Serif Thai" panose="02020502060505020204" pitchFamily="18" charset="-34"/>
                <a:cs typeface="Noto Serif Thai" panose="02020502060505020204" pitchFamily="18" charset="-34"/>
              </a:rPr>
              <a:t>แต่ที่จริงแล้วมาจาก </a:t>
            </a:r>
            <a:r>
              <a:rPr lang="en-US" sz="1400" dirty="0">
                <a:solidFill>
                  <a:srgbClr val="FF0000"/>
                </a:solidFill>
                <a:latin typeface="Noto Serif Thai" panose="02020502060505020204" pitchFamily="18" charset="-34"/>
                <a:cs typeface="Noto Serif Thai" panose="02020502060505020204" pitchFamily="18" charset="-34"/>
              </a:rPr>
              <a:t>CoA</a:t>
            </a:r>
          </a:p>
        </p:txBody>
      </p:sp>
      <p:cxnSp>
        <p:nvCxnSpPr>
          <p:cNvPr id="6" name="Straight Arrow Connector 5"/>
          <p:cNvCxnSpPr/>
          <p:nvPr/>
        </p:nvCxnSpPr>
        <p:spPr>
          <a:xfrm flipH="1" flipV="1">
            <a:off x="6644640" y="2928620"/>
            <a:ext cx="180975" cy="43561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697980" y="3098800"/>
            <a:ext cx="104140" cy="2057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6645910" y="3188970"/>
            <a:ext cx="207010" cy="12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838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1738" y="0"/>
            <a:ext cx="9508524" cy="6858000"/>
          </a:xfrm>
          <a:prstGeom prst="rect">
            <a:avLst/>
          </a:prstGeom>
        </p:spPr>
      </p:pic>
      <p:sp>
        <p:nvSpPr>
          <p:cNvPr id="3" name="TextBox 2"/>
          <p:cNvSpPr txBox="1"/>
          <p:nvPr/>
        </p:nvSpPr>
        <p:spPr>
          <a:xfrm>
            <a:off x="7167475" y="5667426"/>
            <a:ext cx="2294156" cy="307777"/>
          </a:xfrm>
          <a:prstGeom prst="rect">
            <a:avLst/>
          </a:prstGeom>
          <a:noFill/>
        </p:spPr>
        <p:txBody>
          <a:bodyPr wrap="square" rtlCol="0">
            <a:spAutoFit/>
          </a:bodyPr>
          <a:lstStyle/>
          <a:p>
            <a:r>
              <a:rPr lang="th-TH" sz="1400" dirty="0">
                <a:solidFill>
                  <a:srgbClr val="FF0000"/>
                </a:solidFill>
                <a:latin typeface="Noto Serif Thai" panose="02020502060505020204" pitchFamily="18" charset="-34"/>
                <a:cs typeface="Noto Serif Thai" panose="02020502060505020204" pitchFamily="18" charset="-34"/>
              </a:rPr>
              <a:t>บอกว่าให้ตอบกลับไปที่ </a:t>
            </a:r>
            <a:r>
              <a:rPr lang="en-US" sz="1400" dirty="0" err="1">
                <a:solidFill>
                  <a:srgbClr val="FF0000"/>
                </a:solidFill>
                <a:latin typeface="Noto Serif Thai" panose="02020502060505020204" pitchFamily="18" charset="-34"/>
                <a:cs typeface="Noto Serif Thai" panose="02020502060505020204" pitchFamily="18" charset="-34"/>
              </a:rPr>
              <a:t>HoA</a:t>
            </a:r>
            <a:endParaRPr lang="en-US" sz="1400" dirty="0">
              <a:solidFill>
                <a:srgbClr val="FF0000"/>
              </a:solidFill>
              <a:latin typeface="Noto Serif Thai" panose="02020502060505020204" pitchFamily="18" charset="-34"/>
              <a:cs typeface="Noto Serif Thai" panose="02020502060505020204" pitchFamily="18" charset="-34"/>
            </a:endParaRPr>
          </a:p>
        </p:txBody>
      </p:sp>
      <p:sp>
        <p:nvSpPr>
          <p:cNvPr id="4" name="TextBox 3"/>
          <p:cNvSpPr txBox="1"/>
          <p:nvPr/>
        </p:nvSpPr>
        <p:spPr>
          <a:xfrm>
            <a:off x="2990622" y="3987932"/>
            <a:ext cx="2265536" cy="307777"/>
          </a:xfrm>
          <a:prstGeom prst="rect">
            <a:avLst/>
          </a:prstGeom>
          <a:noFill/>
        </p:spPr>
        <p:txBody>
          <a:bodyPr wrap="square" rtlCol="0">
            <a:spAutoFit/>
          </a:bodyPr>
          <a:lstStyle/>
          <a:p>
            <a:r>
              <a:rPr lang="th-TH" sz="1400" dirty="0">
                <a:solidFill>
                  <a:srgbClr val="FF0000"/>
                </a:solidFill>
                <a:latin typeface="Noto Serif Thai" panose="02020502060505020204" pitchFamily="18" charset="-34"/>
                <a:cs typeface="Noto Serif Thai" panose="02020502060505020204" pitchFamily="18" charset="-34"/>
              </a:rPr>
              <a:t>ขอเปิดทางลัด </a:t>
            </a:r>
            <a:r>
              <a:rPr lang="en-US" sz="1400" dirty="0">
                <a:solidFill>
                  <a:srgbClr val="FF0000"/>
                </a:solidFill>
                <a:latin typeface="Noto Serif Thai" panose="02020502060505020204" pitchFamily="18" charset="-34"/>
                <a:cs typeface="Noto Serif Thai" panose="02020502060505020204" pitchFamily="18" charset="-34"/>
              </a:rPr>
              <a:t>(</a:t>
            </a:r>
            <a:r>
              <a:rPr lang="th-TH" sz="1400" dirty="0">
                <a:solidFill>
                  <a:srgbClr val="FF0000"/>
                </a:solidFill>
                <a:latin typeface="Noto Serif Thai" panose="02020502060505020204" pitchFamily="18" charset="-34"/>
                <a:cs typeface="Noto Serif Thai" panose="02020502060505020204" pitchFamily="18" charset="-34"/>
              </a:rPr>
              <a:t>ช่องทางลับ</a:t>
            </a:r>
            <a:r>
              <a:rPr lang="en-US" sz="1400" dirty="0">
                <a:solidFill>
                  <a:srgbClr val="FF0000"/>
                </a:solidFill>
                <a:latin typeface="Noto Serif Thai" panose="02020502060505020204" pitchFamily="18" charset="-34"/>
                <a:cs typeface="Noto Serif Thai" panose="02020502060505020204" pitchFamily="18" charset="-34"/>
              </a:rPr>
              <a:t>)</a:t>
            </a:r>
          </a:p>
        </p:txBody>
      </p:sp>
      <p:sp>
        <p:nvSpPr>
          <p:cNvPr id="5" name="Rectangle 4"/>
          <p:cNvSpPr/>
          <p:nvPr/>
        </p:nvSpPr>
        <p:spPr>
          <a:xfrm>
            <a:off x="9266327" y="6571011"/>
            <a:ext cx="2925673" cy="276999"/>
          </a:xfrm>
          <a:prstGeom prst="rect">
            <a:avLst/>
          </a:prstGeom>
        </p:spPr>
        <p:txBody>
          <a:bodyPr wrap="none">
            <a:spAutoFit/>
          </a:bodyPr>
          <a:lstStyle/>
          <a:p>
            <a:r>
              <a:rPr lang="en-US" sz="1200" dirty="0">
                <a:hlinkClick r:id="rId3"/>
              </a:rPr>
              <a:t>https://www.hznet.de/ipv6/mipv6-intro.pdf</a:t>
            </a:r>
            <a:endParaRPr lang="en-US" sz="1200" dirty="0"/>
          </a:p>
        </p:txBody>
      </p:sp>
      <p:sp>
        <p:nvSpPr>
          <p:cNvPr id="7" name="TextBox 6"/>
          <p:cNvSpPr txBox="1"/>
          <p:nvPr/>
        </p:nvSpPr>
        <p:spPr>
          <a:xfrm>
            <a:off x="7148944" y="2348036"/>
            <a:ext cx="291830" cy="461665"/>
          </a:xfrm>
          <a:prstGeom prst="rect">
            <a:avLst/>
          </a:prstGeom>
          <a:noFill/>
        </p:spPr>
        <p:txBody>
          <a:bodyPr wrap="square" rtlCol="0">
            <a:spAutoFit/>
          </a:bodyPr>
          <a:lstStyle/>
          <a:p>
            <a:pPr algn="ctr"/>
            <a:r>
              <a:rPr lang="en-US" sz="2400" b="1" dirty="0">
                <a:solidFill>
                  <a:srgbClr val="FF0000"/>
                </a:solidFill>
              </a:rPr>
              <a:t>1</a:t>
            </a:r>
          </a:p>
        </p:txBody>
      </p:sp>
      <p:sp>
        <p:nvSpPr>
          <p:cNvPr id="8" name="TextBox 7"/>
          <p:cNvSpPr txBox="1"/>
          <p:nvPr/>
        </p:nvSpPr>
        <p:spPr>
          <a:xfrm>
            <a:off x="6386944" y="1449849"/>
            <a:ext cx="291830" cy="461665"/>
          </a:xfrm>
          <a:prstGeom prst="rect">
            <a:avLst/>
          </a:prstGeom>
          <a:noFill/>
        </p:spPr>
        <p:txBody>
          <a:bodyPr wrap="square" rtlCol="0">
            <a:spAutoFit/>
          </a:bodyPr>
          <a:lstStyle/>
          <a:p>
            <a:pPr algn="ctr"/>
            <a:r>
              <a:rPr lang="en-US" sz="2400" b="1" dirty="0">
                <a:solidFill>
                  <a:srgbClr val="FF0000"/>
                </a:solidFill>
              </a:rPr>
              <a:t>2</a:t>
            </a:r>
          </a:p>
        </p:txBody>
      </p:sp>
      <p:cxnSp>
        <p:nvCxnSpPr>
          <p:cNvPr id="10" name="Straight Connector 9"/>
          <p:cNvCxnSpPr/>
          <p:nvPr/>
        </p:nvCxnSpPr>
        <p:spPr>
          <a:xfrm>
            <a:off x="5256158" y="5062598"/>
            <a:ext cx="3025302"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58585" y="4638074"/>
            <a:ext cx="2559054" cy="523220"/>
          </a:xfrm>
          <a:prstGeom prst="rect">
            <a:avLst/>
          </a:prstGeom>
          <a:noFill/>
        </p:spPr>
        <p:txBody>
          <a:bodyPr wrap="square" rtlCol="0">
            <a:spAutoFit/>
          </a:bodyPr>
          <a:lstStyle/>
          <a:p>
            <a:r>
              <a:rPr lang="th-TH" sz="1400" dirty="0">
                <a:solidFill>
                  <a:srgbClr val="FF0000"/>
                </a:solidFill>
                <a:latin typeface="Noto Serif Thai" panose="02020502060505020204" pitchFamily="18" charset="-34"/>
                <a:cs typeface="Noto Serif Thai" panose="02020502060505020204" pitchFamily="18" charset="-34"/>
              </a:rPr>
              <a:t>ก่อนหน้านี้ใช้ </a:t>
            </a:r>
            <a:r>
              <a:rPr lang="en-US" sz="1400" dirty="0" err="1">
                <a:solidFill>
                  <a:srgbClr val="FF0000"/>
                </a:solidFill>
                <a:latin typeface="Noto Serif Thai" panose="02020502060505020204" pitchFamily="18" charset="-34"/>
                <a:cs typeface="Noto Serif Thai" panose="02020502060505020204" pitchFamily="18" charset="-34"/>
              </a:rPr>
              <a:t>HoA</a:t>
            </a:r>
            <a:r>
              <a:rPr lang="en-US" sz="1400" dirty="0">
                <a:solidFill>
                  <a:srgbClr val="FF0000"/>
                </a:solidFill>
                <a:latin typeface="Noto Serif Thai" panose="02020502060505020204" pitchFamily="18" charset="-34"/>
                <a:cs typeface="Noto Serif Thai" panose="02020502060505020204" pitchFamily="18" charset="-34"/>
              </a:rPr>
              <a:t> </a:t>
            </a:r>
            <a:r>
              <a:rPr lang="th-TH" sz="1400" dirty="0">
                <a:solidFill>
                  <a:srgbClr val="FF0000"/>
                </a:solidFill>
                <a:latin typeface="Noto Serif Thai" panose="02020502060505020204" pitchFamily="18" charset="-34"/>
                <a:cs typeface="Noto Serif Thai" panose="02020502060505020204" pitchFamily="18" charset="-34"/>
              </a:rPr>
              <a:t>เป็น </a:t>
            </a:r>
            <a:r>
              <a:rPr lang="en-US" sz="1400" dirty="0">
                <a:solidFill>
                  <a:srgbClr val="FF0000"/>
                </a:solidFill>
                <a:latin typeface="Noto Serif Thai" panose="02020502060505020204" pitchFamily="18" charset="-34"/>
                <a:cs typeface="Noto Serif Thai" panose="02020502060505020204" pitchFamily="18" charset="-34"/>
              </a:rPr>
              <a:t>source</a:t>
            </a:r>
            <a:br>
              <a:rPr lang="en-US" sz="1400" dirty="0">
                <a:solidFill>
                  <a:srgbClr val="FF0000"/>
                </a:solidFill>
                <a:latin typeface="Noto Serif Thai" panose="02020502060505020204" pitchFamily="18" charset="-34"/>
                <a:cs typeface="Noto Serif Thai" panose="02020502060505020204" pitchFamily="18" charset="-34"/>
              </a:rPr>
            </a:br>
            <a:r>
              <a:rPr lang="th-TH" sz="1400" dirty="0">
                <a:solidFill>
                  <a:srgbClr val="FF0000"/>
                </a:solidFill>
                <a:latin typeface="Noto Serif Thai" panose="02020502060505020204" pitchFamily="18" charset="-34"/>
                <a:cs typeface="Noto Serif Thai" panose="02020502060505020204" pitchFamily="18" charset="-34"/>
              </a:rPr>
              <a:t>จะติด </a:t>
            </a:r>
            <a:r>
              <a:rPr lang="en-US" sz="1400" dirty="0">
                <a:solidFill>
                  <a:srgbClr val="FF0000"/>
                </a:solidFill>
                <a:latin typeface="Noto Serif Thai" panose="02020502060505020204" pitchFamily="18" charset="-34"/>
                <a:cs typeface="Noto Serif Thai" panose="02020502060505020204" pitchFamily="18" charset="-34"/>
              </a:rPr>
              <a:t>anti-spoofing</a:t>
            </a:r>
          </a:p>
        </p:txBody>
      </p:sp>
      <p:sp>
        <p:nvSpPr>
          <p:cNvPr id="12" name="TextBox 11"/>
          <p:cNvSpPr txBox="1"/>
          <p:nvPr/>
        </p:nvSpPr>
        <p:spPr>
          <a:xfrm>
            <a:off x="6157607" y="6494832"/>
            <a:ext cx="2704290" cy="307777"/>
          </a:xfrm>
          <a:prstGeom prst="rect">
            <a:avLst/>
          </a:prstGeom>
          <a:noFill/>
        </p:spPr>
        <p:txBody>
          <a:bodyPr wrap="square" rtlCol="0">
            <a:spAutoFit/>
          </a:bodyPr>
          <a:lstStyle/>
          <a:p>
            <a:r>
              <a:rPr lang="th-TH" sz="1400" dirty="0">
                <a:solidFill>
                  <a:srgbClr val="FF0000"/>
                </a:solidFill>
                <a:latin typeface="Noto Serif Thai" panose="02020502060505020204" pitchFamily="18" charset="-34"/>
                <a:cs typeface="Noto Serif Thai" panose="02020502060505020204" pitchFamily="18" charset="-34"/>
              </a:rPr>
              <a:t>แก้ </a:t>
            </a:r>
            <a:r>
              <a:rPr lang="en-US" sz="1400" dirty="0">
                <a:solidFill>
                  <a:srgbClr val="FF0000"/>
                </a:solidFill>
                <a:latin typeface="Noto Serif Thai" panose="02020502060505020204" pitchFamily="18" charset="-34"/>
                <a:cs typeface="Noto Serif Thai" panose="02020502060505020204" pitchFamily="18" charset="-34"/>
              </a:rPr>
              <a:t>source </a:t>
            </a:r>
            <a:r>
              <a:rPr lang="th-TH" sz="1400" dirty="0">
                <a:solidFill>
                  <a:srgbClr val="FF0000"/>
                </a:solidFill>
                <a:latin typeface="Noto Serif Thai" panose="02020502060505020204" pitchFamily="18" charset="-34"/>
                <a:cs typeface="Noto Serif Thai" panose="02020502060505020204" pitchFamily="18" charset="-34"/>
              </a:rPr>
              <a:t>จาก </a:t>
            </a:r>
            <a:r>
              <a:rPr lang="en-US" sz="1400" dirty="0">
                <a:solidFill>
                  <a:srgbClr val="FF0000"/>
                </a:solidFill>
                <a:latin typeface="Noto Serif Thai" panose="02020502060505020204" pitchFamily="18" charset="-34"/>
                <a:cs typeface="Noto Serif Thai" panose="02020502060505020204" pitchFamily="18" charset="-34"/>
              </a:rPr>
              <a:t>CoA </a:t>
            </a:r>
            <a:r>
              <a:rPr lang="th-TH" sz="1400" dirty="0">
                <a:solidFill>
                  <a:srgbClr val="FF0000"/>
                </a:solidFill>
                <a:latin typeface="Noto Serif Thai" panose="02020502060505020204" pitchFamily="18" charset="-34"/>
                <a:cs typeface="Noto Serif Thai" panose="02020502060505020204" pitchFamily="18" charset="-34"/>
              </a:rPr>
              <a:t>เป็น </a:t>
            </a:r>
            <a:r>
              <a:rPr lang="en-US" sz="1400" dirty="0" err="1">
                <a:solidFill>
                  <a:srgbClr val="FF0000"/>
                </a:solidFill>
                <a:latin typeface="Noto Serif Thai" panose="02020502060505020204" pitchFamily="18" charset="-34"/>
                <a:cs typeface="Noto Serif Thai" panose="02020502060505020204" pitchFamily="18" charset="-34"/>
              </a:rPr>
              <a:t>HoA</a:t>
            </a:r>
            <a:endParaRPr lang="en-US" sz="1400" dirty="0">
              <a:solidFill>
                <a:srgbClr val="FF0000"/>
              </a:solidFill>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3092359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7582" y="-4156"/>
            <a:ext cx="9436835" cy="6858000"/>
          </a:xfrm>
          <a:prstGeom prst="rect">
            <a:avLst/>
          </a:prstGeom>
        </p:spPr>
      </p:pic>
      <p:sp>
        <p:nvSpPr>
          <p:cNvPr id="3" name="TextBox 2"/>
          <p:cNvSpPr txBox="1"/>
          <p:nvPr/>
        </p:nvSpPr>
        <p:spPr>
          <a:xfrm>
            <a:off x="7216753" y="6006975"/>
            <a:ext cx="3351785" cy="307777"/>
          </a:xfrm>
          <a:prstGeom prst="rect">
            <a:avLst/>
          </a:prstGeom>
          <a:noFill/>
        </p:spPr>
        <p:txBody>
          <a:bodyPr wrap="square" rtlCol="0">
            <a:spAutoFit/>
          </a:bodyPr>
          <a:lstStyle/>
          <a:p>
            <a:r>
              <a:rPr lang="th-TH" sz="1400" dirty="0">
                <a:solidFill>
                  <a:srgbClr val="FF0000"/>
                </a:solidFill>
                <a:latin typeface="Noto Serif Thai" panose="02020502060505020204" pitchFamily="18" charset="-34"/>
                <a:cs typeface="Noto Serif Thai" panose="02020502060505020204" pitchFamily="18" charset="-34"/>
              </a:rPr>
              <a:t>ไม่ต้อง </a:t>
            </a:r>
            <a:r>
              <a:rPr lang="en-US" sz="1400" dirty="0">
                <a:solidFill>
                  <a:srgbClr val="FF0000"/>
                </a:solidFill>
                <a:latin typeface="Noto Serif Thai" panose="02020502060505020204" pitchFamily="18" charset="-34"/>
                <a:cs typeface="Noto Serif Thai" panose="02020502060505020204" pitchFamily="18" charset="-34"/>
              </a:rPr>
              <a:t>forward </a:t>
            </a:r>
            <a:r>
              <a:rPr lang="th-TH" sz="1400" dirty="0">
                <a:solidFill>
                  <a:srgbClr val="FF0000"/>
                </a:solidFill>
                <a:latin typeface="Noto Serif Thai" panose="02020502060505020204" pitchFamily="18" charset="-34"/>
                <a:cs typeface="Noto Serif Thai" panose="02020502060505020204" pitchFamily="18" charset="-34"/>
              </a:rPr>
              <a:t>ไป </a:t>
            </a:r>
            <a:r>
              <a:rPr lang="en-US" sz="1400" dirty="0" err="1">
                <a:solidFill>
                  <a:srgbClr val="FF0000"/>
                </a:solidFill>
                <a:latin typeface="Noto Serif Thai" panose="02020502060505020204" pitchFamily="18" charset="-34"/>
                <a:cs typeface="Noto Serif Thai" panose="02020502060505020204" pitchFamily="18" charset="-34"/>
              </a:rPr>
              <a:t>HoA</a:t>
            </a:r>
            <a:r>
              <a:rPr lang="en-US" sz="1400" dirty="0">
                <a:solidFill>
                  <a:srgbClr val="FF0000"/>
                </a:solidFill>
                <a:latin typeface="Noto Serif Thai" panose="02020502060505020204" pitchFamily="18" charset="-34"/>
                <a:cs typeface="Noto Serif Thai" panose="02020502060505020204" pitchFamily="18" charset="-34"/>
              </a:rPr>
              <a:t> </a:t>
            </a:r>
            <a:r>
              <a:rPr lang="th-TH" sz="1400" dirty="0">
                <a:solidFill>
                  <a:srgbClr val="FF0000"/>
                </a:solidFill>
                <a:latin typeface="Noto Serif Thai" panose="02020502060505020204" pitchFamily="18" charset="-34"/>
                <a:cs typeface="Noto Serif Thai" panose="02020502060505020204" pitchFamily="18" charset="-34"/>
              </a:rPr>
              <a:t>แต่เก็บไว้เองเลย</a:t>
            </a:r>
            <a:endParaRPr lang="en-US" sz="1400" dirty="0">
              <a:solidFill>
                <a:srgbClr val="FF0000"/>
              </a:solidFill>
              <a:latin typeface="Noto Serif Thai" panose="02020502060505020204" pitchFamily="18" charset="-34"/>
              <a:cs typeface="Noto Serif Thai" panose="02020502060505020204" pitchFamily="18" charset="-34"/>
            </a:endParaRPr>
          </a:p>
        </p:txBody>
      </p:sp>
      <p:sp>
        <p:nvSpPr>
          <p:cNvPr id="5" name="Rectangle 4"/>
          <p:cNvSpPr/>
          <p:nvPr/>
        </p:nvSpPr>
        <p:spPr>
          <a:xfrm>
            <a:off x="9266327" y="6571011"/>
            <a:ext cx="2925673" cy="276999"/>
          </a:xfrm>
          <a:prstGeom prst="rect">
            <a:avLst/>
          </a:prstGeom>
        </p:spPr>
        <p:txBody>
          <a:bodyPr wrap="none">
            <a:spAutoFit/>
          </a:bodyPr>
          <a:lstStyle/>
          <a:p>
            <a:r>
              <a:rPr lang="en-US" sz="1200" dirty="0">
                <a:hlinkClick r:id="rId3"/>
              </a:rPr>
              <a:t>https://www.hznet.de/ipv6/mipv6-intro.pdf</a:t>
            </a:r>
            <a:endParaRPr lang="en-US" sz="1200" dirty="0"/>
          </a:p>
        </p:txBody>
      </p:sp>
      <p:cxnSp>
        <p:nvCxnSpPr>
          <p:cNvPr id="6" name="Straight Connector 5"/>
          <p:cNvCxnSpPr/>
          <p:nvPr/>
        </p:nvCxnSpPr>
        <p:spPr>
          <a:xfrm>
            <a:off x="8881353" y="4970572"/>
            <a:ext cx="1513712" cy="999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472064" y="4492143"/>
            <a:ext cx="1513711" cy="523220"/>
          </a:xfrm>
          <a:prstGeom prst="rect">
            <a:avLst/>
          </a:prstGeom>
          <a:noFill/>
        </p:spPr>
        <p:txBody>
          <a:bodyPr wrap="square" rtlCol="0">
            <a:spAutoFit/>
          </a:bodyPr>
          <a:lstStyle/>
          <a:p>
            <a:r>
              <a:rPr lang="th-TH" sz="1400" dirty="0">
                <a:solidFill>
                  <a:srgbClr val="FF0000"/>
                </a:solidFill>
                <a:latin typeface="Noto Serif Thai" panose="02020502060505020204" pitchFamily="18" charset="-34"/>
                <a:cs typeface="Noto Serif Thai" panose="02020502060505020204" pitchFamily="18" charset="-34"/>
              </a:rPr>
              <a:t>คือสั่งว่า</a:t>
            </a:r>
            <a:br>
              <a:rPr lang="en-US" sz="1400" dirty="0">
                <a:solidFill>
                  <a:srgbClr val="FF0000"/>
                </a:solidFill>
                <a:latin typeface="Noto Serif Thai" panose="02020502060505020204" pitchFamily="18" charset="-34"/>
                <a:cs typeface="Noto Serif Thai" panose="02020502060505020204" pitchFamily="18" charset="-34"/>
              </a:rPr>
            </a:br>
            <a:r>
              <a:rPr lang="th-TH" sz="1400" dirty="0">
                <a:solidFill>
                  <a:srgbClr val="FF0000"/>
                </a:solidFill>
                <a:latin typeface="Noto Serif Thai" panose="02020502060505020204" pitchFamily="18" charset="-34"/>
                <a:cs typeface="Noto Serif Thai" panose="02020502060505020204" pitchFamily="18" charset="-34"/>
              </a:rPr>
              <a:t>ให้ส่งต่อไป </a:t>
            </a:r>
            <a:r>
              <a:rPr lang="en-US" sz="1400" dirty="0" err="1">
                <a:solidFill>
                  <a:srgbClr val="FF0000"/>
                </a:solidFill>
                <a:latin typeface="Noto Serif Thai" panose="02020502060505020204" pitchFamily="18" charset="-34"/>
                <a:cs typeface="Noto Serif Thai" panose="02020502060505020204" pitchFamily="18" charset="-34"/>
              </a:rPr>
              <a:t>HoA</a:t>
            </a:r>
            <a:endParaRPr lang="en-US" sz="1400" dirty="0">
              <a:solidFill>
                <a:srgbClr val="FF0000"/>
              </a:solidFill>
              <a:latin typeface="Noto Serif Thai" panose="02020502060505020204" pitchFamily="18" charset="-34"/>
              <a:cs typeface="Noto Serif Thai" panose="02020502060505020204" pitchFamily="18" charset="-34"/>
            </a:endParaRPr>
          </a:p>
        </p:txBody>
      </p:sp>
      <p:sp>
        <p:nvSpPr>
          <p:cNvPr id="7" name="TextBox 6"/>
          <p:cNvSpPr txBox="1"/>
          <p:nvPr/>
        </p:nvSpPr>
        <p:spPr>
          <a:xfrm>
            <a:off x="6455038" y="1663858"/>
            <a:ext cx="291830" cy="461665"/>
          </a:xfrm>
          <a:prstGeom prst="rect">
            <a:avLst/>
          </a:prstGeom>
          <a:noFill/>
        </p:spPr>
        <p:txBody>
          <a:bodyPr wrap="square" rtlCol="0">
            <a:spAutoFit/>
          </a:bodyPr>
          <a:lstStyle/>
          <a:p>
            <a:pPr algn="ctr"/>
            <a:r>
              <a:rPr lang="en-US" sz="2400" b="1" dirty="0">
                <a:solidFill>
                  <a:srgbClr val="FF0000"/>
                </a:solidFill>
              </a:rPr>
              <a:t>2</a:t>
            </a:r>
          </a:p>
        </p:txBody>
      </p:sp>
      <p:sp>
        <p:nvSpPr>
          <p:cNvPr id="8" name="TextBox 7"/>
          <p:cNvSpPr txBox="1"/>
          <p:nvPr/>
        </p:nvSpPr>
        <p:spPr>
          <a:xfrm>
            <a:off x="5654128" y="1433025"/>
            <a:ext cx="291830" cy="461665"/>
          </a:xfrm>
          <a:prstGeom prst="rect">
            <a:avLst/>
          </a:prstGeom>
          <a:noFill/>
        </p:spPr>
        <p:txBody>
          <a:bodyPr wrap="square" rtlCol="0">
            <a:spAutoFit/>
          </a:bodyPr>
          <a:lstStyle/>
          <a:p>
            <a:pPr algn="ctr"/>
            <a:r>
              <a:rPr lang="en-US" sz="2400" b="1" dirty="0">
                <a:solidFill>
                  <a:srgbClr val="FF0000"/>
                </a:solidFill>
              </a:rPr>
              <a:t>3</a:t>
            </a:r>
          </a:p>
        </p:txBody>
      </p:sp>
      <p:sp>
        <p:nvSpPr>
          <p:cNvPr id="4" name="TextBox 3"/>
          <p:cNvSpPr txBox="1"/>
          <p:nvPr/>
        </p:nvSpPr>
        <p:spPr>
          <a:xfrm>
            <a:off x="4147127" y="6340178"/>
            <a:ext cx="300082" cy="369332"/>
          </a:xfrm>
          <a:prstGeom prst="rect">
            <a:avLst/>
          </a:prstGeom>
          <a:noFill/>
        </p:spPr>
        <p:txBody>
          <a:bodyPr wrap="none" rtlCol="0">
            <a:spAutoFit/>
          </a:bodyPr>
          <a:lstStyle/>
          <a:p>
            <a:pPr algn="ctr"/>
            <a:r>
              <a:rPr lang="en-US" dirty="0">
                <a:solidFill>
                  <a:srgbClr val="FF0000"/>
                </a:solidFill>
                <a:latin typeface="Noto Serif Thai" panose="02020502060505020204" pitchFamily="18" charset="-34"/>
                <a:cs typeface="Noto Serif Thai" panose="02020502060505020204" pitchFamily="18" charset="-34"/>
              </a:rPr>
              <a:t>*</a:t>
            </a:r>
          </a:p>
        </p:txBody>
      </p:sp>
      <p:pic>
        <p:nvPicPr>
          <p:cNvPr id="1026" name="Picture 2" descr="Devil Images | Free Vectors, Stock Photos &amp; PS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36328" y="2028176"/>
            <a:ext cx="956177" cy="134672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flipV="1">
            <a:off x="8148320" y="1737360"/>
            <a:ext cx="2072640" cy="65024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099527" y="1456171"/>
            <a:ext cx="2204720" cy="523220"/>
          </a:xfrm>
          <a:prstGeom prst="rect">
            <a:avLst/>
          </a:prstGeom>
          <a:noFill/>
        </p:spPr>
        <p:txBody>
          <a:bodyPr wrap="square" rtlCol="0">
            <a:spAutoFit/>
          </a:bodyPr>
          <a:lstStyle/>
          <a:p>
            <a:r>
              <a:rPr lang="en-US" sz="1400" dirty="0">
                <a:solidFill>
                  <a:srgbClr val="FF0000"/>
                </a:solidFill>
                <a:latin typeface="Noto Serif Thai" panose="02020502060505020204" pitchFamily="18" charset="-34"/>
                <a:cs typeface="Noto Serif Thai" panose="02020502060505020204" pitchFamily="18" charset="-34"/>
              </a:rPr>
              <a:t>* </a:t>
            </a:r>
            <a:r>
              <a:rPr lang="th-TH" sz="1400" dirty="0">
                <a:solidFill>
                  <a:srgbClr val="FF0000"/>
                </a:solidFill>
                <a:latin typeface="Noto Serif Thai" panose="02020502060505020204" pitchFamily="18" charset="-34"/>
                <a:cs typeface="Noto Serif Thai" panose="02020502060505020204" pitchFamily="18" charset="-34"/>
              </a:rPr>
              <a:t>ปลอม </a:t>
            </a:r>
            <a:r>
              <a:rPr lang="en-US" sz="1400" dirty="0">
                <a:solidFill>
                  <a:srgbClr val="FF0000"/>
                </a:solidFill>
                <a:latin typeface="Noto Serif Thai" panose="02020502060505020204" pitchFamily="18" charset="-34"/>
                <a:cs typeface="Noto Serif Thai" panose="02020502060505020204" pitchFamily="18" charset="-34"/>
              </a:rPr>
              <a:t>binding update</a:t>
            </a:r>
            <a:br>
              <a:rPr lang="en-US" sz="1400" dirty="0">
                <a:solidFill>
                  <a:srgbClr val="FF0000"/>
                </a:solidFill>
                <a:latin typeface="Noto Serif Thai" panose="02020502060505020204" pitchFamily="18" charset="-34"/>
                <a:cs typeface="Noto Serif Thai" panose="02020502060505020204" pitchFamily="18" charset="-34"/>
              </a:rPr>
            </a:br>
            <a:r>
              <a:rPr lang="en-US" sz="1400" dirty="0">
                <a:solidFill>
                  <a:srgbClr val="FF0000"/>
                </a:solidFill>
                <a:latin typeface="Noto Serif Thai" panose="02020502060505020204" pitchFamily="18" charset="-34"/>
                <a:cs typeface="Noto Serif Thai" panose="02020502060505020204" pitchFamily="18" charset="-34"/>
              </a:rPr>
              <a:t>   </a:t>
            </a:r>
            <a:r>
              <a:rPr lang="th-TH" sz="1400" dirty="0">
                <a:solidFill>
                  <a:srgbClr val="FF0000"/>
                </a:solidFill>
                <a:latin typeface="Noto Serif Thai" panose="02020502060505020204" pitchFamily="18" charset="-34"/>
                <a:cs typeface="Noto Serif Thai" panose="02020502060505020204" pitchFamily="18" charset="-34"/>
              </a:rPr>
              <a:t>หลอกว่าเป็น </a:t>
            </a:r>
            <a:r>
              <a:rPr lang="en-US" sz="1400" dirty="0">
                <a:solidFill>
                  <a:srgbClr val="FF0000"/>
                </a:solidFill>
                <a:latin typeface="Noto Serif Thai" panose="02020502060505020204" pitchFamily="18" charset="-34"/>
                <a:cs typeface="Noto Serif Thai" panose="02020502060505020204" pitchFamily="18" charset="-34"/>
              </a:rPr>
              <a:t>MN</a:t>
            </a:r>
          </a:p>
        </p:txBody>
      </p:sp>
    </p:spTree>
    <p:extLst>
      <p:ext uri="{BB962C8B-B14F-4D97-AF65-F5344CB8AC3E}">
        <p14:creationId xmlns:p14="http://schemas.microsoft.com/office/powerpoint/2010/main" val="2977364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657" y="145144"/>
            <a:ext cx="11872686" cy="707886"/>
          </a:xfrm>
          <a:prstGeom prst="rect">
            <a:avLst/>
          </a:prstGeom>
          <a:noFill/>
        </p:spPr>
        <p:txBody>
          <a:bodyPr wrap="square" rtlCol="0">
            <a:spAutoFit/>
          </a:bodyPr>
          <a:lstStyle>
            <a:defPPr>
              <a:defRPr lang="en-US"/>
            </a:defPPr>
            <a:lvl1pPr>
              <a:defRPr sz="4000" b="1"/>
            </a:lvl1pPr>
            <a:lvl2pPr marL="742950" lvl="1" indent="-285750">
              <a:buFont typeface="Arial" panose="020B0604020202020204" pitchFamily="34" charset="0"/>
              <a:buChar char="•"/>
              <a:defRPr sz="3600"/>
            </a:lvl2pPr>
          </a:lstStyle>
          <a:p>
            <a:r>
              <a:rPr lang="en-US" dirty="0">
                <a:latin typeface="Noto Serif Thai" panose="02020502060505020204" pitchFamily="18" charset="-34"/>
                <a:cs typeface="Noto Serif Thai" panose="02020502060505020204" pitchFamily="18" charset="-34"/>
              </a:rPr>
              <a:t>Applications of Mobile IP</a:t>
            </a:r>
          </a:p>
        </p:txBody>
      </p:sp>
      <p:sp>
        <p:nvSpPr>
          <p:cNvPr id="2" name="TextBox 1"/>
          <p:cNvSpPr txBox="1"/>
          <p:nvPr/>
        </p:nvSpPr>
        <p:spPr>
          <a:xfrm>
            <a:off x="522513" y="1088572"/>
            <a:ext cx="11335829" cy="1200329"/>
          </a:xfrm>
          <a:prstGeom prst="rect">
            <a:avLst/>
          </a:prstGeom>
          <a:noFill/>
        </p:spPr>
        <p:txBody>
          <a:bodyPr wrap="square" rtlCol="0">
            <a:spAutoFit/>
          </a:bodyPr>
          <a:lstStyle/>
          <a:p>
            <a:pPr marL="285750" indent="-285750">
              <a:buFont typeface="Arial" panose="020B0604020202020204" pitchFamily="34" charset="0"/>
              <a:buChar char="•"/>
            </a:pPr>
            <a:r>
              <a:rPr lang="th-TH" sz="2400" dirty="0">
                <a:latin typeface="Noto Serif Thai" panose="02020502060505020204" pitchFamily="18" charset="-34"/>
                <a:cs typeface="Noto Serif Thai" panose="02020502060505020204" pitchFamily="18" charset="-34"/>
              </a:rPr>
              <a:t>อุปกรณ์</a:t>
            </a:r>
            <a:r>
              <a:rPr lang="en-US" sz="2400" dirty="0">
                <a:latin typeface="Noto Serif Thai" panose="02020502060505020204" pitchFamily="18" charset="-34"/>
                <a:cs typeface="Noto Serif Thai" panose="02020502060505020204" pitchFamily="18" charset="-34"/>
              </a:rPr>
              <a:t>/</a:t>
            </a:r>
            <a:r>
              <a:rPr lang="th-TH" sz="2400" dirty="0">
                <a:latin typeface="Noto Serif Thai" panose="02020502060505020204" pitchFamily="18" charset="-34"/>
                <a:cs typeface="Noto Serif Thai" panose="02020502060505020204" pitchFamily="18" charset="-34"/>
              </a:rPr>
              <a:t>เครื่องมือวัดในโรงงาน</a:t>
            </a:r>
            <a:r>
              <a:rPr lang="en-US" sz="2400" dirty="0">
                <a:latin typeface="Noto Serif Thai" panose="02020502060505020204" pitchFamily="18" charset="-34"/>
                <a:cs typeface="Noto Serif Thai" panose="02020502060505020204" pitchFamily="18" charset="-34"/>
              </a:rPr>
              <a:t>/</a:t>
            </a:r>
            <a:r>
              <a:rPr lang="th-TH" sz="2400" dirty="0">
                <a:latin typeface="Noto Serif Thai" panose="02020502060505020204" pitchFamily="18" charset="-34"/>
                <a:cs typeface="Noto Serif Thai" panose="02020502060505020204" pitchFamily="18" charset="-34"/>
              </a:rPr>
              <a:t>โรงพยาบาล</a:t>
            </a:r>
            <a:r>
              <a:rPr lang="en-US" sz="2400" dirty="0">
                <a:latin typeface="Noto Serif Thai" panose="02020502060505020204" pitchFamily="18" charset="-34"/>
                <a:cs typeface="Noto Serif Thai" panose="02020502060505020204" pitchFamily="18" charset="-34"/>
              </a:rPr>
              <a:t> </a:t>
            </a:r>
            <a:r>
              <a:rPr lang="th-TH" sz="2400" dirty="0">
                <a:latin typeface="Noto Serif Thai" panose="02020502060505020204" pitchFamily="18" charset="-34"/>
                <a:cs typeface="Noto Serif Thai" panose="02020502060505020204" pitchFamily="18" charset="-34"/>
              </a:rPr>
              <a:t>เพื่อให้เคลื่อนย้ายไปที่ไหนก็ได้ และอ่านค่าจากเครื่องมือวัดได้โดยระบุ </a:t>
            </a:r>
            <a:r>
              <a:rPr lang="en-US" sz="2400" dirty="0">
                <a:latin typeface="Noto Serif Thai" panose="02020502060505020204" pitchFamily="18" charset="-34"/>
                <a:cs typeface="Noto Serif Thai" panose="02020502060505020204" pitchFamily="18" charset="-34"/>
              </a:rPr>
              <a:t>IP address </a:t>
            </a:r>
            <a:r>
              <a:rPr lang="th-TH" sz="2400" dirty="0">
                <a:latin typeface="Noto Serif Thai" panose="02020502060505020204" pitchFamily="18" charset="-34"/>
                <a:cs typeface="Noto Serif Thai" panose="02020502060505020204" pitchFamily="18" charset="-34"/>
              </a:rPr>
              <a:t>ที่มีค่าคงที่</a:t>
            </a:r>
            <a:endParaRPr lang="en-US" sz="2400" dirty="0">
              <a:latin typeface="Noto Serif Thai" panose="02020502060505020204" pitchFamily="18" charset="-34"/>
              <a:cs typeface="Noto Serif Thai" panose="02020502060505020204" pitchFamily="18" charset="-34"/>
            </a:endParaRPr>
          </a:p>
          <a:p>
            <a:pPr marL="285750" indent="-285750">
              <a:buFont typeface="Arial" panose="020B0604020202020204" pitchFamily="34" charset="0"/>
              <a:buChar char="•"/>
            </a:pPr>
            <a:r>
              <a:rPr lang="th-TH" sz="2400" dirty="0">
                <a:latin typeface="Noto Serif Thai" panose="02020502060505020204" pitchFamily="18" charset="-34"/>
                <a:cs typeface="Noto Serif Thai" panose="02020502060505020204" pitchFamily="18" charset="-34"/>
              </a:rPr>
              <a:t>แอป</a:t>
            </a:r>
            <a:r>
              <a:rPr lang="th-TH" sz="2400" dirty="0" err="1">
                <a:latin typeface="Noto Serif Thai" panose="02020502060505020204" pitchFamily="18" charset="-34"/>
                <a:cs typeface="Noto Serif Thai" panose="02020502060505020204" pitchFamily="18" charset="-34"/>
              </a:rPr>
              <a:t>พลิเค</a:t>
            </a:r>
            <a:r>
              <a:rPr lang="th-TH" sz="2400" dirty="0">
                <a:latin typeface="Noto Serif Thai" panose="02020502060505020204" pitchFamily="18" charset="-34"/>
                <a:cs typeface="Noto Serif Thai" panose="02020502060505020204" pitchFamily="18" charset="-34"/>
              </a:rPr>
              <a:t>ชันที่ต้องทำงานต่อเนื่องด้วย </a:t>
            </a:r>
            <a:r>
              <a:rPr lang="en-US" sz="2400" dirty="0">
                <a:latin typeface="Noto Serif Thai" panose="02020502060505020204" pitchFamily="18" charset="-34"/>
                <a:cs typeface="Noto Serif Thai" panose="02020502060505020204" pitchFamily="18" charset="-34"/>
              </a:rPr>
              <a:t>IP address </a:t>
            </a:r>
            <a:r>
              <a:rPr lang="th-TH" sz="2400" dirty="0">
                <a:latin typeface="Noto Serif Thai" panose="02020502060505020204" pitchFamily="18" charset="-34"/>
                <a:cs typeface="Noto Serif Thai" panose="02020502060505020204" pitchFamily="18" charset="-34"/>
              </a:rPr>
              <a:t>ที่มีค่าคงที่</a:t>
            </a:r>
            <a:endParaRPr lang="en-US" sz="2400" dirty="0">
              <a:latin typeface="Noto Serif Thai" panose="02020502060505020204" pitchFamily="18" charset="-34"/>
              <a:cs typeface="Noto Serif Thai" panose="02020502060505020204" pitchFamily="18" charset="-34"/>
            </a:endParaRPr>
          </a:p>
        </p:txBody>
      </p:sp>
      <p:pic>
        <p:nvPicPr>
          <p:cNvPr id="6146" name="Picture 2" descr="Image result for patient moni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419" y="3021362"/>
            <a:ext cx="5103273" cy="34603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427" y="3021362"/>
            <a:ext cx="5594714" cy="34603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4034C-434C-96D0-4B31-3B9F517E6324}"/>
              </a:ext>
            </a:extLst>
          </p:cNvPr>
          <p:cNvSpPr txBox="1"/>
          <p:nvPr/>
        </p:nvSpPr>
        <p:spPr>
          <a:xfrm>
            <a:off x="956419" y="2435158"/>
            <a:ext cx="10828722" cy="584775"/>
          </a:xfrm>
          <a:prstGeom prst="rect">
            <a:avLst/>
          </a:prstGeom>
          <a:noFill/>
        </p:spPr>
        <p:txBody>
          <a:bodyPr wrap="square" rtlCol="0">
            <a:spAutoFit/>
          </a:bodyPr>
          <a:lstStyle/>
          <a:p>
            <a:r>
              <a:rPr lang="th-TH" sz="1600" dirty="0">
                <a:solidFill>
                  <a:srgbClr val="FF0000"/>
                </a:solidFill>
                <a:latin typeface="Noto Serif Thai" panose="02020502060505020204" pitchFamily="18" charset="-34"/>
                <a:cs typeface="Noto Serif Thai" panose="02020502060505020204" pitchFamily="18" charset="-34"/>
              </a:rPr>
              <a:t>อย่าลืมว่าอุปกรณ์อยู่ติดกับตัวคนไข้</a:t>
            </a:r>
            <a:r>
              <a:rPr lang="en-US" sz="1600" dirty="0">
                <a:solidFill>
                  <a:srgbClr val="FF0000"/>
                </a:solidFill>
                <a:latin typeface="Noto Serif Thai" panose="02020502060505020204" pitchFamily="18" charset="-34"/>
                <a:cs typeface="Noto Serif Thai" panose="02020502060505020204" pitchFamily="18" charset="-34"/>
              </a:rPr>
              <a:t>/</a:t>
            </a:r>
            <a:r>
              <a:rPr lang="th-TH" sz="1600" dirty="0">
                <a:solidFill>
                  <a:srgbClr val="FF0000"/>
                </a:solidFill>
                <a:latin typeface="Noto Serif Thai" panose="02020502060505020204" pitchFamily="18" charset="-34"/>
                <a:cs typeface="Noto Serif Thai" panose="02020502060505020204" pitchFamily="18" charset="-34"/>
              </a:rPr>
              <a:t>เตียง เตียงถูกเข็นไปมาระหว่างห้อง</a:t>
            </a:r>
            <a:r>
              <a:rPr lang="en-US" sz="1600" dirty="0">
                <a:solidFill>
                  <a:srgbClr val="FF0000"/>
                </a:solidFill>
                <a:latin typeface="Noto Serif Thai" panose="02020502060505020204" pitchFamily="18" charset="-34"/>
                <a:cs typeface="Noto Serif Thai" panose="02020502060505020204" pitchFamily="18" charset="-34"/>
              </a:rPr>
              <a:t>/</a:t>
            </a:r>
            <a:r>
              <a:rPr lang="th-TH" sz="1600" dirty="0">
                <a:solidFill>
                  <a:srgbClr val="FF0000"/>
                </a:solidFill>
                <a:latin typeface="Noto Serif Thai" panose="02020502060505020204" pitchFamily="18" charset="-34"/>
                <a:cs typeface="Noto Serif Thai" panose="02020502060505020204" pitchFamily="18" charset="-34"/>
              </a:rPr>
              <a:t>ตึกได้ตลอดเวลา จะซื้อ </a:t>
            </a:r>
            <a:r>
              <a:rPr lang="en-US" sz="1600" dirty="0">
                <a:solidFill>
                  <a:srgbClr val="FF0000"/>
                </a:solidFill>
                <a:latin typeface="Noto Serif Thai" panose="02020502060505020204" pitchFamily="18" charset="-34"/>
                <a:cs typeface="Noto Serif Thai" panose="02020502060505020204" pitchFamily="18" charset="-34"/>
              </a:rPr>
              <a:t>sim </a:t>
            </a:r>
            <a:r>
              <a:rPr lang="th-TH" sz="1600" dirty="0">
                <a:solidFill>
                  <a:srgbClr val="FF0000"/>
                </a:solidFill>
                <a:latin typeface="Noto Serif Thai" panose="02020502060505020204" pitchFamily="18" charset="-34"/>
                <a:cs typeface="Noto Serif Thai" panose="02020502060505020204" pitchFamily="18" charset="-34"/>
              </a:rPr>
              <a:t>ใส่อุปกรณ์ทุกตัวก็ได้</a:t>
            </a:r>
            <a:br>
              <a:rPr lang="th-TH" sz="1600" dirty="0">
                <a:solidFill>
                  <a:srgbClr val="FF0000"/>
                </a:solidFill>
                <a:latin typeface="Noto Serif Thai" panose="02020502060505020204" pitchFamily="18" charset="-34"/>
                <a:cs typeface="Noto Serif Thai" panose="02020502060505020204" pitchFamily="18" charset="-34"/>
              </a:rPr>
            </a:br>
            <a:r>
              <a:rPr lang="th-TH" sz="1600" dirty="0">
                <a:solidFill>
                  <a:srgbClr val="FF0000"/>
                </a:solidFill>
                <a:latin typeface="Noto Serif Thai" panose="02020502060505020204" pitchFamily="18" charset="-34"/>
                <a:cs typeface="Noto Serif Thai" panose="02020502060505020204" pitchFamily="18" charset="-34"/>
              </a:rPr>
              <a:t>เพื่อให้เคลื่อนที่ได้อิสระใน </a:t>
            </a:r>
            <a:r>
              <a:rPr lang="en-US" sz="1600" dirty="0">
                <a:solidFill>
                  <a:srgbClr val="FF0000"/>
                </a:solidFill>
                <a:latin typeface="Noto Serif Thai" panose="02020502060505020204" pitchFamily="18" charset="-34"/>
                <a:cs typeface="Noto Serif Thai" panose="02020502060505020204" pitchFamily="18" charset="-34"/>
              </a:rPr>
              <a:t>cellular network</a:t>
            </a:r>
            <a:r>
              <a:rPr lang="th-TH" sz="1600" dirty="0">
                <a:solidFill>
                  <a:srgbClr val="FF0000"/>
                </a:solidFill>
                <a:latin typeface="Noto Serif Thai" panose="02020502060505020204" pitchFamily="18" charset="-34"/>
                <a:cs typeface="Noto Serif Thai" panose="02020502060505020204" pitchFamily="18" charset="-34"/>
              </a:rPr>
              <a:t> แต่ทำแบบนั้นสิ้นเปลืองค่าใช้จ่ายมากกว่า</a:t>
            </a:r>
            <a:r>
              <a:rPr lang="en-US" sz="1600" dirty="0">
                <a:solidFill>
                  <a:srgbClr val="FF0000"/>
                </a:solidFill>
                <a:latin typeface="Noto Serif Thai" panose="02020502060505020204" pitchFamily="18" charset="-34"/>
                <a:cs typeface="Noto Serif Thai" panose="02020502060505020204" pitchFamily="18" charset="-34"/>
              </a:rPr>
              <a:t> (</a:t>
            </a:r>
            <a:r>
              <a:rPr lang="th-TH" sz="1600" dirty="0">
                <a:solidFill>
                  <a:srgbClr val="FF0000"/>
                </a:solidFill>
                <a:latin typeface="Noto Serif Thai" panose="02020502060505020204" pitchFamily="18" charset="-34"/>
                <a:cs typeface="Noto Serif Thai" panose="02020502060505020204" pitchFamily="18" charset="-34"/>
              </a:rPr>
              <a:t>รพ</a:t>
            </a:r>
            <a:r>
              <a:rPr lang="en-US" sz="1600" dirty="0">
                <a:solidFill>
                  <a:srgbClr val="FF0000"/>
                </a:solidFill>
                <a:latin typeface="Noto Serif Thai" panose="02020502060505020204" pitchFamily="18" charset="-34"/>
                <a:cs typeface="Noto Serif Thai" panose="02020502060505020204" pitchFamily="18" charset="-34"/>
              </a:rPr>
              <a:t>.</a:t>
            </a:r>
            <a:r>
              <a:rPr lang="th-TH" sz="1600" dirty="0">
                <a:solidFill>
                  <a:srgbClr val="FF0000"/>
                </a:solidFill>
                <a:latin typeface="Noto Serif Thai" panose="02020502060505020204" pitchFamily="18" charset="-34"/>
                <a:cs typeface="Noto Serif Thai" panose="02020502060505020204" pitchFamily="18" charset="-34"/>
              </a:rPr>
              <a:t> จุฬาฯ ใช้ </a:t>
            </a:r>
            <a:r>
              <a:rPr lang="en-US" sz="1600" dirty="0">
                <a:solidFill>
                  <a:srgbClr val="FF0000"/>
                </a:solidFill>
                <a:latin typeface="Noto Serif Thai" panose="02020502060505020204" pitchFamily="18" charset="-34"/>
                <a:cs typeface="Noto Serif Thai" panose="02020502060505020204" pitchFamily="18" charset="-34"/>
              </a:rPr>
              <a:t>Mobile IP </a:t>
            </a:r>
            <a:r>
              <a:rPr lang="th-TH" sz="1600" dirty="0">
                <a:solidFill>
                  <a:srgbClr val="FF0000"/>
                </a:solidFill>
                <a:latin typeface="Noto Serif Thai" panose="02020502060505020204" pitchFamily="18" charset="-34"/>
                <a:cs typeface="Noto Serif Thai" panose="02020502060505020204" pitchFamily="18" charset="-34"/>
              </a:rPr>
              <a:t>หรือไม่</a:t>
            </a:r>
            <a:r>
              <a:rPr lang="en-US" sz="1600" dirty="0">
                <a:solidFill>
                  <a:srgbClr val="FF0000"/>
                </a:solidFill>
                <a:latin typeface="Noto Serif Thai" panose="02020502060505020204" pitchFamily="18" charset="-34"/>
                <a:cs typeface="Noto Serif Thai" panose="02020502060505020204" pitchFamily="18" charset="-34"/>
              </a:rPr>
              <a:t>?)</a:t>
            </a:r>
          </a:p>
        </p:txBody>
      </p:sp>
    </p:spTree>
    <p:extLst>
      <p:ext uri="{BB962C8B-B14F-4D97-AF65-F5344CB8AC3E}">
        <p14:creationId xmlns:p14="http://schemas.microsoft.com/office/powerpoint/2010/main" val="3786597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99E90A-3183-32EE-FC70-392211F13BFE}"/>
              </a:ext>
            </a:extLst>
          </p:cNvPr>
          <p:cNvSpPr txBox="1"/>
          <p:nvPr/>
        </p:nvSpPr>
        <p:spPr>
          <a:xfrm>
            <a:off x="159657" y="145144"/>
            <a:ext cx="11872686" cy="646331"/>
          </a:xfrm>
          <a:prstGeom prst="rect">
            <a:avLst/>
          </a:prstGeom>
          <a:noFill/>
        </p:spPr>
        <p:txBody>
          <a:bodyPr wrap="square" rtlCol="0">
            <a:spAutoFit/>
          </a:bodyPr>
          <a:lstStyle>
            <a:defPPr>
              <a:defRPr lang="en-US"/>
            </a:defPPr>
            <a:lvl1pPr>
              <a:defRPr sz="4000" b="1"/>
            </a:lvl1pPr>
            <a:lvl2pPr marL="742950" lvl="1" indent="-285750">
              <a:buFont typeface="Arial" panose="020B0604020202020204" pitchFamily="34" charset="0"/>
              <a:buChar char="•"/>
              <a:defRPr sz="3600"/>
            </a:lvl2pPr>
          </a:lstStyle>
          <a:p>
            <a:r>
              <a:rPr lang="en-US" sz="3600" dirty="0">
                <a:latin typeface="Noto Serif Thai" panose="02020502060505020204" pitchFamily="18" charset="-34"/>
                <a:cs typeface="Noto Serif Thai" panose="02020502060505020204" pitchFamily="18" charset="-34"/>
              </a:rPr>
              <a:t>Radio Frequency Identification (RFID) System</a:t>
            </a:r>
          </a:p>
        </p:txBody>
      </p:sp>
      <p:pic>
        <p:nvPicPr>
          <p:cNvPr id="6" name="Picture 5">
            <a:extLst>
              <a:ext uri="{FF2B5EF4-FFF2-40B4-BE49-F238E27FC236}">
                <a16:creationId xmlns:a16="http://schemas.microsoft.com/office/drawing/2014/main" id="{0CDF7FC5-EA10-EDC4-7C1F-4AE128DAD4A8}"/>
              </a:ext>
            </a:extLst>
          </p:cNvPr>
          <p:cNvPicPr>
            <a:picLocks noChangeAspect="1"/>
          </p:cNvPicPr>
          <p:nvPr/>
        </p:nvPicPr>
        <p:blipFill>
          <a:blip r:embed="rId2"/>
          <a:stretch>
            <a:fillRect/>
          </a:stretch>
        </p:blipFill>
        <p:spPr>
          <a:xfrm>
            <a:off x="731207" y="873369"/>
            <a:ext cx="1803175" cy="2735430"/>
          </a:xfrm>
          <a:prstGeom prst="rect">
            <a:avLst/>
          </a:prstGeom>
        </p:spPr>
      </p:pic>
      <p:pic>
        <p:nvPicPr>
          <p:cNvPr id="2052" name="Picture 4" descr="What is RFID Wristband? - RFID Card">
            <a:extLst>
              <a:ext uri="{FF2B5EF4-FFF2-40B4-BE49-F238E27FC236}">
                <a16:creationId xmlns:a16="http://schemas.microsoft.com/office/drawing/2014/main" id="{879E0AAE-6AA5-7D1E-E056-367423383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635" y="873369"/>
            <a:ext cx="4848193" cy="27235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USDA's APHIS Plans Revisions to Electronic Animal IDs">
            <a:extLst>
              <a:ext uri="{FF2B5EF4-FFF2-40B4-BE49-F238E27FC236}">
                <a16:creationId xmlns:a16="http://schemas.microsoft.com/office/drawing/2014/main" id="{4AEE3379-CF5E-38C4-F7A0-A2D69B37DE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478" y="3678773"/>
            <a:ext cx="6651368" cy="299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250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artstore Blog | Smart Checkout: How RFID technology is ...">
            <a:extLst>
              <a:ext uri="{FF2B5EF4-FFF2-40B4-BE49-F238E27FC236}">
                <a16:creationId xmlns:a16="http://schemas.microsoft.com/office/drawing/2014/main" id="{4EC37CF6-F0FA-03A2-231D-62CAF166D1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5558" y="2157139"/>
            <a:ext cx="4521580" cy="254372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isually impaired guide brick">
            <a:extLst>
              <a:ext uri="{FF2B5EF4-FFF2-40B4-BE49-F238E27FC236}">
                <a16:creationId xmlns:a16="http://schemas.microsoft.com/office/drawing/2014/main" id="{EA31F6C8-96F1-158B-393A-E1DD9592B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64" y="547077"/>
            <a:ext cx="6215391" cy="57638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922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FID tag | The IT Law Wiki | Fandom">
            <a:extLst>
              <a:ext uri="{FF2B5EF4-FFF2-40B4-BE49-F238E27FC236}">
                <a16:creationId xmlns:a16="http://schemas.microsoft.com/office/drawing/2014/main" id="{F9BE3F76-AF86-CE54-9140-1E2A90B72C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102" y="2055667"/>
            <a:ext cx="3466900" cy="27466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5C09C5-253A-B5A8-0615-701F7D6E09CE}"/>
              </a:ext>
            </a:extLst>
          </p:cNvPr>
          <p:cNvSpPr txBox="1"/>
          <p:nvPr/>
        </p:nvSpPr>
        <p:spPr>
          <a:xfrm>
            <a:off x="159657" y="145144"/>
            <a:ext cx="11872686" cy="646331"/>
          </a:xfrm>
          <a:prstGeom prst="rect">
            <a:avLst/>
          </a:prstGeom>
          <a:noFill/>
        </p:spPr>
        <p:txBody>
          <a:bodyPr wrap="square" rtlCol="0">
            <a:spAutoFit/>
          </a:bodyPr>
          <a:lstStyle>
            <a:defPPr>
              <a:defRPr lang="en-US"/>
            </a:defPPr>
            <a:lvl1pPr>
              <a:defRPr sz="4000" b="1"/>
            </a:lvl1pPr>
            <a:lvl2pPr marL="742950" lvl="1" indent="-285750">
              <a:buFont typeface="Arial" panose="020B0604020202020204" pitchFamily="34" charset="0"/>
              <a:buChar char="•"/>
              <a:defRPr sz="3600"/>
            </a:lvl2pPr>
          </a:lstStyle>
          <a:p>
            <a:r>
              <a:rPr lang="en-US" sz="3600" dirty="0">
                <a:latin typeface="Noto Serif Thai" panose="02020502060505020204" pitchFamily="18" charset="-34"/>
                <a:cs typeface="Noto Serif Thai" panose="02020502060505020204" pitchFamily="18" charset="-34"/>
              </a:rPr>
              <a:t>RFID Tag and Reader</a:t>
            </a:r>
          </a:p>
        </p:txBody>
      </p:sp>
      <p:pic>
        <p:nvPicPr>
          <p:cNvPr id="6" name="Picture 5">
            <a:extLst>
              <a:ext uri="{FF2B5EF4-FFF2-40B4-BE49-F238E27FC236}">
                <a16:creationId xmlns:a16="http://schemas.microsoft.com/office/drawing/2014/main" id="{F8CBA307-BA00-9179-FE5C-59B0CBB631A0}"/>
              </a:ext>
            </a:extLst>
          </p:cNvPr>
          <p:cNvPicPr>
            <a:picLocks noChangeAspect="1"/>
          </p:cNvPicPr>
          <p:nvPr/>
        </p:nvPicPr>
        <p:blipFill>
          <a:blip r:embed="rId3"/>
          <a:stretch>
            <a:fillRect/>
          </a:stretch>
        </p:blipFill>
        <p:spPr>
          <a:xfrm>
            <a:off x="5767227" y="1676154"/>
            <a:ext cx="5344271" cy="3505689"/>
          </a:xfrm>
          <a:prstGeom prst="rect">
            <a:avLst/>
          </a:prstGeom>
        </p:spPr>
      </p:pic>
    </p:spTree>
    <p:extLst>
      <p:ext uri="{BB962C8B-B14F-4D97-AF65-F5344CB8AC3E}">
        <p14:creationId xmlns:p14="http://schemas.microsoft.com/office/powerpoint/2010/main" val="4173817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671BA-AF86-B556-F568-89C985154A7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76D83C6-9943-17DC-D386-DD6F00F76933}"/>
              </a:ext>
            </a:extLst>
          </p:cNvPr>
          <p:cNvPicPr>
            <a:picLocks noChangeAspect="1"/>
          </p:cNvPicPr>
          <p:nvPr/>
        </p:nvPicPr>
        <p:blipFill>
          <a:blip r:embed="rId2"/>
          <a:stretch>
            <a:fillRect/>
          </a:stretch>
        </p:blipFill>
        <p:spPr>
          <a:xfrm>
            <a:off x="1959457" y="502737"/>
            <a:ext cx="8273084" cy="2212054"/>
          </a:xfrm>
          <a:prstGeom prst="rect">
            <a:avLst/>
          </a:prstGeom>
        </p:spPr>
      </p:pic>
      <p:pic>
        <p:nvPicPr>
          <p:cNvPr id="5" name="Picture 4">
            <a:extLst>
              <a:ext uri="{FF2B5EF4-FFF2-40B4-BE49-F238E27FC236}">
                <a16:creationId xmlns:a16="http://schemas.microsoft.com/office/drawing/2014/main" id="{7811BFD9-4BE5-E682-5F29-CA6F51C3AC65}"/>
              </a:ext>
            </a:extLst>
          </p:cNvPr>
          <p:cNvPicPr>
            <a:picLocks noChangeAspect="1"/>
          </p:cNvPicPr>
          <p:nvPr/>
        </p:nvPicPr>
        <p:blipFill>
          <a:blip r:embed="rId3"/>
          <a:stretch>
            <a:fillRect/>
          </a:stretch>
        </p:blipFill>
        <p:spPr>
          <a:xfrm>
            <a:off x="2012547" y="3074078"/>
            <a:ext cx="8166905" cy="3450805"/>
          </a:xfrm>
          <a:prstGeom prst="rect">
            <a:avLst/>
          </a:prstGeom>
        </p:spPr>
      </p:pic>
      <p:cxnSp>
        <p:nvCxnSpPr>
          <p:cNvPr id="7" name="Straight Connector 6">
            <a:extLst>
              <a:ext uri="{FF2B5EF4-FFF2-40B4-BE49-F238E27FC236}">
                <a16:creationId xmlns:a16="http://schemas.microsoft.com/office/drawing/2014/main" id="{504350AB-461A-C2FD-6B49-685C1D50D93A}"/>
              </a:ext>
            </a:extLst>
          </p:cNvPr>
          <p:cNvCxnSpPr/>
          <p:nvPr/>
        </p:nvCxnSpPr>
        <p:spPr>
          <a:xfrm>
            <a:off x="7943850" y="5143500"/>
            <a:ext cx="220702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B3AD3C-125F-AC23-0337-291E487A7C27}"/>
              </a:ext>
            </a:extLst>
          </p:cNvPr>
          <p:cNvCxnSpPr>
            <a:cxnSpLocks/>
          </p:cNvCxnSpPr>
          <p:nvPr/>
        </p:nvCxnSpPr>
        <p:spPr>
          <a:xfrm>
            <a:off x="3524250" y="6153150"/>
            <a:ext cx="12763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1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F4582-8074-AE27-5CAA-7A2591D81B7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54F0915-E9EA-C15B-4177-623C2A816856}"/>
              </a:ext>
            </a:extLst>
          </p:cNvPr>
          <p:cNvSpPr txBox="1"/>
          <p:nvPr/>
        </p:nvSpPr>
        <p:spPr>
          <a:xfrm>
            <a:off x="159657" y="145144"/>
            <a:ext cx="11872686" cy="646331"/>
          </a:xfrm>
          <a:prstGeom prst="rect">
            <a:avLst/>
          </a:prstGeom>
          <a:noFill/>
        </p:spPr>
        <p:txBody>
          <a:bodyPr wrap="square" rtlCol="0">
            <a:spAutoFit/>
          </a:bodyPr>
          <a:lstStyle>
            <a:defPPr>
              <a:defRPr lang="en-US"/>
            </a:defPPr>
            <a:lvl1pPr>
              <a:defRPr sz="4000" b="1"/>
            </a:lvl1pPr>
            <a:lvl2pPr marL="742950" lvl="1" indent="-285750">
              <a:buFont typeface="Arial" panose="020B0604020202020204" pitchFamily="34" charset="0"/>
              <a:buChar char="•"/>
              <a:defRPr sz="3600"/>
            </a:lvl2pPr>
          </a:lstStyle>
          <a:p>
            <a:r>
              <a:rPr lang="en-US" sz="3600" dirty="0">
                <a:latin typeface="Noto Serif Thai" panose="02020502060505020204" pitchFamily="18" charset="-34"/>
                <a:cs typeface="Noto Serif Thai" panose="02020502060505020204" pitchFamily="18" charset="-34"/>
              </a:rPr>
              <a:t>Bluetooth</a:t>
            </a:r>
          </a:p>
        </p:txBody>
      </p:sp>
      <p:pic>
        <p:nvPicPr>
          <p:cNvPr id="5" name="Picture 4">
            <a:extLst>
              <a:ext uri="{FF2B5EF4-FFF2-40B4-BE49-F238E27FC236}">
                <a16:creationId xmlns:a16="http://schemas.microsoft.com/office/drawing/2014/main" id="{B6692A47-8BE0-470B-B5EC-73EE869C6028}"/>
              </a:ext>
            </a:extLst>
          </p:cNvPr>
          <p:cNvPicPr>
            <a:picLocks noChangeAspect="1"/>
          </p:cNvPicPr>
          <p:nvPr/>
        </p:nvPicPr>
        <p:blipFill>
          <a:blip r:embed="rId2"/>
          <a:stretch>
            <a:fillRect/>
          </a:stretch>
        </p:blipFill>
        <p:spPr>
          <a:xfrm>
            <a:off x="718741" y="928493"/>
            <a:ext cx="4139010" cy="2031374"/>
          </a:xfrm>
          <a:prstGeom prst="rect">
            <a:avLst/>
          </a:prstGeom>
        </p:spPr>
      </p:pic>
      <p:sp>
        <p:nvSpPr>
          <p:cNvPr id="7" name="TextBox 6">
            <a:extLst>
              <a:ext uri="{FF2B5EF4-FFF2-40B4-BE49-F238E27FC236}">
                <a16:creationId xmlns:a16="http://schemas.microsoft.com/office/drawing/2014/main" id="{0F0F07C2-3DD6-6AF0-0718-DEC62742B0AE}"/>
              </a:ext>
            </a:extLst>
          </p:cNvPr>
          <p:cNvSpPr txBox="1"/>
          <p:nvPr/>
        </p:nvSpPr>
        <p:spPr>
          <a:xfrm>
            <a:off x="718741" y="3134985"/>
            <a:ext cx="10463609" cy="1200329"/>
          </a:xfrm>
          <a:prstGeom prst="rect">
            <a:avLst/>
          </a:prstGeom>
          <a:noFill/>
        </p:spPr>
        <p:txBody>
          <a:bodyPr wrap="square">
            <a:spAutoFit/>
          </a:bodyPr>
          <a:lstStyle/>
          <a:p>
            <a:pPr algn="thaiDist"/>
            <a:r>
              <a:rPr lang="en-US" b="0" i="0" dirty="0">
                <a:effectLst/>
                <a:latin typeface="Noto Serif Thai" panose="02020502060505020204" pitchFamily="18" charset="-34"/>
                <a:cs typeface="Noto Serif Thai" panose="02020502060505020204" pitchFamily="18" charset="-34"/>
              </a:rPr>
              <a:t>Bluetooth is named after the medieval Danish king Harald Bluetooth who united the divided kingdoms of Denmark and Norway. This name means integration and interaction of multiple disparate devices. Jim </a:t>
            </a:r>
            <a:r>
              <a:rPr lang="en-US" b="0" i="0" dirty="0" err="1">
                <a:effectLst/>
                <a:latin typeface="Noto Serif Thai" panose="02020502060505020204" pitchFamily="18" charset="-34"/>
                <a:cs typeface="Noto Serif Thai" panose="02020502060505020204" pitchFamily="18" charset="-34"/>
              </a:rPr>
              <a:t>Kardach</a:t>
            </a:r>
            <a:r>
              <a:rPr lang="en-US" b="0" i="0" dirty="0">
                <a:effectLst/>
                <a:latin typeface="Noto Serif Thai" panose="02020502060505020204" pitchFamily="18" charset="-34"/>
                <a:cs typeface="Noto Serif Thai" panose="02020502060505020204" pitchFamily="18" charset="-34"/>
              </a:rPr>
              <a:t> of Intel proposed the term Bluetooth; The Bluetooth logo is the initials HB, from Harald’s bestowed name and is represented by old Norse script.</a:t>
            </a:r>
            <a:endParaRPr lang="en-US" dirty="0">
              <a:latin typeface="Noto Serif Thai" panose="02020502060505020204" pitchFamily="18" charset="-34"/>
              <a:cs typeface="Noto Serif Thai" panose="02020502060505020204" pitchFamily="18" charset="-34"/>
            </a:endParaRPr>
          </a:p>
        </p:txBody>
      </p:sp>
      <p:sp>
        <p:nvSpPr>
          <p:cNvPr id="11" name="TextBox 10">
            <a:extLst>
              <a:ext uri="{FF2B5EF4-FFF2-40B4-BE49-F238E27FC236}">
                <a16:creationId xmlns:a16="http://schemas.microsoft.com/office/drawing/2014/main" id="{C0E9D523-A248-0F55-FC9B-1D4E1FE7AA37}"/>
              </a:ext>
            </a:extLst>
          </p:cNvPr>
          <p:cNvSpPr txBox="1"/>
          <p:nvPr/>
        </p:nvSpPr>
        <p:spPr>
          <a:xfrm>
            <a:off x="718741" y="4634984"/>
            <a:ext cx="6110286" cy="369332"/>
          </a:xfrm>
          <a:prstGeom prst="rect">
            <a:avLst/>
          </a:prstGeom>
          <a:noFill/>
        </p:spPr>
        <p:txBody>
          <a:bodyPr wrap="square">
            <a:spAutoFit/>
          </a:bodyPr>
          <a:lstStyle/>
          <a:p>
            <a:r>
              <a:rPr lang="en-US" dirty="0">
                <a:latin typeface="Noto Serif Thai" panose="02020502060505020204" pitchFamily="18" charset="-34"/>
                <a:cs typeface="Noto Serif Thai" panose="02020502060505020204" pitchFamily="18" charset="-34"/>
              </a:rPr>
              <a:t>2.402 GHz to 2.48 GHz</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(ISM band) </a:t>
            </a:r>
            <a:r>
              <a:rPr lang="th-TH" dirty="0">
                <a:latin typeface="Noto Serif Thai" panose="02020502060505020204" pitchFamily="18" charset="-34"/>
                <a:cs typeface="Noto Serif Thai" panose="02020502060505020204" pitchFamily="18" charset="-34"/>
              </a:rPr>
              <a:t>รบกวนกับ </a:t>
            </a:r>
            <a:r>
              <a:rPr lang="en-US" dirty="0" err="1">
                <a:latin typeface="Noto Serif Thai" panose="02020502060505020204" pitchFamily="18" charset="-34"/>
                <a:cs typeface="Noto Serif Thai" panose="02020502060505020204" pitchFamily="18" charset="-34"/>
              </a:rPr>
              <a:t>WiFi</a:t>
            </a:r>
            <a:endParaRPr lang="en-US" dirty="0">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946945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AFA8C7-6375-D5A1-0EB5-FB23AE7EA915}"/>
              </a:ext>
            </a:extLst>
          </p:cNvPr>
          <p:cNvPicPr>
            <a:picLocks noChangeAspect="1"/>
          </p:cNvPicPr>
          <p:nvPr/>
        </p:nvPicPr>
        <p:blipFill>
          <a:blip r:embed="rId2"/>
          <a:stretch>
            <a:fillRect/>
          </a:stretch>
        </p:blipFill>
        <p:spPr>
          <a:xfrm>
            <a:off x="830756" y="1271286"/>
            <a:ext cx="9558938" cy="4795348"/>
          </a:xfrm>
          <a:prstGeom prst="rect">
            <a:avLst/>
          </a:prstGeom>
        </p:spPr>
      </p:pic>
      <p:sp>
        <p:nvSpPr>
          <p:cNvPr id="9" name="TextBox 8">
            <a:extLst>
              <a:ext uri="{FF2B5EF4-FFF2-40B4-BE49-F238E27FC236}">
                <a16:creationId xmlns:a16="http://schemas.microsoft.com/office/drawing/2014/main" id="{9F61A92D-12BC-0E93-C7B4-C0E83B680CF5}"/>
              </a:ext>
            </a:extLst>
          </p:cNvPr>
          <p:cNvSpPr txBox="1"/>
          <p:nvPr/>
        </p:nvSpPr>
        <p:spPr>
          <a:xfrm>
            <a:off x="6515100" y="6550223"/>
            <a:ext cx="5676900" cy="307777"/>
          </a:xfrm>
          <a:prstGeom prst="rect">
            <a:avLst/>
          </a:prstGeom>
          <a:noFill/>
        </p:spPr>
        <p:txBody>
          <a:bodyPr wrap="square">
            <a:spAutoFit/>
          </a:bodyPr>
          <a:lstStyle/>
          <a:p>
            <a:pPr algn="r"/>
            <a:r>
              <a:rPr lang="en-US" sz="1400" dirty="0"/>
              <a:t>https://eyenetworks.no/en/10-things-that-disturb-and-block-wi-fi-signals/</a:t>
            </a:r>
          </a:p>
        </p:txBody>
      </p:sp>
      <p:sp>
        <p:nvSpPr>
          <p:cNvPr id="12" name="TextBox 11">
            <a:extLst>
              <a:ext uri="{FF2B5EF4-FFF2-40B4-BE49-F238E27FC236}">
                <a16:creationId xmlns:a16="http://schemas.microsoft.com/office/drawing/2014/main" id="{39C87933-AD48-F169-3C31-A8FEBB6CD3D0}"/>
              </a:ext>
            </a:extLst>
          </p:cNvPr>
          <p:cNvSpPr txBox="1"/>
          <p:nvPr/>
        </p:nvSpPr>
        <p:spPr>
          <a:xfrm>
            <a:off x="466725" y="221344"/>
            <a:ext cx="8162925" cy="830997"/>
          </a:xfrm>
          <a:prstGeom prst="rect">
            <a:avLst/>
          </a:prstGeom>
          <a:noFill/>
        </p:spPr>
        <p:txBody>
          <a:bodyPr wrap="square">
            <a:spAutoFit/>
          </a:bodyPr>
          <a:lstStyle/>
          <a:p>
            <a:pPr algn="l"/>
            <a:r>
              <a:rPr lang="en-US" sz="2800" b="1" dirty="0">
                <a:latin typeface="Noto Serif Thai" panose="02020502060505020204" pitchFamily="18" charset="-34"/>
                <a:cs typeface="Noto Serif Thai" panose="02020502060505020204" pitchFamily="18" charset="-34"/>
              </a:rPr>
              <a:t>10 Things In Your Home</a:t>
            </a:r>
            <a:br>
              <a:rPr lang="en-US" sz="2800" b="1" dirty="0">
                <a:latin typeface="Noto Serif Thai" panose="02020502060505020204" pitchFamily="18" charset="-34"/>
                <a:cs typeface="Noto Serif Thai" panose="02020502060505020204" pitchFamily="18" charset="-34"/>
              </a:rPr>
            </a:br>
            <a:r>
              <a:rPr lang="en-US" sz="2000" b="1" dirty="0">
                <a:latin typeface="Noto Serif Thai" panose="02020502060505020204" pitchFamily="18" charset="-34"/>
                <a:cs typeface="Noto Serif Thai" panose="02020502060505020204" pitchFamily="18" charset="-34"/>
              </a:rPr>
              <a:t>That Interfere With And Block Wi-Fi Signals</a:t>
            </a:r>
            <a:endParaRPr lang="en-US" sz="2800" b="1" dirty="0">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2447953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657" y="145144"/>
            <a:ext cx="11872686" cy="584775"/>
          </a:xfrm>
          <a:prstGeom prst="rect">
            <a:avLst/>
          </a:prstGeom>
          <a:noFill/>
        </p:spPr>
        <p:txBody>
          <a:bodyPr wrap="square" rtlCol="0">
            <a:spAutoFit/>
          </a:bodyPr>
          <a:lstStyle>
            <a:defPPr>
              <a:defRPr lang="en-US"/>
            </a:defPPr>
            <a:lvl1pPr>
              <a:defRPr sz="4000" b="1"/>
            </a:lvl1pPr>
            <a:lvl2pPr marL="742950" lvl="1" indent="-285750">
              <a:buFont typeface="Arial" panose="020B0604020202020204" pitchFamily="34" charset="0"/>
              <a:buChar char="•"/>
              <a:defRPr sz="3600"/>
            </a:lvl2pPr>
          </a:lstStyle>
          <a:p>
            <a:pPr algn="ctr"/>
            <a:r>
              <a:rPr lang="th-TH" sz="3200" dirty="0">
                <a:latin typeface="Noto Serif Thai" panose="02020502060505020204" pitchFamily="18" charset="-34"/>
                <a:cs typeface="Noto Serif Thai" panose="02020502060505020204" pitchFamily="18" charset="-34"/>
              </a:rPr>
              <a:t>ตอนออกแบบอินเทอร์เน็ตไม่ได้คิดว่าคอมพิวเตอร์จะเคลื่อนที่ได้</a:t>
            </a:r>
            <a:endParaRPr lang="en-US" sz="3200" dirty="0">
              <a:latin typeface="Noto Serif Thai" panose="02020502060505020204" pitchFamily="18" charset="-34"/>
              <a:cs typeface="Noto Serif Thai" panose="02020502060505020204" pitchFamily="18" charset="-34"/>
            </a:endParaRPr>
          </a:p>
        </p:txBody>
      </p:sp>
      <p:pic>
        <p:nvPicPr>
          <p:cNvPr id="1026" name="Picture 2">
            <a:extLst>
              <a:ext uri="{FF2B5EF4-FFF2-40B4-BE49-F238E27FC236}">
                <a16:creationId xmlns:a16="http://schemas.microsoft.com/office/drawing/2014/main" id="{CB9AA790-4C0D-4927-AB78-29524179D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996" y="875291"/>
            <a:ext cx="7858075" cy="45283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1995" y="5549045"/>
            <a:ext cx="11340347" cy="923330"/>
          </a:xfrm>
          <a:prstGeom prst="rect">
            <a:avLst/>
          </a:prstGeom>
          <a:noFill/>
        </p:spPr>
        <p:txBody>
          <a:bodyPr wrap="square" rtlCol="0">
            <a:spAutoFit/>
          </a:bodyPr>
          <a:lstStyle/>
          <a:p>
            <a:r>
              <a:rPr lang="en-US" u="sng" dirty="0">
                <a:solidFill>
                  <a:srgbClr val="FF0000"/>
                </a:solidFill>
                <a:latin typeface="Noto Serif Thai" panose="02020502060505020204" pitchFamily="18" charset="-34"/>
                <a:cs typeface="Noto Serif Thai" panose="02020502060505020204" pitchFamily="18" charset="-34"/>
              </a:rPr>
              <a:t>Assumption</a:t>
            </a:r>
            <a:br>
              <a:rPr lang="en-US" dirty="0">
                <a:solidFill>
                  <a:srgbClr val="FF0000"/>
                </a:solidFill>
                <a:latin typeface="Noto Serif Thai" panose="02020502060505020204" pitchFamily="18" charset="-34"/>
                <a:cs typeface="Noto Serif Thai" panose="02020502060505020204" pitchFamily="18" charset="-34"/>
              </a:rPr>
            </a:br>
            <a:r>
              <a:rPr lang="th-TH" dirty="0">
                <a:solidFill>
                  <a:srgbClr val="FF0000"/>
                </a:solidFill>
                <a:latin typeface="Noto Serif Thai" panose="02020502060505020204" pitchFamily="18" charset="-34"/>
                <a:cs typeface="Noto Serif Thai" panose="02020502060505020204" pitchFamily="18" charset="-34"/>
              </a:rPr>
              <a:t>อ้างถึงผู้รับด้วย </a:t>
            </a:r>
            <a:r>
              <a:rPr lang="en-US" dirty="0">
                <a:solidFill>
                  <a:srgbClr val="FF0000"/>
                </a:solidFill>
                <a:latin typeface="Noto Serif Thai" panose="02020502060505020204" pitchFamily="18" charset="-34"/>
                <a:cs typeface="Noto Serif Thai" panose="02020502060505020204" pitchFamily="18" charset="-34"/>
              </a:rPr>
              <a:t>IP address </a:t>
            </a:r>
            <a:r>
              <a:rPr lang="th-TH" dirty="0">
                <a:solidFill>
                  <a:srgbClr val="FF0000"/>
                </a:solidFill>
                <a:latin typeface="Noto Serif Thai" panose="02020502060505020204" pitchFamily="18" charset="-34"/>
                <a:cs typeface="Noto Serif Thai" panose="02020502060505020204" pitchFamily="18" charset="-34"/>
              </a:rPr>
              <a:t>เดิม ก็ต้องอยู่ใน </a:t>
            </a:r>
            <a:r>
              <a:rPr lang="en-US" dirty="0">
                <a:solidFill>
                  <a:srgbClr val="FF0000"/>
                </a:solidFill>
                <a:latin typeface="Noto Serif Thai" panose="02020502060505020204" pitchFamily="18" charset="-34"/>
                <a:cs typeface="Noto Serif Thai" panose="02020502060505020204" pitchFamily="18" charset="-34"/>
              </a:rPr>
              <a:t>Local Area Network (LAN) </a:t>
            </a:r>
            <a:r>
              <a:rPr lang="th-TH" dirty="0">
                <a:solidFill>
                  <a:srgbClr val="FF0000"/>
                </a:solidFill>
                <a:latin typeface="Noto Serif Thai" panose="02020502060505020204" pitchFamily="18" charset="-34"/>
                <a:cs typeface="Noto Serif Thai" panose="02020502060505020204" pitchFamily="18" charset="-34"/>
              </a:rPr>
              <a:t>เดิม</a:t>
            </a:r>
            <a:r>
              <a:rPr lang="en-US" dirty="0">
                <a:solidFill>
                  <a:srgbClr val="FF0000"/>
                </a:solidFill>
                <a:latin typeface="Noto Serif Thai" panose="02020502060505020204" pitchFamily="18" charset="-34"/>
                <a:cs typeface="Noto Serif Thai" panose="02020502060505020204" pitchFamily="18" charset="-34"/>
              </a:rPr>
              <a:t> </a:t>
            </a:r>
            <a:r>
              <a:rPr lang="th-TH" dirty="0">
                <a:solidFill>
                  <a:srgbClr val="FF0000"/>
                </a:solidFill>
                <a:latin typeface="Noto Serif Thai" panose="02020502060505020204" pitchFamily="18" charset="-34"/>
                <a:cs typeface="Noto Serif Thai" panose="02020502060505020204" pitchFamily="18" charset="-34"/>
              </a:rPr>
              <a:t>เพราะคอมพิวเตอร์ที่อยู่ใน </a:t>
            </a:r>
            <a:r>
              <a:rPr lang="en-US" dirty="0">
                <a:solidFill>
                  <a:srgbClr val="FF0000"/>
                </a:solidFill>
                <a:latin typeface="Noto Serif Thai" panose="02020502060505020204" pitchFamily="18" charset="-34"/>
                <a:cs typeface="Noto Serif Thai" panose="02020502060505020204" pitchFamily="18" charset="-34"/>
              </a:rPr>
              <a:t>LAN</a:t>
            </a:r>
            <a:br>
              <a:rPr lang="en-US" dirty="0">
                <a:solidFill>
                  <a:srgbClr val="FF0000"/>
                </a:solidFill>
                <a:latin typeface="Noto Serif Thai" panose="02020502060505020204" pitchFamily="18" charset="-34"/>
                <a:cs typeface="Noto Serif Thai" panose="02020502060505020204" pitchFamily="18" charset="-34"/>
              </a:rPr>
            </a:br>
            <a:r>
              <a:rPr lang="th-TH" dirty="0">
                <a:solidFill>
                  <a:srgbClr val="FF0000"/>
                </a:solidFill>
                <a:latin typeface="Noto Serif Thai" panose="02020502060505020204" pitchFamily="18" charset="-34"/>
                <a:cs typeface="Noto Serif Thai" panose="02020502060505020204" pitchFamily="18" charset="-34"/>
              </a:rPr>
              <a:t>ไม่เคลื่อนที่</a:t>
            </a:r>
            <a:r>
              <a:rPr lang="en-US" dirty="0">
                <a:solidFill>
                  <a:srgbClr val="FF0000"/>
                </a:solidFill>
                <a:latin typeface="Noto Serif Thai" panose="02020502060505020204" pitchFamily="18" charset="-34"/>
                <a:cs typeface="Noto Serif Thai" panose="02020502060505020204" pitchFamily="18" charset="-34"/>
              </a:rPr>
              <a:t> </a:t>
            </a:r>
            <a:r>
              <a:rPr lang="th-TH" dirty="0">
                <a:solidFill>
                  <a:srgbClr val="FF0000"/>
                </a:solidFill>
                <a:latin typeface="Noto Serif Thai" panose="02020502060505020204" pitchFamily="18" charset="-34"/>
                <a:cs typeface="Noto Serif Thai" panose="02020502060505020204" pitchFamily="18" charset="-34"/>
              </a:rPr>
              <a:t>ปัจจุบันไม่จริงแล้ว เพราะใช้ </a:t>
            </a:r>
            <a:r>
              <a:rPr lang="en-US" dirty="0">
                <a:solidFill>
                  <a:srgbClr val="FF0000"/>
                </a:solidFill>
                <a:latin typeface="Noto Serif Thai" panose="02020502060505020204" pitchFamily="18" charset="-34"/>
                <a:cs typeface="Noto Serif Thai" panose="02020502060505020204" pitchFamily="18" charset="-34"/>
              </a:rPr>
              <a:t>wireless LAN </a:t>
            </a:r>
            <a:r>
              <a:rPr lang="th-TH" dirty="0">
                <a:solidFill>
                  <a:srgbClr val="FF0000"/>
                </a:solidFill>
                <a:latin typeface="Noto Serif Thai" panose="02020502060505020204" pitchFamily="18" charset="-34"/>
                <a:cs typeface="Noto Serif Thai" panose="02020502060505020204" pitchFamily="18" charset="-34"/>
              </a:rPr>
              <a:t>และ </a:t>
            </a:r>
            <a:r>
              <a:rPr lang="en-US" dirty="0">
                <a:solidFill>
                  <a:srgbClr val="FF0000"/>
                </a:solidFill>
                <a:latin typeface="Noto Serif Thai" panose="02020502060505020204" pitchFamily="18" charset="-34"/>
                <a:cs typeface="Noto Serif Thai" panose="02020502060505020204" pitchFamily="18" charset="-34"/>
              </a:rPr>
              <a:t>mobile devices</a:t>
            </a:r>
          </a:p>
        </p:txBody>
      </p:sp>
    </p:spTree>
    <p:extLst>
      <p:ext uri="{BB962C8B-B14F-4D97-AF65-F5344CB8AC3E}">
        <p14:creationId xmlns:p14="http://schemas.microsoft.com/office/powerpoint/2010/main" val="4275327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4F7AFF-515E-4D4D-9197-A23F928B3712}"/>
              </a:ext>
            </a:extLst>
          </p:cNvPr>
          <p:cNvSpPr txBox="1"/>
          <p:nvPr/>
        </p:nvSpPr>
        <p:spPr>
          <a:xfrm>
            <a:off x="142875" y="260903"/>
            <a:ext cx="11896725" cy="1142620"/>
          </a:xfrm>
          <a:prstGeom prst="rect">
            <a:avLst/>
          </a:prstGeom>
          <a:noFill/>
        </p:spPr>
        <p:txBody>
          <a:bodyPr wrap="square">
            <a:spAutoFit/>
          </a:bodyPr>
          <a:lstStyle/>
          <a:p>
            <a:pPr algn="l">
              <a:lnSpc>
                <a:spcPts val="1800"/>
              </a:lnSpc>
              <a:spcBef>
                <a:spcPts val="900"/>
              </a:spcBef>
              <a:spcAft>
                <a:spcPts val="900"/>
              </a:spcAft>
              <a:buNone/>
            </a:pPr>
            <a:r>
              <a:rPr lang="en-US" b="0" i="0" dirty="0">
                <a:solidFill>
                  <a:srgbClr val="0070C0"/>
                </a:solidFill>
                <a:effectLst/>
                <a:latin typeface="Noto Serif Thai" panose="02020502060505020204" pitchFamily="18" charset="-34"/>
                <a:cs typeface="Noto Serif Thai" panose="02020502060505020204" pitchFamily="18" charset="-34"/>
              </a:rPr>
              <a:t>Is Bluetooth or 2.4 GHz better for a mouse?</a:t>
            </a:r>
          </a:p>
          <a:p>
            <a:pPr algn="l">
              <a:lnSpc>
                <a:spcPts val="1800"/>
              </a:lnSpc>
            </a:pPr>
            <a:r>
              <a:rPr lang="en-US" b="0" i="0" dirty="0">
                <a:solidFill>
                  <a:srgbClr val="1F1F1F"/>
                </a:solidFill>
                <a:effectLst/>
                <a:latin typeface="Noto Serif Thai" panose="02020502060505020204" pitchFamily="18" charset="-34"/>
                <a:cs typeface="Noto Serif Thai" panose="02020502060505020204" pitchFamily="18" charset="-34"/>
              </a:rPr>
              <a:t>Bluetooth mice generally have a more limited range, typically up to 33 feet, which may be sufficient for everyday use. However, if you require a mouse with a longer range, such as for gaming or presentations,</a:t>
            </a:r>
            <a:br>
              <a:rPr lang="en-US" b="0" i="0" dirty="0">
                <a:solidFill>
                  <a:srgbClr val="1F1F1F"/>
                </a:solidFill>
                <a:effectLst/>
                <a:latin typeface="Noto Serif Thai" panose="02020502060505020204" pitchFamily="18" charset="-34"/>
                <a:cs typeface="Noto Serif Thai" panose="02020502060505020204" pitchFamily="18" charset="-34"/>
              </a:rPr>
            </a:br>
            <a:r>
              <a:rPr lang="en-US" b="0" i="0" dirty="0">
                <a:solidFill>
                  <a:srgbClr val="040C28"/>
                </a:solidFill>
                <a:effectLst/>
                <a:latin typeface="Noto Serif Thai" panose="02020502060505020204" pitchFamily="18" charset="-34"/>
                <a:cs typeface="Noto Serif Thai" panose="02020502060505020204" pitchFamily="18" charset="-34"/>
              </a:rPr>
              <a:t>2.4 GHz wireless technology may be the better option</a:t>
            </a:r>
            <a:r>
              <a:rPr lang="en-US" b="0" i="0" dirty="0">
                <a:solidFill>
                  <a:srgbClr val="1F1F1F"/>
                </a:solidFill>
                <a:effectLst/>
                <a:latin typeface="Noto Serif Thai" panose="02020502060505020204" pitchFamily="18" charset="-34"/>
                <a:cs typeface="Noto Serif Thai" panose="02020502060505020204" pitchFamily="18" charset="-34"/>
              </a:rPr>
              <a:t>.</a:t>
            </a:r>
          </a:p>
        </p:txBody>
      </p:sp>
      <p:pic>
        <p:nvPicPr>
          <p:cNvPr id="7172" name="Picture 4" descr="MOUSE (เมาส์ไร้สาย) DELL MOBILE WIRELESS MS3320W-Black -  computerstorethailand.com">
            <a:extLst>
              <a:ext uri="{FF2B5EF4-FFF2-40B4-BE49-F238E27FC236}">
                <a16:creationId xmlns:a16="http://schemas.microsoft.com/office/drawing/2014/main" id="{B6E14C85-18FB-1108-2AAC-F0C33CDEA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660071"/>
            <a:ext cx="37433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hinkPad Bluetooth Silent Mouse">
            <a:extLst>
              <a:ext uri="{FF2B5EF4-FFF2-40B4-BE49-F238E27FC236}">
                <a16:creationId xmlns:a16="http://schemas.microsoft.com/office/drawing/2014/main" id="{788E100D-7EAE-D8AD-6ACF-2163EA66A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325" y="2089587"/>
            <a:ext cx="4191000" cy="33677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41D1A95-BA46-9126-CC2A-7F69230C3F63}"/>
              </a:ext>
            </a:extLst>
          </p:cNvPr>
          <p:cNvSpPr txBox="1"/>
          <p:nvPr/>
        </p:nvSpPr>
        <p:spPr>
          <a:xfrm>
            <a:off x="5895975" y="5726355"/>
            <a:ext cx="3695700" cy="584775"/>
          </a:xfrm>
          <a:prstGeom prst="rect">
            <a:avLst/>
          </a:prstGeom>
          <a:noFill/>
        </p:spPr>
        <p:txBody>
          <a:bodyPr wrap="square" rtlCol="0">
            <a:spAutoFit/>
          </a:bodyPr>
          <a:lstStyle/>
          <a:p>
            <a:pPr algn="ctr"/>
            <a:r>
              <a:rPr lang="en-US" sz="1600" dirty="0" err="1">
                <a:solidFill>
                  <a:srgbClr val="FF0000"/>
                </a:solidFill>
                <a:latin typeface="Noto Serif Thai" panose="02020502060505020204" pitchFamily="18" charset="-34"/>
                <a:cs typeface="Noto Serif Thai" panose="02020502060505020204" pitchFamily="18" charset="-34"/>
              </a:rPr>
              <a:t>bluetooth</a:t>
            </a:r>
            <a:r>
              <a:rPr lang="en-US" sz="1600" dirty="0">
                <a:solidFill>
                  <a:srgbClr val="FF0000"/>
                </a:solidFill>
                <a:latin typeface="Noto Serif Thai" panose="02020502060505020204" pitchFamily="18" charset="-34"/>
                <a:cs typeface="Noto Serif Thai" panose="02020502060505020204" pitchFamily="18" charset="-34"/>
              </a:rPr>
              <a:t> mouse </a:t>
            </a:r>
            <a:r>
              <a:rPr lang="th-TH" sz="1600" dirty="0">
                <a:solidFill>
                  <a:srgbClr val="FF0000"/>
                </a:solidFill>
                <a:latin typeface="Noto Serif Thai" panose="02020502060505020204" pitchFamily="18" charset="-34"/>
                <a:cs typeface="Noto Serif Thai" panose="02020502060505020204" pitchFamily="18" charset="-34"/>
              </a:rPr>
              <a:t>เชื่อมกับคอมพิวเตอร์</a:t>
            </a:r>
            <a:br>
              <a:rPr lang="en-US" sz="1600" dirty="0">
                <a:solidFill>
                  <a:srgbClr val="FF0000"/>
                </a:solidFill>
                <a:latin typeface="Noto Serif Thai" panose="02020502060505020204" pitchFamily="18" charset="-34"/>
                <a:cs typeface="Noto Serif Thai" panose="02020502060505020204" pitchFamily="18" charset="-34"/>
              </a:rPr>
            </a:br>
            <a:r>
              <a:rPr lang="th-TH" sz="1600" dirty="0">
                <a:solidFill>
                  <a:srgbClr val="FF0000"/>
                </a:solidFill>
                <a:latin typeface="Noto Serif Thai" panose="02020502060505020204" pitchFamily="18" charset="-34"/>
                <a:cs typeface="Noto Serif Thai" panose="02020502060505020204" pitchFamily="18" charset="-34"/>
              </a:rPr>
              <a:t>ไม่ต้องมี </a:t>
            </a:r>
            <a:r>
              <a:rPr lang="en-US" sz="1600" dirty="0">
                <a:solidFill>
                  <a:srgbClr val="FF0000"/>
                </a:solidFill>
                <a:latin typeface="Noto Serif Thai" panose="02020502060505020204" pitchFamily="18" charset="-34"/>
                <a:cs typeface="Noto Serif Thai" panose="02020502060505020204" pitchFamily="18" charset="-34"/>
              </a:rPr>
              <a:t>2.4 GHz USB stick</a:t>
            </a:r>
          </a:p>
        </p:txBody>
      </p:sp>
      <p:sp>
        <p:nvSpPr>
          <p:cNvPr id="7" name="TextBox 6">
            <a:extLst>
              <a:ext uri="{FF2B5EF4-FFF2-40B4-BE49-F238E27FC236}">
                <a16:creationId xmlns:a16="http://schemas.microsoft.com/office/drawing/2014/main" id="{5594AFF4-C955-F07D-9F3D-4EDA149EDFC4}"/>
              </a:ext>
            </a:extLst>
          </p:cNvPr>
          <p:cNvSpPr txBox="1"/>
          <p:nvPr/>
        </p:nvSpPr>
        <p:spPr>
          <a:xfrm>
            <a:off x="1023937" y="5726354"/>
            <a:ext cx="3695700" cy="584775"/>
          </a:xfrm>
          <a:prstGeom prst="rect">
            <a:avLst/>
          </a:prstGeom>
          <a:noFill/>
        </p:spPr>
        <p:txBody>
          <a:bodyPr wrap="square" rtlCol="0">
            <a:spAutoFit/>
          </a:bodyPr>
          <a:lstStyle/>
          <a:p>
            <a:pPr algn="ctr"/>
            <a:r>
              <a:rPr lang="en-US" sz="1600" dirty="0">
                <a:solidFill>
                  <a:srgbClr val="FF0000"/>
                </a:solidFill>
                <a:latin typeface="Noto Serif Thai" panose="02020502060505020204" pitchFamily="18" charset="-34"/>
                <a:cs typeface="Noto Serif Thai" panose="02020502060505020204" pitchFamily="18" charset="-34"/>
              </a:rPr>
              <a:t>2.4 GHz mouse </a:t>
            </a:r>
            <a:r>
              <a:rPr lang="th-TH" sz="1600" dirty="0">
                <a:solidFill>
                  <a:srgbClr val="FF0000"/>
                </a:solidFill>
                <a:latin typeface="Noto Serif Thai" panose="02020502060505020204" pitchFamily="18" charset="-34"/>
                <a:cs typeface="Noto Serif Thai" panose="02020502060505020204" pitchFamily="18" charset="-34"/>
              </a:rPr>
              <a:t>เชื่อมกับคอมพิวเตอร์</a:t>
            </a:r>
            <a:br>
              <a:rPr lang="en-US" sz="1600" dirty="0">
                <a:solidFill>
                  <a:srgbClr val="FF0000"/>
                </a:solidFill>
                <a:latin typeface="Noto Serif Thai" panose="02020502060505020204" pitchFamily="18" charset="-34"/>
                <a:cs typeface="Noto Serif Thai" panose="02020502060505020204" pitchFamily="18" charset="-34"/>
              </a:rPr>
            </a:br>
            <a:r>
              <a:rPr lang="th-TH" sz="1600" dirty="0">
                <a:solidFill>
                  <a:srgbClr val="FF0000"/>
                </a:solidFill>
                <a:latin typeface="Noto Serif Thai" panose="02020502060505020204" pitchFamily="18" charset="-34"/>
                <a:cs typeface="Noto Serif Thai" panose="02020502060505020204" pitchFamily="18" charset="-34"/>
              </a:rPr>
              <a:t>ผ่าน </a:t>
            </a:r>
            <a:r>
              <a:rPr lang="en-US" sz="1600" dirty="0">
                <a:solidFill>
                  <a:srgbClr val="FF0000"/>
                </a:solidFill>
                <a:latin typeface="Noto Serif Thai" panose="02020502060505020204" pitchFamily="18" charset="-34"/>
                <a:cs typeface="Noto Serif Thai" panose="02020502060505020204" pitchFamily="18" charset="-34"/>
              </a:rPr>
              <a:t>2.4 GHz USB stick</a:t>
            </a:r>
          </a:p>
        </p:txBody>
      </p:sp>
      <p:cxnSp>
        <p:nvCxnSpPr>
          <p:cNvPr id="9" name="Straight Connector 8">
            <a:extLst>
              <a:ext uri="{FF2B5EF4-FFF2-40B4-BE49-F238E27FC236}">
                <a16:creationId xmlns:a16="http://schemas.microsoft.com/office/drawing/2014/main" id="{BF38F057-3D55-2727-D627-153D6607B4FF}"/>
              </a:ext>
            </a:extLst>
          </p:cNvPr>
          <p:cNvCxnSpPr>
            <a:cxnSpLocks/>
          </p:cNvCxnSpPr>
          <p:nvPr/>
        </p:nvCxnSpPr>
        <p:spPr>
          <a:xfrm>
            <a:off x="3324225" y="3848100"/>
            <a:ext cx="742950" cy="400050"/>
          </a:xfrm>
          <a:prstGeom prst="line">
            <a:avLst/>
          </a:prstGeom>
          <a:ln w="25400">
            <a:solidFill>
              <a:srgbClr val="FF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83DFA3D-B901-D1A2-6C39-41DABC90F5C0}"/>
              </a:ext>
            </a:extLst>
          </p:cNvPr>
          <p:cNvSpPr txBox="1"/>
          <p:nvPr/>
        </p:nvSpPr>
        <p:spPr>
          <a:xfrm>
            <a:off x="4233861" y="3473669"/>
            <a:ext cx="1662114" cy="523220"/>
          </a:xfrm>
          <a:prstGeom prst="rect">
            <a:avLst/>
          </a:prstGeom>
          <a:noFill/>
        </p:spPr>
        <p:txBody>
          <a:bodyPr wrap="square" rtlCol="0">
            <a:spAutoFit/>
          </a:bodyPr>
          <a:lstStyle/>
          <a:p>
            <a:r>
              <a:rPr lang="th-TH" sz="1400" dirty="0">
                <a:solidFill>
                  <a:srgbClr val="FF0000"/>
                </a:solidFill>
                <a:latin typeface="Noto Serif Thai" panose="02020502060505020204" pitchFamily="18" charset="-34"/>
                <a:cs typeface="Noto Serif Thai" panose="02020502060505020204" pitchFamily="18" charset="-34"/>
              </a:rPr>
              <a:t>ล็อคไว้แล้ว</a:t>
            </a:r>
            <a:br>
              <a:rPr lang="th-TH" sz="1400" dirty="0">
                <a:solidFill>
                  <a:srgbClr val="FF0000"/>
                </a:solidFill>
                <a:latin typeface="Noto Serif Thai" panose="02020502060505020204" pitchFamily="18" charset="-34"/>
                <a:cs typeface="Noto Serif Thai" panose="02020502060505020204" pitchFamily="18" charset="-34"/>
              </a:rPr>
            </a:br>
            <a:r>
              <a:rPr lang="th-TH" sz="1400" dirty="0">
                <a:solidFill>
                  <a:srgbClr val="FF0000"/>
                </a:solidFill>
                <a:latin typeface="Noto Serif Thai" panose="02020502060505020204" pitchFamily="18" charset="-34"/>
                <a:cs typeface="Noto Serif Thai" panose="02020502060505020204" pitchFamily="18" charset="-34"/>
              </a:rPr>
              <a:t>เปลี่ยนอุปกรณ์ไม่ได้</a:t>
            </a:r>
            <a:endParaRPr lang="en-US" sz="1400" dirty="0">
              <a:solidFill>
                <a:srgbClr val="FF0000"/>
              </a:solidFill>
              <a:latin typeface="Noto Serif Thai" panose="02020502060505020204" pitchFamily="18" charset="-34"/>
              <a:cs typeface="Noto Serif Thai" panose="02020502060505020204" pitchFamily="18" charset="-34"/>
            </a:endParaRPr>
          </a:p>
        </p:txBody>
      </p:sp>
      <p:sp>
        <p:nvSpPr>
          <p:cNvPr id="11" name="TextBox 10">
            <a:extLst>
              <a:ext uri="{FF2B5EF4-FFF2-40B4-BE49-F238E27FC236}">
                <a16:creationId xmlns:a16="http://schemas.microsoft.com/office/drawing/2014/main" id="{D8573294-F1C2-2642-F650-B00233AE83A1}"/>
              </a:ext>
            </a:extLst>
          </p:cNvPr>
          <p:cNvSpPr txBox="1"/>
          <p:nvPr/>
        </p:nvSpPr>
        <p:spPr>
          <a:xfrm>
            <a:off x="8796336" y="3546912"/>
            <a:ext cx="2512795" cy="954107"/>
          </a:xfrm>
          <a:prstGeom prst="rect">
            <a:avLst/>
          </a:prstGeom>
          <a:noFill/>
        </p:spPr>
        <p:txBody>
          <a:bodyPr wrap="square" rtlCol="0">
            <a:spAutoFit/>
          </a:bodyPr>
          <a:lstStyle/>
          <a:p>
            <a:r>
              <a:rPr lang="th-TH" sz="1400" dirty="0">
                <a:solidFill>
                  <a:srgbClr val="FF0000"/>
                </a:solidFill>
                <a:latin typeface="Noto Serif Thai" panose="02020502060505020204" pitchFamily="18" charset="-34"/>
                <a:cs typeface="Noto Serif Thai" panose="02020502060505020204" pitchFamily="18" charset="-34"/>
              </a:rPr>
              <a:t>ไม่ได้ล็อค จะเอาไปใช้กับ</a:t>
            </a:r>
            <a:br>
              <a:rPr lang="th-TH" sz="1400" dirty="0">
                <a:solidFill>
                  <a:srgbClr val="FF0000"/>
                </a:solidFill>
                <a:latin typeface="Noto Serif Thai" panose="02020502060505020204" pitchFamily="18" charset="-34"/>
                <a:cs typeface="Noto Serif Thai" panose="02020502060505020204" pitchFamily="18" charset="-34"/>
              </a:rPr>
            </a:br>
            <a:r>
              <a:rPr lang="th-TH" sz="1400" dirty="0">
                <a:solidFill>
                  <a:srgbClr val="FF0000"/>
                </a:solidFill>
                <a:latin typeface="Noto Serif Thai" panose="02020502060505020204" pitchFamily="18" charset="-34"/>
                <a:cs typeface="Noto Serif Thai" panose="02020502060505020204" pitchFamily="18" charset="-34"/>
              </a:rPr>
              <a:t>คอมพิวเตอร์เครื่องใดก็ได้</a:t>
            </a:r>
            <a:br>
              <a:rPr lang="th-TH" sz="1400" dirty="0">
                <a:solidFill>
                  <a:srgbClr val="FF0000"/>
                </a:solidFill>
                <a:latin typeface="Noto Serif Thai" panose="02020502060505020204" pitchFamily="18" charset="-34"/>
                <a:cs typeface="Noto Serif Thai" panose="02020502060505020204" pitchFamily="18" charset="-34"/>
              </a:rPr>
            </a:br>
            <a:r>
              <a:rPr lang="th-TH" sz="1400" dirty="0">
                <a:solidFill>
                  <a:srgbClr val="FF0000"/>
                </a:solidFill>
                <a:latin typeface="Noto Serif Thai" panose="02020502060505020204" pitchFamily="18" charset="-34"/>
                <a:cs typeface="Noto Serif Thai" panose="02020502060505020204" pitchFamily="18" charset="-34"/>
              </a:rPr>
              <a:t>ที่มี </a:t>
            </a:r>
            <a:r>
              <a:rPr lang="en-US" sz="1400" dirty="0">
                <a:solidFill>
                  <a:srgbClr val="FF0000"/>
                </a:solidFill>
                <a:latin typeface="Noto Serif Thai" panose="02020502060505020204" pitchFamily="18" charset="-34"/>
                <a:cs typeface="Noto Serif Thai" panose="02020502060505020204" pitchFamily="18" charset="-34"/>
              </a:rPr>
              <a:t>Bluetooth </a:t>
            </a:r>
            <a:r>
              <a:rPr lang="th-TH" sz="1400" dirty="0" err="1">
                <a:solidFill>
                  <a:srgbClr val="FF0000"/>
                </a:solidFill>
                <a:latin typeface="Noto Serif Thai" panose="02020502060505020204" pitchFamily="18" charset="-34"/>
                <a:cs typeface="Noto Serif Thai" panose="02020502060505020204" pitchFamily="18" charset="-34"/>
              </a:rPr>
              <a:t>เวอร์ชัน</a:t>
            </a:r>
            <a:r>
              <a:rPr lang="th-TH" sz="1400" dirty="0">
                <a:solidFill>
                  <a:srgbClr val="FF0000"/>
                </a:solidFill>
                <a:latin typeface="Noto Serif Thai" panose="02020502060505020204" pitchFamily="18" charset="-34"/>
                <a:cs typeface="Noto Serif Thai" panose="02020502060505020204" pitchFamily="18" charset="-34"/>
              </a:rPr>
              <a:t>เดียวกัน</a:t>
            </a:r>
            <a:br>
              <a:rPr lang="th-TH" sz="1400" dirty="0">
                <a:solidFill>
                  <a:srgbClr val="FF0000"/>
                </a:solidFill>
                <a:latin typeface="Noto Serif Thai" panose="02020502060505020204" pitchFamily="18" charset="-34"/>
                <a:cs typeface="Noto Serif Thai" panose="02020502060505020204" pitchFamily="18" charset="-34"/>
              </a:rPr>
            </a:br>
            <a:r>
              <a:rPr lang="th-TH" sz="1400" dirty="0">
                <a:solidFill>
                  <a:srgbClr val="FF0000"/>
                </a:solidFill>
                <a:latin typeface="Noto Serif Thai" panose="02020502060505020204" pitchFamily="18" charset="-34"/>
                <a:cs typeface="Noto Serif Thai" panose="02020502060505020204" pitchFamily="18" charset="-34"/>
              </a:rPr>
              <a:t>หรือสูงกว่า</a:t>
            </a:r>
            <a:endParaRPr lang="en-US" sz="1400" dirty="0">
              <a:solidFill>
                <a:srgbClr val="FF0000"/>
              </a:solidFill>
              <a:latin typeface="Noto Serif Thai" panose="02020502060505020204" pitchFamily="18" charset="-34"/>
              <a:cs typeface="Noto Serif Thai" panose="02020502060505020204" pitchFamily="18" charset="-34"/>
            </a:endParaRPr>
          </a:p>
        </p:txBody>
      </p:sp>
      <p:sp>
        <p:nvSpPr>
          <p:cNvPr id="2" name="TextBox 1">
            <a:extLst>
              <a:ext uri="{FF2B5EF4-FFF2-40B4-BE49-F238E27FC236}">
                <a16:creationId xmlns:a16="http://schemas.microsoft.com/office/drawing/2014/main" id="{52EB8014-E593-6099-3D29-FA92EFEF423E}"/>
              </a:ext>
            </a:extLst>
          </p:cNvPr>
          <p:cNvSpPr txBox="1"/>
          <p:nvPr/>
        </p:nvSpPr>
        <p:spPr>
          <a:xfrm>
            <a:off x="2794847" y="4755461"/>
            <a:ext cx="3301153" cy="738664"/>
          </a:xfrm>
          <a:prstGeom prst="rect">
            <a:avLst/>
          </a:prstGeom>
          <a:noFill/>
        </p:spPr>
        <p:txBody>
          <a:bodyPr wrap="square" rtlCol="0">
            <a:spAutoFit/>
          </a:bodyPr>
          <a:lstStyle/>
          <a:p>
            <a:r>
              <a:rPr lang="th-TH" sz="1400" dirty="0">
                <a:solidFill>
                  <a:srgbClr val="FF0000"/>
                </a:solidFill>
                <a:latin typeface="Noto Serif Thai" panose="02020502060505020204" pitchFamily="18" charset="-34"/>
                <a:cs typeface="Noto Serif Thai" panose="02020502060505020204" pitchFamily="18" charset="-34"/>
              </a:rPr>
              <a:t>ไม่ใช่ </a:t>
            </a:r>
            <a:r>
              <a:rPr lang="en-US" sz="1400" dirty="0">
                <a:solidFill>
                  <a:srgbClr val="FF0000"/>
                </a:solidFill>
                <a:latin typeface="Noto Serif Thai" panose="02020502060505020204" pitchFamily="18" charset="-34"/>
                <a:cs typeface="Noto Serif Thai" panose="02020502060505020204" pitchFamily="18" charset="-34"/>
              </a:rPr>
              <a:t>Bluetooth protocol</a:t>
            </a:r>
            <a:br>
              <a:rPr lang="en-US" sz="1400" dirty="0">
                <a:solidFill>
                  <a:srgbClr val="FF0000"/>
                </a:solidFill>
                <a:latin typeface="Noto Serif Thai" panose="02020502060505020204" pitchFamily="18" charset="-34"/>
                <a:cs typeface="Noto Serif Thai" panose="02020502060505020204" pitchFamily="18" charset="-34"/>
              </a:rPr>
            </a:br>
            <a:r>
              <a:rPr lang="en-US" sz="1400" dirty="0">
                <a:solidFill>
                  <a:srgbClr val="FF0000"/>
                </a:solidFill>
                <a:latin typeface="Noto Serif Thai" panose="02020502060505020204" pitchFamily="18" charset="-34"/>
                <a:cs typeface="Noto Serif Thai" panose="02020502060505020204" pitchFamily="18" charset="-34"/>
              </a:rPr>
              <a:t>(</a:t>
            </a:r>
            <a:r>
              <a:rPr lang="th-TH" sz="1400" dirty="0">
                <a:solidFill>
                  <a:srgbClr val="FF0000"/>
                </a:solidFill>
                <a:latin typeface="Noto Serif Thai" panose="02020502060505020204" pitchFamily="18" charset="-34"/>
                <a:cs typeface="Noto Serif Thai" panose="02020502060505020204" pitchFamily="18" charset="-34"/>
              </a:rPr>
              <a:t>ไม่รู้เหมือนกันว่าใช้ </a:t>
            </a:r>
            <a:r>
              <a:rPr lang="en-US" sz="1400" dirty="0">
                <a:solidFill>
                  <a:srgbClr val="FF0000"/>
                </a:solidFill>
                <a:latin typeface="Noto Serif Thai" panose="02020502060505020204" pitchFamily="18" charset="-34"/>
                <a:cs typeface="Noto Serif Thai" panose="02020502060505020204" pitchFamily="18" charset="-34"/>
              </a:rPr>
              <a:t>protocol</a:t>
            </a:r>
            <a:r>
              <a:rPr lang="th-TH" sz="1400" dirty="0">
                <a:solidFill>
                  <a:srgbClr val="FF0000"/>
                </a:solidFill>
                <a:latin typeface="Noto Serif Thai" panose="02020502060505020204" pitchFamily="18" charset="-34"/>
                <a:cs typeface="Noto Serif Thai" panose="02020502060505020204" pitchFamily="18" charset="-34"/>
              </a:rPr>
              <a:t>อะไร</a:t>
            </a:r>
            <a:br>
              <a:rPr lang="en-US" sz="1400" dirty="0">
                <a:solidFill>
                  <a:srgbClr val="FF0000"/>
                </a:solidFill>
                <a:latin typeface="Noto Serif Thai" panose="02020502060505020204" pitchFamily="18" charset="-34"/>
                <a:cs typeface="Noto Serif Thai" panose="02020502060505020204" pitchFamily="18" charset="-34"/>
              </a:rPr>
            </a:br>
            <a:r>
              <a:rPr lang="th-TH" sz="1400" dirty="0">
                <a:solidFill>
                  <a:srgbClr val="FF0000"/>
                </a:solidFill>
                <a:latin typeface="Noto Serif Thai" panose="02020502060505020204" pitchFamily="18" charset="-34"/>
                <a:cs typeface="Noto Serif Thai" panose="02020502060505020204" pitchFamily="18" charset="-34"/>
              </a:rPr>
              <a:t>น่าจะเป็น </a:t>
            </a:r>
            <a:r>
              <a:rPr lang="en-US" sz="1400" dirty="0">
                <a:solidFill>
                  <a:srgbClr val="FF0000"/>
                </a:solidFill>
                <a:latin typeface="Noto Serif Thai" panose="02020502060505020204" pitchFamily="18" charset="-34"/>
                <a:cs typeface="Noto Serif Thai" panose="02020502060505020204" pitchFamily="18" charset="-34"/>
              </a:rPr>
              <a:t>protocol </a:t>
            </a:r>
            <a:r>
              <a:rPr lang="th-TH" sz="1400" dirty="0">
                <a:solidFill>
                  <a:srgbClr val="FF0000"/>
                </a:solidFill>
                <a:latin typeface="Noto Serif Thai" panose="02020502060505020204" pitchFamily="18" charset="-34"/>
                <a:cs typeface="Noto Serif Thai" panose="02020502060505020204" pitchFamily="18" charset="-34"/>
              </a:rPr>
              <a:t>ทำเอง ง่าย ๆ ราคาถูก</a:t>
            </a:r>
            <a:r>
              <a:rPr lang="en-US" sz="1400" dirty="0">
                <a:solidFill>
                  <a:srgbClr val="FF0000"/>
                </a:solidFill>
                <a:latin typeface="Noto Serif Thai" panose="02020502060505020204" pitchFamily="18" charset="-34"/>
                <a:cs typeface="Noto Serif Thai" panose="02020502060505020204" pitchFamily="18" charset="-34"/>
              </a:rPr>
              <a:t>)</a:t>
            </a:r>
          </a:p>
        </p:txBody>
      </p:sp>
    </p:spTree>
    <p:extLst>
      <p:ext uri="{BB962C8B-B14F-4D97-AF65-F5344CB8AC3E}">
        <p14:creationId xmlns:p14="http://schemas.microsoft.com/office/powerpoint/2010/main" val="615373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9670C0-92EF-FB25-F767-979BB8D92DF5}"/>
              </a:ext>
            </a:extLst>
          </p:cNvPr>
          <p:cNvPicPr>
            <a:picLocks noChangeAspect="1"/>
          </p:cNvPicPr>
          <p:nvPr/>
        </p:nvPicPr>
        <p:blipFill>
          <a:blip r:embed="rId2"/>
          <a:stretch>
            <a:fillRect/>
          </a:stretch>
        </p:blipFill>
        <p:spPr>
          <a:xfrm>
            <a:off x="856951" y="151684"/>
            <a:ext cx="10478098" cy="6554632"/>
          </a:xfrm>
          <a:prstGeom prst="rect">
            <a:avLst/>
          </a:prstGeom>
        </p:spPr>
      </p:pic>
    </p:spTree>
    <p:extLst>
      <p:ext uri="{BB962C8B-B14F-4D97-AF65-F5344CB8AC3E}">
        <p14:creationId xmlns:p14="http://schemas.microsoft.com/office/powerpoint/2010/main" val="260923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31D4A-26E5-9E24-F28D-D588473ACCF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532E417-8668-0F98-6F9E-F6239897C55E}"/>
              </a:ext>
            </a:extLst>
          </p:cNvPr>
          <p:cNvSpPr txBox="1"/>
          <p:nvPr/>
        </p:nvSpPr>
        <p:spPr>
          <a:xfrm>
            <a:off x="159657" y="145144"/>
            <a:ext cx="11872686" cy="646331"/>
          </a:xfrm>
          <a:prstGeom prst="rect">
            <a:avLst/>
          </a:prstGeom>
          <a:noFill/>
        </p:spPr>
        <p:txBody>
          <a:bodyPr wrap="square" rtlCol="0">
            <a:spAutoFit/>
          </a:bodyPr>
          <a:lstStyle>
            <a:defPPr>
              <a:defRPr lang="en-US"/>
            </a:defPPr>
            <a:lvl1pPr>
              <a:defRPr sz="4000" b="1"/>
            </a:lvl1pPr>
            <a:lvl2pPr marL="742950" lvl="1" indent="-285750">
              <a:buFont typeface="Arial" panose="020B0604020202020204" pitchFamily="34" charset="0"/>
              <a:buChar char="•"/>
              <a:defRPr sz="3600"/>
            </a:lvl2pPr>
          </a:lstStyle>
          <a:p>
            <a:r>
              <a:rPr lang="en-US" sz="3600" dirty="0">
                <a:latin typeface="Noto Serif Thai" panose="02020502060505020204" pitchFamily="18" charset="-34"/>
                <a:cs typeface="Noto Serif Thai" panose="02020502060505020204" pitchFamily="18" charset="-34"/>
              </a:rPr>
              <a:t>Near Field Communication (NFC)</a:t>
            </a:r>
          </a:p>
        </p:txBody>
      </p:sp>
      <p:sp>
        <p:nvSpPr>
          <p:cNvPr id="12" name="TextBox 11">
            <a:extLst>
              <a:ext uri="{FF2B5EF4-FFF2-40B4-BE49-F238E27FC236}">
                <a16:creationId xmlns:a16="http://schemas.microsoft.com/office/drawing/2014/main" id="{C80646FB-69F5-B445-F76C-8BE9252A6723}"/>
              </a:ext>
            </a:extLst>
          </p:cNvPr>
          <p:cNvSpPr txBox="1"/>
          <p:nvPr/>
        </p:nvSpPr>
        <p:spPr>
          <a:xfrm>
            <a:off x="7639050" y="6550223"/>
            <a:ext cx="4552949" cy="307777"/>
          </a:xfrm>
          <a:prstGeom prst="rect">
            <a:avLst/>
          </a:prstGeom>
          <a:noFill/>
        </p:spPr>
        <p:txBody>
          <a:bodyPr wrap="square">
            <a:spAutoFit/>
          </a:bodyPr>
          <a:lstStyle/>
          <a:p>
            <a:pPr algn="r"/>
            <a:r>
              <a:rPr lang="en-US" sz="1400" dirty="0">
                <a:latin typeface="Noto Serif Thai" panose="02020502060505020204" pitchFamily="18" charset="-34"/>
                <a:cs typeface="Noto Serif Thai" panose="02020502060505020204" pitchFamily="18" charset="-34"/>
              </a:rPr>
              <a:t>https://pinnacle-amc.co.th/</a:t>
            </a:r>
            <a:r>
              <a:rPr lang="th-TH" sz="1400" dirty="0">
                <a:latin typeface="Noto Serif Thai" panose="02020502060505020204" pitchFamily="18" charset="-34"/>
                <a:cs typeface="Noto Serif Thai" panose="02020502060505020204" pitchFamily="18" charset="-34"/>
              </a:rPr>
              <a:t>ทำความรู้จักกับ</a:t>
            </a:r>
            <a:r>
              <a:rPr lang="en-US" sz="1400" dirty="0">
                <a:latin typeface="Noto Serif Thai" panose="02020502060505020204" pitchFamily="18" charset="-34"/>
                <a:cs typeface="Noto Serif Thai" panose="02020502060505020204" pitchFamily="18" charset="-34"/>
              </a:rPr>
              <a:t>-</a:t>
            </a:r>
            <a:r>
              <a:rPr lang="en-US" sz="1400" dirty="0" err="1">
                <a:latin typeface="Noto Serif Thai" panose="02020502060505020204" pitchFamily="18" charset="-34"/>
                <a:cs typeface="Noto Serif Thai" panose="02020502060505020204" pitchFamily="18" charset="-34"/>
              </a:rPr>
              <a:t>nfc</a:t>
            </a:r>
            <a:r>
              <a:rPr lang="en-US" sz="1400" dirty="0">
                <a:latin typeface="Noto Serif Thai" panose="02020502060505020204" pitchFamily="18" charset="-34"/>
                <a:cs typeface="Noto Serif Thai" panose="02020502060505020204" pitchFamily="18" charset="-34"/>
              </a:rPr>
              <a:t>-</a:t>
            </a:r>
            <a:r>
              <a:rPr lang="th-TH" sz="1400" dirty="0">
                <a:latin typeface="Noto Serif Thai" panose="02020502060505020204" pitchFamily="18" charset="-34"/>
                <a:cs typeface="Noto Serif Thai" panose="02020502060505020204" pitchFamily="18" charset="-34"/>
              </a:rPr>
              <a:t>เทคโนโ</a:t>
            </a:r>
            <a:r>
              <a:rPr lang="en-US" sz="1400" dirty="0">
                <a:latin typeface="Noto Serif Thai" panose="02020502060505020204" pitchFamily="18" charset="-34"/>
                <a:cs typeface="Noto Serif Thai" panose="02020502060505020204" pitchFamily="18" charset="-34"/>
              </a:rPr>
              <a:t>/</a:t>
            </a:r>
          </a:p>
        </p:txBody>
      </p:sp>
      <p:pic>
        <p:nvPicPr>
          <p:cNvPr id="14" name="Picture 13">
            <a:extLst>
              <a:ext uri="{FF2B5EF4-FFF2-40B4-BE49-F238E27FC236}">
                <a16:creationId xmlns:a16="http://schemas.microsoft.com/office/drawing/2014/main" id="{7E4AC79C-B505-9C28-700D-9D6B09D33B68}"/>
              </a:ext>
            </a:extLst>
          </p:cNvPr>
          <p:cNvPicPr>
            <a:picLocks noChangeAspect="1"/>
          </p:cNvPicPr>
          <p:nvPr/>
        </p:nvPicPr>
        <p:blipFill>
          <a:blip r:embed="rId2"/>
          <a:stretch>
            <a:fillRect/>
          </a:stretch>
        </p:blipFill>
        <p:spPr>
          <a:xfrm>
            <a:off x="400050" y="924825"/>
            <a:ext cx="11391900" cy="5456764"/>
          </a:xfrm>
          <a:prstGeom prst="rect">
            <a:avLst/>
          </a:prstGeom>
        </p:spPr>
      </p:pic>
      <p:sp>
        <p:nvSpPr>
          <p:cNvPr id="15" name="TextBox 14">
            <a:extLst>
              <a:ext uri="{FF2B5EF4-FFF2-40B4-BE49-F238E27FC236}">
                <a16:creationId xmlns:a16="http://schemas.microsoft.com/office/drawing/2014/main" id="{1E508A5E-342D-0B48-2724-31296BF5FBF5}"/>
              </a:ext>
            </a:extLst>
          </p:cNvPr>
          <p:cNvSpPr txBox="1"/>
          <p:nvPr/>
        </p:nvSpPr>
        <p:spPr>
          <a:xfrm>
            <a:off x="79107" y="6381589"/>
            <a:ext cx="7746231" cy="461665"/>
          </a:xfrm>
          <a:prstGeom prst="rect">
            <a:avLst/>
          </a:prstGeom>
          <a:noFill/>
        </p:spPr>
        <p:txBody>
          <a:bodyPr wrap="square" rtlCol="0">
            <a:spAutoFit/>
          </a:bodyPr>
          <a:lstStyle/>
          <a:p>
            <a:r>
              <a:rPr lang="th-TH" sz="1200" dirty="0">
                <a:solidFill>
                  <a:srgbClr val="FF0000"/>
                </a:solidFill>
                <a:latin typeface="Noto Serif Thai" panose="02020502060505020204" pitchFamily="18" charset="-34"/>
                <a:cs typeface="Noto Serif Thai" panose="02020502060505020204" pitchFamily="18" charset="-34"/>
              </a:rPr>
              <a:t>ปัจจุบันคนไทยคุ้นเคยกับ </a:t>
            </a:r>
            <a:r>
              <a:rPr lang="en-US" sz="1200" dirty="0" err="1">
                <a:solidFill>
                  <a:srgbClr val="FF0000"/>
                </a:solidFill>
                <a:latin typeface="Noto Serif Thai" panose="02020502060505020204" pitchFamily="18" charset="-34"/>
                <a:cs typeface="Noto Serif Thai" panose="02020502060505020204" pitchFamily="18" charset="-34"/>
              </a:rPr>
              <a:t>PromptPay</a:t>
            </a:r>
            <a:r>
              <a:rPr lang="en-US" sz="1200" dirty="0">
                <a:solidFill>
                  <a:srgbClr val="FF0000"/>
                </a:solidFill>
                <a:latin typeface="Noto Serif Thai" panose="02020502060505020204" pitchFamily="18" charset="-34"/>
                <a:cs typeface="Noto Serif Thai" panose="02020502060505020204" pitchFamily="18" charset="-34"/>
              </a:rPr>
              <a:t> </a:t>
            </a:r>
            <a:r>
              <a:rPr lang="th-TH" sz="1200" dirty="0">
                <a:solidFill>
                  <a:srgbClr val="FF0000"/>
                </a:solidFill>
                <a:latin typeface="Noto Serif Thai" panose="02020502060505020204" pitchFamily="18" charset="-34"/>
                <a:cs typeface="Noto Serif Thai" panose="02020502060505020204" pitchFamily="18" charset="-34"/>
              </a:rPr>
              <a:t>ไปแล้ว การชำระเงินด้วย</a:t>
            </a:r>
            <a:r>
              <a:rPr lang="en-US" sz="1200" dirty="0">
                <a:solidFill>
                  <a:srgbClr val="FF0000"/>
                </a:solidFill>
                <a:latin typeface="Noto Serif Thai" panose="02020502060505020204" pitchFamily="18" charset="-34"/>
                <a:cs typeface="Noto Serif Thai" panose="02020502060505020204" pitchFamily="18" charset="-34"/>
              </a:rPr>
              <a:t> NFC</a:t>
            </a:r>
            <a:r>
              <a:rPr lang="th-TH" sz="1200" dirty="0">
                <a:solidFill>
                  <a:srgbClr val="FF0000"/>
                </a:solidFill>
                <a:latin typeface="Noto Serif Thai" panose="02020502060505020204" pitchFamily="18" charset="-34"/>
                <a:cs typeface="Noto Serif Thai" panose="02020502060505020204" pitchFamily="18" charset="-34"/>
              </a:rPr>
              <a:t> จึงเกิดยาก แต่ </a:t>
            </a:r>
            <a:r>
              <a:rPr lang="en-US" sz="1200" dirty="0">
                <a:solidFill>
                  <a:srgbClr val="FF0000"/>
                </a:solidFill>
                <a:latin typeface="Noto Serif Thai" panose="02020502060505020204" pitchFamily="18" charset="-34"/>
                <a:cs typeface="Noto Serif Thai" panose="02020502060505020204" pitchFamily="18" charset="-34"/>
              </a:rPr>
              <a:t>PP </a:t>
            </a:r>
            <a:r>
              <a:rPr lang="th-TH" sz="1200" dirty="0">
                <a:solidFill>
                  <a:srgbClr val="FF0000"/>
                </a:solidFill>
                <a:latin typeface="Noto Serif Thai" panose="02020502060505020204" pitchFamily="18" charset="-34"/>
                <a:cs typeface="Noto Serif Thai" panose="02020502060505020204" pitchFamily="18" charset="-34"/>
              </a:rPr>
              <a:t>ก็ใช่ว่าจะปลอดภัย เช่น อาจจะมีเทคโนโลยีที่ยิง </a:t>
            </a:r>
            <a:r>
              <a:rPr lang="en-US" sz="1200" dirty="0">
                <a:solidFill>
                  <a:srgbClr val="FF0000"/>
                </a:solidFill>
                <a:latin typeface="Noto Serif Thai" panose="02020502060505020204" pitchFamily="18" charset="-34"/>
                <a:cs typeface="Noto Serif Thai" panose="02020502060505020204" pitchFamily="18" charset="-34"/>
              </a:rPr>
              <a:t>QR </a:t>
            </a:r>
            <a:r>
              <a:rPr lang="th-TH" sz="1200" dirty="0">
                <a:solidFill>
                  <a:srgbClr val="FF0000"/>
                </a:solidFill>
                <a:latin typeface="Noto Serif Thai" panose="02020502060505020204" pitchFamily="18" charset="-34"/>
                <a:cs typeface="Noto Serif Thai" panose="02020502060505020204" pitchFamily="18" charset="-34"/>
              </a:rPr>
              <a:t>รับเงินใส่เลนส์กล้องได้ เงินจะไปเข้าบัญชีมิจฉาชีพ</a:t>
            </a:r>
            <a:r>
              <a:rPr lang="en-US" sz="1200" dirty="0">
                <a:solidFill>
                  <a:srgbClr val="FF0000"/>
                </a:solidFill>
                <a:latin typeface="Noto Serif Thai" panose="02020502060505020204" pitchFamily="18" charset="-34"/>
                <a:cs typeface="Noto Serif Thai" panose="02020502060505020204" pitchFamily="18" charset="-34"/>
              </a:rPr>
              <a:t> </a:t>
            </a:r>
            <a:r>
              <a:rPr lang="th-TH" sz="1200" dirty="0">
                <a:solidFill>
                  <a:srgbClr val="FF0000"/>
                </a:solidFill>
                <a:latin typeface="Noto Serif Thai" panose="02020502060505020204" pitchFamily="18" charset="-34"/>
                <a:cs typeface="Noto Serif Thai" panose="02020502060505020204" pitchFamily="18" charset="-34"/>
              </a:rPr>
              <a:t>เป็นต้น </a:t>
            </a:r>
            <a:r>
              <a:rPr lang="en-US" sz="1200" dirty="0">
                <a:solidFill>
                  <a:srgbClr val="FF0000"/>
                </a:solidFill>
                <a:latin typeface="Noto Serif Thai" panose="02020502060505020204" pitchFamily="18" charset="-34"/>
                <a:cs typeface="Noto Serif Thai" panose="02020502060505020204" pitchFamily="18" charset="-34"/>
              </a:rPr>
              <a:t>NFC </a:t>
            </a:r>
            <a:r>
              <a:rPr lang="th-TH" sz="1200" dirty="0">
                <a:solidFill>
                  <a:srgbClr val="FF0000"/>
                </a:solidFill>
                <a:latin typeface="Noto Serif Thai" panose="02020502060505020204" pitchFamily="18" charset="-34"/>
                <a:cs typeface="Noto Serif Thai" panose="02020502060505020204" pitchFamily="18" charset="-34"/>
              </a:rPr>
              <a:t>ไม่เกิดปัญหานี้ เพราะมีการเข้ารหัส</a:t>
            </a:r>
            <a:endParaRPr lang="en-US" sz="1200" dirty="0">
              <a:solidFill>
                <a:srgbClr val="FF0000"/>
              </a:solidFill>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647062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DDBD3D-449A-0E21-2803-56CDBC1BF019}"/>
              </a:ext>
            </a:extLst>
          </p:cNvPr>
          <p:cNvPicPr>
            <a:picLocks noChangeAspect="1"/>
          </p:cNvPicPr>
          <p:nvPr/>
        </p:nvPicPr>
        <p:blipFill>
          <a:blip r:embed="rId2"/>
          <a:stretch>
            <a:fillRect/>
          </a:stretch>
        </p:blipFill>
        <p:spPr>
          <a:xfrm>
            <a:off x="1833334" y="1223670"/>
            <a:ext cx="8525331" cy="5455715"/>
          </a:xfrm>
          <a:prstGeom prst="rect">
            <a:avLst/>
          </a:prstGeom>
        </p:spPr>
      </p:pic>
      <p:sp>
        <p:nvSpPr>
          <p:cNvPr id="6" name="Rectangle 5">
            <a:extLst>
              <a:ext uri="{FF2B5EF4-FFF2-40B4-BE49-F238E27FC236}">
                <a16:creationId xmlns:a16="http://schemas.microsoft.com/office/drawing/2014/main" id="{6546EBBA-9DCF-0475-8E96-FAFBE62EBE44}"/>
              </a:ext>
            </a:extLst>
          </p:cNvPr>
          <p:cNvSpPr/>
          <p:nvPr/>
        </p:nvSpPr>
        <p:spPr>
          <a:xfrm>
            <a:off x="4105274" y="4567980"/>
            <a:ext cx="1895476" cy="1651845"/>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F6A036-4CCC-A748-8396-D8F56A120522}"/>
              </a:ext>
            </a:extLst>
          </p:cNvPr>
          <p:cNvSpPr txBox="1"/>
          <p:nvPr/>
        </p:nvSpPr>
        <p:spPr>
          <a:xfrm>
            <a:off x="1914525" y="433006"/>
            <a:ext cx="8353426" cy="830997"/>
          </a:xfrm>
          <a:prstGeom prst="rect">
            <a:avLst/>
          </a:prstGeom>
          <a:noFill/>
        </p:spPr>
        <p:txBody>
          <a:bodyPr wrap="square">
            <a:spAutoFit/>
          </a:bodyPr>
          <a:lstStyle/>
          <a:p>
            <a:pPr algn="just"/>
            <a:r>
              <a:rPr lang="en-US" sz="1600" b="0" i="0" dirty="0">
                <a:solidFill>
                  <a:srgbClr val="202122"/>
                </a:solidFill>
                <a:effectLst/>
                <a:latin typeface="Noto Serif Thai" panose="02020502060505020204" pitchFamily="18" charset="-34"/>
                <a:cs typeface="Noto Serif Thai" panose="02020502060505020204" pitchFamily="18" charset="-34"/>
              </a:rPr>
              <a:t>NFC and Bluetooth are both relatively short-range communication technologies available on </a:t>
            </a:r>
            <a:r>
              <a:rPr lang="en-US" sz="1600" b="0" i="0" u="none" strike="noStrike" dirty="0">
                <a:effectLst/>
                <a:latin typeface="Noto Serif Thai" panose="02020502060505020204" pitchFamily="18" charset="-34"/>
                <a:cs typeface="Noto Serif Thai" panose="02020502060505020204" pitchFamily="18" charset="-34"/>
              </a:rPr>
              <a:t>mobile phones</a:t>
            </a:r>
            <a:r>
              <a:rPr lang="en-US" sz="1600" b="0" i="0" dirty="0">
                <a:solidFill>
                  <a:srgbClr val="202122"/>
                </a:solidFill>
                <a:effectLst/>
                <a:latin typeface="Noto Serif Thai" panose="02020502060505020204" pitchFamily="18" charset="-34"/>
                <a:cs typeface="Noto Serif Thai" panose="02020502060505020204" pitchFamily="18" charset="-34"/>
              </a:rPr>
              <a:t>. NFC operates at slower speeds than Bluetooth and has a much shorter range, but consumes far less power and doesn't require pairing.</a:t>
            </a:r>
            <a:endParaRPr lang="en-US" sz="1600" dirty="0">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2558780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CD1D6D-BA17-7B16-2B04-C2E0DCE8FEAC}"/>
              </a:ext>
            </a:extLst>
          </p:cNvPr>
          <p:cNvPicPr>
            <a:picLocks noChangeAspect="1"/>
          </p:cNvPicPr>
          <p:nvPr/>
        </p:nvPicPr>
        <p:blipFill>
          <a:blip r:embed="rId2"/>
          <a:stretch>
            <a:fillRect/>
          </a:stretch>
        </p:blipFill>
        <p:spPr>
          <a:xfrm>
            <a:off x="0" y="0"/>
            <a:ext cx="5389097" cy="6858000"/>
          </a:xfrm>
          <a:prstGeom prst="rect">
            <a:avLst/>
          </a:prstGeom>
        </p:spPr>
      </p:pic>
      <p:sp>
        <p:nvSpPr>
          <p:cNvPr id="6" name="TextBox 5">
            <a:extLst>
              <a:ext uri="{FF2B5EF4-FFF2-40B4-BE49-F238E27FC236}">
                <a16:creationId xmlns:a16="http://schemas.microsoft.com/office/drawing/2014/main" id="{2A023AB2-465E-A302-E022-DB903A249834}"/>
              </a:ext>
            </a:extLst>
          </p:cNvPr>
          <p:cNvSpPr txBox="1"/>
          <p:nvPr/>
        </p:nvSpPr>
        <p:spPr>
          <a:xfrm>
            <a:off x="5505652" y="211755"/>
            <a:ext cx="6179419" cy="1477328"/>
          </a:xfrm>
          <a:prstGeom prst="rect">
            <a:avLst/>
          </a:prstGeom>
          <a:noFill/>
        </p:spPr>
        <p:txBody>
          <a:bodyPr wrap="square" rtlCol="0">
            <a:spAutoFit/>
          </a:bodyPr>
          <a:lstStyle/>
          <a:p>
            <a:pPr>
              <a:tabLst>
                <a:tab pos="461963" algn="l"/>
              </a:tabLst>
            </a:pPr>
            <a:r>
              <a:rPr lang="th-TH" dirty="0">
                <a:solidFill>
                  <a:srgbClr val="FF0000"/>
                </a:solidFill>
                <a:latin typeface="Noto Serif Thai" panose="02020502060505020204" pitchFamily="18" charset="-34"/>
                <a:cs typeface="Noto Serif Thai" panose="02020502060505020204" pitchFamily="18" charset="-34"/>
              </a:rPr>
              <a:t>ติดตั้ง </a:t>
            </a:r>
            <a:r>
              <a:rPr lang="en-US" dirty="0">
                <a:solidFill>
                  <a:srgbClr val="FF0000"/>
                </a:solidFill>
                <a:latin typeface="Noto Serif Thai" panose="02020502060505020204" pitchFamily="18" charset="-34"/>
                <a:cs typeface="Noto Serif Thai" panose="02020502060505020204" pitchFamily="18" charset="-34"/>
              </a:rPr>
              <a:t>package</a:t>
            </a:r>
          </a:p>
          <a:p>
            <a:pPr>
              <a:tabLst>
                <a:tab pos="461963" algn="l"/>
              </a:tabLst>
            </a:pPr>
            <a:r>
              <a:rPr lang="th-TH" dirty="0">
                <a:solidFill>
                  <a:srgbClr val="FF0000"/>
                </a:solidFill>
                <a:latin typeface="Noto Serif Thai" panose="02020502060505020204" pitchFamily="18" charset="-34"/>
                <a:cs typeface="Noto Serif Thai" panose="02020502060505020204" pitchFamily="18" charset="-34"/>
              </a:rPr>
              <a:t>	</a:t>
            </a:r>
            <a:r>
              <a:rPr lang="en-US" dirty="0" err="1">
                <a:solidFill>
                  <a:srgbClr val="FF0000"/>
                </a:solidFill>
                <a:latin typeface="Noto Serif Thai" panose="02020502060505020204" pitchFamily="18" charset="-34"/>
                <a:cs typeface="Noto Serif Thai" panose="02020502060505020204" pitchFamily="18" charset="-34"/>
              </a:rPr>
              <a:t>npm</a:t>
            </a:r>
            <a:r>
              <a:rPr lang="en-US" dirty="0">
                <a:solidFill>
                  <a:srgbClr val="FF0000"/>
                </a:solidFill>
                <a:latin typeface="Noto Serif Thai" panose="02020502060505020204" pitchFamily="18" charset="-34"/>
                <a:cs typeface="Noto Serif Thai" panose="02020502060505020204" pitchFamily="18" charset="-34"/>
              </a:rPr>
              <a:t> install react-burger-menu</a:t>
            </a:r>
          </a:p>
          <a:p>
            <a:pPr>
              <a:tabLst>
                <a:tab pos="461963" algn="l"/>
              </a:tabLst>
            </a:pPr>
            <a:endParaRPr lang="th-TH" dirty="0">
              <a:solidFill>
                <a:srgbClr val="FF0000"/>
              </a:solidFill>
              <a:latin typeface="Noto Serif Thai" panose="02020502060505020204" pitchFamily="18" charset="-34"/>
              <a:cs typeface="Noto Serif Thai" panose="02020502060505020204" pitchFamily="18" charset="-34"/>
            </a:endParaRPr>
          </a:p>
          <a:p>
            <a:pPr>
              <a:tabLst>
                <a:tab pos="461963" algn="l"/>
              </a:tabLst>
            </a:pPr>
            <a:r>
              <a:rPr lang="th-TH" dirty="0">
                <a:solidFill>
                  <a:srgbClr val="FF0000"/>
                </a:solidFill>
                <a:latin typeface="Noto Serif Thai" panose="02020502060505020204" pitchFamily="18" charset="-34"/>
                <a:cs typeface="Noto Serif Thai" panose="02020502060505020204" pitchFamily="18" charset="-34"/>
              </a:rPr>
              <a:t>สร้าง</a:t>
            </a:r>
            <a:r>
              <a:rPr lang="en-US" dirty="0">
                <a:solidFill>
                  <a:srgbClr val="FF0000"/>
                </a:solidFill>
                <a:latin typeface="Noto Serif Thai" panose="02020502060505020204" pitchFamily="18" charset="-34"/>
                <a:cs typeface="Noto Serif Thai" panose="02020502060505020204" pitchFamily="18" charset="-34"/>
              </a:rPr>
              <a:t> component </a:t>
            </a:r>
            <a:r>
              <a:rPr lang="th-TH" dirty="0">
                <a:solidFill>
                  <a:srgbClr val="FF0000"/>
                </a:solidFill>
                <a:latin typeface="Noto Serif Thai" panose="02020502060505020204" pitchFamily="18" charset="-34"/>
                <a:cs typeface="Noto Serif Thai" panose="02020502060505020204" pitchFamily="18" charset="-34"/>
              </a:rPr>
              <a:t>คือ </a:t>
            </a:r>
            <a:r>
              <a:rPr lang="en-US" dirty="0">
                <a:solidFill>
                  <a:srgbClr val="FF0000"/>
                </a:solidFill>
                <a:latin typeface="Noto Serif Thai" panose="02020502060505020204" pitchFamily="18" charset="-34"/>
                <a:cs typeface="Noto Serif Thai" panose="02020502060505020204" pitchFamily="18" charset="-34"/>
              </a:rPr>
              <a:t>&lt;Sidebar /&gt; </a:t>
            </a:r>
            <a:r>
              <a:rPr lang="th-TH" dirty="0">
                <a:solidFill>
                  <a:srgbClr val="FF0000"/>
                </a:solidFill>
                <a:latin typeface="Noto Serif Thai" panose="02020502060505020204" pitchFamily="18" charset="-34"/>
                <a:cs typeface="Noto Serif Thai" panose="02020502060505020204" pitchFamily="18" charset="-34"/>
              </a:rPr>
              <a:t>ก่อน</a:t>
            </a:r>
          </a:p>
          <a:p>
            <a:pPr>
              <a:tabLst>
                <a:tab pos="461963" algn="l"/>
              </a:tabLst>
            </a:pPr>
            <a:r>
              <a:rPr lang="th-TH" dirty="0">
                <a:solidFill>
                  <a:srgbClr val="FF0000"/>
                </a:solidFill>
                <a:latin typeface="Noto Serif Thai" panose="02020502060505020204" pitchFamily="18" charset="-34"/>
                <a:cs typeface="Noto Serif Thai" panose="02020502060505020204" pitchFamily="18" charset="-34"/>
              </a:rPr>
              <a:t>	มีไฟล์ </a:t>
            </a:r>
            <a:r>
              <a:rPr lang="en-US" dirty="0">
                <a:solidFill>
                  <a:srgbClr val="FF0000"/>
                </a:solidFill>
                <a:latin typeface="Noto Serif Thai" panose="02020502060505020204" pitchFamily="18" charset="-34"/>
                <a:cs typeface="Noto Serif Thai" panose="02020502060505020204" pitchFamily="18" charset="-34"/>
              </a:rPr>
              <a:t>Sidebar.css </a:t>
            </a:r>
            <a:r>
              <a:rPr lang="th-TH" dirty="0">
                <a:solidFill>
                  <a:srgbClr val="FF0000"/>
                </a:solidFill>
                <a:latin typeface="Noto Serif Thai" panose="02020502060505020204" pitchFamily="18" charset="-34"/>
                <a:cs typeface="Noto Serif Thai" panose="02020502060505020204" pitchFamily="18" charset="-34"/>
              </a:rPr>
              <a:t>ด้วย ไปก็อปมาไว้ใน </a:t>
            </a:r>
            <a:r>
              <a:rPr lang="en-US" dirty="0" err="1">
                <a:solidFill>
                  <a:srgbClr val="FF0000"/>
                </a:solidFill>
                <a:latin typeface="Noto Serif Thai" panose="02020502060505020204" pitchFamily="18" charset="-34"/>
                <a:cs typeface="Noto Serif Thai" panose="02020502060505020204" pitchFamily="18" charset="-34"/>
              </a:rPr>
              <a:t>src</a:t>
            </a:r>
            <a:r>
              <a:rPr lang="en-US" dirty="0">
                <a:solidFill>
                  <a:srgbClr val="FF0000"/>
                </a:solidFill>
                <a:latin typeface="Noto Serif Thai" panose="02020502060505020204" pitchFamily="18" charset="-34"/>
                <a:cs typeface="Noto Serif Thai" panose="02020502060505020204" pitchFamily="18" charset="-34"/>
              </a:rPr>
              <a:t> </a:t>
            </a:r>
            <a:r>
              <a:rPr lang="th-TH" dirty="0">
                <a:solidFill>
                  <a:srgbClr val="FF0000"/>
                </a:solidFill>
                <a:latin typeface="Noto Serif Thai" panose="02020502060505020204" pitchFamily="18" charset="-34"/>
                <a:cs typeface="Noto Serif Thai" panose="02020502060505020204" pitchFamily="18" charset="-34"/>
              </a:rPr>
              <a:t>เอง</a:t>
            </a:r>
            <a:endParaRPr lang="en-US" dirty="0">
              <a:solidFill>
                <a:srgbClr val="FF0000"/>
              </a:solidFill>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2433748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74A85D-461C-9FB6-450D-62847B0C0BC6}"/>
              </a:ext>
            </a:extLst>
          </p:cNvPr>
          <p:cNvSpPr txBox="1"/>
          <p:nvPr/>
        </p:nvSpPr>
        <p:spPr>
          <a:xfrm>
            <a:off x="352826" y="501841"/>
            <a:ext cx="11486348" cy="13751585"/>
          </a:xfrm>
          <a:prstGeom prst="rect">
            <a:avLst/>
          </a:prstGeom>
          <a:noFill/>
        </p:spPr>
        <p:txBody>
          <a:bodyPr wrap="square">
            <a:spAutoFit/>
          </a:bodyPr>
          <a:lstStyle/>
          <a:p>
            <a:pPr>
              <a:lnSpc>
                <a:spcPts val="1425"/>
              </a:lnSpc>
              <a:buNone/>
            </a:pPr>
            <a:r>
              <a:rPr lang="en-US" sz="1100" b="0" dirty="0">
                <a:solidFill>
                  <a:srgbClr val="6A9955"/>
                </a:solidFill>
                <a:effectLst/>
                <a:latin typeface="Consolas" panose="020B0609020204030204" pitchFamily="49" charset="0"/>
              </a:rPr>
              <a:t>/* Position and sizing of burger button */</a:t>
            </a:r>
            <a:endParaRPr lang="en-US" sz="1100" b="0" dirty="0">
              <a:solidFill>
                <a:srgbClr val="CCCCCC"/>
              </a:solidFill>
              <a:effectLst/>
              <a:latin typeface="Consolas" panose="020B0609020204030204" pitchFamily="49" charset="0"/>
            </a:endParaRPr>
          </a:p>
          <a:p>
            <a:pPr>
              <a:lnSpc>
                <a:spcPts val="1425"/>
              </a:lnSpc>
              <a:buNone/>
            </a:pPr>
            <a:r>
              <a:rPr lang="en-US" sz="1100" b="0" dirty="0">
                <a:solidFill>
                  <a:srgbClr val="D7BA7D"/>
                </a:solidFill>
                <a:effectLst/>
                <a:latin typeface="Consolas" panose="020B0609020204030204" pitchFamily="49" charset="0"/>
              </a:rPr>
              <a:t>.bm-burger-button</a:t>
            </a: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position</a:t>
            </a:r>
            <a:r>
              <a:rPr lang="en-US" sz="1100" b="0" dirty="0">
                <a:solidFill>
                  <a:srgbClr val="CCCCCC"/>
                </a:solidFill>
                <a:effectLst/>
                <a:latin typeface="Consolas" panose="020B0609020204030204" pitchFamily="49" charset="0"/>
              </a:rPr>
              <a:t>: </a:t>
            </a:r>
            <a:r>
              <a:rPr lang="en-US" sz="1100" b="0" dirty="0">
                <a:solidFill>
                  <a:srgbClr val="CE9178"/>
                </a:solidFill>
                <a:effectLst/>
                <a:latin typeface="Consolas" panose="020B0609020204030204" pitchFamily="49" charset="0"/>
              </a:rPr>
              <a:t>fixed</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width</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36px</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height</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30px</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left</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36px</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top</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36px</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6A9955"/>
                </a:solidFill>
                <a:effectLst/>
                <a:latin typeface="Consolas" panose="020B0609020204030204" pitchFamily="49" charset="0"/>
              </a:rPr>
              <a:t>/* Color/shape of burger icon bars */</a:t>
            </a:r>
            <a:endParaRPr lang="en-US" sz="1100" b="0" dirty="0">
              <a:solidFill>
                <a:srgbClr val="CCCCCC"/>
              </a:solidFill>
              <a:effectLst/>
              <a:latin typeface="Consolas" panose="020B0609020204030204" pitchFamily="49" charset="0"/>
            </a:endParaRP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D7BA7D"/>
                </a:solidFill>
                <a:effectLst/>
                <a:latin typeface="Consolas" panose="020B0609020204030204" pitchFamily="49" charset="0"/>
              </a:rPr>
              <a:t>.bm-burger-bars</a:t>
            </a: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background</a:t>
            </a:r>
            <a:r>
              <a:rPr lang="en-US" sz="1100" b="0" dirty="0">
                <a:solidFill>
                  <a:srgbClr val="CCCCCC"/>
                </a:solidFill>
                <a:effectLst/>
                <a:latin typeface="Consolas" panose="020B0609020204030204" pitchFamily="49" charset="0"/>
              </a:rPr>
              <a:t>: </a:t>
            </a:r>
            <a:r>
              <a:rPr lang="en-US" sz="1100" b="0" dirty="0">
                <a:solidFill>
                  <a:srgbClr val="CE9178"/>
                </a:solidFill>
                <a:effectLst/>
                <a:latin typeface="Consolas" panose="020B0609020204030204" pitchFamily="49" charset="0"/>
              </a:rPr>
              <a:t>#373a47</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6A9955"/>
                </a:solidFill>
                <a:effectLst/>
                <a:latin typeface="Consolas" panose="020B0609020204030204" pitchFamily="49" charset="0"/>
              </a:rPr>
              <a:t>/* Color/shape of burger icon bars on hover*/</a:t>
            </a:r>
            <a:endParaRPr lang="en-US" sz="1100" b="0" dirty="0">
              <a:solidFill>
                <a:srgbClr val="CCCCCC"/>
              </a:solidFill>
              <a:effectLst/>
              <a:latin typeface="Consolas" panose="020B0609020204030204" pitchFamily="49" charset="0"/>
            </a:endParaRP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D7BA7D"/>
                </a:solidFill>
                <a:effectLst/>
                <a:latin typeface="Consolas" panose="020B0609020204030204" pitchFamily="49" charset="0"/>
              </a:rPr>
              <a:t>.bm-burger-bars-hover</a:t>
            </a: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background</a:t>
            </a:r>
            <a:r>
              <a:rPr lang="en-US" sz="1100" b="0" dirty="0">
                <a:solidFill>
                  <a:srgbClr val="CCCCCC"/>
                </a:solidFill>
                <a:effectLst/>
                <a:latin typeface="Consolas" panose="020B0609020204030204" pitchFamily="49" charset="0"/>
              </a:rPr>
              <a:t>: </a:t>
            </a:r>
            <a:r>
              <a:rPr lang="en-US" sz="1100" b="0" dirty="0">
                <a:solidFill>
                  <a:srgbClr val="CE9178"/>
                </a:solidFill>
                <a:effectLst/>
                <a:latin typeface="Consolas" panose="020B0609020204030204" pitchFamily="49" charset="0"/>
              </a:rPr>
              <a:t>#a90000</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6A9955"/>
                </a:solidFill>
                <a:effectLst/>
                <a:latin typeface="Consolas" panose="020B0609020204030204" pitchFamily="49" charset="0"/>
              </a:rPr>
              <a:t>/* Position and sizing of clickable cross button */</a:t>
            </a:r>
            <a:endParaRPr lang="en-US" sz="1100" b="0" dirty="0">
              <a:solidFill>
                <a:srgbClr val="CCCCCC"/>
              </a:solidFill>
              <a:effectLst/>
              <a:latin typeface="Consolas" panose="020B0609020204030204" pitchFamily="49" charset="0"/>
            </a:endParaRP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D7BA7D"/>
                </a:solidFill>
                <a:effectLst/>
                <a:latin typeface="Consolas" panose="020B0609020204030204" pitchFamily="49" charset="0"/>
              </a:rPr>
              <a:t>.bm-cross-button</a:t>
            </a: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height</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24px</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width</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24px</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6A9955"/>
                </a:solidFill>
                <a:effectLst/>
                <a:latin typeface="Consolas" panose="020B0609020204030204" pitchFamily="49" charset="0"/>
              </a:rPr>
              <a:t>/* Color/shape of close button cross */</a:t>
            </a:r>
            <a:endParaRPr lang="en-US" sz="1100" b="0" dirty="0">
              <a:solidFill>
                <a:srgbClr val="CCCCCC"/>
              </a:solidFill>
              <a:effectLst/>
              <a:latin typeface="Consolas" panose="020B0609020204030204" pitchFamily="49" charset="0"/>
            </a:endParaRP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D7BA7D"/>
                </a:solidFill>
                <a:effectLst/>
                <a:latin typeface="Consolas" panose="020B0609020204030204" pitchFamily="49" charset="0"/>
              </a:rPr>
              <a:t>.bm-cross</a:t>
            </a: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background</a:t>
            </a:r>
            <a:r>
              <a:rPr lang="en-US" sz="1100" b="0" dirty="0">
                <a:solidFill>
                  <a:srgbClr val="CCCCCC"/>
                </a:solidFill>
                <a:effectLst/>
                <a:latin typeface="Consolas" panose="020B0609020204030204" pitchFamily="49" charset="0"/>
              </a:rPr>
              <a:t>: </a:t>
            </a:r>
            <a:r>
              <a:rPr lang="en-US" sz="1100" b="0" dirty="0">
                <a:solidFill>
                  <a:srgbClr val="CE9178"/>
                </a:solidFill>
                <a:effectLst/>
                <a:latin typeface="Consolas" panose="020B0609020204030204" pitchFamily="49" charset="0"/>
              </a:rPr>
              <a:t>#bdc3c7</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6A9955"/>
                </a:solidFill>
                <a:effectLst/>
                <a:latin typeface="Consolas" panose="020B0609020204030204" pitchFamily="49" charset="0"/>
              </a:rPr>
              <a:t>/*</a:t>
            </a:r>
            <a:endParaRPr lang="en-US" sz="1100" b="0" dirty="0">
              <a:solidFill>
                <a:srgbClr val="CCCCCC"/>
              </a:solidFill>
              <a:effectLst/>
              <a:latin typeface="Consolas" panose="020B0609020204030204" pitchFamily="49" charset="0"/>
            </a:endParaRPr>
          </a:p>
          <a:p>
            <a:pPr>
              <a:lnSpc>
                <a:spcPts val="1425"/>
              </a:lnSpc>
              <a:buNone/>
            </a:pPr>
            <a:r>
              <a:rPr lang="en-US" sz="1100" b="0" dirty="0">
                <a:solidFill>
                  <a:srgbClr val="6A9955"/>
                </a:solidFill>
                <a:effectLst/>
                <a:latin typeface="Consolas" panose="020B0609020204030204" pitchFamily="49" charset="0"/>
              </a:rPr>
              <a:t>  Sidebar wrapper styles</a:t>
            </a:r>
            <a:endParaRPr lang="en-US" sz="1100" b="0" dirty="0">
              <a:solidFill>
                <a:srgbClr val="CCCCCC"/>
              </a:solidFill>
              <a:effectLst/>
              <a:latin typeface="Consolas" panose="020B0609020204030204" pitchFamily="49" charset="0"/>
            </a:endParaRPr>
          </a:p>
          <a:p>
            <a:pPr>
              <a:lnSpc>
                <a:spcPts val="1425"/>
              </a:lnSpc>
              <a:buNone/>
            </a:pPr>
            <a:r>
              <a:rPr lang="en-US" sz="1100" b="0" dirty="0">
                <a:solidFill>
                  <a:srgbClr val="6A9955"/>
                </a:solidFill>
                <a:effectLst/>
                <a:latin typeface="Consolas" panose="020B0609020204030204" pitchFamily="49" charset="0"/>
              </a:rPr>
              <a:t>  Note: Beware of modifying this element as it can break the animations - you should not need to touch it in most cases</a:t>
            </a:r>
            <a:endParaRPr lang="en-US" sz="1100" b="0" dirty="0">
              <a:solidFill>
                <a:srgbClr val="CCCCCC"/>
              </a:solidFill>
              <a:effectLst/>
              <a:latin typeface="Consolas" panose="020B0609020204030204" pitchFamily="49" charset="0"/>
            </a:endParaRPr>
          </a:p>
          <a:p>
            <a:pPr>
              <a:lnSpc>
                <a:spcPts val="1425"/>
              </a:lnSpc>
              <a:buNone/>
            </a:pPr>
            <a:r>
              <a:rPr lang="en-US" sz="1100" b="0" dirty="0">
                <a:solidFill>
                  <a:srgbClr val="6A9955"/>
                </a:solidFill>
                <a:effectLst/>
                <a:latin typeface="Consolas" panose="020B0609020204030204" pitchFamily="49" charset="0"/>
              </a:rPr>
              <a:t>  */</a:t>
            </a:r>
            <a:endParaRPr lang="en-US" sz="1100" b="0" dirty="0">
              <a:solidFill>
                <a:srgbClr val="CCCCCC"/>
              </a:solidFill>
              <a:effectLst/>
              <a:latin typeface="Consolas" panose="020B0609020204030204" pitchFamily="49" charset="0"/>
            </a:endParaRP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D7BA7D"/>
                </a:solidFill>
                <a:effectLst/>
                <a:latin typeface="Consolas" panose="020B0609020204030204" pitchFamily="49" charset="0"/>
              </a:rPr>
              <a:t>.bm-menu-wrap</a:t>
            </a: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position</a:t>
            </a:r>
            <a:r>
              <a:rPr lang="en-US" sz="1100" b="0" dirty="0">
                <a:solidFill>
                  <a:srgbClr val="CCCCCC"/>
                </a:solidFill>
                <a:effectLst/>
                <a:latin typeface="Consolas" panose="020B0609020204030204" pitchFamily="49" charset="0"/>
              </a:rPr>
              <a:t>: </a:t>
            </a:r>
            <a:r>
              <a:rPr lang="en-US" sz="1100" b="0" dirty="0">
                <a:solidFill>
                  <a:srgbClr val="CE9178"/>
                </a:solidFill>
                <a:effectLst/>
                <a:latin typeface="Consolas" panose="020B0609020204030204" pitchFamily="49" charset="0"/>
              </a:rPr>
              <a:t>fixed</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height</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100%</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6A9955"/>
                </a:solidFill>
                <a:effectLst/>
                <a:latin typeface="Consolas" panose="020B0609020204030204" pitchFamily="49" charset="0"/>
              </a:rPr>
              <a:t>/* General sidebar styles */</a:t>
            </a:r>
            <a:endParaRPr lang="en-US" sz="1100" b="0" dirty="0">
              <a:solidFill>
                <a:srgbClr val="CCCCCC"/>
              </a:solidFill>
              <a:effectLst/>
              <a:latin typeface="Consolas" panose="020B0609020204030204" pitchFamily="49" charset="0"/>
            </a:endParaRP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D7BA7D"/>
                </a:solidFill>
                <a:effectLst/>
                <a:latin typeface="Consolas" panose="020B0609020204030204" pitchFamily="49" charset="0"/>
              </a:rPr>
              <a:t>.bm-menu</a:t>
            </a: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background</a:t>
            </a:r>
            <a:r>
              <a:rPr lang="en-US" sz="1100" b="0" dirty="0">
                <a:solidFill>
                  <a:srgbClr val="CCCCCC"/>
                </a:solidFill>
                <a:effectLst/>
                <a:latin typeface="Consolas" panose="020B0609020204030204" pitchFamily="49" charset="0"/>
              </a:rPr>
              <a:t>: </a:t>
            </a:r>
            <a:r>
              <a:rPr lang="en-US" sz="1100" b="0" dirty="0">
                <a:solidFill>
                  <a:srgbClr val="CE9178"/>
                </a:solidFill>
                <a:effectLst/>
                <a:latin typeface="Consolas" panose="020B0609020204030204" pitchFamily="49" charset="0"/>
              </a:rPr>
              <a:t>#373a47</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padding</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2.5em</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1.5em</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0</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font-size</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1.15em</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6A9955"/>
                </a:solidFill>
                <a:effectLst/>
                <a:latin typeface="Consolas" panose="020B0609020204030204" pitchFamily="49" charset="0"/>
              </a:rPr>
              <a:t>/* Morph shape necessary with bubble or elastic */</a:t>
            </a:r>
            <a:endParaRPr lang="en-US" sz="1100" b="0" dirty="0">
              <a:solidFill>
                <a:srgbClr val="CCCCCC"/>
              </a:solidFill>
              <a:effectLst/>
              <a:latin typeface="Consolas" panose="020B0609020204030204" pitchFamily="49" charset="0"/>
            </a:endParaRP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D7BA7D"/>
                </a:solidFill>
                <a:effectLst/>
                <a:latin typeface="Consolas" panose="020B0609020204030204" pitchFamily="49" charset="0"/>
              </a:rPr>
              <a:t>.bm-morph-shape</a:t>
            </a: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fill</a:t>
            </a:r>
            <a:r>
              <a:rPr lang="en-US" sz="1100" b="0" dirty="0">
                <a:solidFill>
                  <a:srgbClr val="CCCCCC"/>
                </a:solidFill>
                <a:effectLst/>
                <a:latin typeface="Consolas" panose="020B0609020204030204" pitchFamily="49" charset="0"/>
              </a:rPr>
              <a:t>: </a:t>
            </a:r>
            <a:r>
              <a:rPr lang="en-US" sz="1100" b="0" dirty="0">
                <a:solidFill>
                  <a:srgbClr val="CE9178"/>
                </a:solidFill>
                <a:effectLst/>
                <a:latin typeface="Consolas" panose="020B0609020204030204" pitchFamily="49" charset="0"/>
              </a:rPr>
              <a:t>#373a47</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6A9955"/>
                </a:solidFill>
                <a:effectLst/>
                <a:latin typeface="Consolas" panose="020B0609020204030204" pitchFamily="49" charset="0"/>
              </a:rPr>
              <a:t>/* Wrapper for item list */</a:t>
            </a:r>
            <a:endParaRPr lang="en-US" sz="1100" b="0" dirty="0">
              <a:solidFill>
                <a:srgbClr val="CCCCCC"/>
              </a:solidFill>
              <a:effectLst/>
              <a:latin typeface="Consolas" panose="020B0609020204030204" pitchFamily="49" charset="0"/>
            </a:endParaRP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D7BA7D"/>
                </a:solidFill>
                <a:effectLst/>
                <a:latin typeface="Consolas" panose="020B0609020204030204" pitchFamily="49" charset="0"/>
              </a:rPr>
              <a:t>.bm-item-list</a:t>
            </a: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color</a:t>
            </a:r>
            <a:r>
              <a:rPr lang="en-US" sz="1100" b="0" dirty="0">
                <a:solidFill>
                  <a:srgbClr val="CCCCCC"/>
                </a:solidFill>
                <a:effectLst/>
                <a:latin typeface="Consolas" panose="020B0609020204030204" pitchFamily="49" charset="0"/>
              </a:rPr>
              <a:t>: </a:t>
            </a:r>
            <a:r>
              <a:rPr lang="en-US" sz="1100" b="0" dirty="0">
                <a:solidFill>
                  <a:srgbClr val="CE9178"/>
                </a:solidFill>
                <a:effectLst/>
                <a:latin typeface="Consolas" panose="020B0609020204030204" pitchFamily="49" charset="0"/>
              </a:rPr>
              <a:t>#b8b7ad</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padding</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0.8em</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6A9955"/>
                </a:solidFill>
                <a:effectLst/>
                <a:latin typeface="Consolas" panose="020B0609020204030204" pitchFamily="49" charset="0"/>
              </a:rPr>
              <a:t>/* Individual item */</a:t>
            </a:r>
            <a:endParaRPr lang="en-US" sz="1100" b="0" dirty="0">
              <a:solidFill>
                <a:srgbClr val="CCCCCC"/>
              </a:solidFill>
              <a:effectLst/>
              <a:latin typeface="Consolas" panose="020B0609020204030204" pitchFamily="49" charset="0"/>
            </a:endParaRP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D7BA7D"/>
                </a:solidFill>
                <a:effectLst/>
                <a:latin typeface="Consolas" panose="020B0609020204030204" pitchFamily="49" charset="0"/>
              </a:rPr>
              <a:t>.bm-item</a:t>
            </a: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display</a:t>
            </a:r>
            <a:r>
              <a:rPr lang="en-US" sz="1100" b="0" dirty="0">
                <a:solidFill>
                  <a:srgbClr val="CCCCCC"/>
                </a:solidFill>
                <a:effectLst/>
                <a:latin typeface="Consolas" panose="020B0609020204030204" pitchFamily="49" charset="0"/>
              </a:rPr>
              <a:t>: </a:t>
            </a:r>
            <a:r>
              <a:rPr lang="en-US" sz="1100" b="0" dirty="0">
                <a:solidFill>
                  <a:srgbClr val="CE9178"/>
                </a:solidFill>
                <a:effectLst/>
                <a:latin typeface="Consolas" panose="020B0609020204030204" pitchFamily="49" charset="0"/>
              </a:rPr>
              <a:t>inline-block</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color</a:t>
            </a:r>
            <a:r>
              <a:rPr lang="en-US" sz="1100" b="0" dirty="0">
                <a:solidFill>
                  <a:srgbClr val="CCCCCC"/>
                </a:solidFill>
                <a:effectLst/>
                <a:latin typeface="Consolas" panose="020B0609020204030204" pitchFamily="49" charset="0"/>
              </a:rPr>
              <a:t>: </a:t>
            </a:r>
            <a:r>
              <a:rPr lang="en-US" sz="1100" b="0" dirty="0">
                <a:solidFill>
                  <a:srgbClr val="CE9178"/>
                </a:solidFill>
                <a:effectLst/>
                <a:latin typeface="Consolas" panose="020B0609020204030204" pitchFamily="49" charset="0"/>
              </a:rPr>
              <a:t>#d1d1d1</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margin-bottom</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10px</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text-align</a:t>
            </a:r>
            <a:r>
              <a:rPr lang="en-US" sz="1100" b="0" dirty="0">
                <a:solidFill>
                  <a:srgbClr val="CCCCCC"/>
                </a:solidFill>
                <a:effectLst/>
                <a:latin typeface="Consolas" panose="020B0609020204030204" pitchFamily="49" charset="0"/>
              </a:rPr>
              <a:t>: </a:t>
            </a:r>
            <a:r>
              <a:rPr lang="en-US" sz="1100" b="0" dirty="0">
                <a:solidFill>
                  <a:srgbClr val="CE9178"/>
                </a:solidFill>
                <a:effectLst/>
                <a:latin typeface="Consolas" panose="020B0609020204030204" pitchFamily="49" charset="0"/>
              </a:rPr>
              <a:t>left</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text-decoration</a:t>
            </a:r>
            <a:r>
              <a:rPr lang="en-US" sz="1100" b="0" dirty="0">
                <a:solidFill>
                  <a:srgbClr val="CCCCCC"/>
                </a:solidFill>
                <a:effectLst/>
                <a:latin typeface="Consolas" panose="020B0609020204030204" pitchFamily="49" charset="0"/>
              </a:rPr>
              <a:t>: </a:t>
            </a:r>
            <a:r>
              <a:rPr lang="en-US" sz="1100" b="0" dirty="0">
                <a:solidFill>
                  <a:srgbClr val="CE9178"/>
                </a:solidFill>
                <a:effectLst/>
                <a:latin typeface="Consolas" panose="020B0609020204030204" pitchFamily="49" charset="0"/>
              </a:rPr>
              <a:t>none</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transition</a:t>
            </a:r>
            <a:r>
              <a:rPr lang="en-US" sz="1100" b="0" dirty="0">
                <a:solidFill>
                  <a:srgbClr val="CCCCCC"/>
                </a:solidFill>
                <a:effectLst/>
                <a:latin typeface="Consolas" panose="020B0609020204030204" pitchFamily="49" charset="0"/>
              </a:rPr>
              <a:t>: </a:t>
            </a:r>
            <a:r>
              <a:rPr lang="en-US" sz="1100" b="0" dirty="0">
                <a:solidFill>
                  <a:srgbClr val="CE9178"/>
                </a:solidFill>
                <a:effectLst/>
                <a:latin typeface="Consolas" panose="020B0609020204030204" pitchFamily="49" charset="0"/>
              </a:rPr>
              <a:t>color</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0.2s</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D7BA7D"/>
                </a:solidFill>
                <a:effectLst/>
                <a:latin typeface="Consolas" panose="020B0609020204030204" pitchFamily="49" charset="0"/>
              </a:rPr>
              <a:t>.</a:t>
            </a:r>
            <a:r>
              <a:rPr lang="en-US" sz="1100" b="0" dirty="0" err="1">
                <a:solidFill>
                  <a:srgbClr val="D7BA7D"/>
                </a:solidFill>
                <a:effectLst/>
                <a:latin typeface="Consolas" panose="020B0609020204030204" pitchFamily="49" charset="0"/>
              </a:rPr>
              <a:t>bm-item:hover</a:t>
            </a: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color</a:t>
            </a:r>
            <a:r>
              <a:rPr lang="en-US" sz="1100" b="0" dirty="0">
                <a:solidFill>
                  <a:srgbClr val="CCCCCC"/>
                </a:solidFill>
                <a:effectLst/>
                <a:latin typeface="Consolas" panose="020B0609020204030204" pitchFamily="49" charset="0"/>
              </a:rPr>
              <a:t>: </a:t>
            </a:r>
            <a:r>
              <a:rPr lang="en-US" sz="1100" b="0" dirty="0">
                <a:solidFill>
                  <a:srgbClr val="CE9178"/>
                </a:solidFill>
                <a:effectLst/>
                <a:latin typeface="Consolas" panose="020B0609020204030204" pitchFamily="49" charset="0"/>
              </a:rPr>
              <a:t>#ffffff</a:t>
            </a:r>
            <a:r>
              <a:rPr lang="en-US" sz="1100" b="0" dirty="0">
                <a:solidFill>
                  <a:srgbClr val="CCCCCC"/>
                </a:solidFill>
                <a:effectLst/>
                <a:latin typeface="Consolas" panose="020B0609020204030204" pitchFamily="49" charset="0"/>
              </a:rPr>
              <a:t>;</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6A9955"/>
                </a:solidFill>
                <a:effectLst/>
                <a:latin typeface="Consolas" panose="020B0609020204030204" pitchFamily="49" charset="0"/>
              </a:rPr>
              <a:t>/* Styling of overlay */</a:t>
            </a:r>
            <a:endParaRPr lang="en-US" sz="1100" b="0" dirty="0">
              <a:solidFill>
                <a:srgbClr val="CCCCCC"/>
              </a:solidFill>
              <a:effectLst/>
              <a:latin typeface="Consolas" panose="020B0609020204030204" pitchFamily="49" charset="0"/>
            </a:endParaRP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D7BA7D"/>
                </a:solidFill>
                <a:effectLst/>
                <a:latin typeface="Consolas" panose="020B0609020204030204" pitchFamily="49" charset="0"/>
              </a:rPr>
              <a:t>.bm-overlay</a:t>
            </a:r>
            <a:r>
              <a:rPr lang="en-US" sz="1100" b="0" dirty="0">
                <a:solidFill>
                  <a:srgbClr val="CCCCCC"/>
                </a:solidFill>
                <a:effectLst/>
                <a:latin typeface="Consolas" panose="020B0609020204030204" pitchFamily="49" charset="0"/>
              </a:rPr>
              <a:t> {</a:t>
            </a:r>
          </a:p>
          <a:p>
            <a:pPr>
              <a:lnSpc>
                <a:spcPts val="1425"/>
              </a:lnSpc>
              <a:buNone/>
            </a:pPr>
            <a:r>
              <a:rPr lang="en-US" sz="1100" b="0" dirty="0">
                <a:solidFill>
                  <a:srgbClr val="CCCCCC"/>
                </a:solidFill>
                <a:effectLst/>
                <a:latin typeface="Consolas" panose="020B0609020204030204" pitchFamily="49" charset="0"/>
              </a:rPr>
              <a:t>    </a:t>
            </a:r>
            <a:r>
              <a:rPr lang="en-US" sz="1100" b="0" dirty="0">
                <a:solidFill>
                  <a:srgbClr val="9CDCFE"/>
                </a:solidFill>
                <a:effectLst/>
                <a:latin typeface="Consolas" panose="020B0609020204030204" pitchFamily="49" charset="0"/>
              </a:rPr>
              <a:t>background</a:t>
            </a:r>
            <a:r>
              <a:rPr lang="en-US" sz="1100" b="0" dirty="0">
                <a:solidFill>
                  <a:srgbClr val="CCCCCC"/>
                </a:solidFill>
                <a:effectLst/>
                <a:latin typeface="Consolas" panose="020B0609020204030204" pitchFamily="49" charset="0"/>
              </a:rPr>
              <a:t>: </a:t>
            </a:r>
            <a:r>
              <a:rPr lang="en-US" sz="1100" b="0" dirty="0" err="1">
                <a:solidFill>
                  <a:srgbClr val="DCDCAA"/>
                </a:solidFill>
                <a:effectLst/>
                <a:latin typeface="Consolas" panose="020B0609020204030204" pitchFamily="49" charset="0"/>
              </a:rPr>
              <a:t>rgba</a:t>
            </a:r>
            <a:r>
              <a:rPr lang="en-US" sz="1100" b="0" dirty="0">
                <a:solidFill>
                  <a:srgbClr val="CCCCCC"/>
                </a:solidFill>
                <a:effectLst/>
                <a:latin typeface="Consolas" panose="020B0609020204030204" pitchFamily="49" charset="0"/>
              </a:rPr>
              <a:t>(</a:t>
            </a:r>
            <a:r>
              <a:rPr lang="en-US" sz="1100" b="0" dirty="0">
                <a:solidFill>
                  <a:srgbClr val="B5CEA8"/>
                </a:solidFill>
                <a:effectLst/>
                <a:latin typeface="Consolas" panose="020B0609020204030204" pitchFamily="49" charset="0"/>
              </a:rPr>
              <a:t>0</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0</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0</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0.3</a:t>
            </a:r>
            <a:r>
              <a:rPr lang="en-US" sz="1100" b="0" dirty="0">
                <a:solidFill>
                  <a:srgbClr val="CCCCCC"/>
                </a:solidFill>
                <a:effectLst/>
                <a:latin typeface="Consolas" panose="020B0609020204030204" pitchFamily="49" charset="0"/>
              </a:rPr>
              <a:t>);</a:t>
            </a:r>
          </a:p>
          <a:p>
            <a:pPr>
              <a:lnSpc>
                <a:spcPts val="1425"/>
              </a:lnSpc>
            </a:pPr>
            <a:r>
              <a:rPr lang="en-US" sz="1100" b="0" dirty="0">
                <a:solidFill>
                  <a:srgbClr val="CCCCCC"/>
                </a:solidFill>
                <a:effectLst/>
                <a:latin typeface="Consolas" panose="020B0609020204030204" pitchFamily="49" charset="0"/>
              </a:rPr>
              <a:t>  }</a:t>
            </a:r>
          </a:p>
        </p:txBody>
      </p:sp>
      <p:sp>
        <p:nvSpPr>
          <p:cNvPr id="6" name="TextBox 5">
            <a:extLst>
              <a:ext uri="{FF2B5EF4-FFF2-40B4-BE49-F238E27FC236}">
                <a16:creationId xmlns:a16="http://schemas.microsoft.com/office/drawing/2014/main" id="{17FDAEB7-51C0-527F-CECD-8A98503D07F4}"/>
              </a:ext>
            </a:extLst>
          </p:cNvPr>
          <p:cNvSpPr txBox="1"/>
          <p:nvPr/>
        </p:nvSpPr>
        <p:spPr>
          <a:xfrm>
            <a:off x="352826" y="132509"/>
            <a:ext cx="1495223" cy="369332"/>
          </a:xfrm>
          <a:prstGeom prst="rect">
            <a:avLst/>
          </a:prstGeom>
          <a:noFill/>
        </p:spPr>
        <p:txBody>
          <a:bodyPr wrap="square" rtlCol="0">
            <a:spAutoFit/>
          </a:bodyPr>
          <a:lstStyle/>
          <a:p>
            <a:pPr>
              <a:tabLst>
                <a:tab pos="461963" algn="l"/>
              </a:tabLst>
            </a:pPr>
            <a:r>
              <a:rPr lang="en-US" dirty="0">
                <a:solidFill>
                  <a:srgbClr val="FF0000"/>
                </a:solidFill>
                <a:latin typeface="Noto Serif Thai" panose="02020502060505020204" pitchFamily="18" charset="-34"/>
                <a:cs typeface="Noto Serif Thai" panose="02020502060505020204" pitchFamily="18" charset="-34"/>
              </a:rPr>
              <a:t>Sidebar.css</a:t>
            </a:r>
          </a:p>
        </p:txBody>
      </p:sp>
    </p:spTree>
    <p:extLst>
      <p:ext uri="{BB962C8B-B14F-4D97-AF65-F5344CB8AC3E}">
        <p14:creationId xmlns:p14="http://schemas.microsoft.com/office/powerpoint/2010/main" val="752181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BE6595-1E84-3A53-C508-90BD9C06666E}"/>
              </a:ext>
            </a:extLst>
          </p:cNvPr>
          <p:cNvPicPr>
            <a:picLocks noChangeAspect="1"/>
          </p:cNvPicPr>
          <p:nvPr/>
        </p:nvPicPr>
        <p:blipFill>
          <a:blip r:embed="rId2"/>
          <a:stretch>
            <a:fillRect/>
          </a:stretch>
        </p:blipFill>
        <p:spPr>
          <a:xfrm>
            <a:off x="718778" y="575835"/>
            <a:ext cx="5153744" cy="6125430"/>
          </a:xfrm>
          <a:prstGeom prst="rect">
            <a:avLst/>
          </a:prstGeom>
        </p:spPr>
      </p:pic>
      <p:pic>
        <p:nvPicPr>
          <p:cNvPr id="7" name="Picture 6">
            <a:extLst>
              <a:ext uri="{FF2B5EF4-FFF2-40B4-BE49-F238E27FC236}">
                <a16:creationId xmlns:a16="http://schemas.microsoft.com/office/drawing/2014/main" id="{96675D22-A94B-5ED5-5D1B-E7702BF9E5A9}"/>
              </a:ext>
            </a:extLst>
          </p:cNvPr>
          <p:cNvPicPr>
            <a:picLocks noChangeAspect="1"/>
          </p:cNvPicPr>
          <p:nvPr/>
        </p:nvPicPr>
        <p:blipFill>
          <a:blip r:embed="rId3"/>
          <a:stretch>
            <a:fillRect/>
          </a:stretch>
        </p:blipFill>
        <p:spPr>
          <a:xfrm>
            <a:off x="6357581" y="575835"/>
            <a:ext cx="5153743" cy="6129033"/>
          </a:xfrm>
          <a:prstGeom prst="rect">
            <a:avLst/>
          </a:prstGeom>
        </p:spPr>
      </p:pic>
      <p:sp>
        <p:nvSpPr>
          <p:cNvPr id="8" name="TextBox 7">
            <a:extLst>
              <a:ext uri="{FF2B5EF4-FFF2-40B4-BE49-F238E27FC236}">
                <a16:creationId xmlns:a16="http://schemas.microsoft.com/office/drawing/2014/main" id="{84C8028C-5C66-2DEF-0A04-8CE153E78EB9}"/>
              </a:ext>
            </a:extLst>
          </p:cNvPr>
          <p:cNvSpPr txBox="1"/>
          <p:nvPr/>
        </p:nvSpPr>
        <p:spPr>
          <a:xfrm>
            <a:off x="718778" y="248941"/>
            <a:ext cx="5134692" cy="369332"/>
          </a:xfrm>
          <a:prstGeom prst="rect">
            <a:avLst/>
          </a:prstGeom>
          <a:noFill/>
        </p:spPr>
        <p:txBody>
          <a:bodyPr wrap="square" rtlCol="0">
            <a:spAutoFit/>
          </a:bodyPr>
          <a:lstStyle/>
          <a:p>
            <a:pPr>
              <a:tabLst>
                <a:tab pos="461963" algn="l"/>
              </a:tabLst>
            </a:pPr>
            <a:r>
              <a:rPr lang="th-TH" dirty="0">
                <a:solidFill>
                  <a:srgbClr val="FF0000"/>
                </a:solidFill>
                <a:latin typeface="Noto Serif Thai" panose="02020502060505020204" pitchFamily="18" charset="-34"/>
                <a:cs typeface="Noto Serif Thai" panose="02020502060505020204" pitchFamily="18" charset="-34"/>
              </a:rPr>
              <a:t>ติด </a:t>
            </a:r>
            <a:r>
              <a:rPr lang="en-US" dirty="0">
                <a:solidFill>
                  <a:srgbClr val="FF0000"/>
                </a:solidFill>
                <a:latin typeface="Noto Serif Thai" panose="02020502060505020204" pitchFamily="18" charset="-34"/>
                <a:cs typeface="Noto Serif Thai" panose="02020502060505020204" pitchFamily="18" charset="-34"/>
              </a:rPr>
              <a:t>&lt;Sidebar /&gt; </a:t>
            </a:r>
            <a:r>
              <a:rPr lang="th-TH" dirty="0">
                <a:solidFill>
                  <a:srgbClr val="FF0000"/>
                </a:solidFill>
                <a:latin typeface="Noto Serif Thai" panose="02020502060505020204" pitchFamily="18" charset="-34"/>
                <a:cs typeface="Noto Serif Thai" panose="02020502060505020204" pitchFamily="18" charset="-34"/>
              </a:rPr>
              <a:t>เข้าไปในทุกหน้าที่ต้องการ</a:t>
            </a:r>
            <a:endParaRPr lang="en-US" dirty="0">
              <a:solidFill>
                <a:srgbClr val="FF0000"/>
              </a:solidFill>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701645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0DD821-8FF5-EB02-E419-04BDE5428E59}"/>
              </a:ext>
            </a:extLst>
          </p:cNvPr>
          <p:cNvPicPr>
            <a:picLocks noChangeAspect="1"/>
          </p:cNvPicPr>
          <p:nvPr/>
        </p:nvPicPr>
        <p:blipFill>
          <a:blip r:embed="rId2"/>
          <a:stretch>
            <a:fillRect/>
          </a:stretch>
        </p:blipFill>
        <p:spPr>
          <a:xfrm>
            <a:off x="3485785" y="1247470"/>
            <a:ext cx="5220429" cy="4363059"/>
          </a:xfrm>
          <a:prstGeom prst="rect">
            <a:avLst/>
          </a:prstGeom>
        </p:spPr>
      </p:pic>
      <p:sp>
        <p:nvSpPr>
          <p:cNvPr id="6" name="TextBox 5">
            <a:extLst>
              <a:ext uri="{FF2B5EF4-FFF2-40B4-BE49-F238E27FC236}">
                <a16:creationId xmlns:a16="http://schemas.microsoft.com/office/drawing/2014/main" id="{C6FCD1FE-6BAA-6661-A3D5-312EAEAFDB48}"/>
              </a:ext>
            </a:extLst>
          </p:cNvPr>
          <p:cNvSpPr txBox="1"/>
          <p:nvPr/>
        </p:nvSpPr>
        <p:spPr>
          <a:xfrm>
            <a:off x="3485784" y="954338"/>
            <a:ext cx="5220429" cy="369332"/>
          </a:xfrm>
          <a:prstGeom prst="rect">
            <a:avLst/>
          </a:prstGeom>
          <a:noFill/>
        </p:spPr>
        <p:txBody>
          <a:bodyPr wrap="square" rtlCol="0">
            <a:spAutoFit/>
          </a:bodyPr>
          <a:lstStyle/>
          <a:p>
            <a:r>
              <a:rPr lang="th-TH" dirty="0">
                <a:solidFill>
                  <a:srgbClr val="FF0000"/>
                </a:solidFill>
                <a:latin typeface="Noto Serif Thai" panose="02020502060505020204" pitchFamily="18" charset="-34"/>
                <a:cs typeface="Noto Serif Thai" panose="02020502060505020204" pitchFamily="18" charset="-34"/>
              </a:rPr>
              <a:t>เพิ่มหน้า </a:t>
            </a:r>
            <a:r>
              <a:rPr lang="en-US" dirty="0">
                <a:solidFill>
                  <a:srgbClr val="FF0000"/>
                </a:solidFill>
                <a:latin typeface="Noto Serif Thai" panose="02020502060505020204" pitchFamily="18" charset="-34"/>
                <a:cs typeface="Noto Serif Thai" panose="02020502060505020204" pitchFamily="18" charset="-34"/>
              </a:rPr>
              <a:t>credit </a:t>
            </a:r>
            <a:r>
              <a:rPr lang="th-TH" dirty="0">
                <a:solidFill>
                  <a:srgbClr val="FF0000"/>
                </a:solidFill>
                <a:latin typeface="Noto Serif Thai" panose="02020502060505020204" pitchFamily="18" charset="-34"/>
                <a:cs typeface="Noto Serif Thai" panose="02020502060505020204" pitchFamily="18" charset="-34"/>
              </a:rPr>
              <a:t>ลงไปใน </a:t>
            </a:r>
            <a:r>
              <a:rPr lang="en-US" dirty="0">
                <a:solidFill>
                  <a:srgbClr val="FF0000"/>
                </a:solidFill>
                <a:latin typeface="Noto Serif Thai" panose="02020502060505020204" pitchFamily="18" charset="-34"/>
                <a:cs typeface="Noto Serif Thai" panose="02020502060505020204" pitchFamily="18" charset="-34"/>
              </a:rPr>
              <a:t>Routes</a:t>
            </a:r>
          </a:p>
        </p:txBody>
      </p:sp>
    </p:spTree>
    <p:extLst>
      <p:ext uri="{BB962C8B-B14F-4D97-AF65-F5344CB8AC3E}">
        <p14:creationId xmlns:p14="http://schemas.microsoft.com/office/powerpoint/2010/main" val="250464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657" y="145144"/>
            <a:ext cx="11872686" cy="707886"/>
          </a:xfrm>
          <a:prstGeom prst="rect">
            <a:avLst/>
          </a:prstGeom>
          <a:noFill/>
        </p:spPr>
        <p:txBody>
          <a:bodyPr wrap="square" rtlCol="0">
            <a:spAutoFit/>
          </a:bodyPr>
          <a:lstStyle>
            <a:defPPr>
              <a:defRPr lang="en-US"/>
            </a:defPPr>
            <a:lvl1pPr>
              <a:defRPr sz="4000" b="1"/>
            </a:lvl1pPr>
            <a:lvl2pPr marL="742950" lvl="1" indent="-285750">
              <a:buFont typeface="Arial" panose="020B0604020202020204" pitchFamily="34" charset="0"/>
              <a:buChar char="•"/>
              <a:defRPr sz="3600"/>
            </a:lvl2pPr>
          </a:lstStyle>
          <a:p>
            <a:r>
              <a:rPr lang="th-TH" dirty="0">
                <a:latin typeface="Noto Serif Thai" panose="02020502060505020204" pitchFamily="18" charset="-34"/>
                <a:cs typeface="Noto Serif Thai" panose="02020502060505020204" pitchFamily="18" charset="-34"/>
              </a:rPr>
              <a:t>ปัญหาของ </a:t>
            </a:r>
            <a:r>
              <a:rPr lang="en-US" dirty="0">
                <a:latin typeface="Noto Serif Thai" panose="02020502060505020204" pitchFamily="18" charset="-34"/>
                <a:cs typeface="Noto Serif Thai" panose="02020502060505020204" pitchFamily="18" charset="-34"/>
              </a:rPr>
              <a:t>Mobile Devices </a:t>
            </a:r>
            <a:r>
              <a:rPr lang="th-TH" dirty="0">
                <a:latin typeface="Noto Serif Thai" panose="02020502060505020204" pitchFamily="18" charset="-34"/>
                <a:cs typeface="Noto Serif Thai" panose="02020502060505020204" pitchFamily="18" charset="-34"/>
              </a:rPr>
              <a:t>บน </a:t>
            </a:r>
            <a:r>
              <a:rPr lang="en-US" dirty="0">
                <a:latin typeface="Noto Serif Thai" panose="02020502060505020204" pitchFamily="18" charset="-34"/>
                <a:cs typeface="Noto Serif Thai" panose="02020502060505020204" pitchFamily="18" charset="-34"/>
              </a:rPr>
              <a:t>Internet</a:t>
            </a:r>
          </a:p>
        </p:txBody>
      </p:sp>
      <p:sp>
        <p:nvSpPr>
          <p:cNvPr id="2" name="TextBox 1"/>
          <p:cNvSpPr txBox="1"/>
          <p:nvPr/>
        </p:nvSpPr>
        <p:spPr>
          <a:xfrm>
            <a:off x="319314" y="1074057"/>
            <a:ext cx="11596915" cy="3970318"/>
          </a:xfrm>
          <a:prstGeom prst="rect">
            <a:avLst/>
          </a:prstGeom>
          <a:noFill/>
        </p:spPr>
        <p:txBody>
          <a:bodyPr wrap="square" rtlCol="0">
            <a:spAutoFit/>
          </a:bodyPr>
          <a:lstStyle/>
          <a:p>
            <a:pPr marL="363538" indent="-363538"/>
            <a:r>
              <a:rPr lang="en-US" sz="2800" dirty="0">
                <a:latin typeface="Noto Serif Thai" panose="02020502060505020204" pitchFamily="18" charset="-34"/>
                <a:cs typeface="Noto Serif Thai" panose="02020502060505020204" pitchFamily="18" charset="-34"/>
              </a:rPr>
              <a:t>•	Internet protocol </a:t>
            </a:r>
            <a:r>
              <a:rPr lang="th-TH" sz="2800" dirty="0">
                <a:latin typeface="Noto Serif Thai" panose="02020502060505020204" pitchFamily="18" charset="-34"/>
                <a:cs typeface="Noto Serif Thai" panose="02020502060505020204" pitchFamily="18" charset="-34"/>
              </a:rPr>
              <a:t>ระบุปลายทางด้วย </a:t>
            </a:r>
            <a:r>
              <a:rPr lang="en-US" sz="2800" dirty="0">
                <a:latin typeface="Noto Serif Thai" panose="02020502060505020204" pitchFamily="18" charset="-34"/>
                <a:cs typeface="Noto Serif Thai" panose="02020502060505020204" pitchFamily="18" charset="-34"/>
              </a:rPr>
              <a:t>IP address </a:t>
            </a:r>
            <a:r>
              <a:rPr lang="th-TH" sz="2800" dirty="0">
                <a:latin typeface="Noto Serif Thai" panose="02020502060505020204" pitchFamily="18" charset="-34"/>
                <a:cs typeface="Noto Serif Thai" panose="02020502060505020204" pitchFamily="18" charset="-34"/>
              </a:rPr>
              <a:t>เช่น </a:t>
            </a:r>
            <a:r>
              <a:rPr lang="en-US" sz="2800" dirty="0">
                <a:latin typeface="Noto Serif Thai" panose="02020502060505020204" pitchFamily="18" charset="-34"/>
                <a:cs typeface="Noto Serif Thai" panose="02020502060505020204" pitchFamily="18" charset="-34"/>
              </a:rPr>
              <a:t>1.2.3.4</a:t>
            </a:r>
            <a:r>
              <a:rPr lang="th-TH" sz="2800" dirty="0">
                <a:latin typeface="Noto Serif Thai" panose="02020502060505020204" pitchFamily="18" charset="-34"/>
                <a:cs typeface="Noto Serif Thai" panose="02020502060505020204" pitchFamily="18" charset="-34"/>
              </a:rPr>
              <a:t> หมายถึง ผู้รับเกาะอยู่กับ </a:t>
            </a:r>
            <a:r>
              <a:rPr lang="en-US" sz="2800" dirty="0">
                <a:latin typeface="Noto Serif Thai" panose="02020502060505020204" pitchFamily="18" charset="-34"/>
                <a:cs typeface="Noto Serif Thai" panose="02020502060505020204" pitchFamily="18" charset="-34"/>
              </a:rPr>
              <a:t>subnet </a:t>
            </a:r>
            <a:r>
              <a:rPr lang="th-TH" sz="2800" dirty="0">
                <a:latin typeface="Noto Serif Thai" panose="02020502060505020204" pitchFamily="18" charset="-34"/>
                <a:cs typeface="Noto Serif Thai" panose="02020502060505020204" pitchFamily="18" charset="-34"/>
              </a:rPr>
              <a:t>ที่มี </a:t>
            </a:r>
            <a:r>
              <a:rPr lang="en-US" sz="2800" dirty="0">
                <a:latin typeface="Noto Serif Thai" panose="02020502060505020204" pitchFamily="18" charset="-34"/>
                <a:cs typeface="Noto Serif Thai" panose="02020502060505020204" pitchFamily="18" charset="-34"/>
              </a:rPr>
              <a:t>network prefix </a:t>
            </a:r>
            <a:r>
              <a:rPr lang="th-TH" sz="2800" dirty="0">
                <a:latin typeface="Noto Serif Thai" panose="02020502060505020204" pitchFamily="18" charset="-34"/>
                <a:cs typeface="Noto Serif Thai" panose="02020502060505020204" pitchFamily="18" charset="-34"/>
              </a:rPr>
              <a:t>คือ </a:t>
            </a:r>
            <a:r>
              <a:rPr lang="en-US" sz="2800" dirty="0">
                <a:latin typeface="Noto Serif Thai" panose="02020502060505020204" pitchFamily="18" charset="-34"/>
                <a:cs typeface="Noto Serif Thai" panose="02020502060505020204" pitchFamily="18" charset="-34"/>
              </a:rPr>
              <a:t>1.2.3.</a:t>
            </a:r>
            <a:endParaRPr lang="th-TH" sz="2800" dirty="0">
              <a:latin typeface="Noto Serif Thai" panose="02020502060505020204" pitchFamily="18" charset="-34"/>
              <a:cs typeface="Noto Serif Thai" panose="02020502060505020204" pitchFamily="18" charset="-34"/>
            </a:endParaRPr>
          </a:p>
          <a:p>
            <a:pPr marL="363538" indent="-363538"/>
            <a:r>
              <a:rPr lang="th-TH" sz="2800" dirty="0">
                <a:latin typeface="Noto Serif Thai" panose="02020502060505020204" pitchFamily="18" charset="-34"/>
                <a:cs typeface="Noto Serif Thai" panose="02020502060505020204" pitchFamily="18" charset="-34"/>
              </a:rPr>
              <a:t>•	</a:t>
            </a:r>
            <a:r>
              <a:rPr lang="en-US" sz="2800" dirty="0">
                <a:latin typeface="Noto Serif Thai" panose="02020502060505020204" pitchFamily="18" charset="-34"/>
                <a:cs typeface="Noto Serif Thai" panose="02020502060505020204" pitchFamily="18" charset="-34"/>
              </a:rPr>
              <a:t>Router </a:t>
            </a:r>
            <a:r>
              <a:rPr lang="th-TH" sz="2800" dirty="0">
                <a:latin typeface="Noto Serif Thai" panose="02020502060505020204" pitchFamily="18" charset="-34"/>
                <a:cs typeface="Noto Serif Thai" panose="02020502060505020204" pitchFamily="18" charset="-34"/>
              </a:rPr>
              <a:t>ทราบ</a:t>
            </a:r>
            <a:r>
              <a:rPr lang="en-US" sz="2800" dirty="0">
                <a:latin typeface="Noto Serif Thai" panose="02020502060505020204" pitchFamily="18" charset="-34"/>
                <a:cs typeface="Noto Serif Thai" panose="02020502060505020204" pitchFamily="18" charset="-34"/>
              </a:rPr>
              <a:t> IP address </a:t>
            </a:r>
            <a:r>
              <a:rPr lang="th-TH" sz="2800" dirty="0">
                <a:latin typeface="Noto Serif Thai" panose="02020502060505020204" pitchFamily="18" charset="-34"/>
                <a:cs typeface="Noto Serif Thai" panose="02020502060505020204" pitchFamily="18" charset="-34"/>
              </a:rPr>
              <a:t>ปลายทางและ </a:t>
            </a:r>
            <a:r>
              <a:rPr lang="en-US" sz="2800" dirty="0">
                <a:latin typeface="Noto Serif Thai" panose="02020502060505020204" pitchFamily="18" charset="-34"/>
                <a:cs typeface="Noto Serif Thai" panose="02020502060505020204" pitchFamily="18" charset="-34"/>
              </a:rPr>
              <a:t>forward packet </a:t>
            </a:r>
            <a:r>
              <a:rPr lang="th-TH" sz="2800" dirty="0">
                <a:latin typeface="Noto Serif Thai" panose="02020502060505020204" pitchFamily="18" charset="-34"/>
                <a:cs typeface="Noto Serif Thai" panose="02020502060505020204" pitchFamily="18" charset="-34"/>
              </a:rPr>
              <a:t>ไปทาง </a:t>
            </a:r>
            <a:r>
              <a:rPr lang="en-US" sz="2800" dirty="0">
                <a:latin typeface="Noto Serif Thai" panose="02020502060505020204" pitchFamily="18" charset="-34"/>
                <a:cs typeface="Noto Serif Thai" panose="02020502060505020204" pitchFamily="18" charset="-34"/>
              </a:rPr>
              <a:t>subnet </a:t>
            </a:r>
            <a:r>
              <a:rPr lang="th-TH" sz="2800" dirty="0">
                <a:latin typeface="Noto Serif Thai" panose="02020502060505020204" pitchFamily="18" charset="-34"/>
                <a:cs typeface="Noto Serif Thai" panose="02020502060505020204" pitchFamily="18" charset="-34"/>
              </a:rPr>
              <a:t>นั้น โดยใช้ </a:t>
            </a:r>
            <a:r>
              <a:rPr lang="en-US" sz="2800" dirty="0">
                <a:latin typeface="Noto Serif Thai" panose="02020502060505020204" pitchFamily="18" charset="-34"/>
                <a:cs typeface="Noto Serif Thai" panose="02020502060505020204" pitchFamily="18" charset="-34"/>
              </a:rPr>
              <a:t>routing table </a:t>
            </a:r>
            <a:r>
              <a:rPr lang="th-TH" sz="2800" dirty="0">
                <a:latin typeface="Noto Serif Thai" panose="02020502060505020204" pitchFamily="18" charset="-34"/>
                <a:cs typeface="Noto Serif Thai" panose="02020502060505020204" pitchFamily="18" charset="-34"/>
              </a:rPr>
              <a:t>ที่อยู่ภายใน </a:t>
            </a:r>
            <a:r>
              <a:rPr lang="en-US" sz="2800" dirty="0">
                <a:latin typeface="Noto Serif Thai" panose="02020502060505020204" pitchFamily="18" charset="-34"/>
                <a:cs typeface="Noto Serif Thai" panose="02020502060505020204" pitchFamily="18" charset="-34"/>
              </a:rPr>
              <a:t>router </a:t>
            </a:r>
            <a:r>
              <a:rPr lang="th-TH" sz="2800" dirty="0">
                <a:latin typeface="Noto Serif Thai" panose="02020502060505020204" pitchFamily="18" charset="-34"/>
                <a:cs typeface="Noto Serif Thai" panose="02020502060505020204" pitchFamily="18" charset="-34"/>
              </a:rPr>
              <a:t>เพื่อประหยัดเนื้อที่เก็บจึงเก็บเฉพาะ </a:t>
            </a:r>
            <a:r>
              <a:rPr lang="en-US" sz="2800" dirty="0">
                <a:latin typeface="Noto Serif Thai" panose="02020502060505020204" pitchFamily="18" charset="-34"/>
                <a:cs typeface="Noto Serif Thai" panose="02020502060505020204" pitchFamily="18" charset="-34"/>
              </a:rPr>
              <a:t>prefix</a:t>
            </a:r>
          </a:p>
          <a:p>
            <a:pPr marL="363538" indent="-363538"/>
            <a:r>
              <a:rPr lang="en-US" sz="2800" dirty="0">
                <a:latin typeface="Noto Serif Thai" panose="02020502060505020204" pitchFamily="18" charset="-34"/>
                <a:cs typeface="Noto Serif Thai" panose="02020502060505020204" pitchFamily="18" charset="-34"/>
              </a:rPr>
              <a:t>•	</a:t>
            </a:r>
            <a:r>
              <a:rPr lang="th-TH" sz="2800" dirty="0">
                <a:latin typeface="Noto Serif Thai" panose="02020502060505020204" pitchFamily="18" charset="-34"/>
                <a:cs typeface="Noto Serif Thai" panose="02020502060505020204" pitchFamily="18" charset="-34"/>
              </a:rPr>
              <a:t>ถ้าผู้ใช้เคลื่อนที่ หรือไปเกาะกับ </a:t>
            </a:r>
            <a:r>
              <a:rPr lang="en-US" sz="2800" dirty="0">
                <a:latin typeface="Noto Serif Thai" panose="02020502060505020204" pitchFamily="18" charset="-34"/>
                <a:cs typeface="Noto Serif Thai" panose="02020502060505020204" pitchFamily="18" charset="-34"/>
              </a:rPr>
              <a:t>subnet </a:t>
            </a:r>
            <a:r>
              <a:rPr lang="th-TH" sz="2800" dirty="0">
                <a:latin typeface="Noto Serif Thai" panose="02020502060505020204" pitchFamily="18" charset="-34"/>
                <a:cs typeface="Noto Serif Thai" panose="02020502060505020204" pitchFamily="18" charset="-34"/>
              </a:rPr>
              <a:t>ใหม่ จะได้ </a:t>
            </a:r>
            <a:r>
              <a:rPr lang="en-US" sz="2800" dirty="0">
                <a:latin typeface="Noto Serif Thai" panose="02020502060505020204" pitchFamily="18" charset="-34"/>
                <a:cs typeface="Noto Serif Thai" panose="02020502060505020204" pitchFamily="18" charset="-34"/>
              </a:rPr>
              <a:t>IP address </a:t>
            </a:r>
            <a:r>
              <a:rPr lang="th-TH" sz="2800" dirty="0">
                <a:latin typeface="Noto Serif Thai" panose="02020502060505020204" pitchFamily="18" charset="-34"/>
                <a:cs typeface="Noto Serif Thai" panose="02020502060505020204" pitchFamily="18" charset="-34"/>
              </a:rPr>
              <a:t>ใหม่ ทำให้รับส่งข้อมูลต่อเนื่องไม่ได้ อินเทอร์เน็ตไม่ได้ออกแบบมาให้ทำได้ ต้อง </a:t>
            </a:r>
            <a:r>
              <a:rPr lang="en-US" sz="2800" dirty="0">
                <a:latin typeface="Noto Serif Thai" panose="02020502060505020204" pitchFamily="18" charset="-34"/>
                <a:cs typeface="Noto Serif Thai" panose="02020502060505020204" pitchFamily="18" charset="-34"/>
              </a:rPr>
              <a:t>disconnect </a:t>
            </a:r>
            <a:r>
              <a:rPr lang="th-TH" sz="2800" dirty="0">
                <a:latin typeface="Noto Serif Thai" panose="02020502060505020204" pitchFamily="18" charset="-34"/>
                <a:cs typeface="Noto Serif Thai" panose="02020502060505020204" pitchFamily="18" charset="-34"/>
              </a:rPr>
              <a:t>และ </a:t>
            </a:r>
            <a:r>
              <a:rPr lang="en-US" sz="2800" dirty="0">
                <a:latin typeface="Noto Serif Thai" panose="02020502060505020204" pitchFamily="18" charset="-34"/>
                <a:cs typeface="Noto Serif Thai" panose="02020502060505020204" pitchFamily="18" charset="-34"/>
              </a:rPr>
              <a:t>reconnect </a:t>
            </a:r>
            <a:r>
              <a:rPr lang="th-TH" sz="2800" dirty="0">
                <a:latin typeface="Noto Serif Thai" panose="02020502060505020204" pitchFamily="18" charset="-34"/>
                <a:cs typeface="Noto Serif Thai" panose="02020502060505020204" pitchFamily="18" charset="-34"/>
              </a:rPr>
              <a:t>ใหม่</a:t>
            </a:r>
            <a:r>
              <a:rPr lang="en-US" sz="2800" dirty="0">
                <a:latin typeface="Noto Serif Thai" panose="02020502060505020204" pitchFamily="18" charset="-34"/>
                <a:cs typeface="Noto Serif Thai" panose="02020502060505020204" pitchFamily="18" charset="-34"/>
              </a:rPr>
              <a:t> (</a:t>
            </a:r>
            <a:r>
              <a:rPr lang="th-TH" sz="2800" dirty="0">
                <a:latin typeface="Noto Serif Thai" panose="02020502060505020204" pitchFamily="18" charset="-34"/>
                <a:cs typeface="Noto Serif Thai" panose="02020502060505020204" pitchFamily="18" charset="-34"/>
              </a:rPr>
              <a:t>สร้าง </a:t>
            </a:r>
            <a:r>
              <a:rPr lang="en-US" sz="2800" dirty="0">
                <a:latin typeface="Noto Serif Thai" panose="02020502060505020204" pitchFamily="18" charset="-34"/>
                <a:cs typeface="Noto Serif Thai" panose="02020502060505020204" pitchFamily="18" charset="-34"/>
              </a:rPr>
              <a:t>socket </a:t>
            </a:r>
            <a:r>
              <a:rPr lang="th-TH" sz="2800" dirty="0">
                <a:latin typeface="Noto Serif Thai" panose="02020502060505020204" pitchFamily="18" charset="-34"/>
                <a:cs typeface="Noto Serif Thai" panose="02020502060505020204" pitchFamily="18" charset="-34"/>
              </a:rPr>
              <a:t>ใหม่ เพราะ </a:t>
            </a:r>
            <a:r>
              <a:rPr lang="en-US" sz="2800" dirty="0">
                <a:latin typeface="Noto Serif Thai" panose="02020502060505020204" pitchFamily="18" charset="-34"/>
                <a:cs typeface="Noto Serif Thai" panose="02020502060505020204" pitchFamily="18" charset="-34"/>
              </a:rPr>
              <a:t>socket </a:t>
            </a:r>
            <a:r>
              <a:rPr lang="th-TH" sz="2800" dirty="0">
                <a:latin typeface="Noto Serif Thai" panose="02020502060505020204" pitchFamily="18" charset="-34"/>
                <a:cs typeface="Noto Serif Thai" panose="02020502060505020204" pitchFamily="18" charset="-34"/>
              </a:rPr>
              <a:t>เดิมใช้ได้กับ </a:t>
            </a:r>
            <a:r>
              <a:rPr lang="en-US" sz="2800" dirty="0">
                <a:latin typeface="Noto Serif Thai" panose="02020502060505020204" pitchFamily="18" charset="-34"/>
                <a:cs typeface="Noto Serif Thai" panose="02020502060505020204" pitchFamily="18" charset="-34"/>
              </a:rPr>
              <a:t>IP </a:t>
            </a:r>
            <a:r>
              <a:rPr lang="th-TH" sz="2800" dirty="0">
                <a:latin typeface="Noto Serif Thai" panose="02020502060505020204" pitchFamily="18" charset="-34"/>
                <a:cs typeface="Noto Serif Thai" panose="02020502060505020204" pitchFamily="18" charset="-34"/>
              </a:rPr>
              <a:t>เดิมเท่านั้น</a:t>
            </a:r>
            <a:r>
              <a:rPr lang="en-US" sz="2800" dirty="0">
                <a:latin typeface="Noto Serif Thai" panose="02020502060505020204" pitchFamily="18" charset="-34"/>
                <a:cs typeface="Noto Serif Thai" panose="02020502060505020204" pitchFamily="18" charset="-34"/>
              </a:rPr>
              <a:t>)</a:t>
            </a:r>
          </a:p>
        </p:txBody>
      </p:sp>
    </p:spTree>
    <p:extLst>
      <p:ext uri="{BB962C8B-B14F-4D97-AF65-F5344CB8AC3E}">
        <p14:creationId xmlns:p14="http://schemas.microsoft.com/office/powerpoint/2010/main" val="127648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657" y="145144"/>
            <a:ext cx="11872686" cy="769441"/>
          </a:xfrm>
          <a:prstGeom prst="rect">
            <a:avLst/>
          </a:prstGeom>
          <a:noFill/>
        </p:spPr>
        <p:txBody>
          <a:bodyPr wrap="square" rtlCol="0">
            <a:spAutoFit/>
          </a:bodyPr>
          <a:lstStyle>
            <a:defPPr>
              <a:defRPr lang="en-US"/>
            </a:defPPr>
            <a:lvl1pPr>
              <a:defRPr sz="4000" b="1"/>
            </a:lvl1pPr>
            <a:lvl2pPr marL="742950" lvl="1" indent="-285750">
              <a:buFont typeface="Arial" panose="020B0604020202020204" pitchFamily="34" charset="0"/>
              <a:buChar char="•"/>
              <a:defRPr sz="3600"/>
            </a:lvl2pPr>
          </a:lstStyle>
          <a:p>
            <a:r>
              <a:rPr lang="en-US" sz="4400" dirty="0">
                <a:latin typeface="Noto Serif Thai" panose="02020502060505020204" pitchFamily="18" charset="-34"/>
                <a:cs typeface="Noto Serif Thai" panose="02020502060505020204" pitchFamily="18" charset="-34"/>
              </a:rPr>
              <a:t>Why Mobile IP</a:t>
            </a:r>
          </a:p>
        </p:txBody>
      </p:sp>
      <p:sp>
        <p:nvSpPr>
          <p:cNvPr id="5" name="TextBox 4"/>
          <p:cNvSpPr txBox="1"/>
          <p:nvPr/>
        </p:nvSpPr>
        <p:spPr>
          <a:xfrm>
            <a:off x="319314" y="927753"/>
            <a:ext cx="11596915" cy="4770537"/>
          </a:xfrm>
          <a:prstGeom prst="rect">
            <a:avLst/>
          </a:prstGeom>
          <a:noFill/>
        </p:spPr>
        <p:txBody>
          <a:bodyPr wrap="square" rtlCol="0">
            <a:spAutoFit/>
          </a:bodyPr>
          <a:lstStyle/>
          <a:p>
            <a:pPr marL="363538" indent="-363538"/>
            <a:r>
              <a:rPr lang="en-US" sz="2400" dirty="0">
                <a:latin typeface="Noto Serif Thai" panose="02020502060505020204" pitchFamily="18" charset="-34"/>
                <a:cs typeface="Noto Serif Thai" panose="02020502060505020204" pitchFamily="18" charset="-34"/>
              </a:rPr>
              <a:t>•	</a:t>
            </a:r>
            <a:r>
              <a:rPr lang="en-US" sz="2400" dirty="0">
                <a:solidFill>
                  <a:srgbClr val="0070C0"/>
                </a:solidFill>
                <a:latin typeface="Noto Serif Thai" panose="02020502060505020204" pitchFamily="18" charset="-34"/>
                <a:cs typeface="Noto Serif Thai" panose="02020502060505020204" pitchFamily="18" charset="-34"/>
              </a:rPr>
              <a:t>Remote Access VPNs</a:t>
            </a:r>
          </a:p>
          <a:p>
            <a:pPr marL="363538" indent="-363538"/>
            <a:r>
              <a:rPr lang="en-US" sz="2400" dirty="0">
                <a:latin typeface="Noto Serif Thai" panose="02020502060505020204" pitchFamily="18" charset="-34"/>
                <a:cs typeface="Noto Serif Thai" panose="02020502060505020204" pitchFamily="18" charset="-34"/>
              </a:rPr>
              <a:t>	</a:t>
            </a:r>
            <a:r>
              <a:rPr lang="en-US" sz="2000" dirty="0">
                <a:latin typeface="Noto Serif Thai" panose="02020502060505020204" pitchFamily="18" charset="-34"/>
                <a:cs typeface="Noto Serif Thai" panose="02020502060505020204" pitchFamily="18" charset="-34"/>
              </a:rPr>
              <a:t>Remote access VPNs (Virtual Private Network), based on </a:t>
            </a:r>
            <a:r>
              <a:rPr lang="en-US" sz="2000" dirty="0" err="1">
                <a:latin typeface="Noto Serif Thai" panose="02020502060505020204" pitchFamily="18" charset="-34"/>
                <a:cs typeface="Noto Serif Thai" panose="02020502060505020204" pitchFamily="18" charset="-34"/>
              </a:rPr>
              <a:t>IPSec</a:t>
            </a:r>
            <a:r>
              <a:rPr lang="en-US" sz="2000" dirty="0">
                <a:latin typeface="Noto Serif Thai" panose="02020502060505020204" pitchFamily="18" charset="-34"/>
                <a:cs typeface="Noto Serif Thai" panose="02020502060505020204" pitchFamily="18" charset="-34"/>
              </a:rPr>
              <a:t> technology, are very sensitive to IP address changes. Mobile IP solution is compatible with all the major VPN solutions on the market.</a:t>
            </a:r>
          </a:p>
          <a:p>
            <a:pPr marL="363538" indent="-363538"/>
            <a:r>
              <a:rPr lang="th-TH" sz="2400" dirty="0">
                <a:latin typeface="Noto Serif Thai" panose="02020502060505020204" pitchFamily="18" charset="-34"/>
                <a:cs typeface="Noto Serif Thai" panose="02020502060505020204" pitchFamily="18" charset="-34"/>
              </a:rPr>
              <a:t>•	</a:t>
            </a:r>
            <a:r>
              <a:rPr lang="en-US" sz="2400" dirty="0">
                <a:solidFill>
                  <a:srgbClr val="0070C0"/>
                </a:solidFill>
                <a:latin typeface="Noto Serif Thai" panose="02020502060505020204" pitchFamily="18" charset="-34"/>
                <a:cs typeface="Noto Serif Thai" panose="02020502060505020204" pitchFamily="18" charset="-34"/>
              </a:rPr>
              <a:t>Microsoft Office and Windows</a:t>
            </a:r>
            <a:br>
              <a:rPr lang="en-US" sz="2400" dirty="0">
                <a:latin typeface="Noto Serif Thai" panose="02020502060505020204" pitchFamily="18" charset="-34"/>
                <a:cs typeface="Noto Serif Thai" panose="02020502060505020204" pitchFamily="18" charset="-34"/>
              </a:rPr>
            </a:br>
            <a:r>
              <a:rPr lang="en-US" sz="2000" dirty="0">
                <a:latin typeface="Noto Serif Thai" panose="02020502060505020204" pitchFamily="18" charset="-34"/>
                <a:cs typeface="Noto Serif Thai" panose="02020502060505020204" pitchFamily="18" charset="-34"/>
              </a:rPr>
              <a:t>If a user edits a file on a server while changing networks, the file will be blocked on the server and cause problems.</a:t>
            </a:r>
          </a:p>
          <a:p>
            <a:pPr marL="363538" indent="-363538"/>
            <a:r>
              <a:rPr lang="en-US" sz="2400" dirty="0">
                <a:latin typeface="Noto Serif Thai" panose="02020502060505020204" pitchFamily="18" charset="-34"/>
                <a:cs typeface="Noto Serif Thai" panose="02020502060505020204" pitchFamily="18" charset="-34"/>
              </a:rPr>
              <a:t>•	</a:t>
            </a:r>
            <a:r>
              <a:rPr lang="en-US" sz="2400" dirty="0">
                <a:solidFill>
                  <a:srgbClr val="0070C0"/>
                </a:solidFill>
                <a:latin typeface="Noto Serif Thai" panose="02020502060505020204" pitchFamily="18" charset="-34"/>
                <a:cs typeface="Noto Serif Thai" panose="02020502060505020204" pitchFamily="18" charset="-34"/>
              </a:rPr>
              <a:t>Database applications</a:t>
            </a:r>
          </a:p>
          <a:p>
            <a:pPr marL="363538" indent="-363538"/>
            <a:r>
              <a:rPr lang="en-US" sz="2400" dirty="0">
                <a:latin typeface="Noto Serif Thai" panose="02020502060505020204" pitchFamily="18" charset="-34"/>
                <a:cs typeface="Noto Serif Thai" panose="02020502060505020204" pitchFamily="18" charset="-34"/>
              </a:rPr>
              <a:t>	</a:t>
            </a:r>
            <a:r>
              <a:rPr lang="en-US" sz="2000" dirty="0">
                <a:latin typeface="Noto Serif Thai" panose="02020502060505020204" pitchFamily="18" charset="-34"/>
                <a:cs typeface="Noto Serif Thai" panose="02020502060505020204" pitchFamily="18" charset="-34"/>
              </a:rPr>
              <a:t>Any client-server application based on ODBC (Open Database Connectivity) drivers or something like that will fail if the user changes IP address while working.</a:t>
            </a:r>
          </a:p>
          <a:p>
            <a:pPr marL="363538" indent="-363538"/>
            <a:r>
              <a:rPr lang="th-TH" sz="2400" dirty="0">
                <a:latin typeface="Noto Serif Thai" panose="02020502060505020204" pitchFamily="18" charset="-34"/>
                <a:cs typeface="Noto Serif Thai" panose="02020502060505020204" pitchFamily="18" charset="-34"/>
              </a:rPr>
              <a:t>•	</a:t>
            </a:r>
            <a:r>
              <a:rPr lang="en-US" sz="2400" dirty="0">
                <a:solidFill>
                  <a:srgbClr val="0070C0"/>
                </a:solidFill>
                <a:latin typeface="Noto Serif Thai" panose="02020502060505020204" pitchFamily="18" charset="-34"/>
                <a:cs typeface="Noto Serif Thai" panose="02020502060505020204" pitchFamily="18" charset="-34"/>
              </a:rPr>
              <a:t>Voice over IP</a:t>
            </a:r>
          </a:p>
          <a:p>
            <a:pPr marL="363538" indent="-363538"/>
            <a:r>
              <a:rPr lang="en-US" sz="2000" dirty="0">
                <a:latin typeface="Noto Serif Thai" panose="02020502060505020204" pitchFamily="18" charset="-34"/>
                <a:cs typeface="Noto Serif Thai" panose="02020502060505020204" pitchFamily="18" charset="-34"/>
              </a:rPr>
              <a:t>	Voice applications, which are becoming more and more popular on wireless networks, are typical examples of session driven applications. Without Mobile IP, the user has to restart the conversation every time he moves between networks or subnets.</a:t>
            </a:r>
            <a:endParaRPr lang="th-TH" sz="2000" dirty="0">
              <a:latin typeface="Noto Serif Thai" panose="02020502060505020204" pitchFamily="18" charset="-34"/>
              <a:cs typeface="Noto Serif Thai" panose="02020502060505020204" pitchFamily="18" charset="-34"/>
            </a:endParaRPr>
          </a:p>
        </p:txBody>
      </p:sp>
      <p:sp>
        <p:nvSpPr>
          <p:cNvPr id="6" name="Rectangle 5"/>
          <p:cNvSpPr/>
          <p:nvPr/>
        </p:nvSpPr>
        <p:spPr>
          <a:xfrm>
            <a:off x="6096000" y="6553123"/>
            <a:ext cx="6096000" cy="307777"/>
          </a:xfrm>
          <a:prstGeom prst="rect">
            <a:avLst/>
          </a:prstGeom>
        </p:spPr>
        <p:txBody>
          <a:bodyPr>
            <a:spAutoFit/>
          </a:bodyPr>
          <a:lstStyle/>
          <a:p>
            <a:pPr algn="r"/>
            <a:r>
              <a:rPr lang="en-US" sz="1400" dirty="0"/>
              <a:t>https://www.csie.ntu.edu.tw/~b93070/CNL/v4.0/CNLv4.0.files/Page947.htm</a:t>
            </a:r>
          </a:p>
        </p:txBody>
      </p:sp>
    </p:spTree>
    <p:extLst>
      <p:ext uri="{BB962C8B-B14F-4D97-AF65-F5344CB8AC3E}">
        <p14:creationId xmlns:p14="http://schemas.microsoft.com/office/powerpoint/2010/main" val="94276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657" y="145144"/>
            <a:ext cx="11872686" cy="707886"/>
          </a:xfrm>
          <a:prstGeom prst="rect">
            <a:avLst/>
          </a:prstGeom>
          <a:noFill/>
        </p:spPr>
        <p:txBody>
          <a:bodyPr wrap="square" rtlCol="0">
            <a:spAutoFit/>
          </a:bodyPr>
          <a:lstStyle>
            <a:defPPr>
              <a:defRPr lang="en-US"/>
            </a:defPPr>
            <a:lvl1pPr>
              <a:defRPr sz="4000" b="1"/>
            </a:lvl1pPr>
            <a:lvl2pPr marL="742950" lvl="1" indent="-285750">
              <a:buFont typeface="Arial" panose="020B0604020202020204" pitchFamily="34" charset="0"/>
              <a:buChar char="•"/>
              <a:defRPr sz="3600"/>
            </a:lvl2pPr>
          </a:lstStyle>
          <a:p>
            <a:r>
              <a:rPr lang="en-US" dirty="0">
                <a:latin typeface="Noto Serif Thai" panose="02020502060505020204" pitchFamily="18" charset="-34"/>
                <a:cs typeface="Noto Serif Thai" panose="02020502060505020204" pitchFamily="18" charset="-34"/>
              </a:rPr>
              <a:t>A Quick and Dirty Solution</a:t>
            </a:r>
          </a:p>
        </p:txBody>
      </p:sp>
      <p:sp>
        <p:nvSpPr>
          <p:cNvPr id="3" name="TextBox 2"/>
          <p:cNvSpPr txBox="1"/>
          <p:nvPr/>
        </p:nvSpPr>
        <p:spPr>
          <a:xfrm>
            <a:off x="319314" y="1074057"/>
            <a:ext cx="11596915" cy="3046988"/>
          </a:xfrm>
          <a:prstGeom prst="rect">
            <a:avLst/>
          </a:prstGeom>
          <a:noFill/>
        </p:spPr>
        <p:txBody>
          <a:bodyPr wrap="square" rtlCol="0">
            <a:spAutoFit/>
          </a:bodyPr>
          <a:lstStyle/>
          <a:p>
            <a:pPr marL="363538" indent="-363538"/>
            <a:r>
              <a:rPr lang="en-US" sz="2400" dirty="0">
                <a:latin typeface="Noto Serif Thai" panose="02020502060505020204" pitchFamily="18" charset="-34"/>
                <a:cs typeface="Noto Serif Thai" panose="02020502060505020204" pitchFamily="18" charset="-34"/>
              </a:rPr>
              <a:t>•	Dynamic Host Configuration Protocol (DHCP) </a:t>
            </a:r>
            <a:r>
              <a:rPr lang="th-TH" sz="2400" dirty="0">
                <a:latin typeface="Noto Serif Thai" panose="02020502060505020204" pitchFamily="18" charset="-34"/>
                <a:cs typeface="Noto Serif Thai" panose="02020502060505020204" pitchFamily="18" charset="-34"/>
              </a:rPr>
              <a:t>จ่าย </a:t>
            </a:r>
            <a:r>
              <a:rPr lang="en-US" sz="2400" dirty="0">
                <a:latin typeface="Noto Serif Thai" panose="02020502060505020204" pitchFamily="18" charset="-34"/>
                <a:cs typeface="Noto Serif Thai" panose="02020502060505020204" pitchFamily="18" charset="-34"/>
              </a:rPr>
              <a:t>IP address </a:t>
            </a:r>
            <a:r>
              <a:rPr lang="th-TH" sz="2400" dirty="0">
                <a:latin typeface="Noto Serif Thai" panose="02020502060505020204" pitchFamily="18" charset="-34"/>
                <a:cs typeface="Noto Serif Thai" panose="02020502060505020204" pitchFamily="18" charset="-34"/>
              </a:rPr>
              <a:t>ให้ใหม่</a:t>
            </a:r>
            <a:endParaRPr lang="en-US" sz="2400" dirty="0">
              <a:latin typeface="Noto Serif Thai" panose="02020502060505020204" pitchFamily="18" charset="-34"/>
              <a:cs typeface="Noto Serif Thai" panose="02020502060505020204" pitchFamily="18" charset="-34"/>
            </a:endParaRPr>
          </a:p>
          <a:p>
            <a:pPr marL="363538" indent="-363538"/>
            <a:r>
              <a:rPr lang="th-TH" sz="2400" dirty="0">
                <a:latin typeface="Noto Serif Thai" panose="02020502060505020204" pitchFamily="18" charset="-34"/>
                <a:cs typeface="Noto Serif Thai" panose="02020502060505020204" pitchFamily="18" charset="-34"/>
              </a:rPr>
              <a:t>•	เมื่อเปลี่ยน </a:t>
            </a:r>
            <a:r>
              <a:rPr lang="en-US" sz="2400" dirty="0">
                <a:latin typeface="Noto Serif Thai" panose="02020502060505020204" pitchFamily="18" charset="-34"/>
                <a:cs typeface="Noto Serif Thai" panose="02020502060505020204" pitchFamily="18" charset="-34"/>
              </a:rPr>
              <a:t>IP address </a:t>
            </a:r>
            <a:r>
              <a:rPr lang="th-TH" sz="2400" dirty="0">
                <a:latin typeface="Noto Serif Thai" panose="02020502060505020204" pitchFamily="18" charset="-34"/>
                <a:cs typeface="Noto Serif Thai" panose="02020502060505020204" pitchFamily="18" charset="-34"/>
              </a:rPr>
              <a:t>แล้ว แอปที่ </a:t>
            </a:r>
            <a:r>
              <a:rPr lang="en-US" sz="2400" dirty="0">
                <a:latin typeface="Noto Serif Thai" panose="02020502060505020204" pitchFamily="18" charset="-34"/>
                <a:cs typeface="Noto Serif Thai" panose="02020502060505020204" pitchFamily="18" charset="-34"/>
              </a:rPr>
              <a:t>sensitive </a:t>
            </a:r>
            <a:r>
              <a:rPr lang="th-TH" sz="2400" dirty="0">
                <a:latin typeface="Noto Serif Thai" panose="02020502060505020204" pitchFamily="18" charset="-34"/>
                <a:cs typeface="Noto Serif Thai" panose="02020502060505020204" pitchFamily="18" charset="-34"/>
              </a:rPr>
              <a:t>กับ </a:t>
            </a:r>
            <a:r>
              <a:rPr lang="en-US" sz="2400" dirty="0">
                <a:latin typeface="Noto Serif Thai" panose="02020502060505020204" pitchFamily="18" charset="-34"/>
                <a:cs typeface="Noto Serif Thai" panose="02020502060505020204" pitchFamily="18" charset="-34"/>
              </a:rPr>
              <a:t>IP address </a:t>
            </a:r>
            <a:r>
              <a:rPr lang="th-TH" sz="2400" dirty="0">
                <a:latin typeface="Noto Serif Thai" panose="02020502060505020204" pitchFamily="18" charset="-34"/>
                <a:cs typeface="Noto Serif Thai" panose="02020502060505020204" pitchFamily="18" charset="-34"/>
              </a:rPr>
              <a:t>จะทำงานต่อเนื่องไม่ได้</a:t>
            </a:r>
          </a:p>
          <a:p>
            <a:pPr marL="363538" indent="-363538"/>
            <a:r>
              <a:rPr lang="th-TH" sz="2400" dirty="0">
                <a:latin typeface="Noto Serif Thai" panose="02020502060505020204" pitchFamily="18" charset="-34"/>
                <a:cs typeface="Noto Serif Thai" panose="02020502060505020204" pitchFamily="18" charset="-34"/>
              </a:rPr>
              <a:t>•	</a:t>
            </a:r>
            <a:r>
              <a:rPr lang="en-US" sz="2400" dirty="0">
                <a:latin typeface="Noto Serif Thai" panose="02020502060505020204" pitchFamily="18" charset="-34"/>
                <a:cs typeface="Noto Serif Thai" panose="02020502060505020204" pitchFamily="18" charset="-34"/>
              </a:rPr>
              <a:t>Dynamic Domain Name System (DDNS) </a:t>
            </a:r>
            <a:r>
              <a:rPr lang="th-TH" sz="2400" dirty="0">
                <a:latin typeface="Noto Serif Thai" panose="02020502060505020204" pitchFamily="18" charset="-34"/>
                <a:cs typeface="Noto Serif Thai" panose="02020502060505020204" pitchFamily="18" charset="-34"/>
              </a:rPr>
              <a:t>ใช้ </a:t>
            </a:r>
            <a:r>
              <a:rPr lang="en-US" sz="2400" dirty="0">
                <a:latin typeface="Noto Serif Thai" panose="02020502060505020204" pitchFamily="18" charset="-34"/>
                <a:cs typeface="Noto Serif Thai" panose="02020502060505020204" pitchFamily="18" charset="-34"/>
              </a:rPr>
              <a:t>re-mapping between</a:t>
            </a:r>
            <a:br>
              <a:rPr lang="en-US" sz="2400" dirty="0">
                <a:latin typeface="Noto Serif Thai" panose="02020502060505020204" pitchFamily="18" charset="-34"/>
                <a:cs typeface="Noto Serif Thai" panose="02020502060505020204" pitchFamily="18" charset="-34"/>
              </a:rPr>
            </a:br>
            <a:r>
              <a:rPr lang="en-US" sz="2400" dirty="0">
                <a:latin typeface="Noto Serif Thai" panose="02020502060505020204" pitchFamily="18" charset="-34"/>
                <a:cs typeface="Noto Serif Thai" panose="02020502060505020204" pitchFamily="18" charset="-34"/>
              </a:rPr>
              <a:t>Logical Name vs. IP address</a:t>
            </a:r>
          </a:p>
          <a:p>
            <a:pPr marL="363538" indent="-363538"/>
            <a:r>
              <a:rPr lang="en-US" sz="2400" dirty="0">
                <a:latin typeface="Noto Serif Thai" panose="02020502060505020204" pitchFamily="18" charset="-34"/>
                <a:cs typeface="Noto Serif Thai" panose="02020502060505020204" pitchFamily="18" charset="-34"/>
              </a:rPr>
              <a:t>		Logical name </a:t>
            </a:r>
            <a:r>
              <a:rPr lang="th-TH" sz="2400" dirty="0">
                <a:latin typeface="Noto Serif Thai" panose="02020502060505020204" pitchFamily="18" charset="-34"/>
                <a:cs typeface="Noto Serif Thai" panose="02020502060505020204" pitchFamily="18" charset="-34"/>
              </a:rPr>
              <a:t>เช่น </a:t>
            </a:r>
            <a:r>
              <a:rPr lang="en-US" sz="2400" dirty="0">
                <a:latin typeface="Noto Serif Thai" panose="02020502060505020204" pitchFamily="18" charset="-34"/>
                <a:cs typeface="Noto Serif Thai" panose="02020502060505020204" pitchFamily="18" charset="-34"/>
              </a:rPr>
              <a:t>chatchawit.chula.ac.th</a:t>
            </a:r>
            <a:br>
              <a:rPr lang="en-US" sz="2400" dirty="0">
                <a:latin typeface="Noto Serif Thai" panose="02020502060505020204" pitchFamily="18" charset="-34"/>
                <a:cs typeface="Noto Serif Thai" panose="02020502060505020204" pitchFamily="18" charset="-34"/>
              </a:rPr>
            </a:br>
            <a:r>
              <a:rPr lang="en-US" sz="2400" dirty="0">
                <a:latin typeface="Noto Serif Thai" panose="02020502060505020204" pitchFamily="18" charset="-34"/>
                <a:cs typeface="Noto Serif Thai" panose="02020502060505020204" pitchFamily="18" charset="-34"/>
              </a:rPr>
              <a:t>	IP address </a:t>
            </a:r>
            <a:r>
              <a:rPr lang="th-TH" sz="2400" dirty="0">
                <a:latin typeface="Noto Serif Thai" panose="02020502060505020204" pitchFamily="18" charset="-34"/>
                <a:cs typeface="Noto Serif Thai" panose="02020502060505020204" pitchFamily="18" charset="-34"/>
              </a:rPr>
              <a:t>เช่น </a:t>
            </a:r>
            <a:r>
              <a:rPr lang="en-US" sz="2400" dirty="0">
                <a:solidFill>
                  <a:srgbClr val="0070C0"/>
                </a:solidFill>
                <a:latin typeface="Noto Serif Thai" panose="02020502060505020204" pitchFamily="18" charset="-34"/>
                <a:cs typeface="Noto Serif Thai" panose="02020502060505020204" pitchFamily="18" charset="-34"/>
              </a:rPr>
              <a:t>161.200.</a:t>
            </a:r>
            <a:r>
              <a:rPr lang="en-US" sz="2400" dirty="0">
                <a:solidFill>
                  <a:srgbClr val="FF0000"/>
                </a:solidFill>
                <a:latin typeface="Noto Serif Thai" panose="02020502060505020204" pitchFamily="18" charset="-34"/>
                <a:cs typeface="Noto Serif Thai" panose="02020502060505020204" pitchFamily="18" charset="-34"/>
              </a:rPr>
              <a:t>20.</a:t>
            </a:r>
            <a:r>
              <a:rPr lang="en-US" sz="2400" dirty="0">
                <a:latin typeface="Noto Serif Thai" panose="02020502060505020204" pitchFamily="18" charset="-34"/>
                <a:cs typeface="Noto Serif Thai" panose="02020502060505020204" pitchFamily="18" charset="-34"/>
              </a:rPr>
              <a:t>10 </a:t>
            </a:r>
            <a:r>
              <a:rPr lang="th-TH" sz="2400" dirty="0">
                <a:latin typeface="Noto Serif Thai" panose="02020502060505020204" pitchFamily="18" charset="-34"/>
                <a:cs typeface="Noto Serif Thai" panose="02020502060505020204" pitchFamily="18" charset="-34"/>
              </a:rPr>
              <a:t>หรือเปลี่ยนเป็น </a:t>
            </a:r>
            <a:r>
              <a:rPr lang="en-US" sz="2400" dirty="0">
                <a:solidFill>
                  <a:srgbClr val="0070C0"/>
                </a:solidFill>
                <a:latin typeface="Noto Serif Thai" panose="02020502060505020204" pitchFamily="18" charset="-34"/>
                <a:cs typeface="Noto Serif Thai" panose="02020502060505020204" pitchFamily="18" charset="-34"/>
              </a:rPr>
              <a:t>161.200.</a:t>
            </a:r>
            <a:r>
              <a:rPr lang="en-US" sz="2400" dirty="0">
                <a:solidFill>
                  <a:srgbClr val="FF0000"/>
                </a:solidFill>
                <a:latin typeface="Noto Serif Thai" panose="02020502060505020204" pitchFamily="18" charset="-34"/>
                <a:cs typeface="Noto Serif Thai" panose="02020502060505020204" pitchFamily="18" charset="-34"/>
              </a:rPr>
              <a:t>30.</a:t>
            </a:r>
            <a:r>
              <a:rPr lang="en-US" sz="2400" dirty="0">
                <a:latin typeface="Noto Serif Thai" panose="02020502060505020204" pitchFamily="18" charset="-34"/>
                <a:cs typeface="Noto Serif Thai" panose="02020502060505020204" pitchFamily="18" charset="-34"/>
              </a:rPr>
              <a:t>75 </a:t>
            </a:r>
            <a:r>
              <a:rPr lang="th-TH" sz="2400" dirty="0">
                <a:latin typeface="Noto Serif Thai" panose="02020502060505020204" pitchFamily="18" charset="-34"/>
                <a:cs typeface="Noto Serif Thai" panose="02020502060505020204" pitchFamily="18" charset="-34"/>
              </a:rPr>
              <a:t>เมื่อย้าย </a:t>
            </a:r>
            <a:r>
              <a:rPr lang="en-US" sz="2400" dirty="0">
                <a:latin typeface="Noto Serif Thai" panose="02020502060505020204" pitchFamily="18" charset="-34"/>
                <a:cs typeface="Noto Serif Thai" panose="02020502060505020204" pitchFamily="18" charset="-34"/>
              </a:rPr>
              <a:t>network</a:t>
            </a:r>
          </a:p>
          <a:p>
            <a:pPr marL="363538" indent="-363538"/>
            <a:r>
              <a:rPr lang="en-US" sz="2400" dirty="0">
                <a:latin typeface="Noto Serif Thai" panose="02020502060505020204" pitchFamily="18" charset="-34"/>
                <a:cs typeface="Noto Serif Thai" panose="02020502060505020204" pitchFamily="18" charset="-34"/>
              </a:rPr>
              <a:t>•	</a:t>
            </a:r>
            <a:r>
              <a:rPr lang="th-TH" sz="2400" dirty="0">
                <a:latin typeface="Noto Serif Thai" panose="02020502060505020204" pitchFamily="18" charset="-34"/>
                <a:cs typeface="Noto Serif Thai" panose="02020502060505020204" pitchFamily="18" charset="-34"/>
              </a:rPr>
              <a:t>การอ</a:t>
            </a:r>
            <a:r>
              <a:rPr lang="th-TH" sz="2400" dirty="0" err="1">
                <a:latin typeface="Noto Serif Thai" panose="02020502060505020204" pitchFamily="18" charset="-34"/>
                <a:cs typeface="Noto Serif Thai" panose="02020502060505020204" pitchFamily="18" charset="-34"/>
              </a:rPr>
              <a:t>ัป</a:t>
            </a:r>
            <a:r>
              <a:rPr lang="th-TH" sz="2400" dirty="0">
                <a:latin typeface="Noto Serif Thai" panose="02020502060505020204" pitchFamily="18" charset="-34"/>
                <a:cs typeface="Noto Serif Thai" panose="02020502060505020204" pitchFamily="18" charset="-34"/>
              </a:rPr>
              <a:t>เดตข้อมูล </a:t>
            </a:r>
            <a:r>
              <a:rPr lang="en-US" sz="2400" dirty="0">
                <a:latin typeface="Noto Serif Thai" panose="02020502060505020204" pitchFamily="18" charset="-34"/>
                <a:cs typeface="Noto Serif Thai" panose="02020502060505020204" pitchFamily="18" charset="-34"/>
              </a:rPr>
              <a:t>IP address </a:t>
            </a:r>
            <a:r>
              <a:rPr lang="th-TH" sz="2400" dirty="0">
                <a:latin typeface="Noto Serif Thai" panose="02020502060505020204" pitchFamily="18" charset="-34"/>
                <a:cs typeface="Noto Serif Thai" panose="02020502060505020204" pitchFamily="18" charset="-34"/>
              </a:rPr>
              <a:t>และ </a:t>
            </a:r>
            <a:r>
              <a:rPr lang="en-US" sz="2400" dirty="0">
                <a:latin typeface="Noto Serif Thai" panose="02020502060505020204" pitchFamily="18" charset="-34"/>
                <a:cs typeface="Noto Serif Thai" panose="02020502060505020204" pitchFamily="18" charset="-34"/>
              </a:rPr>
              <a:t>Logical name </a:t>
            </a:r>
            <a:r>
              <a:rPr lang="th-TH" sz="2400" dirty="0">
                <a:latin typeface="Noto Serif Thai" panose="02020502060505020204" pitchFamily="18" charset="-34"/>
                <a:cs typeface="Noto Serif Thai" panose="02020502060505020204" pitchFamily="18" charset="-34"/>
              </a:rPr>
              <a:t>บนระบบอินเทอร์เน็ตเปลี่ยนเร็วมากไม่ได้ ถ้าผู้ใช้เคลื่อนที่เร็วมาก หรือเปลี่ยนที่บ่อย ๆ </a:t>
            </a:r>
            <a:r>
              <a:rPr lang="en-US" sz="2400" dirty="0">
                <a:latin typeface="Noto Serif Thai" panose="02020502060505020204" pitchFamily="18" charset="-34"/>
                <a:cs typeface="Noto Serif Thai" panose="02020502060505020204" pitchFamily="18" charset="-34"/>
              </a:rPr>
              <a:t>DHCP/DDNS </a:t>
            </a:r>
            <a:r>
              <a:rPr lang="th-TH" sz="2400" dirty="0">
                <a:latin typeface="Noto Serif Thai" panose="02020502060505020204" pitchFamily="18" charset="-34"/>
                <a:cs typeface="Noto Serif Thai" panose="02020502060505020204" pitchFamily="18" charset="-34"/>
              </a:rPr>
              <a:t>ก็ทำงานไม่ทัน</a:t>
            </a:r>
          </a:p>
        </p:txBody>
      </p:sp>
    </p:spTree>
    <p:extLst>
      <p:ext uri="{BB962C8B-B14F-4D97-AF65-F5344CB8AC3E}">
        <p14:creationId xmlns:p14="http://schemas.microsoft.com/office/powerpoint/2010/main" val="296488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657" y="145144"/>
            <a:ext cx="11872686" cy="769441"/>
          </a:xfrm>
          <a:prstGeom prst="rect">
            <a:avLst/>
          </a:prstGeom>
          <a:noFill/>
        </p:spPr>
        <p:txBody>
          <a:bodyPr wrap="square" rtlCol="0">
            <a:spAutoFit/>
          </a:bodyPr>
          <a:lstStyle>
            <a:defPPr>
              <a:defRPr lang="en-US"/>
            </a:defPPr>
            <a:lvl1pPr>
              <a:defRPr sz="4000" b="1"/>
            </a:lvl1pPr>
            <a:lvl2pPr marL="742950" lvl="1" indent="-285750">
              <a:buFont typeface="Arial" panose="020B0604020202020204" pitchFamily="34" charset="0"/>
              <a:buChar char="•"/>
              <a:defRPr sz="3600"/>
            </a:lvl2pPr>
          </a:lstStyle>
          <a:p>
            <a:r>
              <a:rPr lang="en-US" sz="4400" dirty="0">
                <a:latin typeface="Noto Serif Thai" panose="02020502060505020204" pitchFamily="18" charset="-34"/>
                <a:cs typeface="Noto Serif Thai" panose="02020502060505020204" pitchFamily="18" charset="-34"/>
              </a:rPr>
              <a:t>Entities and Terminology</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752" y="1700614"/>
            <a:ext cx="9849847" cy="4723678"/>
          </a:xfrm>
          <a:prstGeom prst="rect">
            <a:avLst/>
          </a:prstGeom>
          <a:noFill/>
          <a:ln>
            <a:noFill/>
          </a:ln>
        </p:spPr>
      </p:pic>
      <p:cxnSp>
        <p:nvCxnSpPr>
          <p:cNvPr id="7" name="Elbow Connector 6"/>
          <p:cNvCxnSpPr/>
          <p:nvPr/>
        </p:nvCxnSpPr>
        <p:spPr>
          <a:xfrm>
            <a:off x="1770435" y="1540043"/>
            <a:ext cx="7684850" cy="1060314"/>
          </a:xfrm>
          <a:prstGeom prst="bentConnector3">
            <a:avLst>
              <a:gd name="adj1" fmla="val 99873"/>
            </a:avLst>
          </a:prstGeom>
          <a:ln w="19050">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770435" y="1540043"/>
            <a:ext cx="0" cy="1060314"/>
          </a:xfrm>
          <a:prstGeom prst="line">
            <a:avLst/>
          </a:prstGeom>
          <a:ln w="19050">
            <a:solidFill>
              <a:srgbClr val="FF0000"/>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95925" y="1201489"/>
            <a:ext cx="4433869" cy="338554"/>
          </a:xfrm>
          <a:prstGeom prst="rect">
            <a:avLst/>
          </a:prstGeom>
          <a:noFill/>
        </p:spPr>
        <p:txBody>
          <a:bodyPr wrap="square" rtlCol="0">
            <a:spAutoFit/>
          </a:bodyPr>
          <a:lstStyle/>
          <a:p>
            <a:pPr algn="ctr"/>
            <a:r>
              <a:rPr lang="th-TH" sz="1600" dirty="0">
                <a:solidFill>
                  <a:srgbClr val="FF0000"/>
                </a:solidFill>
                <a:latin typeface="Noto Serif Thai" panose="02020502060505020204" pitchFamily="18" charset="-34"/>
                <a:cs typeface="Noto Serif Thai" panose="02020502060505020204" pitchFamily="18" charset="-34"/>
              </a:rPr>
              <a:t>ย้ายจาก </a:t>
            </a:r>
            <a:r>
              <a:rPr lang="en-US" sz="1600" dirty="0">
                <a:solidFill>
                  <a:srgbClr val="FF0000"/>
                </a:solidFill>
                <a:latin typeface="Noto Serif Thai" panose="02020502060505020204" pitchFamily="18" charset="-34"/>
                <a:cs typeface="Noto Serif Thai" panose="02020502060505020204" pitchFamily="18" charset="-34"/>
              </a:rPr>
              <a:t>home network </a:t>
            </a:r>
            <a:r>
              <a:rPr lang="th-TH" sz="1600" dirty="0">
                <a:solidFill>
                  <a:srgbClr val="FF0000"/>
                </a:solidFill>
                <a:latin typeface="Noto Serif Thai" panose="02020502060505020204" pitchFamily="18" charset="-34"/>
                <a:cs typeface="Noto Serif Thai" panose="02020502060505020204" pitchFamily="18" charset="-34"/>
              </a:rPr>
              <a:t>ไป </a:t>
            </a:r>
            <a:r>
              <a:rPr lang="en-US" sz="1600" dirty="0">
                <a:solidFill>
                  <a:srgbClr val="FF0000"/>
                </a:solidFill>
                <a:latin typeface="Noto Serif Thai" panose="02020502060505020204" pitchFamily="18" charset="-34"/>
                <a:cs typeface="Noto Serif Thai" panose="02020502060505020204" pitchFamily="18" charset="-34"/>
              </a:rPr>
              <a:t>foreign network</a:t>
            </a:r>
          </a:p>
        </p:txBody>
      </p:sp>
    </p:spTree>
    <p:extLst>
      <p:ext uri="{BB962C8B-B14F-4D97-AF65-F5344CB8AC3E}">
        <p14:creationId xmlns:p14="http://schemas.microsoft.com/office/powerpoint/2010/main" val="125008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5140" y="949196"/>
            <a:ext cx="8684085" cy="5667954"/>
          </a:xfrm>
          <a:prstGeom prst="rect">
            <a:avLst/>
          </a:prstGeom>
        </p:spPr>
      </p:pic>
      <p:sp>
        <p:nvSpPr>
          <p:cNvPr id="5" name="TextBox 4"/>
          <p:cNvSpPr txBox="1"/>
          <p:nvPr/>
        </p:nvSpPr>
        <p:spPr>
          <a:xfrm>
            <a:off x="159657" y="145144"/>
            <a:ext cx="11872686" cy="769441"/>
          </a:xfrm>
          <a:prstGeom prst="rect">
            <a:avLst/>
          </a:prstGeom>
          <a:noFill/>
        </p:spPr>
        <p:txBody>
          <a:bodyPr wrap="square" rtlCol="0">
            <a:spAutoFit/>
          </a:bodyPr>
          <a:lstStyle>
            <a:defPPr>
              <a:defRPr lang="en-US"/>
            </a:defPPr>
            <a:lvl1pPr>
              <a:defRPr sz="4000" b="1"/>
            </a:lvl1pPr>
            <a:lvl2pPr marL="742950" lvl="1" indent="-285750">
              <a:buFont typeface="Arial" panose="020B0604020202020204" pitchFamily="34" charset="0"/>
              <a:buChar char="•"/>
              <a:defRPr sz="3600"/>
            </a:lvl2pPr>
          </a:lstStyle>
          <a:p>
            <a:r>
              <a:rPr lang="en-US" sz="4400" dirty="0">
                <a:latin typeface="Noto Serif Thai" panose="02020502060505020204" pitchFamily="18" charset="-34"/>
                <a:cs typeface="Noto Serif Thai" panose="02020502060505020204" pitchFamily="18" charset="-34"/>
              </a:rPr>
              <a:t>Terminology</a:t>
            </a:r>
          </a:p>
        </p:txBody>
      </p:sp>
      <p:sp>
        <p:nvSpPr>
          <p:cNvPr id="6" name="Rectangle 5"/>
          <p:cNvSpPr/>
          <p:nvPr/>
        </p:nvSpPr>
        <p:spPr>
          <a:xfrm>
            <a:off x="9266327" y="6571011"/>
            <a:ext cx="2925673" cy="276999"/>
          </a:xfrm>
          <a:prstGeom prst="rect">
            <a:avLst/>
          </a:prstGeom>
        </p:spPr>
        <p:txBody>
          <a:bodyPr wrap="none">
            <a:spAutoFit/>
          </a:bodyPr>
          <a:lstStyle/>
          <a:p>
            <a:r>
              <a:rPr lang="en-US" sz="1200" dirty="0">
                <a:hlinkClick r:id="rId3"/>
              </a:rPr>
              <a:t>https://www.hznet.de/ipv6/mipv6-intro.pdf</a:t>
            </a:r>
            <a:endParaRPr lang="en-US" sz="1200" dirty="0"/>
          </a:p>
        </p:txBody>
      </p:sp>
    </p:spTree>
    <p:extLst>
      <p:ext uri="{BB962C8B-B14F-4D97-AF65-F5344CB8AC3E}">
        <p14:creationId xmlns:p14="http://schemas.microsoft.com/office/powerpoint/2010/main" val="92452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53802" y="0"/>
            <a:ext cx="9284395" cy="6858000"/>
          </a:xfrm>
          <a:prstGeom prst="rect">
            <a:avLst/>
          </a:prstGeom>
        </p:spPr>
      </p:pic>
      <p:sp>
        <p:nvSpPr>
          <p:cNvPr id="6" name="Rectangle 5"/>
          <p:cNvSpPr/>
          <p:nvPr/>
        </p:nvSpPr>
        <p:spPr>
          <a:xfrm>
            <a:off x="9266327" y="6571011"/>
            <a:ext cx="2925673" cy="276999"/>
          </a:xfrm>
          <a:prstGeom prst="rect">
            <a:avLst/>
          </a:prstGeom>
        </p:spPr>
        <p:txBody>
          <a:bodyPr wrap="none">
            <a:spAutoFit/>
          </a:bodyPr>
          <a:lstStyle/>
          <a:p>
            <a:r>
              <a:rPr lang="en-US" sz="1200" dirty="0">
                <a:hlinkClick r:id="rId3"/>
              </a:rPr>
              <a:t>https://www.hznet.de/ipv6/mipv6-intro.pdf</a:t>
            </a:r>
            <a:endParaRPr lang="en-US" sz="1200" dirty="0"/>
          </a:p>
        </p:txBody>
      </p:sp>
      <p:sp>
        <p:nvSpPr>
          <p:cNvPr id="2" name="TextBox 1"/>
          <p:cNvSpPr txBox="1"/>
          <p:nvPr/>
        </p:nvSpPr>
        <p:spPr>
          <a:xfrm>
            <a:off x="3443591" y="2500009"/>
            <a:ext cx="291830" cy="461665"/>
          </a:xfrm>
          <a:prstGeom prst="rect">
            <a:avLst/>
          </a:prstGeom>
          <a:noFill/>
        </p:spPr>
        <p:txBody>
          <a:bodyPr wrap="square" rtlCol="0">
            <a:spAutoFit/>
          </a:bodyPr>
          <a:lstStyle/>
          <a:p>
            <a:pPr algn="ctr"/>
            <a:r>
              <a:rPr lang="en-US" sz="2400" b="1" dirty="0">
                <a:solidFill>
                  <a:srgbClr val="FF0000"/>
                </a:solidFill>
              </a:rPr>
              <a:t>1</a:t>
            </a:r>
          </a:p>
        </p:txBody>
      </p:sp>
      <p:sp>
        <p:nvSpPr>
          <p:cNvPr id="5" name="TextBox 4"/>
          <p:cNvSpPr txBox="1"/>
          <p:nvPr/>
        </p:nvSpPr>
        <p:spPr>
          <a:xfrm>
            <a:off x="4568757" y="2156299"/>
            <a:ext cx="291830" cy="461665"/>
          </a:xfrm>
          <a:prstGeom prst="rect">
            <a:avLst/>
          </a:prstGeom>
          <a:noFill/>
        </p:spPr>
        <p:txBody>
          <a:bodyPr wrap="square" rtlCol="0">
            <a:spAutoFit/>
          </a:bodyPr>
          <a:lstStyle/>
          <a:p>
            <a:pPr algn="ctr"/>
            <a:r>
              <a:rPr lang="en-US" sz="2400" b="1" dirty="0">
                <a:solidFill>
                  <a:srgbClr val="FF0000"/>
                </a:solidFill>
              </a:rPr>
              <a:t>3</a:t>
            </a:r>
          </a:p>
        </p:txBody>
      </p:sp>
      <p:sp>
        <p:nvSpPr>
          <p:cNvPr id="7" name="TextBox 6"/>
          <p:cNvSpPr txBox="1"/>
          <p:nvPr/>
        </p:nvSpPr>
        <p:spPr>
          <a:xfrm>
            <a:off x="5110264" y="946826"/>
            <a:ext cx="291830" cy="461665"/>
          </a:xfrm>
          <a:prstGeom prst="rect">
            <a:avLst/>
          </a:prstGeom>
          <a:noFill/>
        </p:spPr>
        <p:txBody>
          <a:bodyPr wrap="square" rtlCol="0">
            <a:spAutoFit/>
          </a:bodyPr>
          <a:lstStyle/>
          <a:p>
            <a:pPr algn="ctr"/>
            <a:r>
              <a:rPr lang="en-US" sz="2400" b="1" dirty="0">
                <a:solidFill>
                  <a:srgbClr val="FF0000"/>
                </a:solidFill>
              </a:rPr>
              <a:t>2</a:t>
            </a:r>
          </a:p>
        </p:txBody>
      </p:sp>
    </p:spTree>
    <p:extLst>
      <p:ext uri="{BB962C8B-B14F-4D97-AF65-F5344CB8AC3E}">
        <p14:creationId xmlns:p14="http://schemas.microsoft.com/office/powerpoint/2010/main" val="91730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40091" y="0"/>
            <a:ext cx="8111817" cy="6858000"/>
          </a:xfrm>
          <a:prstGeom prst="rect">
            <a:avLst/>
          </a:prstGeom>
        </p:spPr>
      </p:pic>
      <p:sp>
        <p:nvSpPr>
          <p:cNvPr id="5" name="Rectangle 4"/>
          <p:cNvSpPr/>
          <p:nvPr/>
        </p:nvSpPr>
        <p:spPr>
          <a:xfrm>
            <a:off x="9266327" y="6571011"/>
            <a:ext cx="2925673" cy="276999"/>
          </a:xfrm>
          <a:prstGeom prst="rect">
            <a:avLst/>
          </a:prstGeom>
        </p:spPr>
        <p:txBody>
          <a:bodyPr wrap="none">
            <a:spAutoFit/>
          </a:bodyPr>
          <a:lstStyle/>
          <a:p>
            <a:r>
              <a:rPr lang="en-US" sz="1200" dirty="0">
                <a:hlinkClick r:id="rId3"/>
              </a:rPr>
              <a:t>https://www.hznet.de/ipv6/mipv6-intro.pdf</a:t>
            </a:r>
            <a:endParaRPr lang="en-US" sz="1200" dirty="0"/>
          </a:p>
        </p:txBody>
      </p:sp>
      <p:sp>
        <p:nvSpPr>
          <p:cNvPr id="6" name="TextBox 5"/>
          <p:cNvSpPr txBox="1"/>
          <p:nvPr/>
        </p:nvSpPr>
        <p:spPr>
          <a:xfrm>
            <a:off x="5311301" y="2247091"/>
            <a:ext cx="291830" cy="461665"/>
          </a:xfrm>
          <a:prstGeom prst="rect">
            <a:avLst/>
          </a:prstGeom>
          <a:noFill/>
        </p:spPr>
        <p:txBody>
          <a:bodyPr wrap="square" rtlCol="0">
            <a:spAutoFit/>
          </a:bodyPr>
          <a:lstStyle/>
          <a:p>
            <a:pPr algn="ctr"/>
            <a:r>
              <a:rPr lang="en-US" sz="2400" b="1" dirty="0">
                <a:solidFill>
                  <a:srgbClr val="FF0000"/>
                </a:solidFill>
              </a:rPr>
              <a:t>1</a:t>
            </a:r>
          </a:p>
        </p:txBody>
      </p:sp>
      <p:sp>
        <p:nvSpPr>
          <p:cNvPr id="7" name="TextBox 6"/>
          <p:cNvSpPr txBox="1"/>
          <p:nvPr/>
        </p:nvSpPr>
        <p:spPr>
          <a:xfrm>
            <a:off x="5690680" y="979251"/>
            <a:ext cx="291830" cy="461665"/>
          </a:xfrm>
          <a:prstGeom prst="rect">
            <a:avLst/>
          </a:prstGeom>
          <a:noFill/>
        </p:spPr>
        <p:txBody>
          <a:bodyPr wrap="square" rtlCol="0">
            <a:spAutoFit/>
          </a:bodyPr>
          <a:lstStyle/>
          <a:p>
            <a:pPr algn="ctr"/>
            <a:r>
              <a:rPr lang="en-US" sz="2400" b="1" dirty="0">
                <a:solidFill>
                  <a:srgbClr val="FF0000"/>
                </a:solidFill>
              </a:rPr>
              <a:t>2</a:t>
            </a:r>
          </a:p>
        </p:txBody>
      </p:sp>
    </p:spTree>
    <p:extLst>
      <p:ext uri="{BB962C8B-B14F-4D97-AF65-F5344CB8AC3E}">
        <p14:creationId xmlns:p14="http://schemas.microsoft.com/office/powerpoint/2010/main" val="916181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5005</TotalTime>
  <Words>1506</Words>
  <Application>Microsoft Office PowerPoint</Application>
  <PresentationFormat>Widescreen</PresentationFormat>
  <Paragraphs>158</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Consolas</vt:lpstr>
      <vt:lpstr>Noto Serif Thai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ชัชวิทย์ อาภรณ์เทวัญ</dc:creator>
  <cp:lastModifiedBy>ชัชวิทย์ อาภรณ์เทวัญ</cp:lastModifiedBy>
  <cp:revision>1490</cp:revision>
  <dcterms:created xsi:type="dcterms:W3CDTF">2017-01-08T13:02:19Z</dcterms:created>
  <dcterms:modified xsi:type="dcterms:W3CDTF">2025-04-13T09:34:42Z</dcterms:modified>
</cp:coreProperties>
</file>