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302" r:id="rId5"/>
    <p:sldId id="306" r:id="rId6"/>
    <p:sldId id="261" r:id="rId7"/>
    <p:sldId id="262" r:id="rId8"/>
    <p:sldId id="264" r:id="rId9"/>
    <p:sldId id="267" r:id="rId10"/>
    <p:sldId id="304" r:id="rId11"/>
    <p:sldId id="263" r:id="rId12"/>
    <p:sldId id="265" r:id="rId13"/>
    <p:sldId id="266" r:id="rId14"/>
    <p:sldId id="311" r:id="rId15"/>
    <p:sldId id="268" r:id="rId16"/>
    <p:sldId id="294" r:id="rId17"/>
    <p:sldId id="300" r:id="rId18"/>
    <p:sldId id="270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305" r:id="rId29"/>
    <p:sldId id="308" r:id="rId30"/>
    <p:sldId id="307" r:id="rId31"/>
    <p:sldId id="309" r:id="rId32"/>
    <p:sldId id="3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 snapToGrid="0">
      <p:cViewPr>
        <p:scale>
          <a:sx n="75" d="100"/>
          <a:sy n="75" d="100"/>
        </p:scale>
        <p:origin x="87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D0EE-0CC8-4360-9252-976D9585A5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73CD-B318-4231-BFB3-9D986510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1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F771-C5C8-4989-975B-8107CE8CCEB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3" y="1871660"/>
            <a:ext cx="1184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Chapter 7</a:t>
            </a:r>
            <a:br>
              <a:rPr lang="en-US" sz="6000" b="1" dirty="0"/>
            </a:br>
            <a:r>
              <a:rPr lang="en-US" sz="6000" b="1" dirty="0"/>
              <a:t>Wireless LAN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3" y="4689227"/>
            <a:ext cx="2931368" cy="1737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42" y="4689227"/>
            <a:ext cx="7630231" cy="1737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8027" y="6488668"/>
            <a:ext cx="35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https://en.wikipedia.org/wiki/Wi-Fi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th-TH" dirty="0">
                <a:solidFill>
                  <a:srgbClr val="FF0000"/>
                </a:solidFill>
              </a:rPr>
              <a:t>มีนาคม </a:t>
            </a:r>
            <a:r>
              <a:rPr lang="en-US" dirty="0">
                <a:solidFill>
                  <a:srgbClr val="FF0000"/>
                </a:solidFill>
              </a:rPr>
              <a:t>2568</a:t>
            </a:r>
          </a:p>
        </p:txBody>
      </p:sp>
    </p:spTree>
    <p:extLst>
      <p:ext uri="{BB962C8B-B14F-4D97-AF65-F5344CB8AC3E}">
        <p14:creationId xmlns:p14="http://schemas.microsoft.com/office/powerpoint/2010/main" val="164719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785812"/>
            <a:ext cx="5695950" cy="547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38" y="1713420"/>
            <a:ext cx="5276850" cy="29863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13851" y="6519446"/>
            <a:ext cx="4478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https://www.youtube.com/watch?v=WTqi1wXBC20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9438" y="4785360"/>
            <a:ext cx="527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rgbClr val="FF0000"/>
                </a:solidFill>
              </a:rPr>
              <a:t>ไม่ต้องมี </a:t>
            </a:r>
            <a:r>
              <a:rPr lang="en-US" sz="2400" dirty="0" err="1">
                <a:solidFill>
                  <a:srgbClr val="FF0000"/>
                </a:solidFill>
              </a:rPr>
              <a:t>WiFi</a:t>
            </a:r>
            <a:r>
              <a:rPr lang="en-US" sz="2400" dirty="0">
                <a:solidFill>
                  <a:srgbClr val="FF0000"/>
                </a:solidFill>
              </a:rPr>
              <a:t> access point</a:t>
            </a:r>
            <a:br>
              <a:rPr lang="th-TH" sz="2400" dirty="0">
                <a:solidFill>
                  <a:srgbClr val="FF0000"/>
                </a:solidFill>
              </a:rPr>
            </a:br>
            <a:r>
              <a:rPr lang="th-TH" sz="2000" dirty="0">
                <a:solidFill>
                  <a:srgbClr val="FF0000"/>
                </a:solidFill>
              </a:rPr>
              <a:t>ใช้ </a:t>
            </a:r>
            <a:r>
              <a:rPr lang="en-US" sz="2000" dirty="0" err="1">
                <a:solidFill>
                  <a:srgbClr val="FF0000"/>
                </a:solidFill>
              </a:rPr>
              <a:t>WiFi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th-TH" sz="2000" dirty="0">
                <a:solidFill>
                  <a:srgbClr val="FF0000"/>
                </a:solidFill>
              </a:rPr>
              <a:t>แบบ</a:t>
            </a:r>
            <a:r>
              <a:rPr lang="en-US" sz="2000" dirty="0">
                <a:solidFill>
                  <a:srgbClr val="FF0000"/>
                </a:solidFill>
              </a:rPr>
              <a:t> peer-to-peer </a:t>
            </a:r>
            <a:r>
              <a:rPr lang="th-TH" sz="2000" dirty="0">
                <a:solidFill>
                  <a:srgbClr val="FF0000"/>
                </a:solidFill>
              </a:rPr>
              <a:t>ไม่ใช่ </a:t>
            </a:r>
            <a:r>
              <a:rPr lang="en-US" sz="2000" dirty="0">
                <a:solidFill>
                  <a:srgbClr val="FF0000"/>
                </a:solidFill>
              </a:rPr>
              <a:t>Bluetooth </a:t>
            </a:r>
            <a:r>
              <a:rPr lang="th-TH" sz="2000" dirty="0">
                <a:solidFill>
                  <a:srgbClr val="FF0000"/>
                </a:solidFill>
              </a:rPr>
              <a:t>หรือ </a:t>
            </a:r>
            <a:r>
              <a:rPr lang="en-US" sz="2000" dirty="0">
                <a:solidFill>
                  <a:srgbClr val="FF0000"/>
                </a:solidFill>
              </a:rPr>
              <a:t>NFC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457" y="106898"/>
            <a:ext cx="11263085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/>
              <a:t>Ad-hoc wireless network</a:t>
            </a:r>
          </a:p>
        </p:txBody>
      </p:sp>
    </p:spTree>
    <p:extLst>
      <p:ext uri="{BB962C8B-B14F-4D97-AF65-F5344CB8AC3E}">
        <p14:creationId xmlns:p14="http://schemas.microsoft.com/office/powerpoint/2010/main" val="79327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457" y="106898"/>
            <a:ext cx="1126308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/>
              <a:t>มาตรฐานทั้งหมดของ </a:t>
            </a:r>
            <a:r>
              <a:rPr lang="en-US" sz="3200" b="1" dirty="0"/>
              <a:t>Wireless LAN (</a:t>
            </a:r>
            <a:r>
              <a:rPr lang="th-TH" sz="3200" b="1" dirty="0"/>
              <a:t>ของ </a:t>
            </a:r>
            <a:r>
              <a:rPr lang="en-US" sz="3200" b="1" dirty="0"/>
              <a:t>IEEE)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56" y="726170"/>
            <a:ext cx="11263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European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Telecommunications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 Standards Institute (ETSI) </a:t>
            </a:r>
            <a:r>
              <a:rPr lang="th-TH" sz="2400" dirty="0">
                <a:solidFill>
                  <a:srgbClr val="222222"/>
                </a:solidFill>
                <a:latin typeface="arial" panose="020B0604020202020204" pitchFamily="34" charset="0"/>
              </a:rPr>
              <a:t>ออก </a:t>
            </a:r>
            <a:r>
              <a:rPr 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HyperLAN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(High Performance Radio LAN) </a:t>
            </a:r>
            <a:r>
              <a:rPr lang="th-TH" sz="2400" dirty="0">
                <a:solidFill>
                  <a:srgbClr val="222222"/>
                </a:solidFill>
                <a:latin typeface="arial" panose="020B0604020202020204" pitchFamily="34" charset="0"/>
              </a:rPr>
              <a:t>แต่ไม่นิยมใช้มากเท่าของ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IEEE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30512" y="1805065"/>
            <a:ext cx="10697029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/>
              <a:t>IEEE 802.x		LAN </a:t>
            </a:r>
            <a:r>
              <a:rPr lang="th-TH" sz="2800" dirty="0"/>
              <a:t>ทั้งหมด </a:t>
            </a:r>
            <a:r>
              <a:rPr lang="en-US" sz="2800" dirty="0"/>
              <a:t>(wired / wireless)</a:t>
            </a: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/>
              <a:t>IEEE 802.3	Wired LAN (Ethernet) - physical layer / data link layer</a:t>
            </a: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strike="sngStrike" dirty="0">
                <a:solidFill>
                  <a:schemeClr val="bg1">
                    <a:lumMod val="65000"/>
                  </a:schemeClr>
                </a:solidFill>
              </a:rPr>
              <a:t>IEEE 802.5	Token Ring (cheap, less wires are needed)</a:t>
            </a: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/>
              <a:t>IEEE 802.11	Family of Wireless LANs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13" y="3657600"/>
            <a:ext cx="2806283" cy="29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7" y="428171"/>
            <a:ext cx="11923939" cy="584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977" y="6270171"/>
            <a:ext cx="1192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ISM band </a:t>
            </a:r>
            <a:r>
              <a:rPr lang="th-TH" dirty="0">
                <a:solidFill>
                  <a:srgbClr val="FF0000"/>
                </a:solidFill>
              </a:rPr>
              <a:t>อยู่ที่ </a:t>
            </a:r>
            <a:r>
              <a:rPr lang="en-US" dirty="0">
                <a:solidFill>
                  <a:srgbClr val="FF0000"/>
                </a:solidFill>
              </a:rPr>
              <a:t>2.4 GHz </a:t>
            </a:r>
            <a:r>
              <a:rPr lang="th-TH" dirty="0">
                <a:solidFill>
                  <a:srgbClr val="FF0000"/>
                </a:solidFill>
              </a:rPr>
              <a:t>และ </a:t>
            </a:r>
            <a:r>
              <a:rPr lang="en-US" dirty="0">
                <a:solidFill>
                  <a:srgbClr val="FF0000"/>
                </a:solidFill>
              </a:rPr>
              <a:t>5 GHz (I = Industrial, S = Scientific, M = Medical)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1412" y="6488668"/>
            <a:ext cx="105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WiKi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8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58" y="25244"/>
            <a:ext cx="11823338" cy="3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7F531-1360-7F5E-1ECB-C59AB4C5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1" y="606625"/>
            <a:ext cx="11431595" cy="6001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323880-C533-A5D3-2CA4-E73E64FA3833}"/>
              </a:ext>
            </a:extLst>
          </p:cNvPr>
          <p:cNvSpPr/>
          <p:nvPr/>
        </p:nvSpPr>
        <p:spPr>
          <a:xfrm>
            <a:off x="464457" y="106898"/>
            <a:ext cx="1126308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/>
              <a:t>WiFi</a:t>
            </a:r>
            <a:r>
              <a:rPr lang="en-US" sz="3200" b="1" dirty="0"/>
              <a:t> 4, 5, 6, 6E,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980ED-20A9-3392-9749-9AD10A4EF937}"/>
              </a:ext>
            </a:extLst>
          </p:cNvPr>
          <p:cNvSpPr txBox="1"/>
          <p:nvPr/>
        </p:nvSpPr>
        <p:spPr>
          <a:xfrm>
            <a:off x="8534400" y="6488668"/>
            <a:ext cx="365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https://www.sounddd.shop/wifi-7/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7DA9B3-4D4F-2F3F-3C2E-41751F305F06}"/>
              </a:ext>
            </a:extLst>
          </p:cNvPr>
          <p:cNvCxnSpPr/>
          <p:nvPr/>
        </p:nvCxnSpPr>
        <p:spPr>
          <a:xfrm>
            <a:off x="9593580" y="4231640"/>
            <a:ext cx="4673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FBC632D-A2BB-7D59-4992-4CE17E25B0DC}"/>
              </a:ext>
            </a:extLst>
          </p:cNvPr>
          <p:cNvSpPr txBox="1"/>
          <p:nvPr/>
        </p:nvSpPr>
        <p:spPr>
          <a:xfrm>
            <a:off x="9537700" y="3890248"/>
            <a:ext cx="65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4096</a:t>
            </a:r>
          </a:p>
        </p:txBody>
      </p:sp>
    </p:spTree>
    <p:extLst>
      <p:ext uri="{BB962C8B-B14F-4D97-AF65-F5344CB8AC3E}">
        <p14:creationId xmlns:p14="http://schemas.microsoft.com/office/powerpoint/2010/main" val="3255507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6" y="697870"/>
            <a:ext cx="6017080" cy="59368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3370" y="1081010"/>
            <a:ext cx="529771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000" dirty="0"/>
              <a:t>STA = station </a:t>
            </a:r>
            <a:r>
              <a:rPr lang="th-TH" sz="2000" dirty="0"/>
              <a:t>หรืออุปกรณ์ เกาะอยู่กับ</a:t>
            </a:r>
            <a:br>
              <a:rPr lang="th-TH" sz="2000" dirty="0"/>
            </a:br>
            <a:r>
              <a:rPr lang="en-US" sz="2000" dirty="0"/>
              <a:t>access point (AP)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000" dirty="0"/>
              <a:t>BSS = basic service set </a:t>
            </a:r>
            <a:r>
              <a:rPr lang="th-TH" sz="2000" dirty="0"/>
              <a:t>เกาะอยู่กับ</a:t>
            </a:r>
            <a:br>
              <a:rPr lang="en-US" sz="2000" dirty="0"/>
            </a:br>
            <a:r>
              <a:rPr lang="en-US" sz="2000" dirty="0"/>
              <a:t>distribution system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000" dirty="0"/>
              <a:t>ESS = extended service set </a:t>
            </a:r>
            <a:r>
              <a:rPr lang="th-TH" sz="2000" dirty="0"/>
              <a:t>คือ </a:t>
            </a:r>
            <a:r>
              <a:rPr lang="en-US" sz="2000" dirty="0"/>
              <a:t>single network </a:t>
            </a:r>
            <a:r>
              <a:rPr lang="th-TH" sz="2000" dirty="0"/>
              <a:t>ที่ประกอบด้วย </a:t>
            </a:r>
            <a:r>
              <a:rPr lang="en-US" sz="2000" dirty="0"/>
              <a:t>BSS </a:t>
            </a:r>
            <a:r>
              <a:rPr lang="th-TH" sz="2000" dirty="0"/>
              <a:t>หลายๆ ตัว</a:t>
            </a:r>
            <a:endParaRPr lang="en-US" sz="2000" dirty="0"/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en-US" sz="2000" dirty="0"/>
              <a:t>ESS </a:t>
            </a:r>
            <a:r>
              <a:rPr lang="th-TH" sz="2000" dirty="0"/>
              <a:t>มี </a:t>
            </a:r>
            <a:r>
              <a:rPr lang="en-US" sz="2000" dirty="0"/>
              <a:t>identifier </a:t>
            </a:r>
            <a:r>
              <a:rPr lang="th-TH" sz="2000" dirty="0"/>
              <a:t>คือ </a:t>
            </a:r>
            <a:r>
              <a:rPr lang="en-US" sz="2000" dirty="0"/>
              <a:t>ESSID (</a:t>
            </a:r>
            <a:r>
              <a:rPr lang="th-TH" sz="2000" dirty="0"/>
              <a:t>ชื่อ </a:t>
            </a:r>
            <a:r>
              <a:rPr lang="en-US" sz="2000" dirty="0"/>
              <a:t>network) </a:t>
            </a:r>
            <a:r>
              <a:rPr lang="th-TH" sz="2000" dirty="0"/>
              <a:t>เช่น </a:t>
            </a:r>
            <a:r>
              <a:rPr lang="en-US" sz="2000" dirty="0" err="1"/>
              <a:t>ChulaWiFi</a:t>
            </a:r>
            <a:endParaRPr lang="en-US" sz="2000" dirty="0"/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000" dirty="0"/>
              <a:t>Portal </a:t>
            </a:r>
            <a:r>
              <a:rPr lang="th-TH" sz="2000" dirty="0"/>
              <a:t>คือ ประตูที่เชื่อม </a:t>
            </a:r>
            <a:r>
              <a:rPr lang="en-US" sz="2000" dirty="0"/>
              <a:t>distribution system </a:t>
            </a:r>
            <a:r>
              <a:rPr lang="th-TH" sz="2000" dirty="0"/>
              <a:t>นี้กับ </a:t>
            </a:r>
            <a:r>
              <a:rPr lang="en-US" sz="2000" dirty="0"/>
              <a:t>LAN </a:t>
            </a:r>
            <a:r>
              <a:rPr lang="th-TH" sz="2000" dirty="0"/>
              <a:t>วงอื่นๆ </a:t>
            </a:r>
            <a:r>
              <a:rPr lang="en-US" sz="2000" dirty="0"/>
              <a:t>(</a:t>
            </a:r>
            <a:r>
              <a:rPr lang="th-TH" sz="2000" dirty="0"/>
              <a:t>อาจจะเป็น </a:t>
            </a:r>
            <a:r>
              <a:rPr lang="en-US" sz="2000" dirty="0"/>
              <a:t>wired </a:t>
            </a:r>
            <a:r>
              <a:rPr lang="th-TH" sz="2000" dirty="0"/>
              <a:t>หรือ </a:t>
            </a:r>
            <a:r>
              <a:rPr lang="en-US" sz="2000" dirty="0"/>
              <a:t>wireless)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225" y="190500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Infrastructure-based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646" y="6462827"/>
            <a:ext cx="1189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การทำ </a:t>
            </a:r>
            <a:r>
              <a:rPr lang="en-US" dirty="0">
                <a:solidFill>
                  <a:srgbClr val="FF0000"/>
                </a:solidFill>
              </a:rPr>
              <a:t>handover </a:t>
            </a:r>
            <a:r>
              <a:rPr lang="th-TH" dirty="0">
                <a:solidFill>
                  <a:srgbClr val="FF0000"/>
                </a:solidFill>
              </a:rPr>
              <a:t>ควรใช้</a:t>
            </a:r>
            <a:r>
              <a:rPr lang="en-US" dirty="0">
                <a:solidFill>
                  <a:srgbClr val="FF0000"/>
                </a:solidFill>
              </a:rPr>
              <a:t> AP </a:t>
            </a:r>
            <a:r>
              <a:rPr lang="th-TH" dirty="0">
                <a:solidFill>
                  <a:srgbClr val="FF0000"/>
                </a:solidFill>
              </a:rPr>
              <a:t>ยี่ห้อเดียวกัน ที่ได้มาตรฐาน </a:t>
            </a:r>
            <a:r>
              <a:rPr lang="en-US" dirty="0">
                <a:solidFill>
                  <a:srgbClr val="FF0000"/>
                </a:solidFill>
              </a:rPr>
              <a:t>IEEE 802.11f (</a:t>
            </a:r>
            <a:r>
              <a:rPr lang="th-TH" dirty="0">
                <a:solidFill>
                  <a:srgbClr val="FF0000"/>
                </a:solidFill>
              </a:rPr>
              <a:t>มาตรฐานว่าด้วยเรื่อง </a:t>
            </a:r>
            <a:r>
              <a:rPr lang="en-US" dirty="0">
                <a:solidFill>
                  <a:srgbClr val="FF0000"/>
                </a:solidFill>
              </a:rPr>
              <a:t>handover) </a:t>
            </a:r>
            <a:r>
              <a:rPr lang="th-TH" dirty="0">
                <a:solidFill>
                  <a:srgbClr val="FF0000"/>
                </a:solidFill>
              </a:rPr>
              <a:t>ข้อเสียของ </a:t>
            </a:r>
            <a:r>
              <a:rPr lang="en-US" dirty="0">
                <a:solidFill>
                  <a:srgbClr val="FF0000"/>
                </a:solidFill>
              </a:rPr>
              <a:t>802.11f</a:t>
            </a:r>
            <a:r>
              <a:rPr lang="th-TH" dirty="0">
                <a:solidFill>
                  <a:srgbClr val="FF0000"/>
                </a:solidFill>
              </a:rPr>
              <a:t> คือ </a:t>
            </a:r>
            <a:r>
              <a:rPr lang="en-US" dirty="0">
                <a:solidFill>
                  <a:srgbClr val="FF0000"/>
                </a:solidFill>
              </a:rPr>
              <a:t>handover </a:t>
            </a:r>
            <a:r>
              <a:rPr lang="th-TH" dirty="0">
                <a:solidFill>
                  <a:srgbClr val="FF0000"/>
                </a:solidFill>
              </a:rPr>
              <a:t>ข้า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35760" y="2336800"/>
            <a:ext cx="121920" cy="172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59503" y="205382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6331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53" y="0"/>
            <a:ext cx="9375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0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21" y="0"/>
            <a:ext cx="516032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07" y="5000522"/>
            <a:ext cx="5329120" cy="1444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4640" y="185928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สแกนหา </a:t>
            </a:r>
            <a:r>
              <a:rPr lang="en-US" dirty="0">
                <a:solidFill>
                  <a:srgbClr val="FF0000"/>
                </a:solidFill>
              </a:rPr>
              <a:t>AP </a:t>
            </a:r>
            <a:r>
              <a:rPr lang="th-TH" dirty="0">
                <a:solidFill>
                  <a:srgbClr val="FF0000"/>
                </a:solidFill>
              </a:rPr>
              <a:t>ใหม่ไว้ล่วงหน้า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4640" y="291592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ทำ </a:t>
            </a:r>
            <a:r>
              <a:rPr lang="en-US" dirty="0">
                <a:solidFill>
                  <a:srgbClr val="FF0000"/>
                </a:solidFill>
              </a:rPr>
              <a:t>fast roaming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4639" y="4517628"/>
            <a:ext cx="1010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ทำ </a:t>
            </a:r>
            <a:r>
              <a:rPr lang="en-US" dirty="0">
                <a:solidFill>
                  <a:srgbClr val="FF0000"/>
                </a:solidFill>
              </a:rPr>
              <a:t>wireless network management</a:t>
            </a:r>
            <a:r>
              <a:rPr lang="th-TH" dirty="0">
                <a:solidFill>
                  <a:srgbClr val="FF0000"/>
                </a:solidFill>
              </a:rPr>
              <a:t> เช่น </a:t>
            </a:r>
            <a:r>
              <a:rPr lang="en-US" dirty="0">
                <a:solidFill>
                  <a:srgbClr val="FF0000"/>
                </a:solidFill>
              </a:rPr>
              <a:t>power saving </a:t>
            </a:r>
            <a:r>
              <a:rPr lang="th-TH" dirty="0">
                <a:solidFill>
                  <a:srgbClr val="FF0000"/>
                </a:solidFill>
              </a:rPr>
              <a:t>และ </a:t>
            </a:r>
            <a:r>
              <a:rPr lang="en-US" dirty="0">
                <a:solidFill>
                  <a:srgbClr val="FF0000"/>
                </a:solidFill>
              </a:rPr>
              <a:t>load balancing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6738" y="669151"/>
            <a:ext cx="49688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Roaming</a:t>
            </a:r>
            <a:r>
              <a:rPr lang="en-US" sz="2000" dirty="0"/>
              <a:t> procedures enable wireless access in areas that are covered by network providers with which the user does not have any prior arrangements. </a:t>
            </a:r>
            <a:r>
              <a:rPr lang="en-US" sz="2000" dirty="0">
                <a:solidFill>
                  <a:srgbClr val="FF0000"/>
                </a:solidFill>
              </a:rPr>
              <a:t>Handover</a:t>
            </a:r>
            <a:r>
              <a:rPr lang="en-US" sz="2000" dirty="0"/>
              <a:t> procedures enable the maintenance of ongoing connections while a user moves across different wireless access networks </a:t>
            </a:r>
            <a:r>
              <a:rPr lang="en-US" sz="1400" dirty="0"/>
              <a:t>(https://d-nb.info/978402669/34)</a:t>
            </a:r>
            <a:r>
              <a:rPr lang="en-US" sz="20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737" y="2962329"/>
            <a:ext cx="496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roaming </a:t>
            </a:r>
            <a:r>
              <a:rPr lang="th-TH" dirty="0"/>
              <a:t>อาจจะไม่ได้ </a:t>
            </a:r>
            <a:r>
              <a:rPr lang="en-US" dirty="0" err="1"/>
              <a:t>ip</a:t>
            </a:r>
            <a:r>
              <a:rPr lang="th-TH" dirty="0"/>
              <a:t> </a:t>
            </a:r>
            <a:r>
              <a:rPr lang="en-US" dirty="0"/>
              <a:t>address </a:t>
            </a:r>
            <a:r>
              <a:rPr lang="th-TH" dirty="0"/>
              <a:t>เดิม</a:t>
            </a:r>
            <a:r>
              <a:rPr lang="en-US" dirty="0"/>
              <a:t> </a:t>
            </a:r>
            <a:r>
              <a:rPr lang="th-TH" dirty="0"/>
              <a:t>บางแอปทำงานต่อเนื่องไม่ได้ เช่น </a:t>
            </a:r>
            <a:r>
              <a:rPr lang="en-US" dirty="0"/>
              <a:t>video call </a:t>
            </a:r>
            <a:r>
              <a:rPr lang="th-TH" dirty="0"/>
              <a:t>และ </a:t>
            </a:r>
            <a:r>
              <a:rPr lang="en-US" dirty="0"/>
              <a:t>roaming </a:t>
            </a:r>
            <a:r>
              <a:rPr lang="th-TH" dirty="0"/>
              <a:t>อาจจะไม่ </a:t>
            </a:r>
            <a:r>
              <a:rPr lang="en-US" dirty="0"/>
              <a:t>forward packets </a:t>
            </a:r>
            <a:r>
              <a:rPr lang="th-TH" dirty="0"/>
              <a:t>จาก </a:t>
            </a:r>
            <a:r>
              <a:rPr lang="en-US" dirty="0"/>
              <a:t>AP </a:t>
            </a:r>
            <a:r>
              <a:rPr lang="th-TH" dirty="0"/>
              <a:t>ตัว</a:t>
            </a:r>
            <a:r>
              <a:rPr lang="th-TH"/>
              <a:t>ก่อนหน้ามาให้ ต่าง</a:t>
            </a:r>
            <a:r>
              <a:rPr lang="th-TH" dirty="0"/>
              <a:t>จาก </a:t>
            </a:r>
            <a:r>
              <a:rPr lang="en-US" dirty="0"/>
              <a:t>handover </a:t>
            </a:r>
            <a:r>
              <a:rPr lang="th-TH" dirty="0"/>
              <a:t>ที่ทำให้เสมือนว่า </a:t>
            </a:r>
            <a:r>
              <a:rPr lang="en-US" dirty="0"/>
              <a:t>connect </a:t>
            </a:r>
            <a:r>
              <a:rPr lang="th-TH" dirty="0"/>
              <a:t>อยู่ตลอดเวลา ทุกแอปทำงานได้ต่อเนื่อง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2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83239"/>
            <a:ext cx="6172200" cy="4760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949" y="229815"/>
            <a:ext cx="11591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/>
              <a:t>ซอฟต์แวร์ตัวเดียวกันทำงานได้ทั้งบนมาตรฐาน </a:t>
            </a:r>
            <a:r>
              <a:rPr lang="en-US" sz="2000" dirty="0"/>
              <a:t>IEEE 802.11 (wireless LAN) </a:t>
            </a:r>
            <a:r>
              <a:rPr lang="th-TH" sz="2000" dirty="0"/>
              <a:t>และมาตรฐาน </a:t>
            </a:r>
            <a:r>
              <a:rPr lang="en-US" sz="2000" dirty="0"/>
              <a:t>IEEE 802.3 (wired LAN)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Layer </a:t>
            </a:r>
            <a:r>
              <a:rPr lang="th-TH" sz="2000" dirty="0"/>
              <a:t>ข้างบนมองไม่เห็นว่า </a:t>
            </a:r>
            <a:r>
              <a:rPr lang="en-US" sz="2000" dirty="0"/>
              <a:t>layer </a:t>
            </a:r>
            <a:r>
              <a:rPr lang="th-TH" sz="2000" dirty="0"/>
              <a:t>ข้างล่าง </a:t>
            </a:r>
            <a:r>
              <a:rPr lang="en-US" sz="2000" dirty="0"/>
              <a:t>(MAC) </a:t>
            </a:r>
            <a:r>
              <a:rPr lang="th-TH" sz="2000" dirty="0"/>
              <a:t>ของ </a:t>
            </a:r>
            <a:r>
              <a:rPr lang="en-US" sz="2000" dirty="0"/>
              <a:t>802.11 </a:t>
            </a:r>
            <a:r>
              <a:rPr lang="th-TH" sz="2000" dirty="0"/>
              <a:t>และ </a:t>
            </a:r>
            <a:r>
              <a:rPr lang="en-US" sz="2000" dirty="0"/>
              <a:t>802.3 </a:t>
            </a:r>
            <a:r>
              <a:rPr lang="th-TH" sz="2000" dirty="0"/>
              <a:t>ต่างกันอย่างไร จะมองเห็นว่าเหมือนกัน แต่ </a:t>
            </a:r>
            <a:r>
              <a:rPr lang="en-US" sz="2000" dirty="0"/>
              <a:t>802.11 </a:t>
            </a:r>
            <a:r>
              <a:rPr lang="th-TH" sz="2000" dirty="0"/>
              <a:t>ช้ากว่ามาก</a:t>
            </a:r>
            <a:br>
              <a:rPr lang="en-US" sz="2000" dirty="0"/>
            </a:br>
            <a:r>
              <a:rPr lang="en-US" sz="2000" dirty="0"/>
              <a:t>(lower bandwidth </a:t>
            </a:r>
            <a:r>
              <a:rPr lang="th-TH" sz="2000" dirty="0"/>
              <a:t>และ </a:t>
            </a:r>
            <a:r>
              <a:rPr lang="en-US" sz="2000" dirty="0"/>
              <a:t>higher access time)</a:t>
            </a:r>
            <a:endParaRPr lang="th-TH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39670" y="440944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Logical Link Control</a:t>
            </a:r>
          </a:p>
        </p:txBody>
      </p:sp>
    </p:spTree>
    <p:extLst>
      <p:ext uri="{BB962C8B-B14F-4D97-AF65-F5344CB8AC3E}">
        <p14:creationId xmlns:p14="http://schemas.microsoft.com/office/powerpoint/2010/main" val="291255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6629" y="4020463"/>
            <a:ext cx="796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FF0000"/>
                </a:solidFill>
              </a:rPr>
              <a:t>รูปนี้คือหัวใจของ </a:t>
            </a:r>
            <a:r>
              <a:rPr lang="en-US" sz="3200" dirty="0">
                <a:solidFill>
                  <a:srgbClr val="FF0000"/>
                </a:solidFill>
              </a:rPr>
              <a:t>Medium Access Control (MAC)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020" y="181820"/>
            <a:ext cx="11776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a typeface="Calibri" panose="020F0502020204030204" pitchFamily="34" charset="0"/>
              </a:rPr>
              <a:t>Distributed Foundation Wireless</a:t>
            </a:r>
            <a:r>
              <a:rPr lang="th-TH" sz="3200" b="1" dirty="0">
                <a:ea typeface="Calibri" panose="020F0502020204030204" pitchFamily="34" charset="0"/>
              </a:rPr>
              <a:t> </a:t>
            </a:r>
            <a:r>
              <a:rPr lang="en-US" sz="3200" b="1" dirty="0">
                <a:ea typeface="Calibri" panose="020F0502020204030204" pitchFamily="34" charset="0"/>
              </a:rPr>
              <a:t>Medium Access Control (DFWMAC)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6" y="980854"/>
            <a:ext cx="11156032" cy="28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458" y="411697"/>
            <a:ext cx="5820228" cy="536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/>
              <a:t>Pros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Flexibility </a:t>
            </a:r>
            <a:r>
              <a:rPr lang="th-TH" sz="2400" dirty="0"/>
              <a:t>วางอุปกรณ์ เช่น </a:t>
            </a:r>
            <a:r>
              <a:rPr lang="en-US" sz="2400" dirty="0"/>
              <a:t>laptop </a:t>
            </a:r>
            <a:r>
              <a:rPr lang="th-TH" sz="2400" dirty="0"/>
              <a:t>ตรงไหนก็ได้ ที่อยู่ในระยะ </a:t>
            </a:r>
            <a:r>
              <a:rPr lang="en-US" sz="2400" dirty="0"/>
              <a:t>radio coverage</a:t>
            </a:r>
            <a:r>
              <a:rPr lang="th-TH" sz="2400" dirty="0"/>
              <a:t> ไร้สาย คลื่นทะลุสิ่งกีดขวาง เช่น กำแพง ที่เป็นอุปสรรคในการเดินสายไฟ</a:t>
            </a:r>
            <a:endParaRPr lang="en-US" sz="2400" dirty="0"/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 planning </a:t>
            </a:r>
            <a:r>
              <a:rPr lang="th-TH" sz="2400" dirty="0"/>
              <a:t>ไม่ต้องมีการวางแผนล่วงหน้า ทำ </a:t>
            </a:r>
            <a:r>
              <a:rPr lang="en-US" sz="2400" dirty="0"/>
              <a:t>ad-hoc network </a:t>
            </a:r>
            <a:r>
              <a:rPr lang="th-TH" sz="2400" dirty="0"/>
              <a:t>ได้ ถ้าใช้สาย </a:t>
            </a:r>
            <a:r>
              <a:rPr lang="en-US" sz="2400" dirty="0"/>
              <a:t>(wire) </a:t>
            </a:r>
            <a:r>
              <a:rPr lang="th-TH" sz="2400" dirty="0"/>
              <a:t>ทำไม่ได้ ต้องวางแผนล่วงหน้า วางสายก่อน</a:t>
            </a:r>
            <a:endParaRPr lang="en-US" sz="2400" dirty="0"/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 wiring </a:t>
            </a:r>
            <a:r>
              <a:rPr lang="th-TH" sz="2400" dirty="0"/>
              <a:t>เหมาะกับอาคารเก่าแก่ โบราณสถาน ที่ไม่ควรเดินสายเพิ่ม เพราะจะทำให้อาคารเสียหาย หรือดูไม่สวยงาม</a:t>
            </a:r>
            <a:endParaRPr lang="en-US" sz="2400" dirty="0"/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Fixed cost </a:t>
            </a:r>
            <a:r>
              <a:rPr lang="th-TH" sz="2400" dirty="0"/>
              <a:t>เสียค่าใช้จ่ายเริ่มต้นคงที่ ไม่แปรตามจำนวนผู้ใช้งาน ถ้าใช้สาย </a:t>
            </a:r>
            <a:r>
              <a:rPr lang="en-US" sz="2400" dirty="0"/>
              <a:t>(wire) </a:t>
            </a:r>
            <a:r>
              <a:rPr lang="th-TH" sz="2400" dirty="0"/>
              <a:t>มีค่าใช้จ่ายตามจำนวนผู้ใช้งานที่เพิ่มขึ้น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042" y="687842"/>
            <a:ext cx="4625681" cy="54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27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0" y="623206"/>
            <a:ext cx="11169777" cy="5458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4800" y="621747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PCF = Point Coordination Function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DCF = Distribution Coordination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73597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52" y="206828"/>
            <a:ext cx="10875891" cy="3697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982" y="4115574"/>
            <a:ext cx="11220677" cy="190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200" dirty="0">
                <a:ea typeface="Calibri" panose="020F0502020204030204" pitchFamily="34" charset="0"/>
              </a:rPr>
              <a:t>ผู้ใช้แต่ละคนจะเลือก </a:t>
            </a:r>
            <a:r>
              <a:rPr lang="en-US" sz="2200" dirty="0">
                <a:ea typeface="Calibri" panose="020F0502020204030204" pitchFamily="34" charset="0"/>
              </a:rPr>
              <a:t>random </a:t>
            </a:r>
            <a:r>
              <a:rPr lang="en-US" sz="2200" dirty="0" err="1">
                <a:ea typeface="Calibri" panose="020F0502020204030204" pitchFamily="34" charset="0"/>
              </a:rPr>
              <a:t>backoff</a:t>
            </a:r>
            <a:r>
              <a:rPr lang="en-US" sz="2200" dirty="0">
                <a:ea typeface="Calibri" panose="020F0502020204030204" pitchFamily="34" charset="0"/>
              </a:rPr>
              <a:t> time </a:t>
            </a:r>
            <a:r>
              <a:rPr lang="th-TH" sz="2200" dirty="0">
                <a:ea typeface="Calibri" panose="020F0502020204030204" pitchFamily="34" charset="0"/>
              </a:rPr>
              <a:t>ว่าจะรอกี่ </a:t>
            </a:r>
            <a:r>
              <a:rPr lang="en-US" sz="2200" dirty="0">
                <a:ea typeface="Calibri" panose="020F0502020204030204" pitchFamily="34" charset="0"/>
              </a:rPr>
              <a:t>slot </a:t>
            </a:r>
            <a:r>
              <a:rPr lang="th-TH" sz="2200" dirty="0">
                <a:ea typeface="Calibri" panose="020F0502020204030204" pitchFamily="34" charset="0"/>
              </a:rPr>
              <a:t>หลังจาก </a:t>
            </a:r>
            <a:r>
              <a:rPr lang="en-US" sz="2200" dirty="0">
                <a:ea typeface="Calibri" panose="020F0502020204030204" pitchFamily="34" charset="0"/>
              </a:rPr>
              <a:t>DIFS </a:t>
            </a:r>
            <a:r>
              <a:rPr lang="th-TH" sz="2200" dirty="0">
                <a:ea typeface="Calibri" panose="020F0502020204030204" pitchFamily="34" charset="0"/>
              </a:rPr>
              <a:t>ใคร </a:t>
            </a:r>
            <a:r>
              <a:rPr lang="en-US" sz="2200" dirty="0">
                <a:ea typeface="Calibri" panose="020F0502020204030204" pitchFamily="34" charset="0"/>
              </a:rPr>
              <a:t>random </a:t>
            </a:r>
            <a:r>
              <a:rPr lang="th-TH" sz="2200" dirty="0">
                <a:ea typeface="Calibri" panose="020F0502020204030204" pitchFamily="34" charset="0"/>
              </a:rPr>
              <a:t>ได้น้อยสุด ก็ได้เข้ามาใช้ก่อน</a:t>
            </a:r>
            <a:endParaRPr lang="en-US" sz="2200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200" dirty="0">
                <a:ea typeface="Calibri" panose="020F0502020204030204" pitchFamily="34" charset="0"/>
              </a:rPr>
              <a:t>แต่ถ้าสุ่ม </a:t>
            </a:r>
            <a:r>
              <a:rPr lang="en-US" sz="2200" dirty="0" err="1">
                <a:ea typeface="Calibri" panose="020F0502020204030204" pitchFamily="34" charset="0"/>
              </a:rPr>
              <a:t>backoff</a:t>
            </a:r>
            <a:r>
              <a:rPr lang="en-US" sz="2200" dirty="0">
                <a:ea typeface="Calibri" panose="020F0502020204030204" pitchFamily="34" charset="0"/>
              </a:rPr>
              <a:t> time </a:t>
            </a:r>
            <a:r>
              <a:rPr lang="th-TH" sz="2200" dirty="0">
                <a:ea typeface="Calibri" panose="020F0502020204030204" pitchFamily="34" charset="0"/>
              </a:rPr>
              <a:t>ทุกรอบ อาจจะเกิด </a:t>
            </a:r>
            <a:r>
              <a:rPr lang="en-US" sz="2200" dirty="0">
                <a:ea typeface="Calibri" panose="020F0502020204030204" pitchFamily="34" charset="0"/>
              </a:rPr>
              <a:t>starvation </a:t>
            </a:r>
            <a:r>
              <a:rPr lang="th-TH" sz="2200" dirty="0">
                <a:ea typeface="Calibri" panose="020F0502020204030204" pitchFamily="34" charset="0"/>
              </a:rPr>
              <a:t>ได้ ดังนั้นจึงให้แต่ละ</a:t>
            </a:r>
            <a:r>
              <a:rPr lang="en-US" sz="2200" dirty="0">
                <a:ea typeface="Calibri" panose="020F0502020204030204" pitchFamily="34" charset="0"/>
              </a:rPr>
              <a:t> mobile station </a:t>
            </a:r>
            <a:r>
              <a:rPr lang="th-TH" sz="2200" dirty="0">
                <a:ea typeface="Calibri" panose="020F0502020204030204" pitchFamily="34" charset="0"/>
              </a:rPr>
              <a:t>มี </a:t>
            </a:r>
            <a:r>
              <a:rPr lang="en-US" sz="2200" dirty="0" err="1">
                <a:ea typeface="Calibri" panose="020F0502020204030204" pitchFamily="34" charset="0"/>
              </a:rPr>
              <a:t>backoff</a:t>
            </a:r>
            <a:r>
              <a:rPr lang="en-US" sz="2200" dirty="0">
                <a:ea typeface="Calibri" panose="020F0502020204030204" pitchFamily="34" charset="0"/>
              </a:rPr>
              <a:t> timer</a:t>
            </a:r>
            <a:r>
              <a:rPr lang="th-TH" sz="2200" dirty="0">
                <a:ea typeface="Calibri" panose="020F0502020204030204" pitchFamily="34" charset="0"/>
              </a:rPr>
              <a:t> ด้วย</a:t>
            </a:r>
            <a:endParaRPr lang="en-US" sz="2200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200" dirty="0">
                <a:ea typeface="Calibri" panose="020F0502020204030204" pitchFamily="34" charset="0"/>
              </a:rPr>
              <a:t>เริ่มต้นก็สุ่ม </a:t>
            </a:r>
            <a:r>
              <a:rPr lang="en-US" sz="2200" dirty="0" err="1">
                <a:ea typeface="Calibri" panose="020F0502020204030204" pitchFamily="34" charset="0"/>
              </a:rPr>
              <a:t>backoff</a:t>
            </a:r>
            <a:r>
              <a:rPr lang="en-US" sz="2200" dirty="0">
                <a:ea typeface="Calibri" panose="020F0502020204030204" pitchFamily="34" charset="0"/>
              </a:rPr>
              <a:t> time (slot) </a:t>
            </a:r>
            <a:r>
              <a:rPr lang="th-TH" sz="2200" dirty="0">
                <a:ea typeface="Calibri" panose="020F0502020204030204" pitchFamily="34" charset="0"/>
              </a:rPr>
              <a:t>เหมือนเดิม และ </a:t>
            </a:r>
            <a:r>
              <a:rPr lang="en-US" sz="2200" dirty="0">
                <a:ea typeface="Calibri" panose="020F0502020204030204" pitchFamily="34" charset="0"/>
              </a:rPr>
              <a:t>start </a:t>
            </a:r>
            <a:r>
              <a:rPr lang="en-US" sz="2200" dirty="0" err="1">
                <a:ea typeface="Calibri" panose="020F0502020204030204" pitchFamily="34" charset="0"/>
              </a:rPr>
              <a:t>backoff</a:t>
            </a:r>
            <a:r>
              <a:rPr lang="en-US" sz="2200" dirty="0">
                <a:ea typeface="Calibri" panose="020F0502020204030204" pitchFamily="34" charset="0"/>
              </a:rPr>
              <a:t> timer </a:t>
            </a:r>
            <a:r>
              <a:rPr lang="th-TH" sz="2200" dirty="0">
                <a:ea typeface="Calibri" panose="020F0502020204030204" pitchFamily="34" charset="0"/>
              </a:rPr>
              <a:t>ด้วย ถ้ายังไม่ได้ใช้ </a:t>
            </a:r>
            <a:r>
              <a:rPr lang="en-US" sz="2200" dirty="0">
                <a:ea typeface="Calibri" panose="020F0502020204030204" pitchFamily="34" charset="0"/>
              </a:rPr>
              <a:t>medium </a:t>
            </a:r>
            <a:r>
              <a:rPr lang="th-TH" sz="2200" dirty="0">
                <a:ea typeface="Calibri" panose="020F0502020204030204" pitchFamily="34" charset="0"/>
              </a:rPr>
              <a:t>ในรอบนี้ ก็ </a:t>
            </a:r>
            <a:r>
              <a:rPr lang="en-US" sz="2200" dirty="0">
                <a:ea typeface="Calibri" panose="020F0502020204030204" pitchFamily="34" charset="0"/>
              </a:rPr>
              <a:t>stop </a:t>
            </a:r>
            <a:r>
              <a:rPr lang="en-US" sz="2200" dirty="0" err="1">
                <a:ea typeface="Calibri" panose="020F0502020204030204" pitchFamily="34" charset="0"/>
              </a:rPr>
              <a:t>backoff</a:t>
            </a:r>
            <a:r>
              <a:rPr lang="en-US" sz="2200" dirty="0">
                <a:ea typeface="Calibri" panose="020F0502020204030204" pitchFamily="34" charset="0"/>
              </a:rPr>
              <a:t> timer </a:t>
            </a:r>
            <a:r>
              <a:rPr lang="th-TH" sz="2200" dirty="0">
                <a:ea typeface="Calibri" panose="020F0502020204030204" pitchFamily="34" charset="0"/>
              </a:rPr>
              <a:t>แล้วเมื่อขึ้น </a:t>
            </a:r>
            <a:r>
              <a:rPr lang="en-US" sz="2200" dirty="0">
                <a:ea typeface="Calibri" panose="020F0502020204030204" pitchFamily="34" charset="0"/>
              </a:rPr>
              <a:t>DIFS </a:t>
            </a:r>
            <a:r>
              <a:rPr lang="th-TH" sz="2200" dirty="0">
                <a:ea typeface="Calibri" panose="020F0502020204030204" pitchFamily="34" charset="0"/>
              </a:rPr>
              <a:t>ถัดไปก็ </a:t>
            </a:r>
            <a:r>
              <a:rPr lang="en-US" sz="2200" dirty="0">
                <a:ea typeface="Calibri" panose="020F0502020204030204" pitchFamily="34" charset="0"/>
              </a:rPr>
              <a:t>start </a:t>
            </a:r>
            <a:r>
              <a:rPr lang="en-US" sz="2200" dirty="0" err="1">
                <a:ea typeface="Calibri" panose="020F0502020204030204" pitchFamily="34" charset="0"/>
              </a:rPr>
              <a:t>backoff</a:t>
            </a:r>
            <a:r>
              <a:rPr lang="en-US" sz="2200" dirty="0">
                <a:ea typeface="Calibri" panose="020F0502020204030204" pitchFamily="34" charset="0"/>
              </a:rPr>
              <a:t> timer </a:t>
            </a:r>
            <a:r>
              <a:rPr lang="th-TH" sz="2200" dirty="0">
                <a:ea typeface="Calibri" panose="020F0502020204030204" pitchFamily="34" charset="0"/>
              </a:rPr>
              <a:t>อีก ถ้า </a:t>
            </a:r>
            <a:r>
              <a:rPr lang="en-US" sz="2200" dirty="0" err="1">
                <a:ea typeface="Calibri" panose="020F0502020204030204" pitchFamily="34" charset="0"/>
              </a:rPr>
              <a:t>backoff</a:t>
            </a:r>
            <a:r>
              <a:rPr lang="en-US" sz="2200" dirty="0">
                <a:ea typeface="Calibri" panose="020F0502020204030204" pitchFamily="34" charset="0"/>
              </a:rPr>
              <a:t> timer </a:t>
            </a:r>
            <a:r>
              <a:rPr lang="th-TH" sz="2200" dirty="0">
                <a:ea typeface="Calibri" panose="020F0502020204030204" pitchFamily="34" charset="0"/>
              </a:rPr>
              <a:t>หมดเมื่อไหร่ก็เข้าใช้ </a:t>
            </a:r>
            <a:r>
              <a:rPr lang="en-US" sz="2200" dirty="0">
                <a:ea typeface="Calibri" panose="020F0502020204030204" pitchFamily="34" charset="0"/>
              </a:rPr>
              <a:t>medium </a:t>
            </a:r>
            <a:r>
              <a:rPr lang="th-TH" sz="2200" dirty="0">
                <a:ea typeface="Calibri" panose="020F0502020204030204" pitchFamily="34" charset="0"/>
              </a:rPr>
              <a:t>ทันที เพื่อแก้ปัญหา </a:t>
            </a:r>
            <a:r>
              <a:rPr lang="en-US" sz="2200" dirty="0">
                <a:ea typeface="Calibri" panose="020F0502020204030204" pitchFamily="34" charset="0"/>
              </a:rPr>
              <a:t>starvation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0800" y="2428672"/>
            <a:ext cx="376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ผู้ชนะใน </a:t>
            </a:r>
            <a:r>
              <a:rPr lang="en-US" dirty="0">
                <a:solidFill>
                  <a:srgbClr val="FF0000"/>
                </a:solidFill>
              </a:rPr>
              <a:t>contention window </a:t>
            </a:r>
            <a:r>
              <a:rPr lang="th-TH" dirty="0">
                <a:solidFill>
                  <a:srgbClr val="FF0000"/>
                </a:solidFill>
              </a:rPr>
              <a:t>ได้ส่งข้อมูล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8720" y="2438400"/>
            <a:ext cx="348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รอบก่อนหน้า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(contention window + next frame)</a:t>
            </a:r>
          </a:p>
        </p:txBody>
      </p:sp>
    </p:spTree>
    <p:extLst>
      <p:ext uri="{BB962C8B-B14F-4D97-AF65-F5344CB8AC3E}">
        <p14:creationId xmlns:p14="http://schemas.microsoft.com/office/powerpoint/2010/main" val="1610965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90" y="1162738"/>
            <a:ext cx="10565874" cy="3610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451" y="324465"/>
            <a:ext cx="836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</a:rPr>
              <a:t>หลังจากแย่งส่งข้อมูลได้แล้ว ผู้รับต้องรีบ </a:t>
            </a:r>
            <a:r>
              <a:rPr lang="en-US" sz="2800" dirty="0">
                <a:solidFill>
                  <a:srgbClr val="FF0000"/>
                </a:solidFill>
              </a:rPr>
              <a:t>acknowledge </a:t>
            </a:r>
            <a:r>
              <a:rPr lang="th-TH" sz="2800" dirty="0">
                <a:solidFill>
                  <a:srgbClr val="FF0000"/>
                </a:solidFill>
              </a:rPr>
              <a:t>ภายในเวลา </a:t>
            </a:r>
            <a:r>
              <a:rPr lang="en-US" sz="2800" dirty="0">
                <a:solidFill>
                  <a:srgbClr val="FF0000"/>
                </a:solidFill>
              </a:rPr>
              <a:t>SIFS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680" y="2255520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(station)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3206052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(access point)</a:t>
            </a:r>
          </a:p>
        </p:txBody>
      </p:sp>
    </p:spTree>
    <p:extLst>
      <p:ext uri="{BB962C8B-B14F-4D97-AF65-F5344CB8AC3E}">
        <p14:creationId xmlns:p14="http://schemas.microsoft.com/office/powerpoint/2010/main" val="180251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33" y="1270906"/>
            <a:ext cx="10795035" cy="4418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312" y="304799"/>
            <a:ext cx="114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เพิ่ม </a:t>
            </a:r>
            <a:r>
              <a:rPr lang="en-US" sz="2400" dirty="0">
                <a:solidFill>
                  <a:srgbClr val="FF0000"/>
                </a:solidFill>
              </a:rPr>
              <a:t>RTS </a:t>
            </a:r>
            <a:r>
              <a:rPr lang="th-TH" sz="2400" dirty="0">
                <a:solidFill>
                  <a:srgbClr val="FF0000"/>
                </a:solidFill>
              </a:rPr>
              <a:t>และ </a:t>
            </a:r>
            <a:r>
              <a:rPr lang="en-US" sz="2400" dirty="0">
                <a:solidFill>
                  <a:srgbClr val="FF0000"/>
                </a:solidFill>
              </a:rPr>
              <a:t>CTS </a:t>
            </a:r>
            <a:r>
              <a:rPr lang="th-TH" sz="2400" dirty="0">
                <a:solidFill>
                  <a:srgbClr val="FF0000"/>
                </a:solidFill>
              </a:rPr>
              <a:t>ก่อนส่ง </a:t>
            </a:r>
            <a:r>
              <a:rPr lang="en-US" sz="2400" dirty="0">
                <a:solidFill>
                  <a:srgbClr val="FF0000"/>
                </a:solidFill>
              </a:rPr>
              <a:t>data </a:t>
            </a:r>
            <a:r>
              <a:rPr lang="th-TH" sz="2400" dirty="0">
                <a:solidFill>
                  <a:srgbClr val="FF0000"/>
                </a:solidFill>
              </a:rPr>
              <a:t>เพื่อแก้ปัญหา </a:t>
            </a:r>
            <a:r>
              <a:rPr lang="en-US" sz="2400" dirty="0">
                <a:solidFill>
                  <a:srgbClr val="FF0000"/>
                </a:solidFill>
              </a:rPr>
              <a:t>Hidden Terminals (</a:t>
            </a:r>
            <a:r>
              <a:rPr lang="th-TH" sz="2400" dirty="0">
                <a:solidFill>
                  <a:srgbClr val="FF0000"/>
                </a:solidFill>
              </a:rPr>
              <a:t>เช่น </a:t>
            </a:r>
            <a:r>
              <a:rPr lang="en-US" sz="2400" dirty="0">
                <a:solidFill>
                  <a:srgbClr val="FF0000"/>
                </a:solidFill>
              </a:rPr>
              <a:t>2 station </a:t>
            </a:r>
            <a:r>
              <a:rPr lang="th-TH" sz="2400" dirty="0">
                <a:solidFill>
                  <a:srgbClr val="FF0000"/>
                </a:solidFill>
              </a:rPr>
              <a:t>จะส่งพร้อม ๆ กัน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928" y="5977985"/>
            <a:ext cx="901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NAV(RTS) </a:t>
            </a:r>
            <a:r>
              <a:rPr lang="th-TH" sz="2400" dirty="0">
                <a:solidFill>
                  <a:srgbClr val="FF0000"/>
                </a:solidFill>
              </a:rPr>
              <a:t>สำหรับ </a:t>
            </a:r>
            <a:r>
              <a:rPr lang="en-US" sz="2400" dirty="0">
                <a:solidFill>
                  <a:srgbClr val="FF0000"/>
                </a:solidFill>
              </a:rPr>
              <a:t>station </a:t>
            </a:r>
            <a:r>
              <a:rPr lang="th-TH" sz="2400" dirty="0">
                <a:solidFill>
                  <a:srgbClr val="FF0000"/>
                </a:solidFill>
              </a:rPr>
              <a:t>ที่ได้ยิน </a:t>
            </a:r>
            <a:r>
              <a:rPr lang="en-US" sz="2400" dirty="0">
                <a:solidFill>
                  <a:srgbClr val="FF0000"/>
                </a:solidFill>
              </a:rPr>
              <a:t>RTS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th-TH" sz="2400" dirty="0">
                <a:solidFill>
                  <a:srgbClr val="FF0000"/>
                </a:solidFill>
              </a:rPr>
              <a:t>บาง </a:t>
            </a:r>
            <a:r>
              <a:rPr lang="en-US" sz="2400" dirty="0">
                <a:solidFill>
                  <a:srgbClr val="FF0000"/>
                </a:solidFill>
              </a:rPr>
              <a:t>station </a:t>
            </a:r>
            <a:r>
              <a:rPr lang="th-TH" sz="2400" dirty="0">
                <a:solidFill>
                  <a:srgbClr val="FF0000"/>
                </a:solidFill>
              </a:rPr>
              <a:t>ไม่ได้ยิน </a:t>
            </a:r>
            <a:r>
              <a:rPr lang="en-US" sz="2400" dirty="0">
                <a:solidFill>
                  <a:srgbClr val="FF0000"/>
                </a:solidFill>
              </a:rPr>
              <a:t>RTS </a:t>
            </a:r>
            <a:r>
              <a:rPr lang="th-TH" sz="2400" dirty="0">
                <a:solidFill>
                  <a:srgbClr val="FF0000"/>
                </a:solidFill>
              </a:rPr>
              <a:t>เพราะสัญญาณอ่อน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NAV(CTS) </a:t>
            </a:r>
            <a:r>
              <a:rPr lang="th-TH" sz="2400" dirty="0">
                <a:solidFill>
                  <a:srgbClr val="FF0000"/>
                </a:solidFill>
              </a:rPr>
              <a:t>สำหรับ </a:t>
            </a:r>
            <a:r>
              <a:rPr lang="en-US" sz="2400" dirty="0">
                <a:solidFill>
                  <a:srgbClr val="FF0000"/>
                </a:solidFill>
              </a:rPr>
              <a:t>station </a:t>
            </a:r>
            <a:r>
              <a:rPr lang="th-TH" sz="2400" dirty="0">
                <a:solidFill>
                  <a:srgbClr val="FF0000"/>
                </a:solidFill>
              </a:rPr>
              <a:t>ที่</a:t>
            </a:r>
            <a:r>
              <a:rPr lang="th-TH" sz="2400" u="sng" dirty="0">
                <a:solidFill>
                  <a:srgbClr val="FF0000"/>
                </a:solidFill>
              </a:rPr>
              <a:t>ไม่</a:t>
            </a:r>
            <a:r>
              <a:rPr lang="th-TH" sz="2400" dirty="0">
                <a:solidFill>
                  <a:srgbClr val="FF0000"/>
                </a:solidFill>
              </a:rPr>
              <a:t>ได้ยิน </a:t>
            </a:r>
            <a:r>
              <a:rPr lang="en-US" sz="2400" dirty="0">
                <a:solidFill>
                  <a:srgbClr val="FF0000"/>
                </a:solidFill>
              </a:rPr>
              <a:t>RTS (</a:t>
            </a:r>
            <a:r>
              <a:rPr lang="th-TH" sz="2400" dirty="0">
                <a:solidFill>
                  <a:srgbClr val="FF0000"/>
                </a:solidFill>
              </a:rPr>
              <a:t>ต้องได้ยิน </a:t>
            </a:r>
            <a:r>
              <a:rPr lang="en-US" sz="2400" dirty="0">
                <a:solidFill>
                  <a:srgbClr val="FF0000"/>
                </a:solidFill>
              </a:rPr>
              <a:t>CTS </a:t>
            </a:r>
            <a:r>
              <a:rPr lang="th-TH" sz="2400" dirty="0">
                <a:solidFill>
                  <a:srgbClr val="FF0000"/>
                </a:solidFill>
              </a:rPr>
              <a:t>แน่ ๆ เพราะ </a:t>
            </a:r>
            <a:r>
              <a:rPr lang="en-US" sz="2400" dirty="0">
                <a:solidFill>
                  <a:srgbClr val="FF0000"/>
                </a:solidFill>
              </a:rPr>
              <a:t>AP </a:t>
            </a:r>
            <a:r>
              <a:rPr lang="th-TH" sz="2400" dirty="0">
                <a:solidFill>
                  <a:srgbClr val="FF0000"/>
                </a:solidFill>
              </a:rPr>
              <a:t>ส่งสัญญาณแรง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8936" y="4288536"/>
            <a:ext cx="8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sleep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5032" y="4605528"/>
            <a:ext cx="8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sleep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3600" y="2357120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(station)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440" y="3307652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(access point)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9760" y="2938320"/>
            <a:ext cx="305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บอกว่า </a:t>
            </a:r>
            <a:r>
              <a:rPr lang="en-US" dirty="0">
                <a:solidFill>
                  <a:srgbClr val="FF0000"/>
                </a:solidFill>
              </a:rPr>
              <a:t>station </a:t>
            </a:r>
            <a:r>
              <a:rPr lang="th-TH" dirty="0">
                <a:solidFill>
                  <a:srgbClr val="FF0000"/>
                </a:solidFill>
              </a:rPr>
              <a:t>ใดจะได้ส่ง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อาจจะมี </a:t>
            </a:r>
            <a:r>
              <a:rPr lang="en-US" dirty="0">
                <a:solidFill>
                  <a:srgbClr val="FF0000"/>
                </a:solidFill>
              </a:rPr>
              <a:t>2 station </a:t>
            </a:r>
            <a:r>
              <a:rPr lang="th-TH" dirty="0">
                <a:solidFill>
                  <a:srgbClr val="FF0000"/>
                </a:solidFill>
              </a:rPr>
              <a:t>ส่ง </a:t>
            </a:r>
            <a:r>
              <a:rPr lang="en-US" dirty="0">
                <a:solidFill>
                  <a:srgbClr val="FF0000"/>
                </a:solidFill>
              </a:rPr>
              <a:t>RTS </a:t>
            </a:r>
            <a:r>
              <a:rPr lang="th-TH" dirty="0">
                <a:solidFill>
                  <a:srgbClr val="FF0000"/>
                </a:solidFill>
              </a:rPr>
              <a:t>มาพร้อมกัน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8156" y="6488668"/>
            <a:ext cx="2803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NAV = Net Allocation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01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57" y="923471"/>
            <a:ext cx="11121015" cy="372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157" y="5007427"/>
            <a:ext cx="113485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>
                <a:solidFill>
                  <a:srgbClr val="FF0000"/>
                </a:solidFill>
              </a:rPr>
              <a:t>พอได้สัญญาณ </a:t>
            </a:r>
            <a:r>
              <a:rPr lang="en-US" sz="2600" dirty="0">
                <a:solidFill>
                  <a:srgbClr val="FF0000"/>
                </a:solidFill>
              </a:rPr>
              <a:t>CTS </a:t>
            </a:r>
            <a:r>
              <a:rPr lang="th-TH" sz="2600" dirty="0">
                <a:solidFill>
                  <a:srgbClr val="FF0000"/>
                </a:solidFill>
              </a:rPr>
              <a:t>แล้ว ก็เริ่มส่งข้อมูลได้เลย ผู้รับจะ </a:t>
            </a:r>
            <a:r>
              <a:rPr lang="en-US" sz="2600" dirty="0">
                <a:solidFill>
                  <a:srgbClr val="FF0000"/>
                </a:solidFill>
              </a:rPr>
              <a:t>acknowledge </a:t>
            </a:r>
            <a:r>
              <a:rPr lang="th-TH" sz="2600" dirty="0">
                <a:solidFill>
                  <a:srgbClr val="FF0000"/>
                </a:solidFill>
              </a:rPr>
              <a:t>ภายในเวลา </a:t>
            </a:r>
            <a:r>
              <a:rPr lang="en-US" sz="2600" dirty="0">
                <a:solidFill>
                  <a:srgbClr val="FF0000"/>
                </a:solidFill>
              </a:rPr>
              <a:t>SIFS </a:t>
            </a:r>
            <a:r>
              <a:rPr lang="th-TH" sz="2600" dirty="0">
                <a:solidFill>
                  <a:srgbClr val="FF0000"/>
                </a:solidFill>
              </a:rPr>
              <a:t>ดังนั้นจะไม่มีใครมาแทรกได้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5432" y="2802309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NAV </a:t>
            </a:r>
            <a:r>
              <a:rPr lang="th-TH" dirty="0">
                <a:solidFill>
                  <a:srgbClr val="FF0000"/>
                </a:solidFill>
              </a:rPr>
              <a:t>จะบอกว่า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ต้อง </a:t>
            </a:r>
            <a:r>
              <a:rPr lang="en-US" dirty="0">
                <a:solidFill>
                  <a:srgbClr val="FF0000"/>
                </a:solidFill>
              </a:rPr>
              <a:t>sleep</a:t>
            </a:r>
            <a:r>
              <a:rPr lang="th-TH" dirty="0">
                <a:solidFill>
                  <a:srgbClr val="FF0000"/>
                </a:solidFill>
              </a:rPr>
              <a:t> นานแค่ไหน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13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7" y="1367607"/>
            <a:ext cx="11816535" cy="27399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371771" y="3685050"/>
            <a:ext cx="246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rgbClr val="FF0000"/>
                </a:solidFill>
              </a:rPr>
              <a:t>ช่วงที่ไม่มีการแข่งขัน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27" y="10642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PCF = Point Coordination Function</a:t>
            </a:r>
          </a:p>
          <a:p>
            <a:r>
              <a:rPr lang="en-US" dirty="0">
                <a:solidFill>
                  <a:srgbClr val="FF0000"/>
                </a:solidFill>
              </a:rPr>
              <a:t>DCF = Distribution Coordination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6514" y="1704604"/>
            <a:ext cx="114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 PCF</a:t>
            </a:r>
          </a:p>
        </p:txBody>
      </p:sp>
      <p:sp>
        <p:nvSpPr>
          <p:cNvPr id="8" name="Freeform 7"/>
          <p:cNvSpPr/>
          <p:nvPr/>
        </p:nvSpPr>
        <p:spPr>
          <a:xfrm>
            <a:off x="2322286" y="2322286"/>
            <a:ext cx="4412343" cy="638918"/>
          </a:xfrm>
          <a:custGeom>
            <a:avLst/>
            <a:gdLst>
              <a:gd name="connsiteX0" fmla="*/ 0 w 4412343"/>
              <a:gd name="connsiteY0" fmla="*/ 29028 h 638918"/>
              <a:gd name="connsiteX1" fmla="*/ 928914 w 4412343"/>
              <a:gd name="connsiteY1" fmla="*/ 638628 h 638918"/>
              <a:gd name="connsiteX2" fmla="*/ 1973943 w 4412343"/>
              <a:gd name="connsiteY2" fmla="*/ 116114 h 638918"/>
              <a:gd name="connsiteX3" fmla="*/ 3236685 w 4412343"/>
              <a:gd name="connsiteY3" fmla="*/ 624114 h 638918"/>
              <a:gd name="connsiteX4" fmla="*/ 4412343 w 4412343"/>
              <a:gd name="connsiteY4" fmla="*/ 0 h 63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2343" h="638918">
                <a:moveTo>
                  <a:pt x="0" y="29028"/>
                </a:moveTo>
                <a:cubicBezTo>
                  <a:pt x="299962" y="326571"/>
                  <a:pt x="599924" y="624114"/>
                  <a:pt x="928914" y="638628"/>
                </a:cubicBezTo>
                <a:cubicBezTo>
                  <a:pt x="1257904" y="653142"/>
                  <a:pt x="1589315" y="118533"/>
                  <a:pt x="1973943" y="116114"/>
                </a:cubicBezTo>
                <a:cubicBezTo>
                  <a:pt x="2358571" y="113695"/>
                  <a:pt x="2830285" y="643466"/>
                  <a:pt x="3236685" y="624114"/>
                </a:cubicBezTo>
                <a:cubicBezTo>
                  <a:pt x="3643085" y="604762"/>
                  <a:pt x="4027714" y="302381"/>
                  <a:pt x="441234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61181" y="1066824"/>
            <a:ext cx="203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</a:rPr>
              <a:t>จบ</a:t>
            </a:r>
            <a:r>
              <a:rPr lang="en-US" sz="1400" dirty="0">
                <a:solidFill>
                  <a:srgbClr val="FF0000"/>
                </a:solidFill>
              </a:rPr>
              <a:t> contention-free period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th-TH" sz="1400" dirty="0">
                <a:solidFill>
                  <a:srgbClr val="FF0000"/>
                </a:solidFill>
              </a:rPr>
              <a:t>และเริ่ม </a:t>
            </a:r>
            <a:r>
              <a:rPr lang="en-US" sz="1400" dirty="0">
                <a:solidFill>
                  <a:srgbClr val="FF0000"/>
                </a:solidFill>
              </a:rPr>
              <a:t>contention</a:t>
            </a:r>
            <a:r>
              <a:rPr lang="th-TH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period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9043" y="3835851"/>
            <a:ext cx="30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ต้องรอเป็นเวลา </a:t>
            </a:r>
            <a:r>
              <a:rPr lang="en-US" dirty="0">
                <a:solidFill>
                  <a:srgbClr val="FF0000"/>
                </a:solidFill>
              </a:rPr>
              <a:t>PIFS </a:t>
            </a:r>
            <a:r>
              <a:rPr lang="th-TH" dirty="0">
                <a:solidFill>
                  <a:srgbClr val="FF0000"/>
                </a:solidFill>
              </a:rPr>
              <a:t>เพื่อให้แน่ใจว่า</a:t>
            </a:r>
          </a:p>
          <a:p>
            <a:r>
              <a:rPr lang="th-TH" dirty="0">
                <a:solidFill>
                  <a:srgbClr val="FF0000"/>
                </a:solidFill>
              </a:rPr>
              <a:t>ไม่มีใคร </a:t>
            </a:r>
            <a:r>
              <a:rPr lang="en-US" dirty="0">
                <a:solidFill>
                  <a:srgbClr val="FF0000"/>
                </a:solidFill>
              </a:rPr>
              <a:t>acknowledge </a:t>
            </a:r>
            <a:r>
              <a:rPr lang="th-TH" dirty="0">
                <a:solidFill>
                  <a:srgbClr val="FF0000"/>
                </a:solidFill>
              </a:rPr>
              <a:t>แล้ว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14772" y="2336800"/>
            <a:ext cx="1128542" cy="1770742"/>
          </a:xfrm>
          <a:custGeom>
            <a:avLst/>
            <a:gdLst>
              <a:gd name="connsiteX0" fmla="*/ 460885 w 1128542"/>
              <a:gd name="connsiteY0" fmla="*/ 3556000 h 3556000"/>
              <a:gd name="connsiteX1" fmla="*/ 25457 w 1128542"/>
              <a:gd name="connsiteY1" fmla="*/ 2670629 h 3556000"/>
              <a:gd name="connsiteX2" fmla="*/ 1128542 w 1128542"/>
              <a:gd name="connsiteY2" fmla="*/ 0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8542" h="3556000">
                <a:moveTo>
                  <a:pt x="460885" y="3556000"/>
                </a:moveTo>
                <a:cubicBezTo>
                  <a:pt x="187533" y="3409648"/>
                  <a:pt x="-85819" y="3263296"/>
                  <a:pt x="25457" y="2670629"/>
                </a:cubicBezTo>
                <a:cubicBezTo>
                  <a:pt x="136733" y="2077962"/>
                  <a:pt x="632637" y="1038981"/>
                  <a:pt x="1128542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3143" y="2444439"/>
            <a:ext cx="63093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2541" y="2458865"/>
            <a:ext cx="63093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3732" y="2446508"/>
            <a:ext cx="63093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6825" y="4862944"/>
            <a:ext cx="709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Contention-free period	</a:t>
            </a:r>
            <a:r>
              <a:rPr lang="th-TH" sz="2400" dirty="0">
                <a:solidFill>
                  <a:srgbClr val="FF0000"/>
                </a:solidFill>
              </a:rPr>
              <a:t>ส่งข้อมูลจาก </a:t>
            </a:r>
            <a:r>
              <a:rPr lang="en-US" sz="2400" dirty="0">
                <a:solidFill>
                  <a:srgbClr val="FF0000"/>
                </a:solidFill>
              </a:rPr>
              <a:t>AP </a:t>
            </a:r>
            <a:r>
              <a:rPr lang="th-TH" sz="2400" dirty="0">
                <a:solidFill>
                  <a:srgbClr val="FF0000"/>
                </a:solidFill>
              </a:rPr>
              <a:t>ไป </a:t>
            </a:r>
            <a:r>
              <a:rPr lang="en-US" sz="2400" dirty="0">
                <a:solidFill>
                  <a:srgbClr val="FF0000"/>
                </a:solidFill>
              </a:rPr>
              <a:t>station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Contention-period	</a:t>
            </a:r>
            <a:r>
              <a:rPr lang="th-TH" sz="2400" dirty="0">
                <a:solidFill>
                  <a:srgbClr val="FF0000"/>
                </a:solidFill>
              </a:rPr>
              <a:t>	ส่งข้อมูลจาก </a:t>
            </a:r>
            <a:r>
              <a:rPr lang="en-US" sz="2400" dirty="0">
                <a:solidFill>
                  <a:srgbClr val="FF0000"/>
                </a:solidFill>
              </a:rPr>
              <a:t>station </a:t>
            </a:r>
            <a:r>
              <a:rPr lang="th-TH" sz="2400" dirty="0">
                <a:solidFill>
                  <a:srgbClr val="FF0000"/>
                </a:solidFill>
              </a:rPr>
              <a:t>ไป </a:t>
            </a:r>
            <a:r>
              <a:rPr lang="en-US" sz="2400" dirty="0">
                <a:solidFill>
                  <a:srgbClr val="FF0000"/>
                </a:solidFill>
              </a:rPr>
              <a:t>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9971" y="2444439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ไม่ </a:t>
            </a:r>
            <a:r>
              <a:rPr lang="en-US" dirty="0" err="1">
                <a:solidFill>
                  <a:srgbClr val="FF0000"/>
                </a:solidFill>
              </a:rPr>
              <a:t>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346" y="1683360"/>
            <a:ext cx="244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ไม่ </a:t>
            </a:r>
            <a:r>
              <a:rPr lang="en-US" dirty="0" err="1">
                <a:solidFill>
                  <a:srgbClr val="FF0000"/>
                </a:solidFill>
              </a:rPr>
              <a:t>ack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ภายใน </a:t>
            </a:r>
            <a:r>
              <a:rPr lang="en-US" dirty="0">
                <a:solidFill>
                  <a:srgbClr val="FF0000"/>
                </a:solidFill>
              </a:rPr>
              <a:t>PIFS </a:t>
            </a:r>
            <a:r>
              <a:rPr lang="th-TH" dirty="0">
                <a:solidFill>
                  <a:srgbClr val="FF0000"/>
                </a:solidFill>
              </a:rPr>
              <a:t>ส่งต่อได้เลย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8540" y="1328434"/>
            <a:ext cx="495300" cy="651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10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48" y="950941"/>
            <a:ext cx="8456886" cy="330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711" y="304801"/>
            <a:ext cx="2540994" cy="3485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57" y="145144"/>
            <a:ext cx="490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Synchronization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536347" y="4473708"/>
            <a:ext cx="11410358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dirty="0">
                <a:ea typeface="Calibri" panose="020F0502020204030204" pitchFamily="34" charset="0"/>
              </a:rPr>
              <a:t>แต่ละ </a:t>
            </a:r>
            <a:r>
              <a:rPr lang="en-US" dirty="0">
                <a:ea typeface="Calibri" panose="020F0502020204030204" pitchFamily="34" charset="0"/>
              </a:rPr>
              <a:t>mobile station </a:t>
            </a:r>
            <a:r>
              <a:rPr lang="th-TH" dirty="0">
                <a:ea typeface="Calibri" panose="020F0502020204030204" pitchFamily="34" charset="0"/>
              </a:rPr>
              <a:t>มี </a:t>
            </a:r>
            <a:r>
              <a:rPr lang="en-US" dirty="0">
                <a:ea typeface="Calibri" panose="020F0502020204030204" pitchFamily="34" charset="0"/>
              </a:rPr>
              <a:t>internal clock </a:t>
            </a:r>
            <a:r>
              <a:rPr lang="th-TH" dirty="0">
                <a:ea typeface="Calibri" panose="020F0502020204030204" pitchFamily="34" charset="0"/>
              </a:rPr>
              <a:t>และต้อง </a:t>
            </a:r>
            <a:r>
              <a:rPr lang="en-US" dirty="0">
                <a:ea typeface="Calibri" panose="020F0502020204030204" pitchFamily="34" charset="0"/>
              </a:rPr>
              <a:t>sync </a:t>
            </a:r>
            <a:r>
              <a:rPr lang="th-TH" dirty="0">
                <a:ea typeface="Calibri" panose="020F0502020204030204" pitchFamily="34" charset="0"/>
              </a:rPr>
              <a:t>เพื่อทำ </a:t>
            </a:r>
            <a:r>
              <a:rPr lang="en-US" dirty="0">
                <a:ea typeface="Calibri" panose="020F0502020204030204" pitchFamily="34" charset="0"/>
              </a:rPr>
              <a:t>PCF (</a:t>
            </a:r>
            <a:r>
              <a:rPr lang="th-TH" dirty="0">
                <a:ea typeface="Calibri" panose="020F0502020204030204" pitchFamily="34" charset="0"/>
              </a:rPr>
              <a:t>แต่ละ </a:t>
            </a:r>
            <a:r>
              <a:rPr lang="en-US" dirty="0">
                <a:ea typeface="Calibri" panose="020F0502020204030204" pitchFamily="34" charset="0"/>
              </a:rPr>
              <a:t>node </a:t>
            </a:r>
            <a:r>
              <a:rPr lang="th-TH" dirty="0">
                <a:ea typeface="Calibri" panose="020F0502020204030204" pitchFamily="34" charset="0"/>
              </a:rPr>
              <a:t>ทำนายได้ว่า </a:t>
            </a:r>
            <a:r>
              <a:rPr lang="en-US" dirty="0" err="1">
                <a:ea typeface="Calibri" panose="020F0502020204030204" pitchFamily="34" charset="0"/>
              </a:rPr>
              <a:t>superframe</a:t>
            </a:r>
            <a:r>
              <a:rPr lang="th-TH" dirty="0">
                <a:ea typeface="Calibri" panose="020F0502020204030204" pitchFamily="34" charset="0"/>
              </a:rPr>
              <a:t> จะเริ่มต้นเมื่อใด</a:t>
            </a:r>
            <a:r>
              <a:rPr lang="en-US" dirty="0">
                <a:ea typeface="Calibri" panose="020F0502020204030204" pitchFamily="34" charset="0"/>
              </a:rPr>
              <a:t>), frequency hopping, power management</a:t>
            </a: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dirty="0">
                <a:ea typeface="Calibri" panose="020F0502020204030204" pitchFamily="34" charset="0"/>
              </a:rPr>
              <a:t>ข้อมูลสำหรับ </a:t>
            </a:r>
            <a:r>
              <a:rPr lang="en-US" dirty="0">
                <a:ea typeface="Calibri" panose="020F0502020204030204" pitchFamily="34" charset="0"/>
              </a:rPr>
              <a:t>time sync </a:t>
            </a:r>
            <a:r>
              <a:rPr lang="th-TH" dirty="0">
                <a:ea typeface="Calibri" panose="020F0502020204030204" pitchFamily="34" charset="0"/>
              </a:rPr>
              <a:t>อยู่ใน </a:t>
            </a:r>
            <a:r>
              <a:rPr lang="en-US" dirty="0">
                <a:ea typeface="Calibri" panose="020F0502020204030204" pitchFamily="34" charset="0"/>
              </a:rPr>
              <a:t>beacon frame </a:t>
            </a:r>
            <a:r>
              <a:rPr lang="th-TH" dirty="0">
                <a:ea typeface="Calibri" panose="020F0502020204030204" pitchFamily="34" charset="0"/>
              </a:rPr>
              <a:t>ที่ส่งออกมาเป็นระยะๆ ใน </a:t>
            </a:r>
            <a:r>
              <a:rPr lang="en-US" dirty="0">
                <a:ea typeface="Calibri" panose="020F0502020204030204" pitchFamily="34" charset="0"/>
              </a:rPr>
              <a:t>beacon </a:t>
            </a:r>
            <a:r>
              <a:rPr lang="th-TH" dirty="0">
                <a:ea typeface="Calibri" panose="020F0502020204030204" pitchFamily="34" charset="0"/>
              </a:rPr>
              <a:t>มีข้อมูล </a:t>
            </a:r>
            <a:r>
              <a:rPr lang="en-US" dirty="0">
                <a:ea typeface="Calibri" panose="020F0502020204030204" pitchFamily="34" charset="0"/>
              </a:rPr>
              <a:t>time stamp</a:t>
            </a:r>
            <a:r>
              <a:rPr lang="th-TH" dirty="0">
                <a:ea typeface="Calibri" panose="020F0502020204030204" pitchFamily="34" charset="0"/>
              </a:rPr>
              <a:t> และข้อมูลอื่นๆ สำหรับ </a:t>
            </a:r>
            <a:r>
              <a:rPr lang="en-US" dirty="0">
                <a:ea typeface="Calibri" panose="020F0502020204030204" pitchFamily="34" charset="0"/>
              </a:rPr>
              <a:t>power management </a:t>
            </a:r>
            <a:r>
              <a:rPr lang="th-TH" dirty="0">
                <a:ea typeface="Calibri" panose="020F0502020204030204" pitchFamily="34" charset="0"/>
              </a:rPr>
              <a:t>และ </a:t>
            </a:r>
            <a:r>
              <a:rPr lang="en-US" dirty="0">
                <a:ea typeface="Calibri" panose="020F0502020204030204" pitchFamily="34" charset="0"/>
              </a:rPr>
              <a:t>roaming</a:t>
            </a: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dirty="0">
                <a:ea typeface="Calibri" panose="020F0502020204030204" pitchFamily="34" charset="0"/>
              </a:rPr>
              <a:t>ใน </a:t>
            </a:r>
            <a:r>
              <a:rPr lang="en-US" dirty="0">
                <a:ea typeface="Calibri" panose="020F0502020204030204" pitchFamily="34" charset="0"/>
              </a:rPr>
              <a:t>infrastructure network </a:t>
            </a:r>
            <a:r>
              <a:rPr lang="th-TH" dirty="0">
                <a:ea typeface="Calibri" panose="020F0502020204030204" pitchFamily="34" charset="0"/>
              </a:rPr>
              <a:t>นั้น </a:t>
            </a:r>
            <a:r>
              <a:rPr lang="en-US" dirty="0">
                <a:ea typeface="Calibri" panose="020F0502020204030204" pitchFamily="34" charset="0"/>
              </a:rPr>
              <a:t>access point </a:t>
            </a:r>
            <a:r>
              <a:rPr lang="th-TH" dirty="0">
                <a:ea typeface="Calibri" panose="020F0502020204030204" pitchFamily="34" charset="0"/>
              </a:rPr>
              <a:t>จะส่ง </a:t>
            </a:r>
            <a:r>
              <a:rPr lang="en-US" dirty="0">
                <a:ea typeface="Calibri" panose="020F0502020204030204" pitchFamily="34" charset="0"/>
              </a:rPr>
              <a:t>beacon </a:t>
            </a:r>
            <a:r>
              <a:rPr lang="th-TH" dirty="0">
                <a:ea typeface="Calibri" panose="020F0502020204030204" pitchFamily="34" charset="0"/>
              </a:rPr>
              <a:t>ออกมาเป็นระยะ </a:t>
            </a:r>
            <a:r>
              <a:rPr lang="en-US" dirty="0">
                <a:ea typeface="Calibri" panose="020F0502020204030204" pitchFamily="34" charset="0"/>
              </a:rPr>
              <a:t>mobile station </a:t>
            </a:r>
            <a:r>
              <a:rPr lang="th-TH" dirty="0">
                <a:ea typeface="Calibri" panose="020F0502020204030204" pitchFamily="34" charset="0"/>
              </a:rPr>
              <a:t>มีหน้าที่ปรับ </a:t>
            </a:r>
            <a:r>
              <a:rPr lang="en-US" dirty="0">
                <a:ea typeface="Calibri" panose="020F0502020204030204" pitchFamily="34" charset="0"/>
              </a:rPr>
              <a:t>local clock </a:t>
            </a:r>
            <a:r>
              <a:rPr lang="th-TH" dirty="0">
                <a:ea typeface="Calibri" panose="020F0502020204030204" pitchFamily="34" charset="0"/>
              </a:rPr>
              <a:t>ให้ตรงกับ </a:t>
            </a:r>
            <a:r>
              <a:rPr lang="en-US" dirty="0">
                <a:ea typeface="Calibri" panose="020F0502020204030204" pitchFamily="34" charset="0"/>
              </a:rPr>
              <a:t>access point </a:t>
            </a:r>
            <a:r>
              <a:rPr lang="th-TH" dirty="0">
                <a:ea typeface="Calibri" panose="020F0502020204030204" pitchFamily="34" charset="0"/>
              </a:rPr>
              <a:t>สังเกตว่าสัญญาณ </a:t>
            </a:r>
            <a:r>
              <a:rPr lang="en-US" dirty="0">
                <a:ea typeface="Calibri" panose="020F0502020204030204" pitchFamily="34" charset="0"/>
              </a:rPr>
              <a:t>beacon</a:t>
            </a:r>
            <a:r>
              <a:rPr lang="th-TH" dirty="0">
                <a:ea typeface="Calibri" panose="020F0502020204030204" pitchFamily="34" charset="0"/>
              </a:rPr>
              <a:t> นั้นจะไม่สม่ำเสมอ เนื่องจาก </a:t>
            </a:r>
            <a:r>
              <a:rPr lang="en-US" dirty="0">
                <a:ea typeface="Calibri" panose="020F0502020204030204" pitchFamily="34" charset="0"/>
              </a:rPr>
              <a:t>medium busy </a:t>
            </a:r>
            <a:r>
              <a:rPr lang="th-TH" dirty="0">
                <a:ea typeface="Calibri" panose="020F0502020204030204" pitchFamily="34" charset="0"/>
              </a:rPr>
              <a:t>แต่ </a:t>
            </a:r>
            <a:r>
              <a:rPr lang="en-US" dirty="0">
                <a:ea typeface="Calibri" panose="020F0502020204030204" pitchFamily="34" charset="0"/>
              </a:rPr>
              <a:t>access point </a:t>
            </a:r>
            <a:r>
              <a:rPr lang="th-TH" dirty="0">
                <a:ea typeface="Calibri" panose="020F0502020204030204" pitchFamily="34" charset="0"/>
              </a:rPr>
              <a:t>จะพยายามรักษา </a:t>
            </a:r>
            <a:r>
              <a:rPr lang="en-US" dirty="0">
                <a:ea typeface="Calibri" panose="020F0502020204030204" pitchFamily="34" charset="0"/>
              </a:rPr>
              <a:t>beacon interval </a:t>
            </a:r>
            <a:r>
              <a:rPr lang="th-TH" dirty="0">
                <a:ea typeface="Calibri" panose="020F0502020204030204" pitchFamily="34" charset="0"/>
              </a:rPr>
              <a:t>ไว้</a:t>
            </a:r>
            <a:endParaRPr lang="en-US" dirty="0">
              <a:ea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9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145144"/>
            <a:ext cx="490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Power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79" y="1252069"/>
            <a:ext cx="6526893" cy="3356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39429" y="145144"/>
            <a:ext cx="4913087" cy="66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dirty="0">
                <a:ea typeface="Calibri" panose="020F0502020204030204" pitchFamily="34" charset="0"/>
              </a:rPr>
              <a:t>หลักการประหยัดพลังงานคือปิดเครื่องรับสัญญาณเมื่อไม่ได้ใช้ </a:t>
            </a:r>
            <a:r>
              <a:rPr lang="en-US" dirty="0">
                <a:ea typeface="Calibri" panose="020F0502020204030204" pitchFamily="34" charset="0"/>
              </a:rPr>
              <a:t>(sleep vs. awake)</a:t>
            </a: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dirty="0">
                <a:ea typeface="Calibri" panose="020F0502020204030204" pitchFamily="34" charset="0"/>
              </a:rPr>
              <a:t>ถ้าจะส่งข้อมูลให้ </a:t>
            </a:r>
            <a:r>
              <a:rPr lang="en-US" dirty="0">
                <a:ea typeface="Calibri" panose="020F0502020204030204" pitchFamily="34" charset="0"/>
              </a:rPr>
              <a:t>power-saving station, sender </a:t>
            </a:r>
            <a:r>
              <a:rPr lang="th-TH" dirty="0">
                <a:ea typeface="Calibri" panose="020F0502020204030204" pitchFamily="34" charset="0"/>
              </a:rPr>
              <a:t>จะต้อง </a:t>
            </a:r>
            <a:r>
              <a:rPr lang="en-US" dirty="0">
                <a:ea typeface="Calibri" panose="020F0502020204030204" pitchFamily="34" charset="0"/>
              </a:rPr>
              <a:t>buffer data </a:t>
            </a:r>
            <a:r>
              <a:rPr lang="th-TH" dirty="0">
                <a:ea typeface="Calibri" panose="020F0502020204030204" pitchFamily="34" charset="0"/>
              </a:rPr>
              <a:t>ไว้ </a:t>
            </a:r>
            <a:r>
              <a:rPr lang="en-US" dirty="0">
                <a:ea typeface="Calibri" panose="020F0502020204030204" pitchFamily="34" charset="0"/>
              </a:rPr>
              <a:t>(</a:t>
            </a:r>
            <a:r>
              <a:rPr lang="th-TH" dirty="0">
                <a:ea typeface="Calibri" panose="020F0502020204030204" pitchFamily="34" charset="0"/>
              </a:rPr>
              <a:t>อย่าส่งบ่อยๆ</a:t>
            </a:r>
            <a:r>
              <a:rPr lang="en-US" dirty="0">
                <a:ea typeface="Calibri" panose="020F0502020204030204" pitchFamily="34" charset="0"/>
              </a:rPr>
              <a:t>)</a:t>
            </a:r>
            <a:r>
              <a:rPr lang="th-TH" dirty="0">
                <a:ea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</a:rPr>
              <a:t>mobile station </a:t>
            </a:r>
            <a:r>
              <a:rPr lang="th-TH" dirty="0">
                <a:ea typeface="Calibri" panose="020F0502020204030204" pitchFamily="34" charset="0"/>
              </a:rPr>
              <a:t>จะต้องตื่นขึ้นมาเป็นระยะๆ เพื่อฟัง </a:t>
            </a:r>
            <a:r>
              <a:rPr lang="en-US" dirty="0">
                <a:ea typeface="Calibri" panose="020F0502020204030204" pitchFamily="34" charset="0"/>
              </a:rPr>
              <a:t>sender </a:t>
            </a:r>
            <a:r>
              <a:rPr lang="th-TH" dirty="0">
                <a:ea typeface="Calibri" panose="020F0502020204030204" pitchFamily="34" charset="0"/>
              </a:rPr>
              <a:t>ประกาศว่าจะส่งข้อมูลใน </a:t>
            </a:r>
            <a:r>
              <a:rPr lang="en-US" dirty="0">
                <a:ea typeface="Calibri" panose="020F0502020204030204" pitchFamily="34" charset="0"/>
              </a:rPr>
              <a:t>buffer </a:t>
            </a:r>
            <a:r>
              <a:rPr lang="th-TH" dirty="0">
                <a:ea typeface="Calibri" panose="020F0502020204030204" pitchFamily="34" charset="0"/>
              </a:rPr>
              <a:t>ให้ใครบ้าง </a:t>
            </a:r>
            <a:r>
              <a:rPr lang="en-US" dirty="0">
                <a:ea typeface="Calibri" panose="020F0502020204030204" pitchFamily="34" charset="0"/>
              </a:rPr>
              <a:t>station </a:t>
            </a:r>
            <a:r>
              <a:rPr lang="th-TH" dirty="0">
                <a:ea typeface="Calibri" panose="020F0502020204030204" pitchFamily="34" charset="0"/>
              </a:rPr>
              <a:t>ต้อง </a:t>
            </a:r>
            <a:r>
              <a:rPr lang="en-US" dirty="0">
                <a:ea typeface="Calibri" panose="020F0502020204030204" pitchFamily="34" charset="0"/>
              </a:rPr>
              <a:t>stay awake </a:t>
            </a:r>
            <a:r>
              <a:rPr lang="th-TH" dirty="0">
                <a:ea typeface="Calibri" panose="020F0502020204030204" pitchFamily="34" charset="0"/>
              </a:rPr>
              <a:t>จนกว่าจะได้รับข้อมูล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dirty="0">
                <a:ea typeface="Calibri" panose="020F0502020204030204" pitchFamily="34" charset="0"/>
              </a:rPr>
              <a:t>ในรูปข้างบน </a:t>
            </a:r>
            <a:r>
              <a:rPr lang="en-US" dirty="0">
                <a:ea typeface="Calibri" panose="020F0502020204030204" pitchFamily="34" charset="0"/>
              </a:rPr>
              <a:t>station </a:t>
            </a:r>
            <a:r>
              <a:rPr lang="th-TH" dirty="0">
                <a:ea typeface="Calibri" panose="020F0502020204030204" pitchFamily="34" charset="0"/>
              </a:rPr>
              <a:t>จะต้องตื่นขึ้นมาทุกๆ </a:t>
            </a:r>
            <a:r>
              <a:rPr lang="en-US" dirty="0">
                <a:ea typeface="Calibri" panose="020F0502020204030204" pitchFamily="34" charset="0"/>
              </a:rPr>
              <a:t>TIM interval (TIM = traffic indication map) </a:t>
            </a:r>
            <a:r>
              <a:rPr lang="th-TH" dirty="0">
                <a:ea typeface="Calibri" panose="020F0502020204030204" pitchFamily="34" charset="0"/>
              </a:rPr>
              <a:t>เพื่อฟัง </a:t>
            </a:r>
            <a:r>
              <a:rPr lang="en-US" dirty="0">
                <a:ea typeface="Calibri" panose="020F0502020204030204" pitchFamily="34" charset="0"/>
              </a:rPr>
              <a:t>beacon </a:t>
            </a:r>
            <a:r>
              <a:rPr lang="th-TH" dirty="0">
                <a:ea typeface="Calibri" panose="020F0502020204030204" pitchFamily="34" charset="0"/>
              </a:rPr>
              <a:t>และ </a:t>
            </a:r>
            <a:r>
              <a:rPr lang="en-US" dirty="0">
                <a:ea typeface="Calibri" panose="020F0502020204030204" pitchFamily="34" charset="0"/>
              </a:rPr>
              <a:t>T </a:t>
            </a:r>
            <a:r>
              <a:rPr lang="th-TH" dirty="0">
                <a:ea typeface="Calibri" panose="020F0502020204030204" pitchFamily="34" charset="0"/>
              </a:rPr>
              <a:t>ใน </a:t>
            </a:r>
            <a:r>
              <a:rPr lang="en-US" dirty="0">
                <a:ea typeface="Calibri" panose="020F0502020204030204" pitchFamily="34" charset="0"/>
              </a:rPr>
              <a:t>T </a:t>
            </a:r>
            <a:r>
              <a:rPr lang="th-TH" dirty="0">
                <a:ea typeface="Calibri" panose="020F0502020204030204" pitchFamily="34" charset="0"/>
              </a:rPr>
              <a:t>จะระบุว่าใครเป็นผู้รับ แบบ </a:t>
            </a:r>
            <a:r>
              <a:rPr lang="en-US" dirty="0">
                <a:ea typeface="Calibri" panose="020F0502020204030204" pitchFamily="34" charset="0"/>
              </a:rPr>
              <a:t>unicast / multicast </a:t>
            </a:r>
            <a:r>
              <a:rPr lang="th-TH" dirty="0">
                <a:ea typeface="Calibri" panose="020F0502020204030204" pitchFamily="34" charset="0"/>
              </a:rPr>
              <a:t>ถ้า </a:t>
            </a:r>
            <a:r>
              <a:rPr lang="en-US" dirty="0">
                <a:ea typeface="Calibri" panose="020F0502020204030204" pitchFamily="34" charset="0"/>
              </a:rPr>
              <a:t>station </a:t>
            </a:r>
            <a:r>
              <a:rPr lang="th-TH" dirty="0">
                <a:ea typeface="Calibri" panose="020F0502020204030204" pitchFamily="34" charset="0"/>
              </a:rPr>
              <a:t>นั้นเป็นผู้รับก็ต้อง </a:t>
            </a:r>
            <a:r>
              <a:rPr lang="en-US" dirty="0">
                <a:ea typeface="Calibri" panose="020F0502020204030204" pitchFamily="34" charset="0"/>
              </a:rPr>
              <a:t>stay awake</a:t>
            </a: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Access point </a:t>
            </a:r>
            <a:r>
              <a:rPr lang="th-TH" dirty="0">
                <a:ea typeface="Calibri" panose="020F0502020204030204" pitchFamily="34" charset="0"/>
              </a:rPr>
              <a:t>จะส่ง </a:t>
            </a:r>
            <a:r>
              <a:rPr lang="en-US" dirty="0">
                <a:ea typeface="Calibri" panose="020F0502020204030204" pitchFamily="34" charset="0"/>
              </a:rPr>
              <a:t>broadcast/multicast frames </a:t>
            </a:r>
            <a:r>
              <a:rPr lang="th-TH" dirty="0">
                <a:ea typeface="Calibri" panose="020F0502020204030204" pitchFamily="34" charset="0"/>
              </a:rPr>
              <a:t>ทุกๆ </a:t>
            </a:r>
            <a:r>
              <a:rPr lang="en-US" dirty="0">
                <a:ea typeface="Calibri" panose="020F0502020204030204" pitchFamily="34" charset="0"/>
              </a:rPr>
              <a:t>DTIM interval (DTIM = delivery TIM) </a:t>
            </a:r>
            <a:r>
              <a:rPr lang="th-TH" dirty="0">
                <a:ea typeface="Calibri" panose="020F0502020204030204" pitchFamily="34" charset="0"/>
              </a:rPr>
              <a:t>ใน </a:t>
            </a:r>
            <a:r>
              <a:rPr lang="en-US" dirty="0">
                <a:ea typeface="Calibri" panose="020F0502020204030204" pitchFamily="34" charset="0"/>
              </a:rPr>
              <a:t>D </a:t>
            </a:r>
            <a:r>
              <a:rPr lang="th-TH" dirty="0">
                <a:ea typeface="Calibri" panose="020F0502020204030204" pitchFamily="34" charset="0"/>
              </a:rPr>
              <a:t>น่าจะมีข้อมูลที่เป็นภาพรวมทั้งหมดว่ารอบนี้จะส่งอะไรให้ใครบ้าง</a:t>
            </a:r>
            <a:r>
              <a:rPr lang="en-US" dirty="0">
                <a:ea typeface="Calibri" panose="020F0502020204030204" pitchFamily="34" charset="0"/>
              </a:rPr>
              <a:t> (</a:t>
            </a:r>
            <a:r>
              <a:rPr lang="th-TH" dirty="0">
                <a:ea typeface="Calibri" panose="020F0502020204030204" pitchFamily="34" charset="0"/>
              </a:rPr>
              <a:t>หนังสือไม่อธิบายว่าใน </a:t>
            </a:r>
            <a:r>
              <a:rPr lang="en-US" dirty="0">
                <a:ea typeface="Calibri" panose="020F0502020204030204" pitchFamily="34" charset="0"/>
              </a:rPr>
              <a:t>D </a:t>
            </a:r>
            <a:r>
              <a:rPr lang="th-TH" dirty="0">
                <a:ea typeface="Calibri" panose="020F0502020204030204" pitchFamily="34" charset="0"/>
              </a:rPr>
              <a:t>มีข้อมูลอะไร</a:t>
            </a:r>
            <a:r>
              <a:rPr lang="en-US" dirty="0">
                <a:ea typeface="Calibri" panose="020F0502020204030204" pitchFamily="34" charset="0"/>
              </a:rPr>
              <a:t>)</a:t>
            </a:r>
            <a:r>
              <a:rPr lang="th-TH" dirty="0">
                <a:ea typeface="Calibri" panose="020F0502020204030204" pitchFamily="34" charset="0"/>
              </a:rPr>
              <a:t> ส่วนใน </a:t>
            </a:r>
            <a:r>
              <a:rPr lang="en-US" dirty="0">
                <a:ea typeface="Calibri" panose="020F0502020204030204" pitchFamily="34" charset="0"/>
              </a:rPr>
              <a:t>T </a:t>
            </a:r>
            <a:r>
              <a:rPr lang="th-TH" dirty="0">
                <a:ea typeface="Calibri" panose="020F0502020204030204" pitchFamily="34" charset="0"/>
              </a:rPr>
              <a:t>จะระบุแค่ว่าในรอบนี้ใครเป็นผู้รับ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dirty="0">
                <a:ea typeface="Calibri" panose="020F0502020204030204" pitchFamily="34" charset="0"/>
              </a:rPr>
              <a:t>รอบ</a:t>
            </a:r>
            <a:r>
              <a:rPr lang="en-US" dirty="0">
                <a:ea typeface="Calibri" panose="020F0502020204030204" pitchFamily="34" charset="0"/>
              </a:rPr>
              <a:t> #1 </a:t>
            </a:r>
            <a:r>
              <a:rPr lang="th-TH" dirty="0">
                <a:ea typeface="Calibri" panose="020F0502020204030204" pitchFamily="34" charset="0"/>
              </a:rPr>
              <a:t>เป็น </a:t>
            </a:r>
            <a:r>
              <a:rPr lang="en-US" dirty="0">
                <a:ea typeface="Calibri" panose="020F0502020204030204" pitchFamily="34" charset="0"/>
              </a:rPr>
              <a:t>broadcast (B) </a:t>
            </a:r>
            <a:r>
              <a:rPr lang="th-TH" dirty="0">
                <a:ea typeface="Calibri" panose="020F0502020204030204" pitchFamily="34" charset="0"/>
              </a:rPr>
              <a:t>ทำให้ </a:t>
            </a:r>
            <a:r>
              <a:rPr lang="en-US" dirty="0">
                <a:ea typeface="Calibri" panose="020F0502020204030204" pitchFamily="34" charset="0"/>
              </a:rPr>
              <a:t>station </a:t>
            </a:r>
            <a:r>
              <a:rPr lang="th-TH" dirty="0">
                <a:ea typeface="Calibri" panose="020F0502020204030204" pitchFamily="34" charset="0"/>
              </a:rPr>
              <a:t>ต้อง </a:t>
            </a:r>
            <a:r>
              <a:rPr lang="en-US" dirty="0">
                <a:ea typeface="Calibri" panose="020F0502020204030204" pitchFamily="34" charset="0"/>
              </a:rPr>
              <a:t>awake </a:t>
            </a:r>
            <a:r>
              <a:rPr lang="th-TH" dirty="0">
                <a:ea typeface="Calibri" panose="020F0502020204030204" pitchFamily="34" charset="0"/>
              </a:rPr>
              <a:t>เพื่อรับ </a:t>
            </a:r>
            <a:r>
              <a:rPr lang="en-US" dirty="0">
                <a:ea typeface="Calibri" panose="020F0502020204030204" pitchFamily="34" charset="0"/>
              </a:rPr>
              <a:t>B </a:t>
            </a:r>
            <a:r>
              <a:rPr lang="th-TH" dirty="0">
                <a:ea typeface="Calibri" panose="020F0502020204030204" pitchFamily="34" charset="0"/>
              </a:rPr>
              <a:t>ให้หมด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dirty="0">
                <a:ea typeface="Calibri" panose="020F0502020204030204" pitchFamily="34" charset="0"/>
              </a:rPr>
              <a:t>รอบ</a:t>
            </a:r>
            <a:r>
              <a:rPr lang="en-US" dirty="0">
                <a:ea typeface="Calibri" panose="020F0502020204030204" pitchFamily="34" charset="0"/>
              </a:rPr>
              <a:t> #2 </a:t>
            </a:r>
            <a:r>
              <a:rPr lang="th-TH" dirty="0">
                <a:ea typeface="Calibri" panose="020F0502020204030204" pitchFamily="34" charset="0"/>
              </a:rPr>
              <a:t>เพราะ </a:t>
            </a:r>
            <a:r>
              <a:rPr lang="en-US" dirty="0">
                <a:ea typeface="Calibri" panose="020F0502020204030204" pitchFamily="34" charset="0"/>
              </a:rPr>
              <a:t>medium busy </a:t>
            </a:r>
            <a:r>
              <a:rPr lang="th-TH" dirty="0">
                <a:ea typeface="Calibri" panose="020F0502020204030204" pitchFamily="34" charset="0"/>
              </a:rPr>
              <a:t>ทำให้ </a:t>
            </a:r>
            <a:r>
              <a:rPr lang="en-US" dirty="0">
                <a:ea typeface="Calibri" panose="020F0502020204030204" pitchFamily="34" charset="0"/>
              </a:rPr>
              <a:t>T </a:t>
            </a:r>
            <a:r>
              <a:rPr lang="th-TH" dirty="0">
                <a:ea typeface="Calibri" panose="020F0502020204030204" pitchFamily="34" charset="0"/>
              </a:rPr>
              <a:t>เลื่อนไปนิด 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dirty="0">
                <a:ea typeface="Calibri" panose="020F0502020204030204" pitchFamily="34" charset="0"/>
              </a:rPr>
              <a:t>รอบ</a:t>
            </a:r>
            <a:r>
              <a:rPr lang="en-US" dirty="0">
                <a:ea typeface="Calibri" panose="020F0502020204030204" pitchFamily="34" charset="0"/>
              </a:rPr>
              <a:t> #3 </a:t>
            </a:r>
            <a:r>
              <a:rPr lang="th-TH" dirty="0">
                <a:ea typeface="Calibri" panose="020F0502020204030204" pitchFamily="34" charset="0"/>
              </a:rPr>
              <a:t>ใน </a:t>
            </a:r>
            <a:r>
              <a:rPr lang="en-US" dirty="0">
                <a:ea typeface="Calibri" panose="020F0502020204030204" pitchFamily="34" charset="0"/>
              </a:rPr>
              <a:t>T </a:t>
            </a:r>
            <a:r>
              <a:rPr lang="th-TH" dirty="0">
                <a:ea typeface="Calibri" panose="020F0502020204030204" pitchFamily="34" charset="0"/>
              </a:rPr>
              <a:t>บอกว่าให้ </a:t>
            </a:r>
            <a:r>
              <a:rPr lang="en-US" dirty="0">
                <a:ea typeface="Calibri" panose="020F0502020204030204" pitchFamily="34" charset="0"/>
              </a:rPr>
              <a:t>station </a:t>
            </a:r>
            <a:r>
              <a:rPr lang="th-TH" dirty="0">
                <a:ea typeface="Calibri" panose="020F0502020204030204" pitchFamily="34" charset="0"/>
              </a:rPr>
              <a:t>รอรับข้อมูล </a:t>
            </a:r>
            <a:r>
              <a:rPr lang="en-US" dirty="0">
                <a:ea typeface="Calibri" panose="020F0502020204030204" pitchFamily="34" charset="0"/>
              </a:rPr>
              <a:t>station </a:t>
            </a:r>
            <a:r>
              <a:rPr lang="th-TH" dirty="0">
                <a:ea typeface="Calibri" panose="020F0502020204030204" pitchFamily="34" charset="0"/>
              </a:rPr>
              <a:t>ตอบกลับว่า </a:t>
            </a:r>
            <a:r>
              <a:rPr lang="en-US" dirty="0">
                <a:ea typeface="Calibri" panose="020F0502020204030204" pitchFamily="34" charset="0"/>
              </a:rPr>
              <a:t>p (PS = power saving poll </a:t>
            </a:r>
            <a:r>
              <a:rPr lang="th-TH" dirty="0">
                <a:ea typeface="Calibri" panose="020F0502020204030204" pitchFamily="34" charset="0"/>
              </a:rPr>
              <a:t>น่าจะหมายถึง </a:t>
            </a:r>
            <a:r>
              <a:rPr lang="en-US" dirty="0">
                <a:ea typeface="Calibri" panose="020F0502020204030204" pitchFamily="34" charset="0"/>
              </a:rPr>
              <a:t>acknowledge </a:t>
            </a:r>
            <a:r>
              <a:rPr lang="th-TH" dirty="0">
                <a:ea typeface="Calibri" panose="020F0502020204030204" pitchFamily="34" charset="0"/>
              </a:rPr>
              <a:t>ใน </a:t>
            </a:r>
            <a:r>
              <a:rPr lang="en-US" dirty="0">
                <a:ea typeface="Calibri" panose="020F0502020204030204" pitchFamily="34" charset="0"/>
              </a:rPr>
              <a:t>power saving mode) station </a:t>
            </a:r>
            <a:r>
              <a:rPr lang="th-TH" dirty="0">
                <a:ea typeface="Calibri" panose="020F0502020204030204" pitchFamily="34" charset="0"/>
              </a:rPr>
              <a:t>รับและส่งข้อมูลกับ </a:t>
            </a:r>
            <a:r>
              <a:rPr lang="en-US" dirty="0">
                <a:ea typeface="Calibri" panose="020F0502020204030204" pitchFamily="34" charset="0"/>
              </a:rPr>
              <a:t>access point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-1016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846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6" y="463889"/>
            <a:ext cx="10878607" cy="524819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0EDB2C-5093-2AC1-7A45-770C77BAF9C6}"/>
              </a:ext>
            </a:extLst>
          </p:cNvPr>
          <p:cNvCxnSpPr/>
          <p:nvPr/>
        </p:nvCxnSpPr>
        <p:spPr>
          <a:xfrm>
            <a:off x="0" y="-1016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78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15176A-B0B8-83E1-5722-003FA3A8B774}"/>
              </a:ext>
            </a:extLst>
          </p:cNvPr>
          <p:cNvSpPr txBox="1"/>
          <p:nvPr/>
        </p:nvSpPr>
        <p:spPr>
          <a:xfrm>
            <a:off x="3509601" y="1087718"/>
            <a:ext cx="51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มีหน้า </a:t>
            </a:r>
            <a:r>
              <a:rPr lang="en-US" dirty="0">
                <a:solidFill>
                  <a:srgbClr val="FF0000"/>
                </a:solidFill>
              </a:rPr>
              <a:t>login </a:t>
            </a:r>
            <a:r>
              <a:rPr lang="th-TH" dirty="0">
                <a:solidFill>
                  <a:srgbClr val="FF0000"/>
                </a:solidFill>
              </a:rPr>
              <a:t>กับหน้า </a:t>
            </a:r>
            <a:r>
              <a:rPr lang="en-US" dirty="0">
                <a:solidFill>
                  <a:srgbClr val="FF0000"/>
                </a:solidFill>
              </a:rPr>
              <a:t>main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D0A67-C585-22DA-17C0-0AABEF6C3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01" y="1447523"/>
            <a:ext cx="5172797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57" y="411697"/>
            <a:ext cx="7609500" cy="4637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/>
              <a:t>Cons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Quality of service </a:t>
            </a:r>
            <a:r>
              <a:rPr lang="th-TH" sz="2200" dirty="0"/>
              <a:t>ได้ </a:t>
            </a:r>
            <a:r>
              <a:rPr lang="en-US" sz="2200" dirty="0"/>
              <a:t>data rate </a:t>
            </a:r>
            <a:r>
              <a:rPr lang="th-TH" sz="2200" dirty="0"/>
              <a:t>ต่ำกว่าใช้สายประมาณ </a:t>
            </a:r>
            <a:r>
              <a:rPr lang="en-US" sz="2200" dirty="0"/>
              <a:t>100 </a:t>
            </a:r>
            <a:r>
              <a:rPr lang="th-TH" sz="2200" dirty="0"/>
              <a:t>เท่า </a:t>
            </a:r>
            <a:r>
              <a:rPr lang="en-US" sz="2200" dirty="0"/>
              <a:t>wireless </a:t>
            </a:r>
            <a:r>
              <a:rPr lang="th-TH" sz="2200" dirty="0"/>
              <a:t>ได้ </a:t>
            </a:r>
            <a:r>
              <a:rPr lang="en-US" sz="2200" dirty="0"/>
              <a:t>1 - 10 Mbit/s </a:t>
            </a:r>
            <a:r>
              <a:rPr lang="th-TH" sz="2200" dirty="0"/>
              <a:t>ใช้สายได้ </a:t>
            </a:r>
            <a:r>
              <a:rPr lang="en-US" sz="2200" dirty="0"/>
              <a:t>100 - 1,000 Mbit/s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Proprietary solutions </a:t>
            </a:r>
            <a:r>
              <a:rPr lang="th-TH" sz="2200" dirty="0"/>
              <a:t>เนื่องจากมาตรฐานใหม่ออกช้า ผู้ผลิตทำส่วนขยายจากมาตรฐานเอง เพื่อให้</a:t>
            </a:r>
            <a:r>
              <a:rPr lang="en-US" sz="2200" dirty="0"/>
              <a:t> data rate </a:t>
            </a:r>
            <a:r>
              <a:rPr lang="th-TH" sz="2200" dirty="0"/>
              <a:t>สูงขึ้น เพิ่มบริการต่าง ๆ แต่อุปกรณ์จากผู้ผลิตยี่ห้อต่าง ๆ ทำงานร่วมกันไม่ได้</a:t>
            </a:r>
            <a:endParaRPr lang="en-US" sz="2200" dirty="0"/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Restrictions</a:t>
            </a:r>
            <a:r>
              <a:rPr lang="th-TH" sz="2200" dirty="0"/>
              <a:t> ใช้ความถี่ในช่วงที่เรียกว่า </a:t>
            </a:r>
            <a:r>
              <a:rPr lang="en-US" sz="2200" dirty="0"/>
              <a:t>"license-free frequency bands" </a:t>
            </a:r>
            <a:r>
              <a:rPr lang="th-TH" sz="2200" dirty="0"/>
              <a:t>และห้ามใช้กำลังส่ง </a:t>
            </a:r>
            <a:r>
              <a:rPr lang="en-US" sz="2200" dirty="0"/>
              <a:t>(watts) </a:t>
            </a:r>
            <a:r>
              <a:rPr lang="th-TH" sz="2200" dirty="0"/>
              <a:t>เกินกำหนด กฎระเบียบนี้แตกต่างกันไปในแต่ละประเทศ</a:t>
            </a:r>
            <a:endParaRPr lang="en-US" sz="2200" dirty="0"/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Safety and security </a:t>
            </a:r>
            <a:r>
              <a:rPr lang="th-TH" sz="2200" dirty="0"/>
              <a:t>รบกวนสัญญาณอุปกรณ์อื่น</a:t>
            </a:r>
            <a:r>
              <a:rPr lang="en-US" sz="2200" dirty="0"/>
              <a:t> </a:t>
            </a:r>
            <a:r>
              <a:rPr lang="th-TH" sz="2200" dirty="0"/>
              <a:t>ๆ เช่น </a:t>
            </a:r>
            <a:r>
              <a:rPr lang="en-US" sz="2200" dirty="0"/>
              <a:t>pacemaker </a:t>
            </a:r>
            <a:r>
              <a:rPr lang="th-TH" sz="2200" dirty="0"/>
              <a:t>และ </a:t>
            </a:r>
            <a:r>
              <a:rPr lang="en-US" sz="2400" dirty="0"/>
              <a:t>electrocardiogram </a:t>
            </a:r>
            <a:r>
              <a:rPr lang="en-US" sz="2200" dirty="0"/>
              <a:t>(</a:t>
            </a:r>
            <a:r>
              <a:rPr lang="en-US" sz="2400" dirty="0"/>
              <a:t>ECG) monitoring system </a:t>
            </a:r>
            <a:r>
              <a:rPr lang="th-TH" sz="2200" dirty="0"/>
              <a:t>การใช้</a:t>
            </a:r>
            <a:r>
              <a:rPr lang="en-US" sz="2200" dirty="0"/>
              <a:t> wireless </a:t>
            </a:r>
            <a:r>
              <a:rPr lang="th-TH" sz="2200" dirty="0"/>
              <a:t>เสี่ยงถูกดักฟังมากกว่าการใช้สาย</a:t>
            </a:r>
            <a:endParaRPr lang="en-US" sz="2200" dirty="0"/>
          </a:p>
        </p:txBody>
      </p:sp>
      <p:pic>
        <p:nvPicPr>
          <p:cNvPr id="1026" name="Picture 2" descr="15 Inch Patient Monitor ECG Monitor Cardiac Monitoring System (OW-615) -  China Vital Monitor, Patient Monitor | Made-in-Chin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92" y="3980975"/>
            <a:ext cx="3807231" cy="26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cemaker Electromagnetic Interference EMI Sources &amp; Iss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93" y="411697"/>
            <a:ext cx="3807231" cy="35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62626" y="411697"/>
            <a:ext cx="217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/>
              <a:t>เครื่องกระตุ้นหัวใจ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6334780"/>
            <a:ext cx="8218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https://emfsurvey.com/pacemaker-biomedical-implant-electromagnetic-interference-emi-sources-issues/</a:t>
            </a:r>
            <a:br>
              <a:rPr lang="en-US" sz="1400" dirty="0"/>
            </a:br>
            <a:r>
              <a:rPr lang="en-US" sz="1400" dirty="0"/>
              <a:t>https://www.ncbi.nlm.nih.gov/pmc/articles/PMC3629245/</a:t>
            </a:r>
          </a:p>
        </p:txBody>
      </p:sp>
    </p:spTree>
    <p:extLst>
      <p:ext uri="{BB962C8B-B14F-4D97-AF65-F5344CB8AC3E}">
        <p14:creationId xmlns:p14="http://schemas.microsoft.com/office/powerpoint/2010/main" val="82759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90E74-D0CE-13C7-FE3D-D50637044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84" y="923575"/>
            <a:ext cx="7211431" cy="501084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C9557C-00BE-9DF9-74CB-9D660A92CC83}"/>
              </a:ext>
            </a:extLst>
          </p:cNvPr>
          <p:cNvCxnSpPr/>
          <p:nvPr/>
        </p:nvCxnSpPr>
        <p:spPr>
          <a:xfrm flipH="1">
            <a:off x="6862812" y="2569945"/>
            <a:ext cx="36576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663C95-DC4D-9F7E-242B-D9AD3A6EF90E}"/>
              </a:ext>
            </a:extLst>
          </p:cNvPr>
          <p:cNvCxnSpPr/>
          <p:nvPr/>
        </p:nvCxnSpPr>
        <p:spPr>
          <a:xfrm flipH="1">
            <a:off x="4512643" y="3887002"/>
            <a:ext cx="36576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765DE0-0C07-876F-E26D-B27B2DE08734}"/>
              </a:ext>
            </a:extLst>
          </p:cNvPr>
          <p:cNvSpPr txBox="1"/>
          <p:nvPr/>
        </p:nvSpPr>
        <p:spPr>
          <a:xfrm>
            <a:off x="2490284" y="554243"/>
            <a:ext cx="721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npm</a:t>
            </a:r>
            <a:r>
              <a:rPr lang="en-US" dirty="0">
                <a:solidFill>
                  <a:srgbClr val="FF0000"/>
                </a:solidFill>
              </a:rPr>
              <a:t> install react-hot-toast</a:t>
            </a:r>
          </a:p>
        </p:txBody>
      </p:sp>
    </p:spTree>
    <p:extLst>
      <p:ext uri="{BB962C8B-B14F-4D97-AF65-F5344CB8AC3E}">
        <p14:creationId xmlns:p14="http://schemas.microsoft.com/office/powerpoint/2010/main" val="4210645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82621-0C34-9515-6E48-7ECB231B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17" y="2119129"/>
            <a:ext cx="4763165" cy="2619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BB043-55DA-028E-025E-E402DAF9CB4F}"/>
              </a:ext>
            </a:extLst>
          </p:cNvPr>
          <p:cNvSpPr txBox="1"/>
          <p:nvPr/>
        </p:nvSpPr>
        <p:spPr>
          <a:xfrm>
            <a:off x="3714417" y="1749797"/>
            <a:ext cx="476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หน้า </a:t>
            </a:r>
            <a:r>
              <a:rPr lang="en-US" dirty="0">
                <a:solidFill>
                  <a:srgbClr val="FF0000"/>
                </a:solidFill>
              </a:rPr>
              <a:t>main (</a:t>
            </a:r>
            <a:r>
              <a:rPr lang="th-TH" dirty="0">
                <a:solidFill>
                  <a:srgbClr val="FF0000"/>
                </a:solidFill>
              </a:rPr>
              <a:t>หลังล็อกอินสำเร็จ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1303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D34C9F-B9A3-8B52-BE2C-638CD091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63"/>
            <a:ext cx="12192000" cy="67060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8CDEC0-2318-BC0A-47E6-0039CB478402}"/>
              </a:ext>
            </a:extLst>
          </p:cNvPr>
          <p:cNvSpPr txBox="1"/>
          <p:nvPr/>
        </p:nvSpPr>
        <p:spPr>
          <a:xfrm>
            <a:off x="2954957" y="5909912"/>
            <a:ext cx="903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</a:rPr>
              <a:t>การแยกฟังก์ชัน </a:t>
            </a:r>
            <a:r>
              <a:rPr lang="en-US" sz="1600" dirty="0">
                <a:solidFill>
                  <a:srgbClr val="FF0000"/>
                </a:solidFill>
              </a:rPr>
              <a:t>submit </a:t>
            </a:r>
            <a:r>
              <a:rPr lang="th-TH" sz="1600" dirty="0">
                <a:solidFill>
                  <a:srgbClr val="FF0000"/>
                </a:solidFill>
              </a:rPr>
              <a:t>ออกไปไว้ข้างนอก </a:t>
            </a:r>
            <a:r>
              <a:rPr lang="en-US" sz="1600" dirty="0">
                <a:solidFill>
                  <a:srgbClr val="FF0000"/>
                </a:solidFill>
              </a:rPr>
              <a:t>component </a:t>
            </a:r>
            <a:r>
              <a:rPr lang="th-TH" sz="1600" dirty="0">
                <a:solidFill>
                  <a:srgbClr val="FF0000"/>
                </a:solidFill>
              </a:rPr>
              <a:t>มีข้อเสียคือต้องส่ง </a:t>
            </a:r>
            <a:r>
              <a:rPr lang="en-US" sz="1600" dirty="0">
                <a:solidFill>
                  <a:srgbClr val="FF0000"/>
                </a:solidFill>
              </a:rPr>
              <a:t>username, password, </a:t>
            </a:r>
            <a:r>
              <a:rPr lang="en-US" sz="1600" dirty="0" err="1">
                <a:solidFill>
                  <a:srgbClr val="FF0000"/>
                </a:solidFill>
              </a:rPr>
              <a:t>setCookies</a:t>
            </a:r>
            <a:r>
              <a:rPr lang="en-US" sz="1600" dirty="0">
                <a:solidFill>
                  <a:srgbClr val="FF0000"/>
                </a:solidFill>
              </a:rPr>
              <a:t>, navigate </a:t>
            </a:r>
            <a:r>
              <a:rPr lang="th-TH" sz="1600" dirty="0">
                <a:solidFill>
                  <a:srgbClr val="FF0000"/>
                </a:solidFill>
              </a:rPr>
              <a:t>ตามไปให้ด้วย</a:t>
            </a:r>
          </a:p>
          <a:p>
            <a:r>
              <a:rPr lang="th-TH" sz="1600" dirty="0">
                <a:solidFill>
                  <a:srgbClr val="FF0000"/>
                </a:solidFill>
              </a:rPr>
              <a:t>แต่ก็ทำให้โค้ดเป็นระเบียบและอ่านง่าย </a:t>
            </a:r>
            <a:r>
              <a:rPr lang="en-US" sz="1600" dirty="0" err="1">
                <a:solidFill>
                  <a:srgbClr val="FF0000"/>
                </a:solidFill>
              </a:rPr>
              <a:t>setCookies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h-TH" sz="1600" dirty="0">
                <a:solidFill>
                  <a:srgbClr val="FF0000"/>
                </a:solidFill>
              </a:rPr>
              <a:t>และ </a:t>
            </a:r>
            <a:r>
              <a:rPr lang="en-US" sz="1600" dirty="0">
                <a:solidFill>
                  <a:srgbClr val="FF0000"/>
                </a:solidFill>
              </a:rPr>
              <a:t>navigate </a:t>
            </a:r>
            <a:r>
              <a:rPr lang="th-TH" sz="1600" dirty="0">
                <a:solidFill>
                  <a:srgbClr val="FF0000"/>
                </a:solidFill>
              </a:rPr>
              <a:t>เป็นฟังก์ชัน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392E26-5728-2647-45F0-7C4F7D0FB976}"/>
              </a:ext>
            </a:extLst>
          </p:cNvPr>
          <p:cNvSpPr txBox="1"/>
          <p:nvPr/>
        </p:nvSpPr>
        <p:spPr>
          <a:xfrm>
            <a:off x="9609770" y="86336"/>
            <a:ext cx="258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rgbClr val="FF0000"/>
                </a:solidFill>
              </a:rPr>
              <a:t>npm</a:t>
            </a:r>
            <a:r>
              <a:rPr lang="en-US" dirty="0">
                <a:solidFill>
                  <a:srgbClr val="FF0000"/>
                </a:solidFill>
              </a:rPr>
              <a:t> install react-cookies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6A148B-C077-9BF9-8CAC-FF182AE73C77}"/>
              </a:ext>
            </a:extLst>
          </p:cNvPr>
          <p:cNvCxnSpPr/>
          <p:nvPr/>
        </p:nvCxnSpPr>
        <p:spPr>
          <a:xfrm flipH="1">
            <a:off x="4329763" y="1026694"/>
            <a:ext cx="36576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72B3CC-9B8C-A3D2-8756-A20029565E73}"/>
              </a:ext>
            </a:extLst>
          </p:cNvPr>
          <p:cNvCxnSpPr/>
          <p:nvPr/>
        </p:nvCxnSpPr>
        <p:spPr>
          <a:xfrm flipH="1">
            <a:off x="4146883" y="832584"/>
            <a:ext cx="36576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4FDED8-0AEC-0970-0A9D-AA04814EEFA1}"/>
              </a:ext>
            </a:extLst>
          </p:cNvPr>
          <p:cNvSpPr txBox="1"/>
          <p:nvPr/>
        </p:nvSpPr>
        <p:spPr>
          <a:xfrm>
            <a:off x="4512643" y="1963554"/>
            <a:ext cx="25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บันทึก </a:t>
            </a:r>
            <a:r>
              <a:rPr lang="en-US" dirty="0">
                <a:solidFill>
                  <a:srgbClr val="FF0000"/>
                </a:solidFill>
              </a:rPr>
              <a:t>token </a:t>
            </a:r>
            <a:r>
              <a:rPr lang="th-TH" dirty="0">
                <a:solidFill>
                  <a:srgbClr val="FF0000"/>
                </a:solidFill>
              </a:rPr>
              <a:t>เก็บไว้ใน </a:t>
            </a:r>
            <a:r>
              <a:rPr lang="en-US" dirty="0">
                <a:solidFill>
                  <a:srgbClr val="FF0000"/>
                </a:solidFill>
              </a:rPr>
              <a:t>cookies</a:t>
            </a:r>
          </a:p>
        </p:txBody>
      </p:sp>
    </p:spTree>
    <p:extLst>
      <p:ext uri="{BB962C8B-B14F-4D97-AF65-F5344CB8AC3E}">
        <p14:creationId xmlns:p14="http://schemas.microsoft.com/office/powerpoint/2010/main" val="139365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8853" y="6488668"/>
            <a:ext cx="423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https://news.thaipbs.or.th/content/272980</a:t>
            </a:r>
          </a:p>
        </p:txBody>
      </p:sp>
      <p:pic>
        <p:nvPicPr>
          <p:cNvPr id="3074" name="Picture 2" descr="กสทช.ยอมรับ WiFi ป่วน! กระทบบีทีเอส ระบบขัดข้อง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3" y="300409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21" y="4440629"/>
            <a:ext cx="5589453" cy="15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3" y="2900256"/>
            <a:ext cx="8220076" cy="364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42" y="203200"/>
            <a:ext cx="8771618" cy="2697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15889" y="3853520"/>
            <a:ext cx="256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  <a:tab pos="1828800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US	1	W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EU	0.1	W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Japan	0.01</a:t>
            </a:r>
            <a:r>
              <a:rPr lang="th-TH" sz="2400" dirty="0">
                <a:solidFill>
                  <a:srgbClr val="FF0000"/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3" name="Rectangle 2"/>
          <p:cNvSpPr/>
          <p:nvPr/>
        </p:nvSpPr>
        <p:spPr>
          <a:xfrm>
            <a:off x="8497014" y="6488634"/>
            <a:ext cx="3694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https://www.sounddd.shop/wifi-ghz/</a:t>
            </a:r>
          </a:p>
        </p:txBody>
      </p:sp>
    </p:spTree>
    <p:extLst>
      <p:ext uri="{BB962C8B-B14F-4D97-AF65-F5344CB8AC3E}">
        <p14:creationId xmlns:p14="http://schemas.microsoft.com/office/powerpoint/2010/main" val="347524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57" y="411697"/>
            <a:ext cx="11263085" cy="2924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3200" b="1" dirty="0"/>
              <a:t>Wireless LAN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28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800" strike="sngStrike" dirty="0">
                <a:solidFill>
                  <a:schemeClr val="bg1">
                    <a:lumMod val="65000"/>
                  </a:schemeClr>
                </a:solidFill>
              </a:rPr>
              <a:t>1. </a:t>
            </a:r>
            <a:r>
              <a:rPr lang="th-TH" sz="2800" strike="sngStrike" dirty="0">
                <a:solidFill>
                  <a:schemeClr val="bg1">
                    <a:lumMod val="65000"/>
                  </a:schemeClr>
                </a:solidFill>
              </a:rPr>
              <a:t>ใช้ </a:t>
            </a:r>
            <a:r>
              <a:rPr lang="en-US" sz="2800" strike="sngStrike" dirty="0">
                <a:solidFill>
                  <a:schemeClr val="bg1">
                    <a:lumMod val="65000"/>
                  </a:schemeClr>
                </a:solidFill>
              </a:rPr>
              <a:t>infrared light (300 GHz to 400 THz)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800" strike="sngStrike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th-TH" sz="2400" strike="sngStrike" dirty="0">
                <a:solidFill>
                  <a:schemeClr val="bg1">
                    <a:lumMod val="65000"/>
                  </a:schemeClr>
                </a:solidFill>
              </a:rPr>
              <a:t>ต้องมี 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</a:rPr>
              <a:t>line-of-sight </a:t>
            </a:r>
            <a:r>
              <a:rPr lang="th-TH" sz="2400" strike="sngStrike" dirty="0">
                <a:solidFill>
                  <a:schemeClr val="bg1">
                    <a:lumMod val="65000"/>
                  </a:schemeClr>
                </a:solidFill>
              </a:rPr>
              <a:t>ไม่ทะลุสิ่งกีดขวาง 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</a:rPr>
              <a:t>transceiver/</a:t>
            </a:r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</a:rPr>
              <a:t>receriver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th-TH" sz="2400" strike="sngStrike" dirty="0">
                <a:solidFill>
                  <a:schemeClr val="bg1">
                    <a:lumMod val="65000"/>
                  </a:schemeClr>
                </a:solidFill>
              </a:rPr>
              <a:t>ราคาถูก เลิกใช้ไปนานแล้ว</a:t>
            </a:r>
            <a:endParaRPr lang="en-US" sz="2800" strike="sngStrike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800" dirty="0"/>
              <a:t>2. </a:t>
            </a:r>
            <a:r>
              <a:rPr lang="th-TH" sz="2800" dirty="0"/>
              <a:t>ใช้ </a:t>
            </a:r>
            <a:r>
              <a:rPr lang="en-US" sz="2800" dirty="0"/>
              <a:t>radio wave (2.4 GHz </a:t>
            </a:r>
            <a:r>
              <a:rPr lang="th-TH" sz="2800" dirty="0"/>
              <a:t>และ </a:t>
            </a:r>
            <a:r>
              <a:rPr lang="en-US" sz="2800" dirty="0"/>
              <a:t>5 GHz)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800" dirty="0"/>
              <a:t>	</a:t>
            </a:r>
            <a:r>
              <a:rPr lang="th-TH" sz="2400" dirty="0"/>
              <a:t>เป็นแบบที่นิยมใช้ในปัจจุบัน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530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57" y="135924"/>
            <a:ext cx="11263085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/>
              <a:t>Infrastructure-based wireless network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1243140"/>
            <a:ext cx="9121435" cy="34087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64457" y="4651863"/>
            <a:ext cx="11364686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07000"/>
              </a:lnSpc>
              <a:spcAft>
                <a:spcPts val="0"/>
              </a:spcAft>
            </a:pPr>
            <a:r>
              <a:rPr lang="en-US" sz="2400" dirty="0"/>
              <a:t>AP </a:t>
            </a:r>
            <a:r>
              <a:rPr lang="th-TH" sz="2400" dirty="0"/>
              <a:t>ทำหน้าที่</a:t>
            </a:r>
            <a:endParaRPr lang="en-US" sz="2400" dirty="0"/>
          </a:p>
          <a:p>
            <a:pPr marL="742950" lvl="1" indent="-285750" algn="thaiDist">
              <a:lnSpc>
                <a:spcPct val="107000"/>
              </a:lnSpc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400" dirty="0"/>
              <a:t>Medium access control, AP 1 </a:t>
            </a:r>
            <a:r>
              <a:rPr lang="th-TH" sz="2400" dirty="0"/>
              <a:t>ตัวมี </a:t>
            </a:r>
            <a:r>
              <a:rPr lang="en-US" sz="2400" dirty="0"/>
              <a:t>1 </a:t>
            </a:r>
            <a:r>
              <a:rPr lang="th-TH" sz="2400" dirty="0"/>
              <a:t>ชื่อ</a:t>
            </a:r>
            <a:endParaRPr lang="en-US" sz="2400" dirty="0"/>
          </a:p>
          <a:p>
            <a:pPr marL="742950" lvl="1" indent="-285750" algn="thaiDist">
              <a:lnSpc>
                <a:spcPct val="107000"/>
              </a:lnSpc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400" dirty="0"/>
              <a:t>Bridge to other wired/wireless networks</a:t>
            </a:r>
          </a:p>
          <a:p>
            <a:pPr marL="742950" lvl="1" indent="-285750" algn="thaiDist">
              <a:lnSpc>
                <a:spcPct val="107000"/>
              </a:lnSpc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400" dirty="0"/>
              <a:t>APs </a:t>
            </a:r>
            <a:r>
              <a:rPr lang="th-TH" sz="2400" dirty="0"/>
              <a:t>หลายตัว</a:t>
            </a:r>
            <a:r>
              <a:rPr lang="en-US" sz="2400" dirty="0"/>
              <a:t> </a:t>
            </a:r>
            <a:r>
              <a:rPr lang="th-TH" sz="2400" dirty="0"/>
              <a:t>ๆ รวมกันเป็น </a:t>
            </a:r>
            <a:r>
              <a:rPr lang="en-US" sz="2400" dirty="0"/>
              <a:t>single network </a:t>
            </a:r>
            <a:r>
              <a:rPr lang="th-TH" sz="2400" dirty="0"/>
              <a:t>ที่กินพื้นที่ขนาดใหญ่ได้ เช่น </a:t>
            </a:r>
            <a:r>
              <a:rPr lang="en-US" sz="2400" dirty="0" err="1"/>
              <a:t>ChulaWiFi</a:t>
            </a:r>
            <a:endParaRPr lang="en-US" sz="2400" dirty="0"/>
          </a:p>
          <a:p>
            <a:pPr marL="742950" lvl="1" indent="-285750" algn="thaiDist">
              <a:lnSpc>
                <a:spcPct val="107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o"/>
            </a:pPr>
            <a:r>
              <a:rPr lang="th-TH" sz="2400" dirty="0"/>
              <a:t>เวลาแชร์</a:t>
            </a:r>
            <a:r>
              <a:rPr lang="en-US" sz="2400" dirty="0"/>
              <a:t> </a:t>
            </a:r>
            <a:r>
              <a:rPr lang="en-US" sz="2400" dirty="0" err="1"/>
              <a:t>WiFi</a:t>
            </a:r>
            <a:r>
              <a:rPr lang="en-US" sz="2400" dirty="0"/>
              <a:t> </a:t>
            </a:r>
            <a:r>
              <a:rPr lang="th-TH" sz="2400" dirty="0"/>
              <a:t>จาก </a:t>
            </a:r>
            <a:r>
              <a:rPr lang="en-US" sz="2400" dirty="0"/>
              <a:t>smartphone </a:t>
            </a:r>
            <a:r>
              <a:rPr lang="th-TH" sz="2400" dirty="0"/>
              <a:t>ก็คือ </a:t>
            </a:r>
            <a:r>
              <a:rPr lang="en-US" sz="2400" dirty="0"/>
              <a:t>AP </a:t>
            </a:r>
            <a:r>
              <a:rPr lang="th-TH" sz="2400" dirty="0"/>
              <a:t>ที่เกาะอยู่กับ </a:t>
            </a:r>
            <a:r>
              <a:rPr lang="en-US" sz="2400" dirty="0"/>
              <a:t>mobile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6952" y="1792224"/>
            <a:ext cx="291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Access Point ≠ Router</a:t>
            </a:r>
            <a:endParaRPr lang="th-TH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WiFi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ที่ใช้ตามบ้านทั่วไปควบ </a:t>
            </a:r>
            <a:r>
              <a:rPr lang="en-US" dirty="0">
                <a:solidFill>
                  <a:srgbClr val="FF0000"/>
                </a:solidFill>
              </a:rPr>
              <a:t>2 </a:t>
            </a:r>
            <a:r>
              <a:rPr lang="th-TH" dirty="0">
                <a:solidFill>
                  <a:srgbClr val="FF0000"/>
                </a:solidFill>
              </a:rPr>
              <a:t>ฟังก์ชัน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4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57" y="106898"/>
            <a:ext cx="11263085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/>
              <a:t>Ad-hoc wireless network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" y="858278"/>
            <a:ext cx="9848079" cy="2805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64456" y="4036059"/>
            <a:ext cx="1126308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400" dirty="0"/>
              <a:t>ถ้าเป็น </a:t>
            </a:r>
            <a:r>
              <a:rPr lang="en-US" sz="2400" dirty="0"/>
              <a:t>wired network </a:t>
            </a:r>
            <a:r>
              <a:rPr lang="th-TH" sz="2400" dirty="0"/>
              <a:t>เอา </a:t>
            </a:r>
            <a:r>
              <a:rPr lang="en-US" sz="2400" dirty="0"/>
              <a:t>2</a:t>
            </a:r>
            <a:r>
              <a:rPr lang="th-TH" sz="2400" dirty="0"/>
              <a:t> เครื่องมาต่อสาย </a:t>
            </a:r>
            <a:r>
              <a:rPr lang="en-US" sz="2400" dirty="0"/>
              <a:t>LAN </a:t>
            </a:r>
            <a:r>
              <a:rPr lang="th-TH" sz="2400" dirty="0"/>
              <a:t>กันตรง ๆ ได้ไม่ต้องมี </a:t>
            </a:r>
            <a:r>
              <a:rPr lang="en-US" sz="2400" dirty="0"/>
              <a:t>switch</a:t>
            </a:r>
            <a:r>
              <a:rPr lang="th-TH" sz="2400" dirty="0"/>
              <a:t> แต่เอา </a:t>
            </a:r>
            <a:r>
              <a:rPr lang="en-US" sz="2400" dirty="0"/>
              <a:t>2</a:t>
            </a:r>
            <a:r>
              <a:rPr lang="th-TH" sz="2400" dirty="0"/>
              <a:t> เครื่องมาต่อกันแบบ </a:t>
            </a:r>
            <a:r>
              <a:rPr lang="en-US" sz="2400" dirty="0"/>
              <a:t>wireless </a:t>
            </a:r>
            <a:r>
              <a:rPr lang="th-TH" sz="2400" dirty="0"/>
              <a:t>โดยไม่ต้องมี </a:t>
            </a:r>
            <a:r>
              <a:rPr lang="en-US" sz="2400" dirty="0"/>
              <a:t>access point (ad-hoc) </a:t>
            </a:r>
            <a:r>
              <a:rPr lang="th-TH" sz="2400" dirty="0"/>
              <a:t>ได้หรือไม่ </a:t>
            </a:r>
            <a:r>
              <a:rPr lang="en-US" sz="2400" dirty="0"/>
              <a:t>?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400" dirty="0"/>
              <a:t>ตัวอย่าง </a:t>
            </a:r>
            <a:r>
              <a:rPr lang="en-US" sz="2400" dirty="0"/>
              <a:t>ad-hoc applications </a:t>
            </a:r>
            <a:r>
              <a:rPr lang="th-TH" sz="2400" dirty="0"/>
              <a:t>ที่มีการใช้งานแล้วจริงๆ เช่น</a:t>
            </a:r>
            <a:r>
              <a:rPr lang="en-US" sz="2400" dirty="0"/>
              <a:t> </a:t>
            </a:r>
            <a:r>
              <a:rPr lang="en-US" sz="2400" dirty="0" err="1"/>
              <a:t>Voxer</a:t>
            </a:r>
            <a:r>
              <a:rPr lang="en-US" sz="2400" dirty="0"/>
              <a:t> (</a:t>
            </a:r>
            <a:r>
              <a:rPr lang="en-US" sz="2400" dirty="0" err="1"/>
              <a:t>Walkie</a:t>
            </a:r>
            <a:r>
              <a:rPr lang="en-US" sz="2400" dirty="0"/>
              <a:t> Talkie App)</a:t>
            </a:r>
            <a:r>
              <a:rPr lang="th-TH" sz="2400" dirty="0"/>
              <a:t> อุปกรณ์รับส่ง </a:t>
            </a:r>
            <a:r>
              <a:rPr lang="en-US" sz="2400" dirty="0" err="1"/>
              <a:t>WiFi</a:t>
            </a:r>
            <a:r>
              <a:rPr lang="en-US" sz="2400" dirty="0"/>
              <a:t> </a:t>
            </a:r>
            <a:r>
              <a:rPr lang="th-TH" sz="2400" dirty="0"/>
              <a:t>ต้องเป็นรุ่นเดียวกัน </a:t>
            </a:r>
            <a:r>
              <a:rPr lang="en-US" sz="2400" dirty="0"/>
              <a:t>(</a:t>
            </a:r>
            <a:r>
              <a:rPr lang="th-TH" sz="2400" dirty="0"/>
              <a:t>มือถือรุ่นเดียวกัน</a:t>
            </a:r>
            <a:r>
              <a:rPr lang="en-US" sz="2400" dirty="0"/>
              <a:t>)</a:t>
            </a:r>
            <a:r>
              <a:rPr lang="th-TH" sz="2400" dirty="0"/>
              <a:t> </a:t>
            </a:r>
            <a:r>
              <a:rPr lang="en-US" sz="2400" dirty="0"/>
              <a:t>ad-hoc</a:t>
            </a:r>
            <a:r>
              <a:rPr lang="th-TH" sz="2400" dirty="0"/>
              <a:t> </a:t>
            </a:r>
            <a:r>
              <a:rPr lang="en-US" sz="2400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0843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9" y="259133"/>
            <a:ext cx="4481740" cy="63087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9425" y="259133"/>
            <a:ext cx="710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ใช้แทนวิทยุสื่อสาร </a:t>
            </a:r>
            <a:r>
              <a:rPr lang="en-US" sz="2400" dirty="0"/>
              <a:t>(</a:t>
            </a:r>
            <a:r>
              <a:rPr lang="en-US" sz="2400" dirty="0" err="1"/>
              <a:t>Walkie</a:t>
            </a:r>
            <a:r>
              <a:rPr lang="en-US" sz="2400" dirty="0"/>
              <a:t> - Talkie) </a:t>
            </a:r>
            <a:r>
              <a:rPr lang="th-TH" sz="2400" dirty="0"/>
              <a:t>ได้เลย</a:t>
            </a:r>
            <a:r>
              <a:rPr lang="en-US" sz="2400" dirty="0"/>
              <a:t> </a:t>
            </a:r>
            <a:r>
              <a:rPr lang="th-TH" sz="2400" dirty="0"/>
              <a:t>ไม่ต้องมี </a:t>
            </a:r>
            <a:r>
              <a:rPr lang="en-US" sz="2400" dirty="0"/>
              <a:t>access point</a:t>
            </a:r>
            <a:br>
              <a:rPr lang="en-US" sz="2400" dirty="0"/>
            </a:br>
            <a:r>
              <a:rPr lang="th-TH" sz="2400" dirty="0"/>
              <a:t>ต้องเป็นมือถือรุ่นเดียวกัน</a:t>
            </a:r>
            <a:r>
              <a:rPr lang="en-US" sz="2400" dirty="0"/>
              <a:t> </a:t>
            </a:r>
            <a:r>
              <a:rPr lang="th-TH" sz="2400" dirty="0"/>
              <a:t>ใช้อุปกรณ์รับส่ง </a:t>
            </a:r>
            <a:r>
              <a:rPr lang="en-US" sz="2400" dirty="0" err="1"/>
              <a:t>WiFi</a:t>
            </a:r>
            <a:r>
              <a:rPr lang="en-US" sz="2400" dirty="0"/>
              <a:t> </a:t>
            </a:r>
            <a:r>
              <a:rPr lang="th-TH" sz="2400" dirty="0"/>
              <a:t>รุ่นเดียวกันถึงจะทำได้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930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4115</TotalTime>
  <Words>1738</Words>
  <Application>Microsoft Office PowerPoint</Application>
  <PresentationFormat>Widescreen</PresentationFormat>
  <Paragraphs>121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</vt:lpstr>
      <vt:lpstr>Calibri</vt:lpstr>
      <vt:lpstr>Calibri Light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1095</cp:revision>
  <dcterms:created xsi:type="dcterms:W3CDTF">2017-01-08T13:02:19Z</dcterms:created>
  <dcterms:modified xsi:type="dcterms:W3CDTF">2025-03-20T17:52:37Z</dcterms:modified>
</cp:coreProperties>
</file>