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57" r:id="rId3"/>
    <p:sldId id="274" r:id="rId4"/>
    <p:sldId id="275" r:id="rId5"/>
    <p:sldId id="280" r:id="rId6"/>
    <p:sldId id="277" r:id="rId7"/>
    <p:sldId id="278" r:id="rId8"/>
    <p:sldId id="279" r:id="rId9"/>
    <p:sldId id="281" r:id="rId10"/>
    <p:sldId id="282" r:id="rId11"/>
    <p:sldId id="283" r:id="rId12"/>
    <p:sldId id="284" r:id="rId13"/>
    <p:sldId id="261" r:id="rId14"/>
    <p:sldId id="262" r:id="rId15"/>
    <p:sldId id="264" r:id="rId16"/>
    <p:sldId id="265" r:id="rId17"/>
    <p:sldId id="266" r:id="rId18"/>
    <p:sldId id="289" r:id="rId19"/>
    <p:sldId id="267" r:id="rId20"/>
    <p:sldId id="269" r:id="rId21"/>
    <p:sldId id="270" r:id="rId22"/>
    <p:sldId id="272" r:id="rId23"/>
    <p:sldId id="273" r:id="rId24"/>
    <p:sldId id="285" r:id="rId25"/>
    <p:sldId id="286" r:id="rId26"/>
    <p:sldId id="287" r:id="rId27"/>
    <p:sldId id="288" r:id="rId28"/>
    <p:sldId id="328" r:id="rId29"/>
    <p:sldId id="305" r:id="rId30"/>
    <p:sldId id="306" r:id="rId31"/>
    <p:sldId id="260" r:id="rId32"/>
    <p:sldId id="258" r:id="rId33"/>
    <p:sldId id="292" r:id="rId34"/>
    <p:sldId id="307" r:id="rId35"/>
    <p:sldId id="325" r:id="rId36"/>
    <p:sldId id="259" r:id="rId37"/>
    <p:sldId id="326" r:id="rId38"/>
    <p:sldId id="263" r:id="rId39"/>
    <p:sldId id="308" r:id="rId40"/>
    <p:sldId id="309" r:id="rId41"/>
    <p:sldId id="310" r:id="rId42"/>
    <p:sldId id="311" r:id="rId43"/>
    <p:sldId id="268" r:id="rId44"/>
    <p:sldId id="312" r:id="rId45"/>
    <p:sldId id="313" r:id="rId46"/>
    <p:sldId id="271" r:id="rId47"/>
    <p:sldId id="314" r:id="rId48"/>
    <p:sldId id="315" r:id="rId49"/>
    <p:sldId id="316" r:id="rId50"/>
    <p:sldId id="317" r:id="rId51"/>
    <p:sldId id="318" r:id="rId52"/>
    <p:sldId id="276" r:id="rId53"/>
    <p:sldId id="327" r:id="rId54"/>
    <p:sldId id="319" r:id="rId55"/>
    <p:sldId id="320" r:id="rId56"/>
    <p:sldId id="321" r:id="rId57"/>
    <p:sldId id="293" r:id="rId58"/>
    <p:sldId id="296" r:id="rId59"/>
    <p:sldId id="297" r:id="rId60"/>
    <p:sldId id="322" r:id="rId61"/>
    <p:sldId id="290" r:id="rId62"/>
    <p:sldId id="295" r:id="rId63"/>
    <p:sldId id="323" r:id="rId64"/>
    <p:sldId id="324" r:id="rId65"/>
    <p:sldId id="303" r:id="rId66"/>
    <p:sldId id="299" r:id="rId67"/>
    <p:sldId id="300" r:id="rId68"/>
    <p:sldId id="301" r:id="rId69"/>
    <p:sldId id="30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67" autoAdjust="0"/>
    <p:restoredTop sz="95033" autoAdjust="0"/>
  </p:normalViewPr>
  <p:slideViewPr>
    <p:cSldViewPr snapToGrid="0">
      <p:cViewPr varScale="1">
        <p:scale>
          <a:sx n="107" d="100"/>
          <a:sy n="107" d="100"/>
        </p:scale>
        <p:origin x="90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CD0EE-0CC8-4360-9252-976D9585A54C}"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A73CD-B318-4231-BFB3-9D9865107096}" type="slidenum">
              <a:rPr lang="en-US" smtClean="0"/>
              <a:t>‹#›</a:t>
            </a:fld>
            <a:endParaRPr lang="en-US"/>
          </a:p>
        </p:txBody>
      </p:sp>
    </p:spTree>
    <p:extLst>
      <p:ext uri="{BB962C8B-B14F-4D97-AF65-F5344CB8AC3E}">
        <p14:creationId xmlns:p14="http://schemas.microsoft.com/office/powerpoint/2010/main" val="142699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07F771-C5C8-4989-975B-8107CE8CCEBE}"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170861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07F771-C5C8-4989-975B-8107CE8CCEBE}"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2899998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07F771-C5C8-4989-975B-8107CE8CCEBE}"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4003111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07F771-C5C8-4989-975B-8107CE8CCEBE}"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416122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07F771-C5C8-4989-975B-8107CE8CCEBE}" type="datetimeFigureOut">
              <a:rPr lang="en-US" smtClean="0"/>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1084774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07F771-C5C8-4989-975B-8107CE8CCEBE}"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2047426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07F771-C5C8-4989-975B-8107CE8CCEBE}" type="datetimeFigureOut">
              <a:rPr lang="en-US" smtClean="0"/>
              <a:t>3/13/2025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426101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07F771-C5C8-4989-975B-8107CE8CCEBE}" type="datetimeFigureOut">
              <a:rPr lang="en-US" smtClean="0"/>
              <a:t>3/13/2025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155966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07F771-C5C8-4989-975B-8107CE8CCEBE}" type="datetimeFigureOut">
              <a:rPr lang="en-US" smtClean="0"/>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1478953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07F771-C5C8-4989-975B-8107CE8CCEBE}"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238420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07F771-C5C8-4989-975B-8107CE8CCEBE}" type="datetimeFigureOut">
              <a:rPr lang="en-US" smtClean="0"/>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FF9EA2-7809-4B52-A98B-B91CBDBF1995}" type="slidenum">
              <a:rPr lang="en-US" smtClean="0"/>
              <a:t>‹#›</a:t>
            </a:fld>
            <a:endParaRPr lang="en-US"/>
          </a:p>
        </p:txBody>
      </p:sp>
    </p:spTree>
    <p:extLst>
      <p:ext uri="{BB962C8B-B14F-4D97-AF65-F5344CB8AC3E}">
        <p14:creationId xmlns:p14="http://schemas.microsoft.com/office/powerpoint/2010/main" val="341925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7F771-C5C8-4989-975B-8107CE8CCEBE}" type="datetimeFigureOut">
              <a:rPr lang="en-US" smtClean="0"/>
              <a:t>3/13/2025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FF9EA2-7809-4B52-A98B-B91CBDBF1995}" type="slidenum">
              <a:rPr lang="en-US" smtClean="0"/>
              <a:t>‹#›</a:t>
            </a:fld>
            <a:endParaRPr lang="en-US"/>
          </a:p>
        </p:txBody>
      </p:sp>
    </p:spTree>
    <p:extLst>
      <p:ext uri="{BB962C8B-B14F-4D97-AF65-F5344CB8AC3E}">
        <p14:creationId xmlns:p14="http://schemas.microsoft.com/office/powerpoint/2010/main" val="3563937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HewjoIVNvME"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youtube.com/watch?v=ylNuJaB1OuQ"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oErdKT2oS6U" TargetMode="External"/><Relationship Id="rId2" Type="http://schemas.openxmlformats.org/officeDocument/2006/relationships/hyperlink" Target="http://www.differencebetween.net/technology/difference-between-mpeg2-and-mpeg4/"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3" y="1871660"/>
            <a:ext cx="11844337" cy="1938992"/>
          </a:xfrm>
          <a:prstGeom prst="rect">
            <a:avLst/>
          </a:prstGeom>
          <a:noFill/>
        </p:spPr>
        <p:txBody>
          <a:bodyPr wrap="square" rtlCol="0">
            <a:spAutoFit/>
          </a:bodyPr>
          <a:lstStyle/>
          <a:p>
            <a:pPr algn="ctr"/>
            <a:r>
              <a:rPr lang="en-US" sz="6000" b="1" dirty="0"/>
              <a:t>Chapter 6</a:t>
            </a:r>
            <a:br>
              <a:rPr lang="en-US" sz="6000" b="1" dirty="0"/>
            </a:br>
            <a:r>
              <a:rPr lang="en-US" sz="6000" b="1" dirty="0"/>
              <a:t>Broadcasting Systems</a:t>
            </a:r>
          </a:p>
        </p:txBody>
      </p:sp>
      <p:sp>
        <p:nvSpPr>
          <p:cNvPr id="3" name="TextBox 2"/>
          <p:cNvSpPr txBox="1"/>
          <p:nvPr/>
        </p:nvSpPr>
        <p:spPr>
          <a:xfrm>
            <a:off x="0" y="10998"/>
            <a:ext cx="9144000" cy="369332"/>
          </a:xfrm>
          <a:prstGeom prst="rect">
            <a:avLst/>
          </a:prstGeom>
          <a:noFill/>
        </p:spPr>
        <p:txBody>
          <a:bodyPr wrap="square" rtlCol="0">
            <a:spAutoFit/>
          </a:bodyPr>
          <a:lstStyle/>
          <a:p>
            <a:r>
              <a:rPr lang="th-TH" dirty="0">
                <a:solidFill>
                  <a:srgbClr val="FF0000"/>
                </a:solidFill>
                <a:latin typeface="Kanit" panose="00000500000000000000" pitchFamily="2" charset="-34"/>
                <a:cs typeface="Kanit" panose="00000500000000000000" pitchFamily="2" charset="-34"/>
              </a:rPr>
              <a:t>แก้ไขครั้งล่าสุดเมื่อ</a:t>
            </a:r>
            <a:r>
              <a:rPr lang="th-TH">
                <a:solidFill>
                  <a:srgbClr val="FF0000"/>
                </a:solidFill>
                <a:latin typeface="Kanit" panose="00000500000000000000" pitchFamily="2" charset="-34"/>
                <a:cs typeface="Kanit" panose="00000500000000000000" pitchFamily="2" charset="-34"/>
              </a:rPr>
              <a:t>วันที่ </a:t>
            </a:r>
            <a:r>
              <a:rPr lang="en-US">
                <a:solidFill>
                  <a:srgbClr val="FF0000"/>
                </a:solidFill>
                <a:latin typeface="Kanit" panose="00000500000000000000" pitchFamily="2" charset="-34"/>
                <a:cs typeface="Kanit" panose="00000500000000000000" pitchFamily="2" charset="-34"/>
              </a:rPr>
              <a:t>2</a:t>
            </a:r>
            <a:r>
              <a:rPr lang="th-TH">
                <a:solidFill>
                  <a:srgbClr val="FF0000"/>
                </a:solidFill>
                <a:latin typeface="Kanit" panose="00000500000000000000" pitchFamily="2" charset="-34"/>
                <a:cs typeface="Kanit" panose="00000500000000000000" pitchFamily="2" charset="-34"/>
              </a:rPr>
              <a:t>8</a:t>
            </a:r>
            <a:r>
              <a:rPr lang="en-US">
                <a:solidFill>
                  <a:srgbClr val="FF0000"/>
                </a:solidFill>
                <a:latin typeface="Kanit" panose="00000500000000000000" pitchFamily="2" charset="-34"/>
                <a:cs typeface="Kanit" panose="00000500000000000000" pitchFamily="2" charset="-34"/>
              </a:rPr>
              <a:t> </a:t>
            </a:r>
            <a:r>
              <a:rPr lang="th-TH" dirty="0">
                <a:solidFill>
                  <a:srgbClr val="FF0000"/>
                </a:solidFill>
                <a:latin typeface="Kanit" panose="00000500000000000000" pitchFamily="2" charset="-34"/>
                <a:cs typeface="Kanit" panose="00000500000000000000" pitchFamily="2" charset="-34"/>
              </a:rPr>
              <a:t>กุมภาพันธ์ </a:t>
            </a:r>
            <a:r>
              <a:rPr lang="en-US" dirty="0">
                <a:solidFill>
                  <a:srgbClr val="FF0000"/>
                </a:solidFill>
                <a:latin typeface="Kanit" panose="00000500000000000000" pitchFamily="2" charset="-34"/>
                <a:cs typeface="Kanit" panose="00000500000000000000" pitchFamily="2" charset="-34"/>
              </a:rPr>
              <a:t>2568</a:t>
            </a:r>
          </a:p>
        </p:txBody>
      </p:sp>
    </p:spTree>
    <p:extLst>
      <p:ext uri="{BB962C8B-B14F-4D97-AF65-F5344CB8AC3E}">
        <p14:creationId xmlns:p14="http://schemas.microsoft.com/office/powerpoint/2010/main" val="1647194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305" y="-1"/>
            <a:ext cx="977387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332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189" y="0"/>
            <a:ext cx="977386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22596" y="5690681"/>
            <a:ext cx="1371600" cy="34046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519825" y="5537749"/>
            <a:ext cx="1458604" cy="646331"/>
          </a:xfrm>
          <a:prstGeom prst="rect">
            <a:avLst/>
          </a:prstGeom>
          <a:noFill/>
        </p:spPr>
        <p:txBody>
          <a:bodyPr wrap="none" rtlCol="0">
            <a:spAutoFit/>
          </a:bodyPr>
          <a:lstStyle/>
          <a:p>
            <a:r>
              <a:rPr lang="en-US" dirty="0">
                <a:solidFill>
                  <a:srgbClr val="FF0000"/>
                </a:solidFill>
              </a:rPr>
              <a:t>T = Terrestrial</a:t>
            </a:r>
            <a:br>
              <a:rPr lang="en-US" dirty="0">
                <a:solidFill>
                  <a:srgbClr val="FF0000"/>
                </a:solidFill>
              </a:rPr>
            </a:br>
            <a:r>
              <a:rPr lang="th-TH" dirty="0">
                <a:solidFill>
                  <a:srgbClr val="FF0000"/>
                </a:solidFill>
              </a:rPr>
              <a:t>ใช้ </a:t>
            </a:r>
            <a:r>
              <a:rPr lang="en-US" dirty="0">
                <a:solidFill>
                  <a:srgbClr val="FF0000"/>
                </a:solidFill>
              </a:rPr>
              <a:t>S </a:t>
            </a:r>
            <a:r>
              <a:rPr lang="th-TH" dirty="0">
                <a:solidFill>
                  <a:srgbClr val="FF0000"/>
                </a:solidFill>
              </a:rPr>
              <a:t>หรือ </a:t>
            </a:r>
            <a:r>
              <a:rPr lang="en-US" dirty="0">
                <a:solidFill>
                  <a:srgbClr val="FF0000"/>
                </a:solidFill>
              </a:rPr>
              <a:t>C </a:t>
            </a:r>
            <a:r>
              <a:rPr lang="th-TH" dirty="0">
                <a:solidFill>
                  <a:srgbClr val="FF0000"/>
                </a:solidFill>
              </a:rPr>
              <a:t>ไม่ได้</a:t>
            </a:r>
            <a:endParaRPr lang="en-US" dirty="0">
              <a:solidFill>
                <a:srgbClr val="FF0000"/>
              </a:solidFill>
            </a:endParaRPr>
          </a:p>
        </p:txBody>
      </p:sp>
    </p:spTree>
    <p:extLst>
      <p:ext uri="{BB962C8B-B14F-4D97-AF65-F5344CB8AC3E}">
        <p14:creationId xmlns:p14="http://schemas.microsoft.com/office/powerpoint/2010/main" val="366765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281" y="-1"/>
            <a:ext cx="977387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41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1259" y="301398"/>
            <a:ext cx="7047139" cy="6326707"/>
          </a:xfrm>
          <a:prstGeom prst="rect">
            <a:avLst/>
          </a:prstGeom>
        </p:spPr>
      </p:pic>
    </p:spTree>
    <p:extLst>
      <p:ext uri="{BB962C8B-B14F-4D97-AF65-F5344CB8AC3E}">
        <p14:creationId xmlns:p14="http://schemas.microsoft.com/office/powerpoint/2010/main" val="1919039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8779" y="69890"/>
            <a:ext cx="10163677" cy="6671998"/>
          </a:xfrm>
          <a:prstGeom prst="rect">
            <a:avLst/>
          </a:prstGeom>
        </p:spPr>
      </p:pic>
      <p:sp>
        <p:nvSpPr>
          <p:cNvPr id="3" name="TextBox 2"/>
          <p:cNvSpPr txBox="1"/>
          <p:nvPr/>
        </p:nvSpPr>
        <p:spPr>
          <a:xfrm>
            <a:off x="3744686" y="6280223"/>
            <a:ext cx="7024914" cy="461665"/>
          </a:xfrm>
          <a:prstGeom prst="rect">
            <a:avLst/>
          </a:prstGeom>
          <a:noFill/>
        </p:spPr>
        <p:txBody>
          <a:bodyPr wrap="square" rtlCol="0">
            <a:spAutoFit/>
          </a:bodyPr>
          <a:lstStyle/>
          <a:p>
            <a:r>
              <a:rPr lang="th-TH" sz="2400" dirty="0">
                <a:solidFill>
                  <a:srgbClr val="FF0000"/>
                </a:solidFill>
              </a:rPr>
              <a:t>ใช้สถานีภาคพื้นดิน </a:t>
            </a:r>
            <a:r>
              <a:rPr lang="en-US" sz="2400" dirty="0">
                <a:solidFill>
                  <a:srgbClr val="FF0000"/>
                </a:solidFill>
              </a:rPr>
              <a:t>/ TRUE </a:t>
            </a:r>
            <a:r>
              <a:rPr lang="th-TH" sz="2400" dirty="0">
                <a:solidFill>
                  <a:srgbClr val="FF0000"/>
                </a:solidFill>
              </a:rPr>
              <a:t>ใช้ดาวเทียมไทยคม </a:t>
            </a:r>
            <a:r>
              <a:rPr lang="en-US" sz="2400" dirty="0">
                <a:solidFill>
                  <a:srgbClr val="FF0000"/>
                </a:solidFill>
              </a:rPr>
              <a:t>/ CTH </a:t>
            </a:r>
            <a:r>
              <a:rPr lang="th-TH" sz="2400" dirty="0">
                <a:solidFill>
                  <a:srgbClr val="FF0000"/>
                </a:solidFill>
              </a:rPr>
              <a:t>ใช้ดาวเทียมเวียดนาม</a:t>
            </a:r>
            <a:endParaRPr lang="en-US" sz="2400" dirty="0">
              <a:solidFill>
                <a:srgbClr val="FF0000"/>
              </a:solidFill>
            </a:endParaRPr>
          </a:p>
        </p:txBody>
      </p:sp>
    </p:spTree>
    <p:extLst>
      <p:ext uri="{BB962C8B-B14F-4D97-AF65-F5344CB8AC3E}">
        <p14:creationId xmlns:p14="http://schemas.microsoft.com/office/powerpoint/2010/main" val="2960999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771" y="224117"/>
            <a:ext cx="11684000" cy="882678"/>
          </a:xfrm>
          <a:prstGeom prst="rect">
            <a:avLst/>
          </a:prstGeom>
        </p:spPr>
        <p:txBody>
          <a:bodyPr wrap="square">
            <a:spAutoFit/>
          </a:bodyPr>
          <a:lstStyle/>
          <a:p>
            <a:pPr lvl="0">
              <a:lnSpc>
                <a:spcPct val="107000"/>
              </a:lnSpc>
              <a:spcAft>
                <a:spcPts val="0"/>
              </a:spcAft>
            </a:pPr>
            <a:r>
              <a:rPr lang="th-TH" sz="2400" dirty="0"/>
              <a:t>ผู้ส่ง </a:t>
            </a:r>
            <a:r>
              <a:rPr lang="en-US" sz="2400" dirty="0"/>
              <a:t>broadcast </a:t>
            </a:r>
            <a:r>
              <a:rPr lang="th-TH" sz="2400" dirty="0"/>
              <a:t>ออกไปทุก </a:t>
            </a:r>
            <a:r>
              <a:rPr lang="en-US" sz="2400" dirty="0"/>
              <a:t>packet </a:t>
            </a:r>
            <a:r>
              <a:rPr lang="th-TH" sz="2400" dirty="0"/>
              <a:t>แต่ผู้รับเลือกแค่บาง </a:t>
            </a:r>
            <a:r>
              <a:rPr lang="en-US" sz="2400" dirty="0"/>
              <a:t>packet </a:t>
            </a:r>
            <a:r>
              <a:rPr lang="th-TH" sz="2400" dirty="0"/>
              <a:t>เท่านั้น เช่น เลือกรับชมแค่บางโปรแกรม</a:t>
            </a:r>
            <a:br>
              <a:rPr lang="th-TH" sz="2400" dirty="0"/>
            </a:br>
            <a:r>
              <a:rPr lang="th-TH" sz="2400" dirty="0"/>
              <a:t>ผู้ส่งต้องตัดสินใจว่าจะเรียง </a:t>
            </a:r>
            <a:r>
              <a:rPr lang="en-US" sz="2400" dirty="0"/>
              <a:t>packet </a:t>
            </a:r>
            <a:r>
              <a:rPr lang="th-TH" sz="2400" dirty="0"/>
              <a:t>ในแกนเวลายังไงให้ดีที่สุด </a:t>
            </a:r>
            <a:r>
              <a:rPr lang="en-US" sz="2400" dirty="0"/>
              <a:t>(</a:t>
            </a:r>
            <a:r>
              <a:rPr lang="th-TH" sz="2400" dirty="0"/>
              <a:t>ปัญหาคล้าย ๆ </a:t>
            </a:r>
            <a:r>
              <a:rPr lang="en-US" sz="2400" dirty="0"/>
              <a:t>CPU Scheduling)</a:t>
            </a:r>
          </a:p>
        </p:txBody>
      </p:sp>
      <p:pic>
        <p:nvPicPr>
          <p:cNvPr id="5" name="Picture 4"/>
          <p:cNvPicPr>
            <a:picLocks noChangeAspect="1"/>
          </p:cNvPicPr>
          <p:nvPr/>
        </p:nvPicPr>
        <p:blipFill>
          <a:blip r:embed="rId2"/>
          <a:stretch>
            <a:fillRect/>
          </a:stretch>
        </p:blipFill>
        <p:spPr>
          <a:xfrm>
            <a:off x="7417984" y="1612940"/>
            <a:ext cx="4541787" cy="2560321"/>
          </a:xfrm>
          <a:prstGeom prst="rect">
            <a:avLst/>
          </a:prstGeom>
        </p:spPr>
      </p:pic>
      <p:sp>
        <p:nvSpPr>
          <p:cNvPr id="6" name="TextBox 5"/>
          <p:cNvSpPr txBox="1"/>
          <p:nvPr/>
        </p:nvSpPr>
        <p:spPr>
          <a:xfrm>
            <a:off x="7417983" y="4426490"/>
            <a:ext cx="4541787" cy="1631216"/>
          </a:xfrm>
          <a:prstGeom prst="rect">
            <a:avLst/>
          </a:prstGeom>
          <a:noFill/>
        </p:spPr>
        <p:txBody>
          <a:bodyPr wrap="square" rtlCol="0">
            <a:spAutoFit/>
          </a:bodyPr>
          <a:lstStyle/>
          <a:p>
            <a:r>
              <a:rPr lang="th-TH" sz="2000" dirty="0">
                <a:solidFill>
                  <a:srgbClr val="FF0000"/>
                </a:solidFill>
              </a:rPr>
              <a:t>ประเทศที่มีพื้นที่มาก แต่ประชากรน้อย เช่น </a:t>
            </a:r>
            <a:r>
              <a:rPr lang="th-TH" sz="2000" dirty="0" err="1">
                <a:solidFill>
                  <a:srgbClr val="FF0000"/>
                </a:solidFill>
              </a:rPr>
              <a:t>นอร์เวย์</a:t>
            </a:r>
            <a:endParaRPr lang="th-TH" sz="2000" dirty="0">
              <a:solidFill>
                <a:srgbClr val="FF0000"/>
              </a:solidFill>
            </a:endParaRPr>
          </a:p>
          <a:p>
            <a:r>
              <a:rPr lang="th-TH" sz="2000" dirty="0">
                <a:solidFill>
                  <a:srgbClr val="FF0000"/>
                </a:solidFill>
              </a:rPr>
              <a:t>วิทยุดิจิตอลอาจจะเหมาะสมกว่า </a:t>
            </a:r>
            <a:r>
              <a:rPr lang="en-US" sz="2000" dirty="0">
                <a:solidFill>
                  <a:srgbClr val="FF0000"/>
                </a:solidFill>
              </a:rPr>
              <a:t>cellular system</a:t>
            </a:r>
            <a:endParaRPr lang="th-TH" sz="2000" dirty="0">
              <a:solidFill>
                <a:srgbClr val="FF0000"/>
              </a:solidFill>
            </a:endParaRPr>
          </a:p>
          <a:p>
            <a:endParaRPr lang="th-TH" sz="2000" dirty="0">
              <a:solidFill>
                <a:srgbClr val="FF0000"/>
              </a:solidFill>
            </a:endParaRPr>
          </a:p>
          <a:p>
            <a:r>
              <a:rPr lang="th-TH" sz="2000" dirty="0">
                <a:solidFill>
                  <a:srgbClr val="FF0000"/>
                </a:solidFill>
              </a:rPr>
              <a:t>วิทยุดิจิตอลส่งทั้ง </a:t>
            </a:r>
            <a:r>
              <a:rPr lang="en-US" sz="2000" dirty="0">
                <a:solidFill>
                  <a:srgbClr val="FF0000"/>
                </a:solidFill>
              </a:rPr>
              <a:t>voice </a:t>
            </a:r>
            <a:r>
              <a:rPr lang="th-TH" sz="2000" dirty="0">
                <a:solidFill>
                  <a:srgbClr val="FF0000"/>
                </a:solidFill>
              </a:rPr>
              <a:t>และ </a:t>
            </a:r>
            <a:r>
              <a:rPr lang="en-US" sz="2000" dirty="0">
                <a:solidFill>
                  <a:srgbClr val="FF0000"/>
                </a:solidFill>
              </a:rPr>
              <a:t>data</a:t>
            </a:r>
          </a:p>
          <a:p>
            <a:r>
              <a:rPr lang="th-TH" sz="2000" dirty="0">
                <a:solidFill>
                  <a:srgbClr val="FF0000"/>
                </a:solidFill>
              </a:rPr>
              <a:t>มี </a:t>
            </a:r>
            <a:r>
              <a:rPr lang="en-US" sz="2000" dirty="0">
                <a:solidFill>
                  <a:srgbClr val="FF0000"/>
                </a:solidFill>
              </a:rPr>
              <a:t>voice </a:t>
            </a:r>
            <a:r>
              <a:rPr lang="th-TH" sz="2000" dirty="0">
                <a:solidFill>
                  <a:srgbClr val="FF0000"/>
                </a:solidFill>
              </a:rPr>
              <a:t>ได้หลายช่อง และมี </a:t>
            </a:r>
            <a:r>
              <a:rPr lang="en-US" sz="2000" dirty="0">
                <a:solidFill>
                  <a:srgbClr val="FF0000"/>
                </a:solidFill>
              </a:rPr>
              <a:t>data </a:t>
            </a:r>
            <a:r>
              <a:rPr lang="th-TH" sz="2000" dirty="0">
                <a:solidFill>
                  <a:srgbClr val="FF0000"/>
                </a:solidFill>
              </a:rPr>
              <a:t>ได้หลายช่อง</a:t>
            </a:r>
            <a:endParaRPr lang="en-US" sz="2000" dirty="0">
              <a:solidFill>
                <a:srgbClr val="FF0000"/>
              </a:solidFill>
            </a:endParaRPr>
          </a:p>
        </p:txBody>
      </p:sp>
      <p:pic>
        <p:nvPicPr>
          <p:cNvPr id="1026" name="Picture 2" descr="Broadcast Sys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71" y="1350296"/>
            <a:ext cx="6956837" cy="488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078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0286" y="199133"/>
            <a:ext cx="11582400" cy="619272"/>
          </a:xfrm>
          <a:prstGeom prst="rect">
            <a:avLst/>
          </a:prstGeom>
        </p:spPr>
        <p:txBody>
          <a:bodyPr wrap="square">
            <a:spAutoFit/>
          </a:bodyPr>
          <a:lstStyle/>
          <a:p>
            <a:pPr lvl="0" algn="thaiDist">
              <a:lnSpc>
                <a:spcPct val="107000"/>
              </a:lnSpc>
              <a:spcAft>
                <a:spcPts val="0"/>
              </a:spcAft>
            </a:pPr>
            <a:r>
              <a:rPr lang="en-US" sz="3200" b="1" dirty="0"/>
              <a:t>Cyclical repetition of data</a:t>
            </a:r>
            <a:r>
              <a:rPr lang="th-TH" sz="3200" b="1" dirty="0"/>
              <a:t> </a:t>
            </a:r>
            <a:r>
              <a:rPr lang="en-US" sz="3200" b="1" dirty="0"/>
              <a:t>blocks (</a:t>
            </a:r>
            <a:r>
              <a:rPr lang="th-TH" sz="3200" b="1" dirty="0"/>
              <a:t>เรียกว่า </a:t>
            </a:r>
            <a:r>
              <a:rPr lang="en-US" sz="3200" b="1" dirty="0"/>
              <a:t>broadcast disk)</a:t>
            </a:r>
          </a:p>
        </p:txBody>
      </p:sp>
      <p:pic>
        <p:nvPicPr>
          <p:cNvPr id="9" name="Picture 8"/>
          <p:cNvPicPr>
            <a:picLocks noChangeAspect="1"/>
          </p:cNvPicPr>
          <p:nvPr/>
        </p:nvPicPr>
        <p:blipFill>
          <a:blip r:embed="rId2"/>
          <a:stretch>
            <a:fillRect/>
          </a:stretch>
        </p:blipFill>
        <p:spPr>
          <a:xfrm>
            <a:off x="1097683" y="1264592"/>
            <a:ext cx="7570182" cy="4095344"/>
          </a:xfrm>
          <a:prstGeom prst="rect">
            <a:avLst/>
          </a:prstGeom>
        </p:spPr>
      </p:pic>
      <p:sp>
        <p:nvSpPr>
          <p:cNvPr id="14" name="TextBox 13"/>
          <p:cNvSpPr txBox="1"/>
          <p:nvPr/>
        </p:nvSpPr>
        <p:spPr>
          <a:xfrm>
            <a:off x="7928043" y="1373030"/>
            <a:ext cx="4071102" cy="954107"/>
          </a:xfrm>
          <a:prstGeom prst="rect">
            <a:avLst/>
          </a:prstGeom>
          <a:noFill/>
        </p:spPr>
        <p:txBody>
          <a:bodyPr wrap="square" rtlCol="0">
            <a:spAutoFit/>
          </a:bodyPr>
          <a:lstStyle/>
          <a:p>
            <a:r>
              <a:rPr lang="en-US" sz="2800" dirty="0"/>
              <a:t>Flat Broadcast</a:t>
            </a:r>
            <a:br>
              <a:rPr lang="en-US" sz="2800" dirty="0"/>
            </a:br>
            <a:r>
              <a:rPr lang="th-TH" sz="2800" dirty="0"/>
              <a:t>แต่ละช่องได้ </a:t>
            </a:r>
            <a:r>
              <a:rPr lang="en-US" sz="2800" dirty="0"/>
              <a:t>time slot </a:t>
            </a:r>
            <a:r>
              <a:rPr lang="th-TH" sz="2800" dirty="0"/>
              <a:t>เท่า ๆ กัน</a:t>
            </a:r>
            <a:endParaRPr lang="en-US" sz="2800" dirty="0"/>
          </a:p>
        </p:txBody>
      </p:sp>
      <p:sp>
        <p:nvSpPr>
          <p:cNvPr id="15" name="TextBox 14"/>
          <p:cNvSpPr txBox="1"/>
          <p:nvPr/>
        </p:nvSpPr>
        <p:spPr>
          <a:xfrm>
            <a:off x="7928043" y="2798320"/>
            <a:ext cx="4071103" cy="954107"/>
          </a:xfrm>
          <a:prstGeom prst="rect">
            <a:avLst/>
          </a:prstGeom>
          <a:noFill/>
        </p:spPr>
        <p:txBody>
          <a:bodyPr wrap="square" rtlCol="0">
            <a:spAutoFit/>
          </a:bodyPr>
          <a:lstStyle/>
          <a:p>
            <a:r>
              <a:rPr lang="en-US" sz="2800" dirty="0"/>
              <a:t>Skewed Broadcast</a:t>
            </a:r>
            <a:br>
              <a:rPr lang="en-US" sz="2800" dirty="0"/>
            </a:br>
            <a:r>
              <a:rPr lang="th-TH" sz="2800" dirty="0"/>
              <a:t>บางช่องได้ </a:t>
            </a:r>
            <a:r>
              <a:rPr lang="en-US" sz="2800" dirty="0"/>
              <a:t>time slot </a:t>
            </a:r>
            <a:r>
              <a:rPr lang="th-TH" sz="2800" dirty="0"/>
              <a:t>มากกว่า</a:t>
            </a:r>
            <a:endParaRPr lang="en-US" sz="2800" dirty="0"/>
          </a:p>
        </p:txBody>
      </p:sp>
      <p:sp>
        <p:nvSpPr>
          <p:cNvPr id="16" name="TextBox 15"/>
          <p:cNvSpPr txBox="1"/>
          <p:nvPr/>
        </p:nvSpPr>
        <p:spPr>
          <a:xfrm>
            <a:off x="7928043" y="4340735"/>
            <a:ext cx="4071102" cy="523220"/>
          </a:xfrm>
          <a:prstGeom prst="rect">
            <a:avLst/>
          </a:prstGeom>
          <a:noFill/>
        </p:spPr>
        <p:txBody>
          <a:bodyPr wrap="square" rtlCol="0">
            <a:spAutoFit/>
          </a:bodyPr>
          <a:lstStyle/>
          <a:p>
            <a:r>
              <a:rPr lang="en-US" sz="2800" dirty="0"/>
              <a:t>Multi-disk Broadcast</a:t>
            </a:r>
          </a:p>
        </p:txBody>
      </p:sp>
      <p:pic>
        <p:nvPicPr>
          <p:cNvPr id="13" name="Picture 12"/>
          <p:cNvPicPr>
            <a:picLocks noChangeAspect="1"/>
          </p:cNvPicPr>
          <p:nvPr/>
        </p:nvPicPr>
        <p:blipFill>
          <a:blip r:embed="rId3"/>
          <a:stretch>
            <a:fillRect/>
          </a:stretch>
        </p:blipFill>
        <p:spPr>
          <a:xfrm>
            <a:off x="3355233" y="5326295"/>
            <a:ext cx="7543800" cy="1162050"/>
          </a:xfrm>
          <a:prstGeom prst="rect">
            <a:avLst/>
          </a:prstGeom>
        </p:spPr>
      </p:pic>
      <p:sp>
        <p:nvSpPr>
          <p:cNvPr id="17" name="Oval 16"/>
          <p:cNvSpPr/>
          <p:nvPr/>
        </p:nvSpPr>
        <p:spPr>
          <a:xfrm>
            <a:off x="591845" y="4287295"/>
            <a:ext cx="643569" cy="63009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a:t>
            </a:r>
          </a:p>
        </p:txBody>
      </p:sp>
      <p:sp>
        <p:nvSpPr>
          <p:cNvPr id="19" name="Oval 18"/>
          <p:cNvSpPr/>
          <p:nvPr/>
        </p:nvSpPr>
        <p:spPr>
          <a:xfrm>
            <a:off x="1385644" y="4287295"/>
            <a:ext cx="643569" cy="63009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1"/>
                </a:solidFill>
              </a:rPr>
              <a:t>BC</a:t>
            </a:r>
          </a:p>
        </p:txBody>
      </p:sp>
      <p:sp>
        <p:nvSpPr>
          <p:cNvPr id="20" name="Oval 19"/>
          <p:cNvSpPr/>
          <p:nvPr/>
        </p:nvSpPr>
        <p:spPr>
          <a:xfrm>
            <a:off x="429846" y="2857847"/>
            <a:ext cx="643569" cy="63009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a:t>
            </a:r>
          </a:p>
        </p:txBody>
      </p:sp>
      <p:sp>
        <p:nvSpPr>
          <p:cNvPr id="21" name="Oval 20"/>
          <p:cNvSpPr/>
          <p:nvPr/>
        </p:nvSpPr>
        <p:spPr>
          <a:xfrm>
            <a:off x="1145822" y="2857847"/>
            <a:ext cx="643569" cy="63009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t>
            </a:r>
          </a:p>
        </p:txBody>
      </p:sp>
      <p:sp>
        <p:nvSpPr>
          <p:cNvPr id="22" name="Oval 21"/>
          <p:cNvSpPr/>
          <p:nvPr/>
        </p:nvSpPr>
        <p:spPr>
          <a:xfrm>
            <a:off x="1861798" y="2857846"/>
            <a:ext cx="643569" cy="63009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a:t>
            </a:r>
          </a:p>
        </p:txBody>
      </p:sp>
      <p:sp>
        <p:nvSpPr>
          <p:cNvPr id="18" name="TextBox 17"/>
          <p:cNvSpPr txBox="1"/>
          <p:nvPr/>
        </p:nvSpPr>
        <p:spPr>
          <a:xfrm>
            <a:off x="591845" y="3567761"/>
            <a:ext cx="1985214" cy="369332"/>
          </a:xfrm>
          <a:prstGeom prst="rect">
            <a:avLst/>
          </a:prstGeom>
          <a:noFill/>
        </p:spPr>
        <p:txBody>
          <a:bodyPr wrap="square" rtlCol="0">
            <a:spAutoFit/>
          </a:bodyPr>
          <a:lstStyle/>
          <a:p>
            <a:r>
              <a:rPr lang="en-US" dirty="0"/>
              <a:t>disk A </a:t>
            </a:r>
            <a:r>
              <a:rPr lang="th-TH" dirty="0"/>
              <a:t>หมุนเร็วกว่า </a:t>
            </a:r>
            <a:r>
              <a:rPr lang="en-US" dirty="0"/>
              <a:t>2 </a:t>
            </a:r>
            <a:r>
              <a:rPr lang="th-TH" dirty="0"/>
              <a:t>เท่า</a:t>
            </a:r>
            <a:endParaRPr lang="en-US" dirty="0"/>
          </a:p>
        </p:txBody>
      </p:sp>
      <p:sp>
        <p:nvSpPr>
          <p:cNvPr id="24" name="TextBox 23"/>
          <p:cNvSpPr txBox="1"/>
          <p:nvPr/>
        </p:nvSpPr>
        <p:spPr>
          <a:xfrm>
            <a:off x="591845" y="4990604"/>
            <a:ext cx="1985214" cy="369332"/>
          </a:xfrm>
          <a:prstGeom prst="rect">
            <a:avLst/>
          </a:prstGeom>
          <a:noFill/>
        </p:spPr>
        <p:txBody>
          <a:bodyPr wrap="square" rtlCol="0">
            <a:spAutoFit/>
          </a:bodyPr>
          <a:lstStyle/>
          <a:p>
            <a:r>
              <a:rPr lang="en-US" dirty="0"/>
              <a:t>disk </a:t>
            </a:r>
            <a:r>
              <a:rPr lang="th-TH" dirty="0"/>
              <a:t>ทุกตัวหมุนเร็วเท่ากัน</a:t>
            </a:r>
            <a:endParaRPr lang="en-US" dirty="0"/>
          </a:p>
        </p:txBody>
      </p:sp>
      <p:sp>
        <p:nvSpPr>
          <p:cNvPr id="4" name="TextBox 3">
            <a:extLst>
              <a:ext uri="{FF2B5EF4-FFF2-40B4-BE49-F238E27FC236}">
                <a16:creationId xmlns:a16="http://schemas.microsoft.com/office/drawing/2014/main" id="{BFFE8629-A2E5-1E70-E62E-E1022E868E4B}"/>
              </a:ext>
            </a:extLst>
          </p:cNvPr>
          <p:cNvSpPr txBox="1"/>
          <p:nvPr/>
        </p:nvSpPr>
        <p:spPr>
          <a:xfrm>
            <a:off x="8667864" y="6581001"/>
            <a:ext cx="3524135" cy="276999"/>
          </a:xfrm>
          <a:prstGeom prst="rect">
            <a:avLst/>
          </a:prstGeom>
          <a:noFill/>
        </p:spPr>
        <p:txBody>
          <a:bodyPr wrap="square">
            <a:spAutoFit/>
          </a:bodyPr>
          <a:lstStyle/>
          <a:p>
            <a:pPr algn="r"/>
            <a:r>
              <a:rPr lang="en-US" sz="1200" dirty="0"/>
              <a:t>https://dl.acm.org/doi/pdf/10.1145/568271.223816</a:t>
            </a:r>
          </a:p>
        </p:txBody>
      </p:sp>
    </p:spTree>
    <p:extLst>
      <p:ext uri="{BB962C8B-B14F-4D97-AF65-F5344CB8AC3E}">
        <p14:creationId xmlns:p14="http://schemas.microsoft.com/office/powerpoint/2010/main" val="166176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86" y="199133"/>
            <a:ext cx="11582400" cy="2199961"/>
          </a:xfrm>
          <a:prstGeom prst="rect">
            <a:avLst/>
          </a:prstGeom>
        </p:spPr>
        <p:txBody>
          <a:bodyPr wrap="square">
            <a:spAutoFit/>
          </a:bodyPr>
          <a:lstStyle/>
          <a:p>
            <a:pPr lvl="0" algn="thaiDist">
              <a:lnSpc>
                <a:spcPct val="107000"/>
              </a:lnSpc>
              <a:spcAft>
                <a:spcPts val="0"/>
              </a:spcAft>
            </a:pPr>
            <a:r>
              <a:rPr lang="en-US" sz="3200" b="1" dirty="0"/>
              <a:t>Digital Audio Broadcasting (DAB)</a:t>
            </a:r>
          </a:p>
          <a:p>
            <a:pPr marL="342900" lvl="0" indent="-342900" algn="thaiDist">
              <a:lnSpc>
                <a:spcPct val="107000"/>
              </a:lnSpc>
              <a:spcAft>
                <a:spcPts val="0"/>
              </a:spcAft>
              <a:buFont typeface="Symbol" panose="05050102010706020507" pitchFamily="18" charset="2"/>
              <a:buChar char=""/>
            </a:pPr>
            <a:endParaRPr lang="th-TH" sz="2400" dirty="0"/>
          </a:p>
          <a:p>
            <a:pPr marL="342900" lvl="0" indent="-342900" algn="thaiDist">
              <a:lnSpc>
                <a:spcPct val="107000"/>
              </a:lnSpc>
              <a:spcAft>
                <a:spcPts val="0"/>
              </a:spcAft>
              <a:buFont typeface="Symbol" panose="05050102010706020507" pitchFamily="18" charset="2"/>
              <a:buChar char=""/>
            </a:pPr>
            <a:r>
              <a:rPr lang="th-TH" sz="2400" dirty="0"/>
              <a:t>ใช้ </a:t>
            </a:r>
            <a:r>
              <a:rPr lang="en-US" sz="2400" dirty="0"/>
              <a:t>single frequency networks (SFN) </a:t>
            </a:r>
            <a:r>
              <a:rPr lang="th-TH" sz="2400" dirty="0"/>
              <a:t>แบ่งช่องโดยใช้ </a:t>
            </a:r>
            <a:r>
              <a:rPr lang="en-US" sz="2400" dirty="0"/>
              <a:t>time division (TD)</a:t>
            </a:r>
          </a:p>
          <a:p>
            <a:pPr marL="342900" lvl="0" indent="-342900" algn="thaiDist">
              <a:lnSpc>
                <a:spcPct val="107000"/>
              </a:lnSpc>
              <a:spcAft>
                <a:spcPts val="0"/>
              </a:spcAft>
              <a:buFont typeface="Symbol" panose="05050102010706020507" pitchFamily="18" charset="2"/>
              <a:buChar char=""/>
            </a:pPr>
            <a:r>
              <a:rPr lang="th-TH" sz="2400" dirty="0"/>
              <a:t>ใช้ความถี่ </a:t>
            </a:r>
            <a:r>
              <a:rPr lang="en-US" sz="2400" dirty="0"/>
              <a:t>VHF </a:t>
            </a:r>
            <a:r>
              <a:rPr lang="th-TH" sz="2400" dirty="0"/>
              <a:t>และ </a:t>
            </a:r>
            <a:r>
              <a:rPr lang="en-US" sz="2400" dirty="0"/>
              <a:t>UHF </a:t>
            </a:r>
            <a:r>
              <a:rPr lang="th-TH" sz="2400" dirty="0"/>
              <a:t>ส่งสัญญาณ ใช้พลังงานน้อยกว่าสถานีวิทยุ </a:t>
            </a:r>
            <a:r>
              <a:rPr lang="en-US" sz="2400" dirty="0"/>
              <a:t>FM</a:t>
            </a:r>
          </a:p>
          <a:p>
            <a:pPr marL="342900" lvl="0" indent="-342900" algn="thaiDist">
              <a:lnSpc>
                <a:spcPct val="107000"/>
              </a:lnSpc>
              <a:spcAft>
                <a:spcPts val="0"/>
              </a:spcAft>
              <a:buFont typeface="Symbol" panose="05050102010706020507" pitchFamily="18" charset="2"/>
              <a:buChar char=""/>
            </a:pPr>
            <a:r>
              <a:rPr lang="th-TH" sz="2400" dirty="0"/>
              <a:t>ใช้ </a:t>
            </a:r>
            <a:r>
              <a:rPr lang="en-US" sz="2400" dirty="0"/>
              <a:t>modulation </a:t>
            </a:r>
            <a:r>
              <a:rPr lang="th-TH" sz="2400" dirty="0"/>
              <a:t>แบบ </a:t>
            </a:r>
            <a:r>
              <a:rPr lang="en-US" sz="2400" dirty="0"/>
              <a:t>Differential Quadrature Phase Shift Keying (DQPSK)</a:t>
            </a:r>
          </a:p>
        </p:txBody>
      </p:sp>
      <p:grpSp>
        <p:nvGrpSpPr>
          <p:cNvPr id="7" name="Group 6"/>
          <p:cNvGrpSpPr/>
          <p:nvPr/>
        </p:nvGrpSpPr>
        <p:grpSpPr>
          <a:xfrm>
            <a:off x="724865" y="2655313"/>
            <a:ext cx="10229647" cy="3631188"/>
            <a:chOff x="715721" y="2435857"/>
            <a:chExt cx="10229647" cy="3631188"/>
          </a:xfrm>
        </p:grpSpPr>
        <p:pic>
          <p:nvPicPr>
            <p:cNvPr id="4" name="Picture 3"/>
            <p:cNvPicPr>
              <a:picLocks noChangeAspect="1"/>
            </p:cNvPicPr>
            <p:nvPr/>
          </p:nvPicPr>
          <p:blipFill>
            <a:blip r:embed="rId2"/>
            <a:stretch>
              <a:fillRect/>
            </a:stretch>
          </p:blipFill>
          <p:spPr>
            <a:xfrm>
              <a:off x="715721" y="2715768"/>
              <a:ext cx="5146818" cy="2351269"/>
            </a:xfrm>
            <a:prstGeom prst="rect">
              <a:avLst/>
            </a:prstGeom>
          </p:spPr>
        </p:pic>
        <p:pic>
          <p:nvPicPr>
            <p:cNvPr id="5" name="Picture 4"/>
            <p:cNvPicPr>
              <a:picLocks noChangeAspect="1"/>
            </p:cNvPicPr>
            <p:nvPr/>
          </p:nvPicPr>
          <p:blipFill>
            <a:blip r:embed="rId3"/>
            <a:stretch>
              <a:fillRect/>
            </a:stretch>
          </p:blipFill>
          <p:spPr>
            <a:xfrm>
              <a:off x="5783389" y="2612015"/>
              <a:ext cx="5161979" cy="3455030"/>
            </a:xfrm>
            <a:prstGeom prst="rect">
              <a:avLst/>
            </a:prstGeom>
          </p:spPr>
        </p:pic>
        <p:sp>
          <p:nvSpPr>
            <p:cNvPr id="6" name="TextBox 5"/>
            <p:cNvSpPr txBox="1"/>
            <p:nvPr/>
          </p:nvSpPr>
          <p:spPr>
            <a:xfrm>
              <a:off x="8677656" y="2435857"/>
              <a:ext cx="1380744" cy="646331"/>
            </a:xfrm>
            <a:prstGeom prst="rect">
              <a:avLst/>
            </a:prstGeom>
            <a:noFill/>
          </p:spPr>
          <p:txBody>
            <a:bodyPr wrap="square" rtlCol="0">
              <a:spAutoFit/>
            </a:bodyPr>
            <a:lstStyle/>
            <a:p>
              <a:r>
                <a:rPr lang="en-US" dirty="0">
                  <a:solidFill>
                    <a:srgbClr val="FF0000"/>
                  </a:solidFill>
                </a:rPr>
                <a:t>Phase shift</a:t>
              </a:r>
              <a:br>
                <a:rPr lang="th-TH" dirty="0">
                  <a:solidFill>
                    <a:srgbClr val="FF0000"/>
                  </a:solidFill>
                </a:rPr>
              </a:br>
              <a:r>
                <a:rPr lang="th-TH" dirty="0">
                  <a:solidFill>
                    <a:srgbClr val="FF0000"/>
                  </a:solidFill>
                </a:rPr>
                <a:t>เทียบกับตัวมันเอง</a:t>
              </a:r>
              <a:endParaRPr lang="en-US" dirty="0">
                <a:solidFill>
                  <a:srgbClr val="FF0000"/>
                </a:solidFill>
              </a:endParaRPr>
            </a:p>
          </p:txBody>
        </p:sp>
      </p:grpSp>
    </p:spTree>
    <p:extLst>
      <p:ext uri="{BB962C8B-B14F-4D97-AF65-F5344CB8AC3E}">
        <p14:creationId xmlns:p14="http://schemas.microsoft.com/office/powerpoint/2010/main" val="1738519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520" y="301557"/>
            <a:ext cx="5794363" cy="6028479"/>
          </a:xfrm>
          <a:prstGeom prst="rect">
            <a:avLst/>
          </a:prstGeom>
        </p:spPr>
      </p:pic>
      <p:sp>
        <p:nvSpPr>
          <p:cNvPr id="5" name="Rectangle 4"/>
          <p:cNvSpPr/>
          <p:nvPr/>
        </p:nvSpPr>
        <p:spPr>
          <a:xfrm>
            <a:off x="3177702" y="6611779"/>
            <a:ext cx="9014298" cy="246221"/>
          </a:xfrm>
          <a:prstGeom prst="rect">
            <a:avLst/>
          </a:prstGeom>
        </p:spPr>
        <p:txBody>
          <a:bodyPr wrap="square">
            <a:spAutoFit/>
          </a:bodyPr>
          <a:lstStyle/>
          <a:p>
            <a:pPr algn="r"/>
            <a:r>
              <a:rPr lang="en-US" sz="1000" dirty="0"/>
              <a:t>https://www.jd.co.th/product/dab-008-dab-box-digital-radio-tuner-receiver-audio-broadcast-receiver-for-car-stereo-car-radio-android-5.1-and-above_4106066.html</a:t>
            </a:r>
          </a:p>
        </p:txBody>
      </p:sp>
    </p:spTree>
    <p:extLst>
      <p:ext uri="{BB962C8B-B14F-4D97-AF65-F5344CB8AC3E}">
        <p14:creationId xmlns:p14="http://schemas.microsoft.com/office/powerpoint/2010/main" val="1138460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86" y="189405"/>
            <a:ext cx="11582400" cy="619272"/>
          </a:xfrm>
          <a:prstGeom prst="rect">
            <a:avLst/>
          </a:prstGeom>
        </p:spPr>
        <p:txBody>
          <a:bodyPr wrap="square">
            <a:spAutoFit/>
          </a:bodyPr>
          <a:lstStyle/>
          <a:p>
            <a:pPr lvl="0" algn="thaiDist">
              <a:lnSpc>
                <a:spcPct val="107000"/>
              </a:lnSpc>
              <a:spcAft>
                <a:spcPts val="0"/>
              </a:spcAft>
            </a:pPr>
            <a:r>
              <a:rPr lang="en-US" sz="3200" b="1" dirty="0"/>
              <a:t>Orthogonal Frequency Division Multiplexing</a:t>
            </a:r>
            <a:r>
              <a:rPr lang="th-TH" sz="3200" b="1" dirty="0"/>
              <a:t> </a:t>
            </a:r>
            <a:r>
              <a:rPr lang="en-US" sz="3200" b="1" dirty="0"/>
              <a:t>(OFDM)</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705212" y="1050426"/>
            <a:ext cx="9512846" cy="5547472"/>
          </a:xfrm>
          <a:prstGeom prst="rect">
            <a:avLst/>
          </a:prstGeom>
          <a:noFill/>
          <a:ln>
            <a:noFill/>
          </a:ln>
        </p:spPr>
      </p:pic>
      <p:sp>
        <p:nvSpPr>
          <p:cNvPr id="4" name="TextBox 3"/>
          <p:cNvSpPr txBox="1"/>
          <p:nvPr/>
        </p:nvSpPr>
        <p:spPr>
          <a:xfrm>
            <a:off x="6852484" y="2634844"/>
            <a:ext cx="4755026" cy="1938992"/>
          </a:xfrm>
          <a:prstGeom prst="rect">
            <a:avLst/>
          </a:prstGeom>
          <a:noFill/>
        </p:spPr>
        <p:txBody>
          <a:bodyPr wrap="square" rtlCol="0">
            <a:spAutoFit/>
          </a:bodyPr>
          <a:lstStyle/>
          <a:p>
            <a:r>
              <a:rPr lang="th-TH" sz="2000" dirty="0">
                <a:solidFill>
                  <a:srgbClr val="FF0000"/>
                </a:solidFill>
              </a:rPr>
              <a:t>ปริมาณข้อมูลมาก ใช้ </a:t>
            </a:r>
            <a:r>
              <a:rPr lang="en-US" sz="2000" dirty="0">
                <a:solidFill>
                  <a:srgbClr val="FF0000"/>
                </a:solidFill>
              </a:rPr>
              <a:t>subcarriers </a:t>
            </a:r>
            <a:r>
              <a:rPr lang="th-TH" sz="2000" dirty="0">
                <a:solidFill>
                  <a:srgbClr val="FF0000"/>
                </a:solidFill>
              </a:rPr>
              <a:t>เดียวไม่พอ</a:t>
            </a:r>
          </a:p>
          <a:p>
            <a:r>
              <a:rPr lang="en-US" sz="2000" dirty="0">
                <a:solidFill>
                  <a:srgbClr val="FF0000"/>
                </a:solidFill>
              </a:rPr>
              <a:t>OFDM </a:t>
            </a:r>
            <a:r>
              <a:rPr lang="th-TH" sz="2000" dirty="0">
                <a:solidFill>
                  <a:srgbClr val="FF0000"/>
                </a:solidFill>
              </a:rPr>
              <a:t>ใช้กับ </a:t>
            </a:r>
            <a:r>
              <a:rPr lang="en-US" sz="2000" dirty="0">
                <a:solidFill>
                  <a:srgbClr val="FF0000"/>
                </a:solidFill>
              </a:rPr>
              <a:t>DAB, DVB, 4G</a:t>
            </a:r>
            <a:endParaRPr lang="th-TH" sz="2000" dirty="0">
              <a:solidFill>
                <a:srgbClr val="FF0000"/>
              </a:solidFill>
            </a:endParaRPr>
          </a:p>
          <a:p>
            <a:endParaRPr lang="th-TH" sz="2000" dirty="0">
              <a:solidFill>
                <a:srgbClr val="FF0000"/>
              </a:solidFill>
            </a:endParaRPr>
          </a:p>
          <a:p>
            <a:r>
              <a:rPr lang="en-US" sz="2000" dirty="0">
                <a:solidFill>
                  <a:srgbClr val="FF0000"/>
                </a:solidFill>
              </a:rPr>
              <a:t>2G (FDM) </a:t>
            </a:r>
            <a:r>
              <a:rPr lang="th-TH" sz="2000" dirty="0">
                <a:solidFill>
                  <a:srgbClr val="FF0000"/>
                </a:solidFill>
              </a:rPr>
              <a:t>ความถี่ห่างกันมากถึง </a:t>
            </a:r>
            <a:r>
              <a:rPr lang="en-US" sz="2000" dirty="0">
                <a:solidFill>
                  <a:srgbClr val="FF0000"/>
                </a:solidFill>
              </a:rPr>
              <a:t>200 kHz </a:t>
            </a:r>
            <a:br>
              <a:rPr lang="en-US" sz="2000" dirty="0">
                <a:solidFill>
                  <a:srgbClr val="FF0000"/>
                </a:solidFill>
              </a:rPr>
            </a:br>
            <a:r>
              <a:rPr lang="en-US" sz="2000" dirty="0">
                <a:solidFill>
                  <a:srgbClr val="FF0000"/>
                </a:solidFill>
              </a:rPr>
              <a:t>4G (OFDM) </a:t>
            </a:r>
            <a:r>
              <a:rPr lang="th-TH" sz="2000" dirty="0">
                <a:solidFill>
                  <a:srgbClr val="FF0000"/>
                </a:solidFill>
              </a:rPr>
              <a:t>ความถี่อยู่ชิดกันมาก </a:t>
            </a:r>
            <a:r>
              <a:rPr lang="en-US" sz="2000" dirty="0">
                <a:solidFill>
                  <a:srgbClr val="FF0000"/>
                </a:solidFill>
              </a:rPr>
              <a:t>15 kHz</a:t>
            </a:r>
          </a:p>
          <a:p>
            <a:r>
              <a:rPr lang="th-TH" sz="2000" dirty="0">
                <a:solidFill>
                  <a:srgbClr val="FF0000"/>
                </a:solidFill>
              </a:rPr>
              <a:t>ทำให้ได้ช่องสัญญาณจำนวนมาก</a:t>
            </a:r>
            <a:endParaRPr lang="en-US" sz="2000" dirty="0">
              <a:solidFill>
                <a:srgbClr val="FF0000"/>
              </a:solidFill>
            </a:endParaRPr>
          </a:p>
        </p:txBody>
      </p:sp>
      <p:sp>
        <p:nvSpPr>
          <p:cNvPr id="5" name="TextBox 4"/>
          <p:cNvSpPr txBox="1"/>
          <p:nvPr/>
        </p:nvSpPr>
        <p:spPr>
          <a:xfrm>
            <a:off x="8403771" y="5850478"/>
            <a:ext cx="1190171" cy="646331"/>
          </a:xfrm>
          <a:prstGeom prst="rect">
            <a:avLst/>
          </a:prstGeom>
          <a:noFill/>
        </p:spPr>
        <p:txBody>
          <a:bodyPr wrap="square" rtlCol="0">
            <a:spAutoFit/>
          </a:bodyPr>
          <a:lstStyle/>
          <a:p>
            <a:pPr algn="ctr"/>
            <a:r>
              <a:rPr lang="en-US" dirty="0">
                <a:solidFill>
                  <a:srgbClr val="FF0000"/>
                </a:solidFill>
              </a:rPr>
              <a:t>Frequency</a:t>
            </a:r>
            <a:br>
              <a:rPr lang="en-US" dirty="0">
                <a:solidFill>
                  <a:srgbClr val="FF0000"/>
                </a:solidFill>
              </a:rPr>
            </a:br>
            <a:r>
              <a:rPr lang="en-US" dirty="0">
                <a:solidFill>
                  <a:srgbClr val="FF0000"/>
                </a:solidFill>
              </a:rPr>
              <a:t>Domain</a:t>
            </a:r>
          </a:p>
        </p:txBody>
      </p:sp>
      <p:sp>
        <p:nvSpPr>
          <p:cNvPr id="6" name="TextBox 5"/>
          <p:cNvSpPr txBox="1"/>
          <p:nvPr/>
        </p:nvSpPr>
        <p:spPr>
          <a:xfrm>
            <a:off x="3734436" y="6460587"/>
            <a:ext cx="1727199" cy="369332"/>
          </a:xfrm>
          <a:prstGeom prst="rect">
            <a:avLst/>
          </a:prstGeom>
          <a:noFill/>
        </p:spPr>
        <p:txBody>
          <a:bodyPr wrap="square" rtlCol="0">
            <a:spAutoFit/>
          </a:bodyPr>
          <a:lstStyle/>
          <a:p>
            <a:pPr algn="ctr"/>
            <a:r>
              <a:rPr lang="th-TH" dirty="0">
                <a:solidFill>
                  <a:srgbClr val="FF0000"/>
                </a:solidFill>
              </a:rPr>
              <a:t>รูปนี้จะอธิบายทีหลัง</a:t>
            </a:r>
            <a:endParaRPr lang="en-US" dirty="0">
              <a:solidFill>
                <a:srgbClr val="FF0000"/>
              </a:solidFill>
            </a:endParaRPr>
          </a:p>
        </p:txBody>
      </p:sp>
    </p:spTree>
    <p:extLst>
      <p:ext uri="{BB962C8B-B14F-4D97-AF65-F5344CB8AC3E}">
        <p14:creationId xmlns:p14="http://schemas.microsoft.com/office/powerpoint/2010/main" val="4131349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458" y="411697"/>
            <a:ext cx="11335656" cy="2858475"/>
          </a:xfrm>
          <a:prstGeom prst="rect">
            <a:avLst/>
          </a:prstGeom>
        </p:spPr>
        <p:txBody>
          <a:bodyPr wrap="square">
            <a:spAutoFit/>
          </a:bodyPr>
          <a:lstStyle/>
          <a:p>
            <a:pPr marL="342900" lvl="0" indent="-342900" algn="thaiDist">
              <a:lnSpc>
                <a:spcPct val="107000"/>
              </a:lnSpc>
              <a:spcAft>
                <a:spcPts val="0"/>
              </a:spcAft>
              <a:buFont typeface="Symbol" panose="05050102010706020507" pitchFamily="18" charset="2"/>
              <a:buChar char=""/>
            </a:pPr>
            <a:r>
              <a:rPr lang="en-US" sz="2800" dirty="0"/>
              <a:t>Asymmetric communication (sender - receiver</a:t>
            </a:r>
            <a:r>
              <a:rPr lang="th-TH" sz="2800" dirty="0"/>
              <a:t> ปริมาณข้อมูลไปกลับไม่เท่ากัน</a:t>
            </a:r>
            <a:r>
              <a:rPr lang="en-US" sz="2800" dirty="0"/>
              <a:t>)</a:t>
            </a:r>
          </a:p>
          <a:p>
            <a:pPr marL="342900" lvl="0" indent="-342900" algn="thaiDist">
              <a:lnSpc>
                <a:spcPct val="107000"/>
              </a:lnSpc>
              <a:spcAft>
                <a:spcPts val="0"/>
              </a:spcAft>
              <a:buFont typeface="Symbol" panose="05050102010706020507" pitchFamily="18" charset="2"/>
              <a:buChar char=""/>
            </a:pPr>
            <a:r>
              <a:rPr lang="en-US" sz="2800" dirty="0"/>
              <a:t>Unidirectional broadcasting</a:t>
            </a:r>
            <a:r>
              <a:rPr lang="th-TH" sz="2800" dirty="0"/>
              <a:t> คือ กรณีสุดโต่ง</a:t>
            </a:r>
            <a:endParaRPr lang="en-US" sz="2800" dirty="0"/>
          </a:p>
          <a:p>
            <a:pPr marL="342900" lvl="0" indent="-342900" algn="thaiDist">
              <a:lnSpc>
                <a:spcPct val="107000"/>
              </a:lnSpc>
              <a:spcAft>
                <a:spcPts val="0"/>
              </a:spcAft>
              <a:buFont typeface="Symbol" panose="05050102010706020507" pitchFamily="18" charset="2"/>
              <a:buChar char=""/>
            </a:pPr>
            <a:r>
              <a:rPr lang="th-TH" sz="2800" dirty="0"/>
              <a:t>วิทยุและทีวีกำลังจะเป็นแบบ </a:t>
            </a:r>
            <a:r>
              <a:rPr lang="en-US" sz="2800" dirty="0"/>
              <a:t>fully digital</a:t>
            </a:r>
          </a:p>
          <a:p>
            <a:pPr marL="742950" lvl="1" indent="-285750" algn="thaiDist">
              <a:lnSpc>
                <a:spcPct val="107000"/>
              </a:lnSpc>
              <a:spcAft>
                <a:spcPts val="0"/>
              </a:spcAft>
              <a:buSzPts val="1200"/>
              <a:buFont typeface="Courier New" panose="02070309020205020404" pitchFamily="49" charset="0"/>
              <a:buChar char="o"/>
            </a:pPr>
            <a:r>
              <a:rPr lang="en-US" sz="2800" dirty="0"/>
              <a:t>Digital audio broadcasting (DAB) </a:t>
            </a:r>
            <a:r>
              <a:rPr lang="th-TH" sz="2800" dirty="0"/>
              <a:t>-</a:t>
            </a:r>
            <a:r>
              <a:rPr lang="en-US" sz="2800" dirty="0"/>
              <a:t> </a:t>
            </a:r>
            <a:r>
              <a:rPr lang="th-TH" sz="2800" dirty="0"/>
              <a:t>ไม่น่าจะเกิดขึ้นในประเทศไทย</a:t>
            </a:r>
            <a:r>
              <a:rPr lang="en-US" sz="2800" dirty="0"/>
              <a:t> </a:t>
            </a:r>
            <a:r>
              <a:rPr lang="th-TH" sz="2800" dirty="0"/>
              <a:t>ต้องเปลี่ยนอุปกรณ์รับ</a:t>
            </a:r>
            <a:endParaRPr lang="en-US" sz="2800" dirty="0"/>
          </a:p>
          <a:p>
            <a:pPr marL="742950" lvl="1" indent="-285750" algn="thaiDist">
              <a:lnSpc>
                <a:spcPct val="107000"/>
              </a:lnSpc>
              <a:spcAft>
                <a:spcPts val="0"/>
              </a:spcAft>
              <a:buSzPts val="1200"/>
              <a:buFont typeface="Courier New" panose="02070309020205020404" pitchFamily="49" charset="0"/>
              <a:buChar char="o"/>
            </a:pPr>
            <a:r>
              <a:rPr lang="en-US" sz="2800" dirty="0"/>
              <a:t>Digital video broadcasting (DVB) - </a:t>
            </a:r>
            <a:r>
              <a:rPr lang="th-TH" sz="2800" dirty="0"/>
              <a:t>ทีวีในเมืองไทยเปลี่ยนเป็นระบบ </a:t>
            </a:r>
            <a:r>
              <a:rPr lang="en-US" sz="2800" dirty="0"/>
              <a:t>digital </a:t>
            </a:r>
            <a:r>
              <a:rPr lang="th-TH" sz="2800" dirty="0"/>
              <a:t>หมดแล้ว</a:t>
            </a:r>
            <a:endParaRPr lang="en-US" sz="2800" dirty="0"/>
          </a:p>
          <a:p>
            <a:pPr marL="742950" lvl="1" indent="-285750" algn="thaiDist">
              <a:lnSpc>
                <a:spcPct val="107000"/>
              </a:lnSpc>
              <a:buSzPts val="1200"/>
              <a:buFont typeface="Courier New" panose="02070309020205020404" pitchFamily="49" charset="0"/>
              <a:buChar char="o"/>
            </a:pPr>
            <a:r>
              <a:rPr lang="th-TH" sz="2800" dirty="0"/>
              <a:t>คาดการณ์ว่าวิทยุ </a:t>
            </a:r>
            <a:r>
              <a:rPr lang="en-US" sz="2800" dirty="0"/>
              <a:t>AM/FM </a:t>
            </a:r>
            <a:r>
              <a:rPr lang="th-TH" sz="2800" dirty="0"/>
              <a:t>น่าจะตายภายในปีหน้า </a:t>
            </a:r>
            <a:r>
              <a:rPr lang="en-US" sz="2800" dirty="0"/>
              <a:t>(2020)</a:t>
            </a:r>
            <a:r>
              <a:rPr lang="th-TH" sz="2800" dirty="0"/>
              <a:t> ใช้ </a:t>
            </a:r>
            <a:r>
              <a:rPr lang="en-US" sz="2800" dirty="0"/>
              <a:t>Podcast </a:t>
            </a:r>
            <a:r>
              <a:rPr lang="th-TH" sz="2800" dirty="0"/>
              <a:t>แทน</a:t>
            </a:r>
            <a:r>
              <a:rPr lang="en-US" sz="2800" dirty="0"/>
              <a:t> (</a:t>
            </a:r>
            <a:r>
              <a:rPr lang="th-TH" sz="2800" dirty="0"/>
              <a:t>ไม่จริง</a:t>
            </a:r>
            <a:r>
              <a:rPr lang="en-US" sz="2800" dirty="0"/>
              <a:t>)</a:t>
            </a:r>
            <a:endParaRPr lang="th-TH" sz="2800" dirty="0"/>
          </a:p>
        </p:txBody>
      </p:sp>
    </p:spTree>
    <p:extLst>
      <p:ext uri="{BB962C8B-B14F-4D97-AF65-F5344CB8AC3E}">
        <p14:creationId xmlns:p14="http://schemas.microsoft.com/office/powerpoint/2010/main" val="4275327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624" y="232299"/>
            <a:ext cx="9666061" cy="6357818"/>
          </a:xfrm>
          <a:prstGeom prst="rect">
            <a:avLst/>
          </a:prstGeom>
        </p:spPr>
      </p:pic>
      <p:sp>
        <p:nvSpPr>
          <p:cNvPr id="3" name="Right Brace 2"/>
          <p:cNvSpPr/>
          <p:nvPr/>
        </p:nvSpPr>
        <p:spPr>
          <a:xfrm>
            <a:off x="6819089" y="1741252"/>
            <a:ext cx="301558" cy="1994170"/>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4" name="Right Brace 3"/>
          <p:cNvSpPr/>
          <p:nvPr/>
        </p:nvSpPr>
        <p:spPr>
          <a:xfrm>
            <a:off x="6819089" y="3810001"/>
            <a:ext cx="301558" cy="810637"/>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5" name="TextBox 4"/>
          <p:cNvSpPr txBox="1"/>
          <p:nvPr/>
        </p:nvSpPr>
        <p:spPr>
          <a:xfrm>
            <a:off x="7256834" y="2553671"/>
            <a:ext cx="694357" cy="369332"/>
          </a:xfrm>
          <a:prstGeom prst="rect">
            <a:avLst/>
          </a:prstGeom>
          <a:noFill/>
        </p:spPr>
        <p:txBody>
          <a:bodyPr wrap="none" rtlCol="0">
            <a:spAutoFit/>
          </a:bodyPr>
          <a:lstStyle/>
          <a:p>
            <a:r>
              <a:rPr lang="en-US" dirty="0">
                <a:solidFill>
                  <a:srgbClr val="FF0000"/>
                </a:solidFill>
              </a:rPr>
              <a:t>Voice</a:t>
            </a:r>
          </a:p>
        </p:txBody>
      </p:sp>
      <p:sp>
        <p:nvSpPr>
          <p:cNvPr id="6" name="TextBox 5"/>
          <p:cNvSpPr txBox="1"/>
          <p:nvPr/>
        </p:nvSpPr>
        <p:spPr>
          <a:xfrm>
            <a:off x="7256834" y="4030653"/>
            <a:ext cx="620554" cy="369332"/>
          </a:xfrm>
          <a:prstGeom prst="rect">
            <a:avLst/>
          </a:prstGeom>
          <a:noFill/>
        </p:spPr>
        <p:txBody>
          <a:bodyPr wrap="none" rtlCol="0">
            <a:spAutoFit/>
          </a:bodyPr>
          <a:lstStyle/>
          <a:p>
            <a:r>
              <a:rPr lang="en-US" dirty="0">
                <a:solidFill>
                  <a:srgbClr val="FF0000"/>
                </a:solidFill>
              </a:rPr>
              <a:t>Data</a:t>
            </a:r>
          </a:p>
        </p:txBody>
      </p:sp>
      <p:sp>
        <p:nvSpPr>
          <p:cNvPr id="7" name="Rectangle 6"/>
          <p:cNvSpPr/>
          <p:nvPr/>
        </p:nvSpPr>
        <p:spPr>
          <a:xfrm>
            <a:off x="6614808" y="5573949"/>
            <a:ext cx="1400783" cy="3112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212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86" y="199133"/>
            <a:ext cx="11582400" cy="3385479"/>
          </a:xfrm>
          <a:prstGeom prst="rect">
            <a:avLst/>
          </a:prstGeom>
        </p:spPr>
        <p:txBody>
          <a:bodyPr wrap="square">
            <a:spAutoFit/>
          </a:bodyPr>
          <a:lstStyle/>
          <a:p>
            <a:pPr lvl="0" algn="thaiDist">
              <a:lnSpc>
                <a:spcPct val="107000"/>
              </a:lnSpc>
              <a:spcAft>
                <a:spcPts val="0"/>
              </a:spcAft>
            </a:pPr>
            <a:r>
              <a:rPr lang="en-US" sz="3200" b="1" dirty="0"/>
              <a:t>Digital Video Broadcasting (DVB)</a:t>
            </a:r>
          </a:p>
          <a:p>
            <a:pPr marL="342900" lvl="0" indent="-342900" algn="thaiDist">
              <a:lnSpc>
                <a:spcPct val="107000"/>
              </a:lnSpc>
              <a:spcAft>
                <a:spcPts val="0"/>
              </a:spcAft>
              <a:buFont typeface="Symbol" panose="05050102010706020507" pitchFamily="18" charset="2"/>
              <a:buChar char=""/>
            </a:pPr>
            <a:endParaRPr lang="th-TH" sz="2400" dirty="0"/>
          </a:p>
          <a:p>
            <a:pPr marL="342900" lvl="0" indent="-342900" algn="thaiDist">
              <a:lnSpc>
                <a:spcPct val="107000"/>
              </a:lnSpc>
              <a:spcAft>
                <a:spcPts val="0"/>
              </a:spcAft>
              <a:buFont typeface="Symbol" panose="05050102010706020507" pitchFamily="18" charset="2"/>
              <a:buChar char=""/>
            </a:pPr>
            <a:r>
              <a:rPr lang="en-US" sz="2400" dirty="0"/>
              <a:t>DVB </a:t>
            </a:r>
            <a:r>
              <a:rPr lang="th-TH" sz="2400" dirty="0"/>
              <a:t>มี </a:t>
            </a:r>
            <a:r>
              <a:rPr lang="en-US" sz="2400" dirty="0"/>
              <a:t>3 </a:t>
            </a:r>
            <a:r>
              <a:rPr lang="th-TH" sz="2400" dirty="0"/>
              <a:t>มาตรฐาน</a:t>
            </a:r>
            <a:endParaRPr lang="en-US" sz="2400" dirty="0"/>
          </a:p>
          <a:p>
            <a:pPr marL="800100" lvl="1" indent="-342900" algn="thaiDist">
              <a:lnSpc>
                <a:spcPct val="107000"/>
              </a:lnSpc>
              <a:buFont typeface="Courier New" panose="02070309020205020404" pitchFamily="49" charset="0"/>
              <a:buChar char="o"/>
            </a:pPr>
            <a:r>
              <a:rPr lang="en-US" sz="2400" dirty="0"/>
              <a:t>DVB-S </a:t>
            </a:r>
            <a:r>
              <a:rPr lang="th-TH" sz="2400" dirty="0"/>
              <a:t>ใช้ </a:t>
            </a:r>
            <a:r>
              <a:rPr lang="en-US" sz="2400" dirty="0"/>
              <a:t>satellite</a:t>
            </a:r>
            <a:endParaRPr lang="th-TH" sz="2400" dirty="0"/>
          </a:p>
          <a:p>
            <a:pPr marL="800100" lvl="1" indent="-342900" algn="thaiDist">
              <a:lnSpc>
                <a:spcPct val="107000"/>
              </a:lnSpc>
              <a:buFont typeface="Courier New" panose="02070309020205020404" pitchFamily="49" charset="0"/>
              <a:buChar char="o"/>
            </a:pPr>
            <a:r>
              <a:rPr lang="en-US" sz="2400" dirty="0"/>
              <a:t>DVB-C </a:t>
            </a:r>
            <a:r>
              <a:rPr lang="th-TH" sz="2400" dirty="0"/>
              <a:t>ใช้ </a:t>
            </a:r>
            <a:r>
              <a:rPr lang="en-US" sz="2400" dirty="0"/>
              <a:t>cable technology</a:t>
            </a:r>
          </a:p>
          <a:p>
            <a:pPr marL="800100" lvl="1" indent="-342900" algn="thaiDist">
              <a:lnSpc>
                <a:spcPct val="107000"/>
              </a:lnSpc>
              <a:buFont typeface="Courier New" panose="02070309020205020404" pitchFamily="49" charset="0"/>
              <a:buChar char="o"/>
            </a:pPr>
            <a:r>
              <a:rPr lang="en-US" sz="2400" dirty="0"/>
              <a:t>DVB-T </a:t>
            </a:r>
            <a:r>
              <a:rPr lang="th-TH" sz="2400" dirty="0"/>
              <a:t>ใช้ </a:t>
            </a:r>
            <a:r>
              <a:rPr lang="en-US" sz="2400" dirty="0"/>
              <a:t>terrestrial transmission</a:t>
            </a:r>
          </a:p>
          <a:p>
            <a:pPr marL="342900" lvl="0" indent="-342900" algn="thaiDist">
              <a:lnSpc>
                <a:spcPct val="107000"/>
              </a:lnSpc>
              <a:spcAft>
                <a:spcPts val="0"/>
              </a:spcAft>
              <a:buFont typeface="Symbol" panose="05050102010706020507" pitchFamily="18" charset="2"/>
              <a:buChar char=""/>
            </a:pPr>
            <a:r>
              <a:rPr lang="th-TH" sz="2400" dirty="0"/>
              <a:t>ทุกมาตรฐานใช้ </a:t>
            </a:r>
            <a:r>
              <a:rPr lang="en-US" sz="2400" dirty="0"/>
              <a:t>MPEG-2 </a:t>
            </a:r>
            <a:r>
              <a:rPr lang="th-TH" sz="2400" dirty="0"/>
              <a:t>เป็นหลัก</a:t>
            </a:r>
            <a:endParaRPr lang="en-US" sz="2400" dirty="0"/>
          </a:p>
          <a:p>
            <a:pPr marL="342900" lvl="0" indent="-342900" algn="thaiDist">
              <a:lnSpc>
                <a:spcPct val="107000"/>
              </a:lnSpc>
              <a:spcAft>
                <a:spcPts val="0"/>
              </a:spcAft>
              <a:buFont typeface="Symbol" panose="05050102010706020507" pitchFamily="18" charset="2"/>
              <a:buChar char=""/>
            </a:pPr>
            <a:r>
              <a:rPr lang="en-US" sz="2400" dirty="0"/>
              <a:t>DVB-T2 </a:t>
            </a:r>
            <a:r>
              <a:rPr lang="th-TH" sz="2400" dirty="0"/>
              <a:t>ใช้ </a:t>
            </a:r>
            <a:r>
              <a:rPr lang="en-US" sz="2400" dirty="0"/>
              <a:t>MPEG-4 </a:t>
            </a:r>
            <a:r>
              <a:rPr lang="th-TH" sz="2400"/>
              <a:t>ได้</a:t>
            </a:r>
            <a:endParaRPr lang="en-US" sz="2400" dirty="0"/>
          </a:p>
        </p:txBody>
      </p:sp>
      <p:pic>
        <p:nvPicPr>
          <p:cNvPr id="4" name="Picture 3"/>
          <p:cNvPicPr>
            <a:picLocks noChangeAspect="1"/>
          </p:cNvPicPr>
          <p:nvPr/>
        </p:nvPicPr>
        <p:blipFill>
          <a:blip r:embed="rId2"/>
          <a:stretch>
            <a:fillRect/>
          </a:stretch>
        </p:blipFill>
        <p:spPr>
          <a:xfrm>
            <a:off x="6081486" y="797605"/>
            <a:ext cx="5281160" cy="5846540"/>
          </a:xfrm>
          <a:prstGeom prst="rect">
            <a:avLst/>
          </a:prstGeom>
        </p:spPr>
      </p:pic>
      <p:sp>
        <p:nvSpPr>
          <p:cNvPr id="5" name="Rectangle 4"/>
          <p:cNvSpPr/>
          <p:nvPr/>
        </p:nvSpPr>
        <p:spPr>
          <a:xfrm>
            <a:off x="290286" y="5959086"/>
            <a:ext cx="4949371" cy="685059"/>
          </a:xfrm>
          <a:prstGeom prst="rect">
            <a:avLst/>
          </a:prstGeom>
        </p:spPr>
        <p:txBody>
          <a:bodyPr wrap="square">
            <a:spAutoFit/>
          </a:bodyPr>
          <a:lstStyle/>
          <a:p>
            <a:pPr algn="thaiDist">
              <a:lnSpc>
                <a:spcPct val="107000"/>
              </a:lnSpc>
            </a:pPr>
            <a:r>
              <a:rPr lang="en-US" dirty="0">
                <a:latin typeface="TH SarabunPSK" panose="020B0500040200020003" pitchFamily="34" charset="-34"/>
                <a:ea typeface="Calibri" panose="020F0502020204030204" pitchFamily="34" charset="0"/>
              </a:rPr>
              <a:t>Digital Radio	</a:t>
            </a:r>
            <a:r>
              <a:rPr lang="en-US" u="sng" dirty="0">
                <a:solidFill>
                  <a:srgbClr val="0000FF"/>
                </a:solidFill>
                <a:latin typeface="TH SarabunPSK" panose="020B0500040200020003" pitchFamily="34" charset="-34"/>
                <a:ea typeface="Calibri" panose="020F0502020204030204" pitchFamily="34" charset="0"/>
                <a:cs typeface="Cordia New" panose="020B0304020202020204" pitchFamily="34" charset="-34"/>
                <a:hlinkClick r:id="rId3"/>
              </a:rPr>
              <a:t>https://www.youtube.com/watch?v=HewjoIVNvME</a:t>
            </a:r>
            <a:endParaRPr lang="en-US" dirty="0"/>
          </a:p>
          <a:p>
            <a:pPr algn="thaiDist">
              <a:lnSpc>
                <a:spcPct val="107000"/>
              </a:lnSpc>
              <a:spcAft>
                <a:spcPts val="0"/>
              </a:spcAft>
            </a:pPr>
            <a:r>
              <a:rPr lang="en-US" dirty="0">
                <a:latin typeface="TH SarabunPSK" panose="020B0500040200020003" pitchFamily="34" charset="-34"/>
                <a:ea typeface="Calibri" panose="020F0502020204030204" pitchFamily="34" charset="0"/>
                <a:cs typeface="Cordia New" panose="020B0304020202020204" pitchFamily="34" charset="-34"/>
              </a:rPr>
              <a:t>Digital TV	</a:t>
            </a:r>
            <a:r>
              <a:rPr lang="en-US" u="sng" dirty="0">
                <a:solidFill>
                  <a:srgbClr val="0000FF"/>
                </a:solidFill>
                <a:latin typeface="TH SarabunPSK" panose="020B0500040200020003" pitchFamily="34" charset="-34"/>
                <a:ea typeface="Calibri" panose="020F0502020204030204" pitchFamily="34" charset="0"/>
                <a:cs typeface="Cordia New" panose="020B0304020202020204" pitchFamily="34" charset="-34"/>
                <a:hlinkClick r:id="rId4"/>
              </a:rPr>
              <a:t>https://www.youtube.com/watch?v=ylNuJaB1OuQ</a:t>
            </a:r>
            <a:endParaRPr lang="en-US" sz="1400" dirty="0">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837122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mparison of Code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77" y="237324"/>
            <a:ext cx="8090732" cy="5579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6177" y="5968238"/>
            <a:ext cx="11659080" cy="369332"/>
          </a:xfrm>
          <a:prstGeom prst="rect">
            <a:avLst/>
          </a:prstGeom>
        </p:spPr>
        <p:txBody>
          <a:bodyPr wrap="square">
            <a:spAutoFit/>
          </a:bodyPr>
          <a:lstStyle/>
          <a:p>
            <a:r>
              <a:rPr lang="en-US" dirty="0">
                <a:solidFill>
                  <a:srgbClr val="333333"/>
                </a:solidFill>
                <a:latin typeface="MetaWebPro"/>
              </a:rPr>
              <a:t>International Organization for Standardization (ISO) vs. International Telecommunication Union (ITU)</a:t>
            </a:r>
          </a:p>
        </p:txBody>
      </p:sp>
      <p:sp>
        <p:nvSpPr>
          <p:cNvPr id="3" name="Rectangle 2"/>
          <p:cNvSpPr/>
          <p:nvPr/>
        </p:nvSpPr>
        <p:spPr>
          <a:xfrm>
            <a:off x="6904975" y="6488668"/>
            <a:ext cx="5287025" cy="369332"/>
          </a:xfrm>
          <a:prstGeom prst="rect">
            <a:avLst/>
          </a:prstGeom>
        </p:spPr>
        <p:txBody>
          <a:bodyPr wrap="none">
            <a:spAutoFit/>
          </a:bodyPr>
          <a:lstStyle/>
          <a:p>
            <a:pPr algn="r"/>
            <a:r>
              <a:rPr lang="en-US" dirty="0"/>
              <a:t>https://www.winxdvd.com/answers/mp4-vs-h264.htm</a:t>
            </a:r>
          </a:p>
        </p:txBody>
      </p:sp>
    </p:spTree>
    <p:extLst>
      <p:ext uri="{BB962C8B-B14F-4D97-AF65-F5344CB8AC3E}">
        <p14:creationId xmlns:p14="http://schemas.microsoft.com/office/powerpoint/2010/main" val="3271902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8343" y="346677"/>
            <a:ext cx="11466286" cy="5909310"/>
          </a:xfrm>
          <a:prstGeom prst="rect">
            <a:avLst/>
          </a:prstGeom>
        </p:spPr>
        <p:txBody>
          <a:bodyPr wrap="square">
            <a:spAutoFit/>
          </a:bodyPr>
          <a:lstStyle/>
          <a:p>
            <a:r>
              <a:rPr lang="en-US" sz="2400" b="1" dirty="0"/>
              <a:t>MPEG2 vs. MPEG4</a:t>
            </a:r>
          </a:p>
          <a:p>
            <a:endParaRPr lang="en-US" dirty="0"/>
          </a:p>
          <a:p>
            <a:r>
              <a:rPr lang="en-US" dirty="0"/>
              <a:t>The Moving Pictures Experts Group, or MPEG, is the body responsible for the standards that we often use for video encoding. MPEG2 is the standard that was created to encode high quality videos, meant to be used for the, then emerging, DVD media. MPEG4 was developed much later, as an encoding method for devices with limited resources. Portable devices, like media players and mobile phones, use this format, as well as online stores who provide the hiring of video and audio files.</a:t>
            </a:r>
          </a:p>
          <a:p>
            <a:endParaRPr lang="en-US" dirty="0"/>
          </a:p>
          <a:p>
            <a:r>
              <a:rPr lang="en-US" dirty="0"/>
              <a:t>MPEG4 is the preferred format for devices, as it yields a file that is under 1G for most full length movies. This is a far cry from MPEG2, which can only produce files with five times the size. Storing MPEG2 files will not be a problem on DVDs, as the usual DVD capacity is over 4GB, but is a major issue with portable devices. MPEG4 also made it practical to buy and download videos online, as MPEG2 videos are quite large, and take a long time to download. The small file size of MPEG4 files directly translates to a lower bandwidth needed, when streaming recorded or real-time videos through the internet.</a:t>
            </a:r>
          </a:p>
          <a:p>
            <a:endParaRPr lang="en-US" dirty="0"/>
          </a:p>
          <a:p>
            <a:r>
              <a:rPr lang="en-US" dirty="0">
                <a:hlinkClick r:id="rId2"/>
              </a:rPr>
              <a:t>http://www.differencebetween.net/technology/difference-between-mpeg2-and-mpeg4/</a:t>
            </a:r>
            <a:endParaRPr lang="en-US" dirty="0"/>
          </a:p>
          <a:p>
            <a:endParaRPr lang="en-US" dirty="0"/>
          </a:p>
          <a:p>
            <a:r>
              <a:rPr lang="en-US" sz="2400" b="1" dirty="0"/>
              <a:t>MPEG-H</a:t>
            </a:r>
          </a:p>
          <a:p>
            <a:endParaRPr lang="en-US" sz="2400" b="1" dirty="0"/>
          </a:p>
          <a:p>
            <a:r>
              <a:rPr lang="th-TH" dirty="0"/>
              <a:t>มีจุดเด่นที่ </a:t>
            </a:r>
            <a:r>
              <a:rPr lang="en-US" dirty="0"/>
              <a:t>3D Audio</a:t>
            </a:r>
          </a:p>
          <a:p>
            <a:r>
              <a:rPr lang="en-US" dirty="0">
                <a:hlinkClick r:id="rId3"/>
              </a:rPr>
              <a:t>https://youtu.be/oErdKT2oS6U</a:t>
            </a:r>
            <a:endParaRPr lang="en-US" dirty="0"/>
          </a:p>
        </p:txBody>
      </p:sp>
    </p:spTree>
    <p:extLst>
      <p:ext uri="{BB962C8B-B14F-4D97-AF65-F5344CB8AC3E}">
        <p14:creationId xmlns:p14="http://schemas.microsoft.com/office/powerpoint/2010/main" val="983377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0286" y="199133"/>
            <a:ext cx="11582400" cy="619272"/>
          </a:xfrm>
          <a:prstGeom prst="rect">
            <a:avLst/>
          </a:prstGeom>
        </p:spPr>
        <p:txBody>
          <a:bodyPr wrap="square">
            <a:spAutoFit/>
          </a:bodyPr>
          <a:lstStyle/>
          <a:p>
            <a:pPr lvl="0" algn="thaiDist">
              <a:lnSpc>
                <a:spcPct val="107000"/>
              </a:lnSpc>
              <a:spcAft>
                <a:spcPts val="0"/>
              </a:spcAft>
            </a:pPr>
            <a:r>
              <a:rPr lang="th-TH" sz="3200" b="1" dirty="0"/>
              <a:t>สาเหตุที่เลิกผลิตแผ่น </a:t>
            </a:r>
            <a:r>
              <a:rPr lang="en-US" sz="3200" b="1" dirty="0"/>
              <a:t>CD/DVD</a:t>
            </a:r>
            <a:endParaRPr lang="en-US" sz="2400" dirty="0"/>
          </a:p>
        </p:txBody>
      </p:sp>
      <p:sp>
        <p:nvSpPr>
          <p:cNvPr id="5" name="TextBox 4"/>
          <p:cNvSpPr txBox="1"/>
          <p:nvPr/>
        </p:nvSpPr>
        <p:spPr>
          <a:xfrm>
            <a:off x="622300" y="914400"/>
            <a:ext cx="11250386" cy="954107"/>
          </a:xfrm>
          <a:prstGeom prst="rect">
            <a:avLst/>
          </a:prstGeom>
          <a:noFill/>
        </p:spPr>
        <p:txBody>
          <a:bodyPr wrap="square" rtlCol="0">
            <a:spAutoFit/>
          </a:bodyPr>
          <a:lstStyle/>
          <a:p>
            <a:pPr marL="228600" indent="-228600">
              <a:buFont typeface="Arial" panose="020B0604020202020204" pitchFamily="34" charset="0"/>
              <a:buChar char="•"/>
            </a:pPr>
            <a:r>
              <a:rPr lang="th-TH" sz="2800" dirty="0"/>
              <a:t>มีอินเทอร์เน็ตความเร็วสูงและ </a:t>
            </a:r>
            <a:r>
              <a:rPr lang="en-US" sz="2800" dirty="0"/>
              <a:t>flash drive </a:t>
            </a:r>
            <a:r>
              <a:rPr lang="th-TH" sz="2800" dirty="0"/>
              <a:t>เข้ามาแทนที่</a:t>
            </a:r>
          </a:p>
          <a:p>
            <a:pPr marL="228600" indent="-228600">
              <a:buFont typeface="Arial" panose="020B0604020202020204" pitchFamily="34" charset="0"/>
              <a:buChar char="•"/>
            </a:pPr>
            <a:r>
              <a:rPr lang="th-TH" sz="2800" dirty="0"/>
              <a:t>ความนิยมในการใช้บริการ </a:t>
            </a:r>
            <a:r>
              <a:rPr lang="en-US" sz="2800" dirty="0"/>
              <a:t>streaming </a:t>
            </a:r>
            <a:r>
              <a:rPr lang="th-TH" sz="2800" dirty="0"/>
              <a:t>เพลงและวิดีโอเพิ่มสูงขึ้น</a:t>
            </a:r>
          </a:p>
        </p:txBody>
      </p:sp>
      <p:pic>
        <p:nvPicPr>
          <p:cNvPr id="6" name="Picture 5"/>
          <p:cNvPicPr>
            <a:picLocks noChangeAspect="1"/>
          </p:cNvPicPr>
          <p:nvPr/>
        </p:nvPicPr>
        <p:blipFill>
          <a:blip r:embed="rId2"/>
          <a:stretch>
            <a:fillRect/>
          </a:stretch>
        </p:blipFill>
        <p:spPr>
          <a:xfrm>
            <a:off x="942975" y="2231201"/>
            <a:ext cx="4107127" cy="3893373"/>
          </a:xfrm>
          <a:prstGeom prst="rect">
            <a:avLst/>
          </a:prstGeom>
        </p:spPr>
      </p:pic>
      <p:pic>
        <p:nvPicPr>
          <p:cNvPr id="8194" name="Picture 2" descr="แผ่นเปล่า CD-DVD Princo เลิกผลิตแล้ว (ยังคงขายของที่มีในสต็อกจนหมด)"/>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4" y="2231201"/>
            <a:ext cx="6488953" cy="38933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000871" y="6165848"/>
            <a:ext cx="3009157" cy="461665"/>
          </a:xfrm>
          <a:prstGeom prst="rect">
            <a:avLst/>
          </a:prstGeom>
        </p:spPr>
        <p:txBody>
          <a:bodyPr wrap="none">
            <a:spAutoFit/>
          </a:bodyPr>
          <a:lstStyle/>
          <a:p>
            <a:r>
              <a:rPr lang="th-TH" sz="2400" dirty="0">
                <a:solidFill>
                  <a:srgbClr val="EA4335"/>
                </a:solidFill>
                <a:latin typeface="arial" panose="020B0604020202020204" pitchFamily="34" charset="0"/>
              </a:rPr>
              <a:t>หยุดผลิตตั้งแต่วันที่ 15 พ.ค. 2561</a:t>
            </a:r>
            <a:endParaRPr lang="en-US" sz="2400" dirty="0"/>
          </a:p>
        </p:txBody>
      </p:sp>
    </p:spTree>
    <p:extLst>
      <p:ext uri="{BB962C8B-B14F-4D97-AF65-F5344CB8AC3E}">
        <p14:creationId xmlns:p14="http://schemas.microsoft.com/office/powerpoint/2010/main" val="1503970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86" y="199133"/>
            <a:ext cx="11582400" cy="619272"/>
          </a:xfrm>
          <a:prstGeom prst="rect">
            <a:avLst/>
          </a:prstGeom>
        </p:spPr>
        <p:txBody>
          <a:bodyPr wrap="square">
            <a:spAutoFit/>
          </a:bodyPr>
          <a:lstStyle/>
          <a:p>
            <a:pPr lvl="0" algn="thaiDist">
              <a:lnSpc>
                <a:spcPct val="107000"/>
              </a:lnSpc>
              <a:spcAft>
                <a:spcPts val="0"/>
              </a:spcAft>
            </a:pPr>
            <a:r>
              <a:rPr lang="en-US" sz="3200" b="1" dirty="0"/>
              <a:t>Podcast</a:t>
            </a:r>
            <a:endParaRPr lang="en-US" sz="2400" dirty="0"/>
          </a:p>
        </p:txBody>
      </p:sp>
      <p:sp>
        <p:nvSpPr>
          <p:cNvPr id="3" name="Rectangle 2"/>
          <p:cNvSpPr/>
          <p:nvPr/>
        </p:nvSpPr>
        <p:spPr>
          <a:xfrm>
            <a:off x="8064010" y="6550223"/>
            <a:ext cx="4127990" cy="307777"/>
          </a:xfrm>
          <a:prstGeom prst="rect">
            <a:avLst/>
          </a:prstGeom>
        </p:spPr>
        <p:txBody>
          <a:bodyPr wrap="none">
            <a:spAutoFit/>
          </a:bodyPr>
          <a:lstStyle/>
          <a:p>
            <a:pPr algn="r"/>
            <a:r>
              <a:rPr lang="en-US" sz="1400" dirty="0"/>
              <a:t>https://tips.thaiware.com/1467.html#what-is-podcast</a:t>
            </a:r>
          </a:p>
        </p:txBody>
      </p:sp>
      <p:pic>
        <p:nvPicPr>
          <p:cNvPr id="4" name="Picture 3"/>
          <p:cNvPicPr>
            <a:picLocks noChangeAspect="1"/>
          </p:cNvPicPr>
          <p:nvPr/>
        </p:nvPicPr>
        <p:blipFill>
          <a:blip r:embed="rId2"/>
          <a:stretch>
            <a:fillRect/>
          </a:stretch>
        </p:blipFill>
        <p:spPr>
          <a:xfrm>
            <a:off x="893028" y="997190"/>
            <a:ext cx="10676672" cy="3016009"/>
          </a:xfrm>
          <a:prstGeom prst="rect">
            <a:avLst/>
          </a:prstGeom>
        </p:spPr>
      </p:pic>
      <p:sp>
        <p:nvSpPr>
          <p:cNvPr id="5" name="Rectangle 4"/>
          <p:cNvSpPr/>
          <p:nvPr/>
        </p:nvSpPr>
        <p:spPr>
          <a:xfrm>
            <a:off x="893028" y="4099747"/>
            <a:ext cx="10676672" cy="1323439"/>
          </a:xfrm>
          <a:prstGeom prst="rect">
            <a:avLst/>
          </a:prstGeom>
        </p:spPr>
        <p:txBody>
          <a:bodyPr wrap="square">
            <a:spAutoFit/>
          </a:bodyPr>
          <a:lstStyle/>
          <a:p>
            <a:pPr algn="just"/>
            <a:r>
              <a:rPr lang="en-US" sz="2000" dirty="0">
                <a:solidFill>
                  <a:srgbClr val="333333"/>
                </a:solidFill>
                <a:latin typeface="Tahoma" panose="020B0604030504040204" pitchFamily="34" charset="0"/>
              </a:rPr>
              <a:t>Podcast </a:t>
            </a:r>
            <a:r>
              <a:rPr lang="th-TH" sz="2000" dirty="0">
                <a:solidFill>
                  <a:srgbClr val="333333"/>
                </a:solidFill>
                <a:latin typeface="Tahoma" panose="020B0604030504040204" pitchFamily="34" charset="0"/>
              </a:rPr>
              <a:t>คือ ไฟล์เสียง</a:t>
            </a:r>
            <a:r>
              <a:rPr lang="th-TH" sz="2000" dirty="0" err="1">
                <a:solidFill>
                  <a:srgbClr val="333333"/>
                </a:solidFill>
                <a:latin typeface="Tahoma" panose="020B0604030504040204" pitchFamily="34" charset="0"/>
              </a:rPr>
              <a:t>ออดิโอดิจิทัล</a:t>
            </a:r>
            <a:r>
              <a:rPr lang="th-TH" sz="2000" dirty="0">
                <a:solidFill>
                  <a:srgbClr val="333333"/>
                </a:solidFill>
                <a:latin typeface="Tahoma" panose="020B0604030504040204" pitchFamily="34" charset="0"/>
              </a:rPr>
              <a:t> ที่สร้างขึ้นมาเพื่อเผยแพร่บนอินเทอร์เน็ต มักจะเป็นเรื่องราวการพูดคุยเกี่ยวกับหัวข้อต่าง</a:t>
            </a:r>
            <a:r>
              <a:rPr lang="en-US" sz="2000" dirty="0">
                <a:solidFill>
                  <a:srgbClr val="333333"/>
                </a:solidFill>
                <a:latin typeface="Tahoma" panose="020B0604030504040204" pitchFamily="34" charset="0"/>
              </a:rPr>
              <a:t> </a:t>
            </a:r>
            <a:r>
              <a:rPr lang="th-TH" sz="2000" dirty="0">
                <a:solidFill>
                  <a:srgbClr val="333333"/>
                </a:solidFill>
                <a:latin typeface="Tahoma" panose="020B0604030504040204" pitchFamily="34" charset="0"/>
              </a:rPr>
              <a:t>ๆ</a:t>
            </a:r>
            <a:r>
              <a:rPr lang="en-US" sz="2000" dirty="0">
                <a:solidFill>
                  <a:srgbClr val="333333"/>
                </a:solidFill>
                <a:latin typeface="Tahoma" panose="020B0604030504040204" pitchFamily="34" charset="0"/>
              </a:rPr>
              <a:t> </a:t>
            </a:r>
            <a:r>
              <a:rPr lang="th-TH" sz="2000" dirty="0">
                <a:solidFill>
                  <a:srgbClr val="333333"/>
                </a:solidFill>
                <a:latin typeface="Tahoma" panose="020B0604030504040204" pitchFamily="34" charset="0"/>
              </a:rPr>
              <a:t>ที่ผู้ชมเพลิดเพลินไปกับเรื่องราวนั้น</a:t>
            </a:r>
            <a:r>
              <a:rPr lang="en-US" sz="2000" dirty="0">
                <a:solidFill>
                  <a:srgbClr val="333333"/>
                </a:solidFill>
                <a:latin typeface="Tahoma" panose="020B0604030504040204" pitchFamily="34" charset="0"/>
              </a:rPr>
              <a:t> </a:t>
            </a:r>
            <a:r>
              <a:rPr lang="th-TH" sz="2000" dirty="0">
                <a:solidFill>
                  <a:srgbClr val="333333"/>
                </a:solidFill>
                <a:latin typeface="Tahoma" panose="020B0604030504040204" pitchFamily="34" charset="0"/>
              </a:rPr>
              <a:t>ๆ ได้โดยไม่รู้ตัว คล้ายกับการจัดรายการวิทยุ</a:t>
            </a:r>
            <a:r>
              <a:rPr lang="en-US" sz="2000" dirty="0">
                <a:solidFill>
                  <a:srgbClr val="333333"/>
                </a:solidFill>
                <a:latin typeface="Tahoma" panose="020B0604030504040204" pitchFamily="34" charset="0"/>
              </a:rPr>
              <a:t> </a:t>
            </a:r>
            <a:r>
              <a:rPr lang="th-TH" sz="2000" dirty="0">
                <a:solidFill>
                  <a:srgbClr val="333333"/>
                </a:solidFill>
                <a:latin typeface="Tahoma" panose="020B0604030504040204" pitchFamily="34" charset="0"/>
              </a:rPr>
              <a:t>โดย </a:t>
            </a:r>
            <a:r>
              <a:rPr lang="en-US" sz="2000" dirty="0">
                <a:solidFill>
                  <a:srgbClr val="333333"/>
                </a:solidFill>
                <a:latin typeface="Tahoma" panose="020B0604030504040204" pitchFamily="34" charset="0"/>
              </a:rPr>
              <a:t>Podcast </a:t>
            </a:r>
            <a:r>
              <a:rPr lang="th-TH" sz="2000" dirty="0">
                <a:solidFill>
                  <a:srgbClr val="333333"/>
                </a:solidFill>
                <a:latin typeface="Tahoma" panose="020B0604030504040204" pitchFamily="34" charset="0"/>
              </a:rPr>
              <a:t>จะมีผู้ดำเนินรายการออกมาเล่าเรื่องราวต่าง</a:t>
            </a:r>
            <a:r>
              <a:rPr lang="en-US" sz="2000" dirty="0">
                <a:solidFill>
                  <a:srgbClr val="333333"/>
                </a:solidFill>
                <a:latin typeface="Tahoma" panose="020B0604030504040204" pitchFamily="34" charset="0"/>
              </a:rPr>
              <a:t> </a:t>
            </a:r>
            <a:r>
              <a:rPr lang="th-TH" sz="2000" dirty="0">
                <a:solidFill>
                  <a:srgbClr val="333333"/>
                </a:solidFill>
                <a:latin typeface="Tahoma" panose="020B0604030504040204" pitchFamily="34" charset="0"/>
              </a:rPr>
              <a:t>ๆ ให้ฟัง อาจจะเป็นตอนเดียว หรือ เป็นซี</a:t>
            </a:r>
            <a:r>
              <a:rPr lang="th-TH" sz="2000" dirty="0" err="1">
                <a:solidFill>
                  <a:srgbClr val="333333"/>
                </a:solidFill>
                <a:latin typeface="Tahoma" panose="020B0604030504040204" pitchFamily="34" charset="0"/>
              </a:rPr>
              <a:t>รีส์</a:t>
            </a:r>
            <a:r>
              <a:rPr lang="th-TH" sz="2000" dirty="0">
                <a:solidFill>
                  <a:srgbClr val="333333"/>
                </a:solidFill>
                <a:latin typeface="Tahoma" panose="020B0604030504040204" pitchFamily="34" charset="0"/>
              </a:rPr>
              <a:t> พูดคุยแบบยาวๆ ผู้ชมสามารถสมัครสมาชิก และ ติดตาม เพื่อดาวน์โหลดตอนใหม่</a:t>
            </a:r>
            <a:r>
              <a:rPr lang="en-US" sz="2000" dirty="0">
                <a:solidFill>
                  <a:srgbClr val="333333"/>
                </a:solidFill>
                <a:latin typeface="Tahoma" panose="020B0604030504040204" pitchFamily="34" charset="0"/>
              </a:rPr>
              <a:t> </a:t>
            </a:r>
            <a:r>
              <a:rPr lang="th-TH" sz="2000" dirty="0">
                <a:solidFill>
                  <a:srgbClr val="333333"/>
                </a:solidFill>
                <a:latin typeface="Tahoma" panose="020B0604030504040204" pitchFamily="34" charset="0"/>
              </a:rPr>
              <a:t>ๆ มาเก็บไว้บนเครื่องคอมพิวเตอร์ แอป</a:t>
            </a:r>
            <a:r>
              <a:rPr lang="th-TH" sz="2000" dirty="0" err="1">
                <a:solidFill>
                  <a:srgbClr val="333333"/>
                </a:solidFill>
                <a:latin typeface="Tahoma" panose="020B0604030504040204" pitchFamily="34" charset="0"/>
              </a:rPr>
              <a:t>พลิเค</a:t>
            </a:r>
            <a:r>
              <a:rPr lang="th-TH" sz="2000" dirty="0">
                <a:solidFill>
                  <a:srgbClr val="333333"/>
                </a:solidFill>
                <a:latin typeface="Tahoma" panose="020B0604030504040204" pitchFamily="34" charset="0"/>
              </a:rPr>
              <a:t>ชัน หรือ เครื่องเล่นแบบพกพารูปแบบต่าง</a:t>
            </a:r>
            <a:r>
              <a:rPr lang="en-US" sz="2000" dirty="0">
                <a:solidFill>
                  <a:srgbClr val="333333"/>
                </a:solidFill>
                <a:latin typeface="Tahoma" panose="020B0604030504040204" pitchFamily="34" charset="0"/>
              </a:rPr>
              <a:t> </a:t>
            </a:r>
            <a:r>
              <a:rPr lang="th-TH" sz="2000" dirty="0">
                <a:solidFill>
                  <a:srgbClr val="333333"/>
                </a:solidFill>
                <a:latin typeface="Tahoma" panose="020B0604030504040204" pitchFamily="34" charset="0"/>
              </a:rPr>
              <a:t>ๆ ได้นั่นเอง</a:t>
            </a:r>
            <a:endParaRPr lang="th-TH" sz="2000" b="0" i="0" dirty="0">
              <a:solidFill>
                <a:srgbClr val="333333"/>
              </a:solidFill>
              <a:effectLst/>
              <a:latin typeface="Tahoma" panose="020B0604030504040204" pitchFamily="34" charset="0"/>
            </a:endParaRPr>
          </a:p>
        </p:txBody>
      </p:sp>
    </p:spTree>
    <p:extLst>
      <p:ext uri="{BB962C8B-B14F-4D97-AF65-F5344CB8AC3E}">
        <p14:creationId xmlns:p14="http://schemas.microsoft.com/office/powerpoint/2010/main" val="1355843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3424" y="496887"/>
            <a:ext cx="10721975" cy="3578562"/>
          </a:xfrm>
          <a:prstGeom prst="rect">
            <a:avLst/>
          </a:prstGeom>
        </p:spPr>
      </p:pic>
    </p:spTree>
    <p:extLst>
      <p:ext uri="{BB962C8B-B14F-4D97-AF65-F5344CB8AC3E}">
        <p14:creationId xmlns:p14="http://schemas.microsoft.com/office/powerpoint/2010/main" val="1122999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0262" y="1173162"/>
            <a:ext cx="1133475" cy="1133475"/>
          </a:xfrm>
          <a:prstGeom prst="rect">
            <a:avLst/>
          </a:prstGeom>
          <a:ln w="3175">
            <a:solidFill>
              <a:schemeClr val="tx1"/>
            </a:solidFill>
          </a:ln>
        </p:spPr>
      </p:pic>
      <p:pic>
        <p:nvPicPr>
          <p:cNvPr id="5" name="Picture 4"/>
          <p:cNvPicPr>
            <a:picLocks noChangeAspect="1"/>
          </p:cNvPicPr>
          <p:nvPr/>
        </p:nvPicPr>
        <p:blipFill>
          <a:blip r:embed="rId3"/>
          <a:stretch>
            <a:fillRect/>
          </a:stretch>
        </p:blipFill>
        <p:spPr>
          <a:xfrm>
            <a:off x="2205037" y="1173161"/>
            <a:ext cx="1133475" cy="1133475"/>
          </a:xfrm>
          <a:prstGeom prst="rect">
            <a:avLst/>
          </a:prstGeom>
          <a:ln w="3175">
            <a:solidFill>
              <a:schemeClr val="tx1"/>
            </a:solidFill>
          </a:ln>
        </p:spPr>
      </p:pic>
      <p:pic>
        <p:nvPicPr>
          <p:cNvPr id="6" name="Picture 5"/>
          <p:cNvPicPr>
            <a:picLocks noChangeAspect="1"/>
          </p:cNvPicPr>
          <p:nvPr/>
        </p:nvPicPr>
        <p:blipFill>
          <a:blip r:embed="rId4"/>
          <a:stretch>
            <a:fillRect/>
          </a:stretch>
        </p:blipFill>
        <p:spPr>
          <a:xfrm>
            <a:off x="3579812" y="1173161"/>
            <a:ext cx="1133475" cy="1133475"/>
          </a:xfrm>
          <a:prstGeom prst="rect">
            <a:avLst/>
          </a:prstGeom>
          <a:ln w="3175">
            <a:solidFill>
              <a:schemeClr val="tx1"/>
            </a:solidFill>
          </a:ln>
        </p:spPr>
      </p:pic>
      <p:pic>
        <p:nvPicPr>
          <p:cNvPr id="7" name="Picture 6"/>
          <p:cNvPicPr>
            <a:picLocks noChangeAspect="1"/>
          </p:cNvPicPr>
          <p:nvPr/>
        </p:nvPicPr>
        <p:blipFill>
          <a:blip r:embed="rId5"/>
          <a:stretch>
            <a:fillRect/>
          </a:stretch>
        </p:blipFill>
        <p:spPr>
          <a:xfrm>
            <a:off x="4954587" y="1173161"/>
            <a:ext cx="1128713" cy="1128713"/>
          </a:xfrm>
          <a:prstGeom prst="rect">
            <a:avLst/>
          </a:prstGeom>
          <a:ln w="3175">
            <a:solidFill>
              <a:schemeClr val="tx1"/>
            </a:solidFill>
          </a:ln>
        </p:spPr>
      </p:pic>
      <p:pic>
        <p:nvPicPr>
          <p:cNvPr id="8" name="Picture 7"/>
          <p:cNvPicPr>
            <a:picLocks noChangeAspect="1"/>
          </p:cNvPicPr>
          <p:nvPr/>
        </p:nvPicPr>
        <p:blipFill>
          <a:blip r:embed="rId6"/>
          <a:stretch>
            <a:fillRect/>
          </a:stretch>
        </p:blipFill>
        <p:spPr>
          <a:xfrm>
            <a:off x="6434137" y="1173161"/>
            <a:ext cx="1128713" cy="1128713"/>
          </a:xfrm>
          <a:prstGeom prst="rect">
            <a:avLst/>
          </a:prstGeom>
          <a:ln w="3175">
            <a:solidFill>
              <a:schemeClr val="tx1"/>
            </a:solidFill>
          </a:ln>
        </p:spPr>
      </p:pic>
      <p:sp>
        <p:nvSpPr>
          <p:cNvPr id="9" name="Rectangle 8"/>
          <p:cNvSpPr/>
          <p:nvPr/>
        </p:nvSpPr>
        <p:spPr>
          <a:xfrm>
            <a:off x="290286" y="199133"/>
            <a:ext cx="11582400" cy="619272"/>
          </a:xfrm>
          <a:prstGeom prst="rect">
            <a:avLst/>
          </a:prstGeom>
        </p:spPr>
        <p:txBody>
          <a:bodyPr wrap="square">
            <a:spAutoFit/>
          </a:bodyPr>
          <a:lstStyle/>
          <a:p>
            <a:pPr lvl="0" algn="thaiDist">
              <a:lnSpc>
                <a:spcPct val="107000"/>
              </a:lnSpc>
              <a:spcAft>
                <a:spcPts val="0"/>
              </a:spcAft>
            </a:pPr>
            <a:r>
              <a:rPr lang="en-US" sz="3200" b="1" dirty="0"/>
              <a:t>Video Streaming</a:t>
            </a:r>
            <a:endParaRPr lang="en-US" sz="2400" dirty="0"/>
          </a:p>
        </p:txBody>
      </p:sp>
      <p:sp>
        <p:nvSpPr>
          <p:cNvPr id="10" name="TextBox 9"/>
          <p:cNvSpPr txBox="1"/>
          <p:nvPr/>
        </p:nvSpPr>
        <p:spPr>
          <a:xfrm>
            <a:off x="830262" y="2656630"/>
            <a:ext cx="11250386" cy="954107"/>
          </a:xfrm>
          <a:prstGeom prst="rect">
            <a:avLst/>
          </a:prstGeom>
          <a:noFill/>
        </p:spPr>
        <p:txBody>
          <a:bodyPr wrap="square" rtlCol="0">
            <a:spAutoFit/>
          </a:bodyPr>
          <a:lstStyle/>
          <a:p>
            <a:pPr marL="228600" indent="-228600">
              <a:buFont typeface="Arial" panose="020B0604020202020204" pitchFamily="34" charset="0"/>
              <a:buChar char="•"/>
            </a:pPr>
            <a:r>
              <a:rPr lang="th-TH" sz="2800" dirty="0"/>
              <a:t>อินเทอร์เน็ตความเร็วสูงเป็นสาเหตุที่ทำให้เกิด </a:t>
            </a:r>
            <a:r>
              <a:rPr lang="en-US" sz="2800" dirty="0"/>
              <a:t>video streaming</a:t>
            </a:r>
            <a:endParaRPr lang="th-TH" sz="2800" dirty="0"/>
          </a:p>
          <a:p>
            <a:pPr marL="228600" indent="-228600">
              <a:buFont typeface="Arial" panose="020B0604020202020204" pitchFamily="34" charset="0"/>
              <a:buChar char="•"/>
            </a:pPr>
            <a:r>
              <a:rPr lang="th-TH" sz="2800" dirty="0"/>
              <a:t>ดูได้ทุกที่ ทุกเวลา ไม่มีโฆษณา</a:t>
            </a:r>
            <a:r>
              <a:rPr lang="en-US" sz="2800" dirty="0"/>
              <a:t> </a:t>
            </a:r>
            <a:r>
              <a:rPr lang="th-TH" sz="2800" dirty="0"/>
              <a:t>แต่มีค่าสมาชิก ผู้รับชมคือกลุ่มผู้มีรายได้ระดับหนึ่ง</a:t>
            </a:r>
          </a:p>
        </p:txBody>
      </p:sp>
    </p:spTree>
    <p:extLst>
      <p:ext uri="{BB962C8B-B14F-4D97-AF65-F5344CB8AC3E}">
        <p14:creationId xmlns:p14="http://schemas.microsoft.com/office/powerpoint/2010/main" val="1635116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94585D-0579-7402-4083-47566CD771BA}"/>
              </a:ext>
            </a:extLst>
          </p:cNvPr>
          <p:cNvSpPr txBox="1"/>
          <p:nvPr/>
        </p:nvSpPr>
        <p:spPr>
          <a:xfrm>
            <a:off x="0" y="2003177"/>
            <a:ext cx="12192000" cy="1384995"/>
          </a:xfrm>
          <a:prstGeom prst="rect">
            <a:avLst/>
          </a:prstGeom>
          <a:noFill/>
        </p:spPr>
        <p:txBody>
          <a:bodyPr wrap="square">
            <a:spAutoFit/>
          </a:bodyPr>
          <a:lstStyle/>
          <a:p>
            <a:pPr algn="ctr"/>
            <a:r>
              <a:rPr lang="en-US" sz="2800" b="0" i="0" dirty="0">
                <a:solidFill>
                  <a:srgbClr val="1F1F1F"/>
                </a:solidFill>
                <a:effectLst/>
                <a:latin typeface="Noto Serif Thai" panose="02020502060505020204" pitchFamily="18" charset="-34"/>
                <a:cs typeface="Noto Serif Thai" panose="02020502060505020204" pitchFamily="18" charset="-34"/>
              </a:rPr>
              <a:t> A language</a:t>
            </a:r>
            <a:br>
              <a:rPr lang="en-US" sz="2800" b="0" i="0" dirty="0">
                <a:solidFill>
                  <a:srgbClr val="1F1F1F"/>
                </a:solidFill>
                <a:effectLst/>
                <a:latin typeface="Noto Serif Thai" panose="02020502060505020204" pitchFamily="18" charset="-34"/>
                <a:cs typeface="Noto Serif Thai" panose="02020502060505020204" pitchFamily="18" charset="-34"/>
              </a:rPr>
            </a:br>
            <a:r>
              <a:rPr lang="en-US" sz="2800" b="0" i="0" dirty="0">
                <a:solidFill>
                  <a:srgbClr val="1F1F1F"/>
                </a:solidFill>
                <a:effectLst/>
                <a:latin typeface="Noto Serif Thai" panose="02020502060505020204" pitchFamily="18" charset="-34"/>
                <a:cs typeface="Noto Serif Thai" panose="02020502060505020204" pitchFamily="18" charset="-34"/>
              </a:rPr>
              <a:t>that doesn't affect the way you think about programming</a:t>
            </a:r>
            <a:br>
              <a:rPr lang="en-US" sz="2800" b="0" i="0" dirty="0">
                <a:solidFill>
                  <a:srgbClr val="1F1F1F"/>
                </a:solidFill>
                <a:effectLst/>
                <a:latin typeface="Noto Serif Thai" panose="02020502060505020204" pitchFamily="18" charset="-34"/>
                <a:cs typeface="Noto Serif Thai" panose="02020502060505020204" pitchFamily="18" charset="-34"/>
              </a:rPr>
            </a:br>
            <a:r>
              <a:rPr lang="en-US" sz="2800" b="0" i="0" dirty="0">
                <a:solidFill>
                  <a:srgbClr val="1F1F1F"/>
                </a:solidFill>
                <a:effectLst/>
                <a:latin typeface="Noto Serif Thai" panose="02020502060505020204" pitchFamily="18" charset="-34"/>
                <a:cs typeface="Noto Serif Thai" panose="02020502060505020204" pitchFamily="18" charset="-34"/>
              </a:rPr>
              <a:t>is not worth knowing.</a:t>
            </a:r>
            <a:endParaRPr lang="en-US" sz="2800" dirty="0">
              <a:latin typeface="Noto Serif Thai" panose="02020502060505020204" pitchFamily="18" charset="-34"/>
              <a:cs typeface="Noto Serif Thai" panose="02020502060505020204" pitchFamily="18" charset="-34"/>
            </a:endParaRPr>
          </a:p>
        </p:txBody>
      </p:sp>
      <p:sp>
        <p:nvSpPr>
          <p:cNvPr id="7" name="TextBox 6">
            <a:extLst>
              <a:ext uri="{FF2B5EF4-FFF2-40B4-BE49-F238E27FC236}">
                <a16:creationId xmlns:a16="http://schemas.microsoft.com/office/drawing/2014/main" id="{5A54A0FC-5063-5AF1-4209-61A46FC1C92A}"/>
              </a:ext>
            </a:extLst>
          </p:cNvPr>
          <p:cNvSpPr txBox="1"/>
          <p:nvPr/>
        </p:nvSpPr>
        <p:spPr>
          <a:xfrm>
            <a:off x="0" y="3782216"/>
            <a:ext cx="12192000" cy="338554"/>
          </a:xfrm>
          <a:prstGeom prst="rect">
            <a:avLst/>
          </a:prstGeom>
          <a:noFill/>
        </p:spPr>
        <p:txBody>
          <a:bodyPr wrap="square">
            <a:spAutoFit/>
          </a:bodyPr>
          <a:lstStyle/>
          <a:p>
            <a:pPr algn="ctr"/>
            <a:r>
              <a:rPr lang="en-US" sz="1600" b="0" i="0" dirty="0">
                <a:solidFill>
                  <a:srgbClr val="040C28"/>
                </a:solidFill>
                <a:effectLst/>
                <a:latin typeface="Noto Serif Thai" panose="02020502060505020204" pitchFamily="18" charset="-34"/>
                <a:cs typeface="Noto Serif Thai" panose="02020502060505020204" pitchFamily="18" charset="-34"/>
              </a:rPr>
              <a:t>Alan J.</a:t>
            </a:r>
            <a:r>
              <a:rPr lang="en-US" sz="1600" b="0" i="0" dirty="0">
                <a:solidFill>
                  <a:srgbClr val="1F1F1F"/>
                </a:solidFill>
                <a:effectLst/>
                <a:latin typeface="Noto Serif Thai" panose="02020502060505020204" pitchFamily="18" charset="-34"/>
                <a:cs typeface="Noto Serif Thai" panose="02020502060505020204" pitchFamily="18" charset="-34"/>
              </a:rPr>
              <a:t> </a:t>
            </a:r>
            <a:r>
              <a:rPr lang="en-US" sz="1600" b="0" i="0" dirty="0">
                <a:solidFill>
                  <a:srgbClr val="040C28"/>
                </a:solidFill>
                <a:effectLst/>
                <a:latin typeface="Noto Serif Thai" panose="02020502060505020204" pitchFamily="18" charset="-34"/>
                <a:cs typeface="Noto Serif Thai" panose="02020502060505020204" pitchFamily="18" charset="-34"/>
              </a:rPr>
              <a:t>Perlis</a:t>
            </a:r>
            <a:endParaRPr lang="en-US" sz="1600" dirty="0">
              <a:latin typeface="Noto Serif Thai" panose="02020502060505020204" pitchFamily="18" charset="-34"/>
              <a:cs typeface="Noto Serif Thai" panose="02020502060505020204" pitchFamily="18" charset="-34"/>
            </a:endParaRPr>
          </a:p>
        </p:txBody>
      </p:sp>
    </p:spTree>
    <p:extLst>
      <p:ext uri="{BB962C8B-B14F-4D97-AF65-F5344CB8AC3E}">
        <p14:creationId xmlns:p14="http://schemas.microsoft.com/office/powerpoint/2010/main" val="2735228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03FDDD-4D09-BB15-5739-3FDDFD727870}"/>
              </a:ext>
            </a:extLst>
          </p:cNvPr>
          <p:cNvPicPr>
            <a:picLocks noChangeAspect="1"/>
          </p:cNvPicPr>
          <p:nvPr/>
        </p:nvPicPr>
        <p:blipFill>
          <a:blip r:embed="rId2"/>
          <a:stretch>
            <a:fillRect/>
          </a:stretch>
        </p:blipFill>
        <p:spPr>
          <a:xfrm>
            <a:off x="1871662" y="1276601"/>
            <a:ext cx="8448675" cy="5267325"/>
          </a:xfrm>
          <a:prstGeom prst="rect">
            <a:avLst/>
          </a:prstGeom>
          <a:ln w="12700">
            <a:solidFill>
              <a:schemeClr val="tx1"/>
            </a:solidFill>
          </a:ln>
        </p:spPr>
      </p:pic>
      <p:sp>
        <p:nvSpPr>
          <p:cNvPr id="2" name="TextBox 1">
            <a:extLst>
              <a:ext uri="{FF2B5EF4-FFF2-40B4-BE49-F238E27FC236}">
                <a16:creationId xmlns:a16="http://schemas.microsoft.com/office/drawing/2014/main" id="{309D3EA5-6851-35D2-402D-2B1956ED712C}"/>
              </a:ext>
            </a:extLst>
          </p:cNvPr>
          <p:cNvSpPr txBox="1"/>
          <p:nvPr/>
        </p:nvSpPr>
        <p:spPr>
          <a:xfrm>
            <a:off x="115503" y="129466"/>
            <a:ext cx="6959065" cy="769441"/>
          </a:xfrm>
          <a:prstGeom prst="rect">
            <a:avLst/>
          </a:prstGeom>
          <a:noFill/>
        </p:spPr>
        <p:txBody>
          <a:bodyPr wrap="square" rtlCol="0">
            <a:spAutoFit/>
          </a:bodyPr>
          <a:lstStyle/>
          <a:p>
            <a:r>
              <a:rPr lang="en-US" sz="4400" dirty="0">
                <a:latin typeface="Kanit" panose="00000500000000000000" pitchFamily="2" charset="-34"/>
                <a:cs typeface="Kanit" panose="00000500000000000000" pitchFamily="2" charset="-34"/>
              </a:rPr>
              <a:t>I</a:t>
            </a:r>
            <a:r>
              <a:rPr lang="en-US" sz="3200" dirty="0">
                <a:latin typeface="Kanit" panose="00000500000000000000" pitchFamily="2" charset="-34"/>
                <a:cs typeface="Kanit" panose="00000500000000000000" pitchFamily="2" charset="-34"/>
              </a:rPr>
              <a:t>NTRODUCTION</a:t>
            </a:r>
            <a:r>
              <a:rPr lang="en-US" sz="4400" dirty="0">
                <a:latin typeface="Kanit" panose="00000500000000000000" pitchFamily="2" charset="-34"/>
                <a:cs typeface="Kanit" panose="00000500000000000000" pitchFamily="2" charset="-34"/>
              </a:rPr>
              <a:t> </a:t>
            </a:r>
            <a:r>
              <a:rPr lang="en-US" sz="3200" dirty="0">
                <a:latin typeface="Kanit" panose="00000500000000000000" pitchFamily="2" charset="-34"/>
                <a:cs typeface="Kanit" panose="00000500000000000000" pitchFamily="2" charset="-34"/>
              </a:rPr>
              <a:t>to</a:t>
            </a:r>
            <a:r>
              <a:rPr lang="en-US" sz="4400" dirty="0">
                <a:latin typeface="Kanit" panose="00000500000000000000" pitchFamily="2" charset="-34"/>
                <a:cs typeface="Kanit" panose="00000500000000000000" pitchFamily="2" charset="-34"/>
              </a:rPr>
              <a:t> R</a:t>
            </a:r>
            <a:r>
              <a:rPr lang="en-US" sz="3200" dirty="0">
                <a:latin typeface="Kanit" panose="00000500000000000000" pitchFamily="2" charset="-34"/>
                <a:cs typeface="Kanit" panose="00000500000000000000" pitchFamily="2" charset="-34"/>
              </a:rPr>
              <a:t>EACT</a:t>
            </a:r>
            <a:endParaRPr lang="en-US" sz="4400" dirty="0">
              <a:latin typeface="Kanit" panose="00000500000000000000" pitchFamily="2" charset="-34"/>
              <a:cs typeface="Kanit" panose="00000500000000000000" pitchFamily="2" charset="-34"/>
            </a:endParaRPr>
          </a:p>
        </p:txBody>
      </p:sp>
    </p:spTree>
    <p:extLst>
      <p:ext uri="{BB962C8B-B14F-4D97-AF65-F5344CB8AC3E}">
        <p14:creationId xmlns:p14="http://schemas.microsoft.com/office/powerpoint/2010/main" val="1110266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92520" y="641839"/>
            <a:ext cx="8809080" cy="2687516"/>
          </a:xfrm>
          <a:prstGeom prst="rect">
            <a:avLst/>
          </a:prstGeom>
        </p:spPr>
      </p:pic>
      <p:pic>
        <p:nvPicPr>
          <p:cNvPr id="5" name="Picture 4"/>
          <p:cNvPicPr>
            <a:picLocks noChangeAspect="1"/>
          </p:cNvPicPr>
          <p:nvPr/>
        </p:nvPicPr>
        <p:blipFill>
          <a:blip r:embed="rId3"/>
          <a:stretch>
            <a:fillRect/>
          </a:stretch>
        </p:blipFill>
        <p:spPr>
          <a:xfrm>
            <a:off x="1692520" y="3701561"/>
            <a:ext cx="8809080" cy="2687516"/>
          </a:xfrm>
          <a:prstGeom prst="rect">
            <a:avLst/>
          </a:prstGeom>
        </p:spPr>
      </p:pic>
    </p:spTree>
    <p:extLst>
      <p:ext uri="{BB962C8B-B14F-4D97-AF65-F5344CB8AC3E}">
        <p14:creationId xmlns:p14="http://schemas.microsoft.com/office/powerpoint/2010/main" val="2473549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2B002-7ABF-D3F6-2134-F5DB48AC7308}"/>
              </a:ext>
            </a:extLst>
          </p:cNvPr>
          <p:cNvPicPr>
            <a:picLocks noChangeAspect="1"/>
          </p:cNvPicPr>
          <p:nvPr/>
        </p:nvPicPr>
        <p:blipFill>
          <a:blip r:embed="rId2"/>
          <a:stretch>
            <a:fillRect/>
          </a:stretch>
        </p:blipFill>
        <p:spPr>
          <a:xfrm>
            <a:off x="900112" y="1585911"/>
            <a:ext cx="4714875" cy="3686175"/>
          </a:xfrm>
          <a:prstGeom prst="rect">
            <a:avLst/>
          </a:prstGeom>
          <a:ln w="12700">
            <a:solidFill>
              <a:schemeClr val="tx1"/>
            </a:solidFill>
          </a:ln>
        </p:spPr>
      </p:pic>
      <p:pic>
        <p:nvPicPr>
          <p:cNvPr id="7" name="Picture 6">
            <a:extLst>
              <a:ext uri="{FF2B5EF4-FFF2-40B4-BE49-F238E27FC236}">
                <a16:creationId xmlns:a16="http://schemas.microsoft.com/office/drawing/2014/main" id="{1E332165-AD23-0757-8EFB-82213054591D}"/>
              </a:ext>
            </a:extLst>
          </p:cNvPr>
          <p:cNvPicPr>
            <a:picLocks noChangeAspect="1"/>
          </p:cNvPicPr>
          <p:nvPr/>
        </p:nvPicPr>
        <p:blipFill>
          <a:blip r:embed="rId3"/>
          <a:stretch>
            <a:fillRect/>
          </a:stretch>
        </p:blipFill>
        <p:spPr>
          <a:xfrm>
            <a:off x="6096000" y="2790823"/>
            <a:ext cx="5553075" cy="1276350"/>
          </a:xfrm>
          <a:prstGeom prst="rect">
            <a:avLst/>
          </a:prstGeom>
        </p:spPr>
      </p:pic>
    </p:spTree>
    <p:extLst>
      <p:ext uri="{BB962C8B-B14F-4D97-AF65-F5344CB8AC3E}">
        <p14:creationId xmlns:p14="http://schemas.microsoft.com/office/powerpoint/2010/main" val="189293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520" y="281939"/>
            <a:ext cx="4953000" cy="6303819"/>
          </a:xfrm>
          <a:prstGeom prst="rect">
            <a:avLst/>
          </a:prstGeom>
        </p:spPr>
      </p:pic>
    </p:spTree>
    <p:extLst>
      <p:ext uri="{BB962C8B-B14F-4D97-AF65-F5344CB8AC3E}">
        <p14:creationId xmlns:p14="http://schemas.microsoft.com/office/powerpoint/2010/main" val="3512100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th-TH" sz="3200" dirty="0"/>
              <a:t>คำสั่งพื้นฐาน </a:t>
            </a:r>
            <a:r>
              <a:rPr lang="en-US" sz="3200" dirty="0"/>
              <a:t>(</a:t>
            </a:r>
            <a:r>
              <a:rPr lang="th-TH" sz="3200" dirty="0"/>
              <a:t>น. 23</a:t>
            </a:r>
            <a:r>
              <a:rPr lang="en-US" sz="3200" dirty="0"/>
              <a:t>)</a:t>
            </a:r>
          </a:p>
        </p:txBody>
      </p:sp>
      <p:sp>
        <p:nvSpPr>
          <p:cNvPr id="3" name="Rectangle 2"/>
          <p:cNvSpPr/>
          <p:nvPr/>
        </p:nvSpPr>
        <p:spPr>
          <a:xfrm>
            <a:off x="160020" y="687645"/>
            <a:ext cx="11887200" cy="1477328"/>
          </a:xfrm>
          <a:prstGeom prst="rect">
            <a:avLst/>
          </a:prstGeom>
        </p:spPr>
        <p:txBody>
          <a:bodyPr wrap="square">
            <a:spAutoFit/>
          </a:bodyPr>
          <a:lstStyle/>
          <a:p>
            <a:r>
              <a:rPr lang="en-US" dirty="0" err="1"/>
              <a:t>npm</a:t>
            </a:r>
            <a:r>
              <a:rPr lang="en-US" dirty="0"/>
              <a:t> install &lt;</a:t>
            </a:r>
            <a:r>
              <a:rPr lang="en-US" dirty="0" err="1"/>
              <a:t>package_name</a:t>
            </a:r>
            <a:r>
              <a:rPr lang="en-US" dirty="0"/>
              <a:t>&gt; …</a:t>
            </a:r>
          </a:p>
          <a:p>
            <a:endParaRPr lang="en-US" dirty="0"/>
          </a:p>
          <a:p>
            <a:r>
              <a:rPr lang="en-US" dirty="0" err="1"/>
              <a:t>npm</a:t>
            </a:r>
            <a:r>
              <a:rPr lang="en-US" dirty="0"/>
              <a:t> install -g &lt;</a:t>
            </a:r>
            <a:r>
              <a:rPr lang="en-US" dirty="0" err="1"/>
              <a:t>package_name</a:t>
            </a:r>
            <a:r>
              <a:rPr lang="en-US" dirty="0"/>
              <a:t>&gt; …		g </a:t>
            </a:r>
            <a:r>
              <a:rPr lang="th-TH" dirty="0"/>
              <a:t>หมายถึง </a:t>
            </a:r>
            <a:r>
              <a:rPr lang="en-US" dirty="0"/>
              <a:t>global</a:t>
            </a:r>
          </a:p>
          <a:p>
            <a:endParaRPr lang="en-US" dirty="0"/>
          </a:p>
          <a:p>
            <a:r>
              <a:rPr lang="en-US" dirty="0" err="1"/>
              <a:t>npm</a:t>
            </a:r>
            <a:r>
              <a:rPr lang="en-US" dirty="0"/>
              <a:t> uninstall &lt;</a:t>
            </a:r>
            <a:r>
              <a:rPr lang="en-US" dirty="0" err="1"/>
              <a:t>package_name</a:t>
            </a:r>
            <a:r>
              <a:rPr lang="en-US" dirty="0"/>
              <a:t>&gt; …</a:t>
            </a:r>
          </a:p>
        </p:txBody>
      </p:sp>
    </p:spTree>
    <p:extLst>
      <p:ext uri="{BB962C8B-B14F-4D97-AF65-F5344CB8AC3E}">
        <p14:creationId xmlns:p14="http://schemas.microsoft.com/office/powerpoint/2010/main" val="427959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 y="687645"/>
            <a:ext cx="11887200" cy="2031325"/>
          </a:xfrm>
          <a:prstGeom prst="rect">
            <a:avLst/>
          </a:prstGeom>
        </p:spPr>
        <p:txBody>
          <a:bodyPr wrap="square">
            <a:spAutoFit/>
          </a:bodyPr>
          <a:lstStyle/>
          <a:p>
            <a:pPr>
              <a:tabLst>
                <a:tab pos="1944688" algn="l"/>
                <a:tab pos="5197475" algn="l"/>
              </a:tabLst>
            </a:pPr>
            <a:r>
              <a:rPr lang="en-US" dirty="0" err="1"/>
              <a:t>npm</a:t>
            </a:r>
            <a:r>
              <a:rPr lang="en-US" dirty="0"/>
              <a:t> install -g create-react-app</a:t>
            </a:r>
          </a:p>
          <a:p>
            <a:pPr>
              <a:tabLst>
                <a:tab pos="1944688" algn="l"/>
                <a:tab pos="5197475" algn="l"/>
              </a:tabLst>
            </a:pPr>
            <a:r>
              <a:rPr lang="en-US" dirty="0"/>
              <a:t>create-react-app &lt;app-name&gt; </a:t>
            </a:r>
            <a:r>
              <a:rPr lang="en-US" dirty="0">
                <a:solidFill>
                  <a:srgbClr val="FF0000"/>
                </a:solidFill>
                <a:highlight>
                  <a:srgbClr val="FFFF00"/>
                </a:highlight>
              </a:rPr>
              <a:t>--template typescript</a:t>
            </a:r>
            <a:endParaRPr lang="en-US" dirty="0"/>
          </a:p>
          <a:p>
            <a:pPr>
              <a:tabLst>
                <a:tab pos="1944688" algn="l"/>
                <a:tab pos="5197475" algn="l"/>
              </a:tabLst>
            </a:pPr>
            <a:r>
              <a:rPr lang="en-US" dirty="0"/>
              <a:t>cd test-app</a:t>
            </a:r>
          </a:p>
          <a:p>
            <a:pPr>
              <a:tabLst>
                <a:tab pos="1944688" algn="l"/>
                <a:tab pos="5197475" algn="l"/>
              </a:tabLst>
            </a:pPr>
            <a:r>
              <a:rPr lang="en-US" dirty="0"/>
              <a:t>code .	</a:t>
            </a:r>
            <a:r>
              <a:rPr lang="th-TH" dirty="0"/>
              <a:t>หรือเปิดจากเมนูของ </a:t>
            </a:r>
            <a:r>
              <a:rPr lang="en-US" dirty="0"/>
              <a:t>VS Code </a:t>
            </a:r>
            <a:r>
              <a:rPr lang="th-TH" dirty="0"/>
              <a:t>โดยเลือกที่ </a:t>
            </a:r>
            <a:r>
              <a:rPr lang="en-US" dirty="0"/>
              <a:t>File &gt; Open Folder</a:t>
            </a:r>
          </a:p>
          <a:p>
            <a:pPr>
              <a:tabLst>
                <a:tab pos="1944688" algn="l"/>
                <a:tab pos="5197475" algn="l"/>
              </a:tabLst>
            </a:pPr>
            <a:endParaRPr lang="en-US" dirty="0"/>
          </a:p>
          <a:p>
            <a:pPr>
              <a:tabLst>
                <a:tab pos="1944688" algn="l"/>
                <a:tab pos="5197475" algn="l"/>
              </a:tabLst>
            </a:pPr>
            <a:r>
              <a:rPr lang="en-US" dirty="0" err="1"/>
              <a:t>npm</a:t>
            </a:r>
            <a:r>
              <a:rPr lang="en-US" dirty="0"/>
              <a:t> start</a:t>
            </a:r>
            <a:r>
              <a:rPr lang="th-TH" dirty="0"/>
              <a:t>	</a:t>
            </a:r>
            <a:r>
              <a:rPr lang="en-US" dirty="0"/>
              <a:t>// to run the project</a:t>
            </a:r>
            <a:r>
              <a:rPr lang="th-TH" dirty="0"/>
              <a:t>	เหมือน </a:t>
            </a:r>
            <a:r>
              <a:rPr lang="en-US" dirty="0"/>
              <a:t>dotnet build</a:t>
            </a:r>
            <a:r>
              <a:rPr lang="th-TH" dirty="0"/>
              <a:t> และ </a:t>
            </a:r>
            <a:r>
              <a:rPr lang="en-US" dirty="0"/>
              <a:t>dotnet run (JavaScript </a:t>
            </a:r>
            <a:r>
              <a:rPr lang="th-TH" dirty="0"/>
              <a:t>ไม่ต้อง </a:t>
            </a:r>
            <a:r>
              <a:rPr lang="en-US" dirty="0"/>
              <a:t>compile </a:t>
            </a:r>
            <a:r>
              <a:rPr lang="th-TH" dirty="0"/>
              <a:t>หรือ </a:t>
            </a:r>
            <a:r>
              <a:rPr lang="en-US" dirty="0"/>
              <a:t>build)</a:t>
            </a:r>
          </a:p>
          <a:p>
            <a:pPr>
              <a:tabLst>
                <a:tab pos="1944688" algn="l"/>
                <a:tab pos="5197475" algn="l"/>
              </a:tabLst>
            </a:pPr>
            <a:r>
              <a:rPr lang="en-US" dirty="0" err="1"/>
              <a:t>npm</a:t>
            </a:r>
            <a:r>
              <a:rPr lang="en-US" dirty="0"/>
              <a:t> run build	// to create a production build</a:t>
            </a:r>
            <a:r>
              <a:rPr lang="th-TH" dirty="0"/>
              <a:t>	เหมือน </a:t>
            </a:r>
            <a:r>
              <a:rPr lang="en-US" dirty="0"/>
              <a:t>dotnet publish</a:t>
            </a:r>
          </a:p>
        </p:txBody>
      </p:sp>
      <p:sp>
        <p:nvSpPr>
          <p:cNvPr id="5" name="TextBox 4"/>
          <p:cNvSpPr txBox="1"/>
          <p:nvPr/>
        </p:nvSpPr>
        <p:spPr>
          <a:xfrm>
            <a:off x="160020" y="102870"/>
            <a:ext cx="11887200" cy="584775"/>
          </a:xfrm>
          <a:prstGeom prst="rect">
            <a:avLst/>
          </a:prstGeom>
          <a:noFill/>
        </p:spPr>
        <p:txBody>
          <a:bodyPr wrap="square" rtlCol="0">
            <a:spAutoFit/>
          </a:bodyPr>
          <a:lstStyle/>
          <a:p>
            <a:r>
              <a:rPr lang="th-TH" sz="3200" dirty="0"/>
              <a:t>การสร้างและทดสอบ </a:t>
            </a:r>
            <a:r>
              <a:rPr lang="en-US" sz="3200" dirty="0"/>
              <a:t>React Application</a:t>
            </a:r>
          </a:p>
        </p:txBody>
      </p:sp>
      <p:pic>
        <p:nvPicPr>
          <p:cNvPr id="6" name="Picture 5"/>
          <p:cNvPicPr>
            <a:picLocks noChangeAspect="1"/>
          </p:cNvPicPr>
          <p:nvPr/>
        </p:nvPicPr>
        <p:blipFill>
          <a:blip r:embed="rId2"/>
          <a:stretch>
            <a:fillRect/>
          </a:stretch>
        </p:blipFill>
        <p:spPr>
          <a:xfrm>
            <a:off x="845820" y="3247049"/>
            <a:ext cx="3596640" cy="3136605"/>
          </a:xfrm>
          <a:prstGeom prst="rect">
            <a:avLst/>
          </a:prstGeom>
        </p:spPr>
      </p:pic>
      <p:sp>
        <p:nvSpPr>
          <p:cNvPr id="7" name="Rectangle 6"/>
          <p:cNvSpPr/>
          <p:nvPr/>
        </p:nvSpPr>
        <p:spPr>
          <a:xfrm>
            <a:off x="4442460" y="6014322"/>
            <a:ext cx="2281137" cy="369332"/>
          </a:xfrm>
          <a:prstGeom prst="rect">
            <a:avLst/>
          </a:prstGeom>
        </p:spPr>
        <p:txBody>
          <a:bodyPr wrap="none">
            <a:spAutoFit/>
          </a:bodyPr>
          <a:lstStyle/>
          <a:p>
            <a:r>
              <a:rPr lang="en-US" dirty="0"/>
              <a:t>http://localhost:3000/</a:t>
            </a:r>
          </a:p>
        </p:txBody>
      </p:sp>
      <p:sp>
        <p:nvSpPr>
          <p:cNvPr id="2" name="TextBox 1">
            <a:extLst>
              <a:ext uri="{FF2B5EF4-FFF2-40B4-BE49-F238E27FC236}">
                <a16:creationId xmlns:a16="http://schemas.microsoft.com/office/drawing/2014/main" id="{0BC741E5-C383-7920-EA9E-4848EC22232A}"/>
              </a:ext>
            </a:extLst>
          </p:cNvPr>
          <p:cNvSpPr txBox="1"/>
          <p:nvPr/>
        </p:nvSpPr>
        <p:spPr>
          <a:xfrm>
            <a:off x="5053665" y="820033"/>
            <a:ext cx="2261536" cy="523220"/>
          </a:xfrm>
          <a:prstGeom prst="rect">
            <a:avLst/>
          </a:prstGeom>
          <a:noFill/>
        </p:spPr>
        <p:txBody>
          <a:bodyPr wrap="square" rtlCol="0">
            <a:spAutoFit/>
          </a:bodyPr>
          <a:lstStyle/>
          <a:p>
            <a:r>
              <a:rPr lang="th-TH" sz="1400" dirty="0">
                <a:solidFill>
                  <a:srgbClr val="FF0000"/>
                </a:solidFill>
              </a:rPr>
              <a:t>เอาไว้ก่อนยังไม่ต้องทำแบบ </a:t>
            </a:r>
            <a:r>
              <a:rPr lang="en-US" sz="1400" dirty="0">
                <a:solidFill>
                  <a:srgbClr val="FF0000"/>
                </a:solidFill>
              </a:rPr>
              <a:t>typescript</a:t>
            </a:r>
            <a:br>
              <a:rPr lang="en-US" sz="1400" dirty="0">
                <a:solidFill>
                  <a:srgbClr val="FF0000"/>
                </a:solidFill>
              </a:rPr>
            </a:br>
            <a:r>
              <a:rPr lang="th-TH" sz="1400" dirty="0">
                <a:solidFill>
                  <a:srgbClr val="FF0000"/>
                </a:solidFill>
              </a:rPr>
              <a:t>นิสิตที่สนใจไปศึกษาเพิ่มเองนะครับ</a:t>
            </a:r>
            <a:endParaRPr lang="en-US" sz="1400" dirty="0">
              <a:solidFill>
                <a:srgbClr val="FF0000"/>
              </a:solidFill>
            </a:endParaRPr>
          </a:p>
        </p:txBody>
      </p:sp>
    </p:spTree>
    <p:extLst>
      <p:ext uri="{BB962C8B-B14F-4D97-AF65-F5344CB8AC3E}">
        <p14:creationId xmlns:p14="http://schemas.microsoft.com/office/powerpoint/2010/main" val="2227922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th-TH" sz="3200" dirty="0"/>
              <a:t>ลักษณะโครงสร้างของ </a:t>
            </a:r>
            <a:r>
              <a:rPr lang="en-US" sz="3200" dirty="0"/>
              <a:t>React Application</a:t>
            </a:r>
            <a:r>
              <a:rPr lang="th-TH" sz="3200" dirty="0"/>
              <a:t> </a:t>
            </a:r>
            <a:r>
              <a:rPr lang="en-US" sz="3200" dirty="0"/>
              <a:t>(</a:t>
            </a:r>
            <a:r>
              <a:rPr lang="th-TH" sz="3200" dirty="0"/>
              <a:t>น. </a:t>
            </a:r>
            <a:r>
              <a:rPr lang="en-US" sz="3200" dirty="0"/>
              <a:t>30)</a:t>
            </a:r>
          </a:p>
        </p:txBody>
      </p:sp>
      <p:pic>
        <p:nvPicPr>
          <p:cNvPr id="2" name="Picture 1"/>
          <p:cNvPicPr>
            <a:picLocks noChangeAspect="1"/>
          </p:cNvPicPr>
          <p:nvPr/>
        </p:nvPicPr>
        <p:blipFill>
          <a:blip r:embed="rId2"/>
          <a:stretch>
            <a:fillRect/>
          </a:stretch>
        </p:blipFill>
        <p:spPr>
          <a:xfrm>
            <a:off x="732099" y="968997"/>
            <a:ext cx="2752725" cy="3581400"/>
          </a:xfrm>
          <a:prstGeom prst="rect">
            <a:avLst/>
          </a:prstGeom>
        </p:spPr>
      </p:pic>
      <p:sp>
        <p:nvSpPr>
          <p:cNvPr id="5" name="Rectangle 4"/>
          <p:cNvSpPr/>
          <p:nvPr/>
        </p:nvSpPr>
        <p:spPr>
          <a:xfrm>
            <a:off x="3855327" y="968997"/>
            <a:ext cx="8191893" cy="2585323"/>
          </a:xfrm>
          <a:prstGeom prst="rect">
            <a:avLst/>
          </a:prstGeom>
        </p:spPr>
        <p:txBody>
          <a:bodyPr wrap="square">
            <a:spAutoFit/>
          </a:bodyPr>
          <a:lstStyle/>
          <a:p>
            <a:r>
              <a:rPr lang="en-US" dirty="0" err="1"/>
              <a:t>node_modules</a:t>
            </a:r>
            <a:r>
              <a:rPr lang="en-US" dirty="0"/>
              <a:t>	</a:t>
            </a:r>
            <a:r>
              <a:rPr lang="th-TH" dirty="0"/>
              <a:t>โมดูลที่ใช้ในแอป</a:t>
            </a:r>
            <a:r>
              <a:rPr lang="th-TH" dirty="0" err="1"/>
              <a:t>พลิเค</a:t>
            </a:r>
            <a:r>
              <a:rPr lang="th-TH" dirty="0"/>
              <a:t>ชันนี้ มีโมดูลเริ่มต้น และเราโหลดมาติดตั้งเพิ่มได้</a:t>
            </a:r>
          </a:p>
          <a:p>
            <a:r>
              <a:rPr lang="en-US" dirty="0"/>
              <a:t>public		</a:t>
            </a:r>
            <a:r>
              <a:rPr lang="th-TH" dirty="0"/>
              <a:t>ใช้เก็บไฟล์ </a:t>
            </a:r>
            <a:r>
              <a:rPr lang="en-US" dirty="0"/>
              <a:t>static </a:t>
            </a:r>
            <a:r>
              <a:rPr lang="th-TH" dirty="0"/>
              <a:t>เช่น </a:t>
            </a:r>
            <a:r>
              <a:rPr lang="en-US" dirty="0"/>
              <a:t>HTML, image</a:t>
            </a:r>
          </a:p>
          <a:p>
            <a:r>
              <a:rPr lang="en-US" dirty="0" err="1"/>
              <a:t>src</a:t>
            </a:r>
            <a:r>
              <a:rPr lang="en-US" dirty="0"/>
              <a:t>		</a:t>
            </a:r>
            <a:r>
              <a:rPr lang="th-TH" dirty="0"/>
              <a:t>เก็บ </a:t>
            </a:r>
            <a:r>
              <a:rPr lang="en-US" dirty="0"/>
              <a:t>source code (.</a:t>
            </a:r>
            <a:r>
              <a:rPr lang="en-US" dirty="0" err="1"/>
              <a:t>js</a:t>
            </a:r>
            <a:r>
              <a:rPr lang="en-US" dirty="0"/>
              <a:t> </a:t>
            </a:r>
            <a:r>
              <a:rPr lang="th-TH" dirty="0"/>
              <a:t>และ </a:t>
            </a:r>
            <a:r>
              <a:rPr lang="en-US" dirty="0"/>
              <a:t>.</a:t>
            </a:r>
            <a:r>
              <a:rPr lang="en-US" dirty="0" err="1"/>
              <a:t>css</a:t>
            </a:r>
            <a:r>
              <a:rPr lang="en-US" dirty="0"/>
              <a:t>)</a:t>
            </a:r>
          </a:p>
          <a:p>
            <a:r>
              <a:rPr lang="en-US" dirty="0"/>
              <a:t>		App.js, App.css	</a:t>
            </a:r>
            <a:r>
              <a:rPr lang="th-TH" dirty="0"/>
              <a:t>เป็น </a:t>
            </a:r>
            <a:r>
              <a:rPr lang="en-US" dirty="0"/>
              <a:t>top-level component </a:t>
            </a:r>
            <a:r>
              <a:rPr lang="th-TH" dirty="0"/>
              <a:t>ของ </a:t>
            </a:r>
            <a:r>
              <a:rPr lang="en-US" dirty="0"/>
              <a:t>React</a:t>
            </a:r>
            <a:br>
              <a:rPr lang="en-US" dirty="0"/>
            </a:br>
            <a:r>
              <a:rPr lang="en-US" dirty="0"/>
              <a:t>		index.js, index.css	</a:t>
            </a:r>
            <a:r>
              <a:rPr lang="th-TH" dirty="0"/>
              <a:t>เป็นหน้าแรกของแอป</a:t>
            </a:r>
            <a:r>
              <a:rPr lang="th-TH" dirty="0" err="1"/>
              <a:t>พลิเค</a:t>
            </a:r>
            <a:r>
              <a:rPr lang="th-TH" dirty="0"/>
              <a:t>ชัน</a:t>
            </a:r>
          </a:p>
          <a:p>
            <a:r>
              <a:rPr lang="en-US" dirty="0" err="1"/>
              <a:t>package.json</a:t>
            </a:r>
            <a:r>
              <a:rPr lang="en-US" dirty="0"/>
              <a:t>	</a:t>
            </a:r>
            <a:r>
              <a:rPr lang="th-TH" dirty="0"/>
              <a:t>การตั้งค่าต่าง ๆ ของแอป</a:t>
            </a:r>
            <a:r>
              <a:rPr lang="th-TH" dirty="0" err="1"/>
              <a:t>พลิเค</a:t>
            </a:r>
            <a:r>
              <a:rPr lang="th-TH" dirty="0"/>
              <a:t>ชันนี้</a:t>
            </a:r>
          </a:p>
          <a:p>
            <a:r>
              <a:rPr lang="en-US" dirty="0"/>
              <a:t>package-</a:t>
            </a:r>
            <a:r>
              <a:rPr lang="en-US" dirty="0" err="1"/>
              <a:t>lock.json</a:t>
            </a:r>
            <a:r>
              <a:rPr lang="en-US" dirty="0"/>
              <a:t>	</a:t>
            </a:r>
            <a:r>
              <a:rPr lang="th-TH" dirty="0"/>
              <a:t>สำหรับโปรแกรม </a:t>
            </a:r>
            <a:r>
              <a:rPr lang="en-US" dirty="0" err="1"/>
              <a:t>npm</a:t>
            </a:r>
            <a:r>
              <a:rPr lang="en-US" dirty="0"/>
              <a:t> </a:t>
            </a:r>
            <a:r>
              <a:rPr lang="th-TH" dirty="0"/>
              <a:t>เราไม่ต้องไปแก้ไขเอง</a:t>
            </a:r>
            <a:endParaRPr lang="en-US" dirty="0"/>
          </a:p>
          <a:p>
            <a:r>
              <a:rPr lang="en-US" dirty="0"/>
              <a:t>.</a:t>
            </a:r>
            <a:r>
              <a:rPr lang="en-US" dirty="0" err="1"/>
              <a:t>gitignore</a:t>
            </a:r>
            <a:r>
              <a:rPr lang="en-US" dirty="0"/>
              <a:t>		</a:t>
            </a:r>
            <a:r>
              <a:rPr lang="th-TH" dirty="0"/>
              <a:t>รายชื่อไฟล์ที่ไม่ต้องเพิ่มลงใน </a:t>
            </a:r>
            <a:r>
              <a:rPr lang="en-US" dirty="0" err="1"/>
              <a:t>Git</a:t>
            </a:r>
            <a:endParaRPr lang="en-US" dirty="0"/>
          </a:p>
          <a:p>
            <a:r>
              <a:rPr lang="en-US" dirty="0"/>
              <a:t>README.MD	MD = mark down </a:t>
            </a:r>
            <a:r>
              <a:rPr lang="th-TH" dirty="0"/>
              <a:t>คือ คำสั่งและข้อมูลสำหรับใช้บนแพลตฟอร์มอื่น เช่น </a:t>
            </a:r>
            <a:r>
              <a:rPr lang="en-US" dirty="0"/>
              <a:t>GitHub</a:t>
            </a:r>
            <a:endParaRPr lang="th-TH" dirty="0"/>
          </a:p>
        </p:txBody>
      </p:sp>
      <p:sp>
        <p:nvSpPr>
          <p:cNvPr id="3" name="TextBox 2"/>
          <p:cNvSpPr txBox="1"/>
          <p:nvPr/>
        </p:nvSpPr>
        <p:spPr>
          <a:xfrm>
            <a:off x="7228573" y="6550223"/>
            <a:ext cx="4963427" cy="307777"/>
          </a:xfrm>
          <a:prstGeom prst="rect">
            <a:avLst/>
          </a:prstGeom>
          <a:noFill/>
        </p:spPr>
        <p:txBody>
          <a:bodyPr wrap="square" rtlCol="0">
            <a:spAutoFit/>
          </a:bodyPr>
          <a:lstStyle/>
          <a:p>
            <a:pPr algn="r"/>
            <a:r>
              <a:rPr lang="en-US" sz="1400" dirty="0">
                <a:solidFill>
                  <a:srgbClr val="FF0000"/>
                </a:solidFill>
              </a:rPr>
              <a:t>Note: </a:t>
            </a:r>
            <a:r>
              <a:rPr lang="th-TH" sz="1400" dirty="0">
                <a:solidFill>
                  <a:srgbClr val="FF0000"/>
                </a:solidFill>
              </a:rPr>
              <a:t>ตั้งค่า </a:t>
            </a:r>
            <a:r>
              <a:rPr lang="en-US" sz="1400" dirty="0">
                <a:solidFill>
                  <a:srgbClr val="FF0000"/>
                </a:solidFill>
              </a:rPr>
              <a:t>VSC </a:t>
            </a:r>
            <a:r>
              <a:rPr lang="th-TH" sz="1400" dirty="0">
                <a:solidFill>
                  <a:srgbClr val="FF0000"/>
                </a:solidFill>
              </a:rPr>
              <a:t>ให้ </a:t>
            </a:r>
            <a:r>
              <a:rPr lang="en-US" sz="1400" dirty="0">
                <a:solidFill>
                  <a:srgbClr val="FF0000"/>
                </a:solidFill>
              </a:rPr>
              <a:t>tab = 4 </a:t>
            </a:r>
            <a:r>
              <a:rPr lang="th-TH" sz="1400" dirty="0">
                <a:solidFill>
                  <a:srgbClr val="FF0000"/>
                </a:solidFill>
              </a:rPr>
              <a:t>และไม่เดาค่า </a:t>
            </a:r>
            <a:r>
              <a:rPr lang="en-US" sz="1400" dirty="0">
                <a:solidFill>
                  <a:srgbClr val="FF0000"/>
                </a:solidFill>
              </a:rPr>
              <a:t>tab, Shift-Alt + F </a:t>
            </a:r>
            <a:r>
              <a:rPr lang="th-TH" sz="1400" dirty="0">
                <a:solidFill>
                  <a:srgbClr val="FF0000"/>
                </a:solidFill>
              </a:rPr>
              <a:t>ใช้ </a:t>
            </a:r>
            <a:r>
              <a:rPr lang="en-US" sz="1400" dirty="0">
                <a:solidFill>
                  <a:srgbClr val="FF0000"/>
                </a:solidFill>
              </a:rPr>
              <a:t>beautify code</a:t>
            </a:r>
          </a:p>
        </p:txBody>
      </p:sp>
    </p:spTree>
    <p:extLst>
      <p:ext uri="{BB962C8B-B14F-4D97-AF65-F5344CB8AC3E}">
        <p14:creationId xmlns:p14="http://schemas.microsoft.com/office/powerpoint/2010/main" val="37242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5B2603-AE42-AEA5-4C0D-348E516CF85C}"/>
              </a:ext>
            </a:extLst>
          </p:cNvPr>
          <p:cNvPicPr>
            <a:picLocks noChangeAspect="1"/>
          </p:cNvPicPr>
          <p:nvPr/>
        </p:nvPicPr>
        <p:blipFill>
          <a:blip r:embed="rId2"/>
          <a:stretch>
            <a:fillRect/>
          </a:stretch>
        </p:blipFill>
        <p:spPr>
          <a:xfrm>
            <a:off x="475891" y="865882"/>
            <a:ext cx="2981741" cy="1314633"/>
          </a:xfrm>
          <a:prstGeom prst="rect">
            <a:avLst/>
          </a:prstGeom>
        </p:spPr>
      </p:pic>
      <p:sp>
        <p:nvSpPr>
          <p:cNvPr id="6" name="TextBox 5">
            <a:extLst>
              <a:ext uri="{FF2B5EF4-FFF2-40B4-BE49-F238E27FC236}">
                <a16:creationId xmlns:a16="http://schemas.microsoft.com/office/drawing/2014/main" id="{1C7CAAB0-E277-1DCF-196A-39D51231CD43}"/>
              </a:ext>
            </a:extLst>
          </p:cNvPr>
          <p:cNvSpPr txBox="1"/>
          <p:nvPr/>
        </p:nvSpPr>
        <p:spPr>
          <a:xfrm>
            <a:off x="160020" y="102870"/>
            <a:ext cx="11887200" cy="584775"/>
          </a:xfrm>
          <a:prstGeom prst="rect">
            <a:avLst/>
          </a:prstGeom>
          <a:noFill/>
        </p:spPr>
        <p:txBody>
          <a:bodyPr wrap="square" rtlCol="0">
            <a:spAutoFit/>
          </a:bodyPr>
          <a:lstStyle/>
          <a:p>
            <a:r>
              <a:rPr lang="en-US" sz="3200" dirty="0"/>
              <a:t>Hello world!</a:t>
            </a:r>
          </a:p>
        </p:txBody>
      </p:sp>
      <p:pic>
        <p:nvPicPr>
          <p:cNvPr id="10" name="Picture 9">
            <a:extLst>
              <a:ext uri="{FF2B5EF4-FFF2-40B4-BE49-F238E27FC236}">
                <a16:creationId xmlns:a16="http://schemas.microsoft.com/office/drawing/2014/main" id="{80935BBD-67F3-B252-F344-37FC9794B724}"/>
              </a:ext>
            </a:extLst>
          </p:cNvPr>
          <p:cNvPicPr>
            <a:picLocks noChangeAspect="1"/>
          </p:cNvPicPr>
          <p:nvPr/>
        </p:nvPicPr>
        <p:blipFill>
          <a:blip r:embed="rId3"/>
          <a:stretch>
            <a:fillRect/>
          </a:stretch>
        </p:blipFill>
        <p:spPr>
          <a:xfrm>
            <a:off x="475891" y="2358752"/>
            <a:ext cx="5534025" cy="1552575"/>
          </a:xfrm>
          <a:prstGeom prst="rect">
            <a:avLst/>
          </a:prstGeom>
        </p:spPr>
      </p:pic>
    </p:spTree>
    <p:extLst>
      <p:ext uri="{BB962C8B-B14F-4D97-AF65-F5344CB8AC3E}">
        <p14:creationId xmlns:p14="http://schemas.microsoft.com/office/powerpoint/2010/main" val="3801813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th-TH" sz="3200" dirty="0"/>
              <a:t>การสร้างและส่งออกโมดูล </a:t>
            </a:r>
            <a:r>
              <a:rPr lang="en-US" sz="3200" dirty="0"/>
              <a:t>/ </a:t>
            </a:r>
            <a:r>
              <a:rPr lang="th-TH" sz="3200" dirty="0"/>
              <a:t>การนำเข้าโมดูล </a:t>
            </a:r>
            <a:r>
              <a:rPr lang="en-US" sz="3200" dirty="0"/>
              <a:t>(</a:t>
            </a:r>
            <a:r>
              <a:rPr lang="th-TH" sz="3200" dirty="0"/>
              <a:t>น. </a:t>
            </a:r>
            <a:r>
              <a:rPr lang="en-US" sz="3200" dirty="0"/>
              <a:t>24 - 26)</a:t>
            </a:r>
          </a:p>
        </p:txBody>
      </p:sp>
      <p:sp>
        <p:nvSpPr>
          <p:cNvPr id="3" name="Rectangle 2"/>
          <p:cNvSpPr/>
          <p:nvPr/>
        </p:nvSpPr>
        <p:spPr>
          <a:xfrm>
            <a:off x="160020" y="3016960"/>
            <a:ext cx="11887200" cy="3693319"/>
          </a:xfrm>
          <a:prstGeom prst="rect">
            <a:avLst/>
          </a:prstGeom>
        </p:spPr>
        <p:txBody>
          <a:bodyPr wrap="square">
            <a:spAutoFit/>
          </a:bodyPr>
          <a:lstStyle/>
          <a:p>
            <a:r>
              <a:rPr lang="th-TH" dirty="0"/>
              <a:t>การส่งออก </a:t>
            </a:r>
            <a:r>
              <a:rPr lang="en-US" dirty="0"/>
              <a:t>constant, function, class </a:t>
            </a:r>
            <a:r>
              <a:rPr lang="th-TH" dirty="0"/>
              <a:t>ใช้ </a:t>
            </a:r>
            <a:r>
              <a:rPr lang="en-US" dirty="0"/>
              <a:t>export </a:t>
            </a:r>
            <a:r>
              <a:rPr lang="th-TH" dirty="0"/>
              <a:t>เขียนไว้ด้านล่างของ </a:t>
            </a:r>
            <a:r>
              <a:rPr lang="en-US" dirty="0"/>
              <a:t>source code</a:t>
            </a:r>
            <a:r>
              <a:rPr lang="th-TH" dirty="0"/>
              <a:t> เช่น</a:t>
            </a:r>
          </a:p>
          <a:p>
            <a:endParaRPr lang="en-US" dirty="0"/>
          </a:p>
          <a:p>
            <a:r>
              <a:rPr lang="en-US" dirty="0"/>
              <a:t>	export { PI, add, Random }		PI </a:t>
            </a:r>
            <a:r>
              <a:rPr lang="th-TH" dirty="0"/>
              <a:t>เป็น </a:t>
            </a:r>
            <a:r>
              <a:rPr lang="en-US" dirty="0"/>
              <a:t>constant, add </a:t>
            </a:r>
            <a:r>
              <a:rPr lang="th-TH" dirty="0"/>
              <a:t>เป็นฟังก์ชัน</a:t>
            </a:r>
            <a:r>
              <a:rPr lang="en-US" dirty="0"/>
              <a:t>, Random </a:t>
            </a:r>
            <a:r>
              <a:rPr lang="th-TH" dirty="0"/>
              <a:t>เป็น </a:t>
            </a:r>
            <a:r>
              <a:rPr lang="en-US" dirty="0"/>
              <a:t>class</a:t>
            </a:r>
          </a:p>
          <a:p>
            <a:endParaRPr lang="en-US" dirty="0"/>
          </a:p>
          <a:p>
            <a:r>
              <a:rPr lang="th-TH" dirty="0"/>
              <a:t>หรือจะใช้ </a:t>
            </a:r>
            <a:r>
              <a:rPr lang="en-US" dirty="0"/>
              <a:t>inline export</a:t>
            </a:r>
            <a:r>
              <a:rPr lang="th-TH" dirty="0"/>
              <a:t> เขียนไว้ข้างหน้า </a:t>
            </a:r>
            <a:r>
              <a:rPr lang="en-US" dirty="0"/>
              <a:t>const, function, class </a:t>
            </a:r>
            <a:r>
              <a:rPr lang="th-TH" dirty="0"/>
              <a:t>เช่น</a:t>
            </a:r>
          </a:p>
          <a:p>
            <a:endParaRPr lang="th-TH" dirty="0"/>
          </a:p>
          <a:p>
            <a:r>
              <a:rPr lang="en-US" dirty="0"/>
              <a:t>	export const PI = 3.14</a:t>
            </a:r>
          </a:p>
          <a:p>
            <a:r>
              <a:rPr lang="en-US" dirty="0"/>
              <a:t>	export function add(num1, num2) { … }</a:t>
            </a:r>
          </a:p>
          <a:p>
            <a:r>
              <a:rPr lang="en-US" dirty="0"/>
              <a:t>	export class Random { … }</a:t>
            </a:r>
          </a:p>
          <a:p>
            <a:endParaRPr lang="en-US" dirty="0"/>
          </a:p>
          <a:p>
            <a:r>
              <a:rPr lang="th-TH" dirty="0"/>
              <a:t>การนำเข้า ใช้ </a:t>
            </a:r>
            <a:r>
              <a:rPr lang="en-US" dirty="0"/>
              <a:t>import </a:t>
            </a:r>
            <a:r>
              <a:rPr lang="th-TH" dirty="0"/>
              <a:t>เช่น</a:t>
            </a:r>
          </a:p>
          <a:p>
            <a:endParaRPr lang="th-TH" dirty="0"/>
          </a:p>
          <a:p>
            <a:r>
              <a:rPr lang="en-US" dirty="0"/>
              <a:t>	import { PI, add, Random }</a:t>
            </a:r>
            <a:r>
              <a:rPr lang="th-TH" dirty="0"/>
              <a:t> </a:t>
            </a:r>
            <a:r>
              <a:rPr lang="en-US" dirty="0"/>
              <a:t>from './math'	</a:t>
            </a:r>
            <a:r>
              <a:rPr lang="th-TH" dirty="0"/>
              <a:t> เขียนโค้ด </a:t>
            </a:r>
            <a:r>
              <a:rPr lang="en-US" dirty="0"/>
              <a:t>PI, add, Random </a:t>
            </a:r>
            <a:r>
              <a:rPr lang="th-TH" dirty="0"/>
              <a:t>ไว้ในไฟล์ </a:t>
            </a:r>
            <a:r>
              <a:rPr lang="en-US" dirty="0"/>
              <a:t>math.js</a:t>
            </a:r>
          </a:p>
        </p:txBody>
      </p:sp>
      <p:grpSp>
        <p:nvGrpSpPr>
          <p:cNvPr id="9" name="Group 8">
            <a:extLst>
              <a:ext uri="{FF2B5EF4-FFF2-40B4-BE49-F238E27FC236}">
                <a16:creationId xmlns:a16="http://schemas.microsoft.com/office/drawing/2014/main" id="{B600DE4E-DA80-6315-FB0D-D54B9B026016}"/>
              </a:ext>
            </a:extLst>
          </p:cNvPr>
          <p:cNvGrpSpPr/>
          <p:nvPr/>
        </p:nvGrpSpPr>
        <p:grpSpPr>
          <a:xfrm>
            <a:off x="654518" y="830972"/>
            <a:ext cx="1318661" cy="2042660"/>
            <a:chOff x="5986913" y="4512145"/>
            <a:chExt cx="1318661" cy="2042660"/>
          </a:xfrm>
        </p:grpSpPr>
        <p:sp>
          <p:nvSpPr>
            <p:cNvPr id="2" name="Rectangle 1">
              <a:extLst>
                <a:ext uri="{FF2B5EF4-FFF2-40B4-BE49-F238E27FC236}">
                  <a16:creationId xmlns:a16="http://schemas.microsoft.com/office/drawing/2014/main" id="{4229F77A-791A-58B7-7B97-AF9908DD95FE}"/>
                </a:ext>
              </a:extLst>
            </p:cNvPr>
            <p:cNvSpPr/>
            <p:nvPr/>
          </p:nvSpPr>
          <p:spPr>
            <a:xfrm>
              <a:off x="5986913" y="4881478"/>
              <a:ext cx="1318661" cy="16733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dirty="0">
                  <a:solidFill>
                    <a:srgbClr val="FF0000"/>
                  </a:solidFill>
                </a:rPr>
                <a:t>import …</a:t>
              </a:r>
            </a:p>
            <a:p>
              <a:endParaRPr lang="en-US" dirty="0">
                <a:solidFill>
                  <a:schemeClr val="tx1"/>
                </a:solidFill>
              </a:endParaRPr>
            </a:p>
          </p:txBody>
        </p:sp>
        <p:sp>
          <p:nvSpPr>
            <p:cNvPr id="6" name="TextBox 5">
              <a:extLst>
                <a:ext uri="{FF2B5EF4-FFF2-40B4-BE49-F238E27FC236}">
                  <a16:creationId xmlns:a16="http://schemas.microsoft.com/office/drawing/2014/main" id="{6036257A-4109-70B0-99C9-F6565A3C25B0}"/>
                </a:ext>
              </a:extLst>
            </p:cNvPr>
            <p:cNvSpPr txBox="1"/>
            <p:nvPr/>
          </p:nvSpPr>
          <p:spPr>
            <a:xfrm>
              <a:off x="5986913" y="4512145"/>
              <a:ext cx="1318660" cy="369332"/>
            </a:xfrm>
            <a:prstGeom prst="rect">
              <a:avLst/>
            </a:prstGeom>
            <a:noFill/>
          </p:spPr>
          <p:txBody>
            <a:bodyPr wrap="square" rtlCol="0">
              <a:spAutoFit/>
            </a:bodyPr>
            <a:lstStyle/>
            <a:p>
              <a:r>
                <a:rPr lang="en-US" dirty="0"/>
                <a:t>App.js</a:t>
              </a:r>
            </a:p>
          </p:txBody>
        </p:sp>
      </p:grpSp>
      <p:grpSp>
        <p:nvGrpSpPr>
          <p:cNvPr id="10" name="Group 9">
            <a:extLst>
              <a:ext uri="{FF2B5EF4-FFF2-40B4-BE49-F238E27FC236}">
                <a16:creationId xmlns:a16="http://schemas.microsoft.com/office/drawing/2014/main" id="{E9A66B80-97D3-7A8A-2652-33821386C8E2}"/>
              </a:ext>
            </a:extLst>
          </p:cNvPr>
          <p:cNvGrpSpPr/>
          <p:nvPr/>
        </p:nvGrpSpPr>
        <p:grpSpPr>
          <a:xfrm>
            <a:off x="3781123" y="830973"/>
            <a:ext cx="1318662" cy="2042659"/>
            <a:chOff x="9671784" y="3759743"/>
            <a:chExt cx="1318662" cy="2042659"/>
          </a:xfrm>
        </p:grpSpPr>
        <p:sp>
          <p:nvSpPr>
            <p:cNvPr id="5" name="Rectangle 4">
              <a:extLst>
                <a:ext uri="{FF2B5EF4-FFF2-40B4-BE49-F238E27FC236}">
                  <a16:creationId xmlns:a16="http://schemas.microsoft.com/office/drawing/2014/main" id="{7973FB47-A5C4-DC1E-A2E7-8DE0803FB2DA}"/>
                </a:ext>
              </a:extLst>
            </p:cNvPr>
            <p:cNvSpPr/>
            <p:nvPr/>
          </p:nvSpPr>
          <p:spPr>
            <a:xfrm>
              <a:off x="9671785" y="4129075"/>
              <a:ext cx="1318661" cy="167332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th-TH" dirty="0">
                  <a:solidFill>
                    <a:schemeClr val="tx1"/>
                  </a:solidFill>
                </a:rPr>
                <a:t>ประกาศ</a:t>
              </a:r>
              <a:br>
                <a:rPr lang="en-US" dirty="0">
                  <a:solidFill>
                    <a:schemeClr val="tx1"/>
                  </a:solidFill>
                </a:rPr>
              </a:br>
              <a:r>
                <a:rPr lang="en-US" dirty="0">
                  <a:solidFill>
                    <a:schemeClr val="tx1"/>
                  </a:solidFill>
                </a:rPr>
                <a:t>const</a:t>
              </a:r>
              <a:br>
                <a:rPr lang="en-US" dirty="0">
                  <a:solidFill>
                    <a:schemeClr val="tx1"/>
                  </a:solidFill>
                </a:rPr>
              </a:br>
              <a:r>
                <a:rPr lang="en-US" dirty="0">
                  <a:solidFill>
                    <a:srgbClr val="0070C0"/>
                  </a:solidFill>
                </a:rPr>
                <a:t>function</a:t>
              </a:r>
              <a:br>
                <a:rPr lang="en-US" dirty="0">
                  <a:solidFill>
                    <a:schemeClr val="tx1"/>
                  </a:solidFill>
                </a:rPr>
              </a:br>
              <a:r>
                <a:rPr lang="en-US" dirty="0">
                  <a:solidFill>
                    <a:schemeClr val="tx1"/>
                  </a:solidFill>
                </a:rPr>
                <a:t>class</a:t>
              </a:r>
              <a:br>
                <a:rPr lang="th-TH" dirty="0">
                  <a:solidFill>
                    <a:schemeClr val="tx1"/>
                  </a:solidFill>
                </a:rPr>
              </a:br>
              <a:br>
                <a:rPr lang="th-TH" dirty="0">
                  <a:solidFill>
                    <a:schemeClr val="tx1"/>
                  </a:solidFill>
                </a:rPr>
              </a:br>
              <a:r>
                <a:rPr lang="en-US" b="1" dirty="0">
                  <a:solidFill>
                    <a:srgbClr val="FF0000"/>
                  </a:solidFill>
                </a:rPr>
                <a:t>export</a:t>
              </a:r>
              <a:r>
                <a:rPr lang="th-TH" b="1" dirty="0">
                  <a:solidFill>
                    <a:srgbClr val="FF0000"/>
                  </a:solidFill>
                </a:rPr>
                <a:t> </a:t>
              </a:r>
              <a:r>
                <a:rPr lang="en-US" b="1" dirty="0">
                  <a:solidFill>
                    <a:srgbClr val="FF0000"/>
                  </a:solidFill>
                </a:rPr>
                <a:t>…</a:t>
              </a:r>
            </a:p>
          </p:txBody>
        </p:sp>
        <p:sp>
          <p:nvSpPr>
            <p:cNvPr id="7" name="TextBox 6">
              <a:extLst>
                <a:ext uri="{FF2B5EF4-FFF2-40B4-BE49-F238E27FC236}">
                  <a16:creationId xmlns:a16="http://schemas.microsoft.com/office/drawing/2014/main" id="{5D58C3A3-37D1-DBA8-DC5B-1C87B98E8CFE}"/>
                </a:ext>
              </a:extLst>
            </p:cNvPr>
            <p:cNvSpPr txBox="1"/>
            <p:nvPr/>
          </p:nvSpPr>
          <p:spPr>
            <a:xfrm>
              <a:off x="9671784" y="3759743"/>
              <a:ext cx="1318660" cy="369332"/>
            </a:xfrm>
            <a:prstGeom prst="rect">
              <a:avLst/>
            </a:prstGeom>
            <a:noFill/>
          </p:spPr>
          <p:txBody>
            <a:bodyPr wrap="square" rtlCol="0">
              <a:spAutoFit/>
            </a:bodyPr>
            <a:lstStyle/>
            <a:p>
              <a:r>
                <a:rPr lang="en-US" dirty="0"/>
                <a:t>Module.js</a:t>
              </a:r>
            </a:p>
          </p:txBody>
        </p:sp>
      </p:grpSp>
      <p:cxnSp>
        <p:nvCxnSpPr>
          <p:cNvPr id="12" name="Straight Arrow Connector 11">
            <a:extLst>
              <a:ext uri="{FF2B5EF4-FFF2-40B4-BE49-F238E27FC236}">
                <a16:creationId xmlns:a16="http://schemas.microsoft.com/office/drawing/2014/main" id="{6D1EF000-28EB-9F59-EEF8-7EFB714872ED}"/>
              </a:ext>
            </a:extLst>
          </p:cNvPr>
          <p:cNvCxnSpPr>
            <a:cxnSpLocks/>
            <a:stCxn id="5" idx="1"/>
            <a:endCxn id="2" idx="3"/>
          </p:cNvCxnSpPr>
          <p:nvPr/>
        </p:nvCxnSpPr>
        <p:spPr>
          <a:xfrm flipH="1">
            <a:off x="1973179" y="2036969"/>
            <a:ext cx="1807945" cy="0"/>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2605D31-197B-F28A-5F5C-13802FBC082F}"/>
              </a:ext>
            </a:extLst>
          </p:cNvPr>
          <p:cNvSpPr txBox="1"/>
          <p:nvPr/>
        </p:nvSpPr>
        <p:spPr>
          <a:xfrm>
            <a:off x="5226519" y="1205971"/>
            <a:ext cx="6525928" cy="646331"/>
          </a:xfrm>
          <a:prstGeom prst="rect">
            <a:avLst/>
          </a:prstGeom>
          <a:noFill/>
        </p:spPr>
        <p:txBody>
          <a:bodyPr wrap="square" rtlCol="0">
            <a:spAutoFit/>
          </a:bodyPr>
          <a:lstStyle/>
          <a:p>
            <a:r>
              <a:rPr lang="th-TH" dirty="0">
                <a:solidFill>
                  <a:srgbClr val="FF0000"/>
                </a:solidFill>
              </a:rPr>
              <a:t>คำสั่ง </a:t>
            </a:r>
            <a:r>
              <a:rPr lang="en-US" dirty="0">
                <a:solidFill>
                  <a:srgbClr val="FF0000"/>
                </a:solidFill>
              </a:rPr>
              <a:t>export </a:t>
            </a:r>
            <a:r>
              <a:rPr lang="th-TH" dirty="0">
                <a:solidFill>
                  <a:srgbClr val="FF0000"/>
                </a:solidFill>
              </a:rPr>
              <a:t>ก็คล้าย ๆ </a:t>
            </a:r>
            <a:r>
              <a:rPr lang="en-US" dirty="0">
                <a:solidFill>
                  <a:srgbClr val="FF0000"/>
                </a:solidFill>
              </a:rPr>
              <a:t>public </a:t>
            </a:r>
            <a:r>
              <a:rPr lang="th-TH" dirty="0">
                <a:solidFill>
                  <a:srgbClr val="FF0000"/>
                </a:solidFill>
              </a:rPr>
              <a:t>คือยอมให้ภายนอกโมดูล</a:t>
            </a:r>
            <a:r>
              <a:rPr lang="en-US" dirty="0">
                <a:solidFill>
                  <a:srgbClr val="FF0000"/>
                </a:solidFill>
              </a:rPr>
              <a:t> </a:t>
            </a:r>
            <a:r>
              <a:rPr lang="th-TH" dirty="0">
                <a:solidFill>
                  <a:srgbClr val="FF0000"/>
                </a:solidFill>
              </a:rPr>
              <a:t>มองเห็น </a:t>
            </a:r>
            <a:r>
              <a:rPr lang="en-US" dirty="0">
                <a:solidFill>
                  <a:srgbClr val="FF0000"/>
                </a:solidFill>
              </a:rPr>
              <a:t>const, function, class</a:t>
            </a:r>
            <a:br>
              <a:rPr lang="en-US" dirty="0">
                <a:solidFill>
                  <a:srgbClr val="FF0000"/>
                </a:solidFill>
              </a:rPr>
            </a:br>
            <a:r>
              <a:rPr lang="th-TH" dirty="0">
                <a:solidFill>
                  <a:srgbClr val="FF0000"/>
                </a:solidFill>
              </a:rPr>
              <a:t>ที่ประกาศไว้ใน </a:t>
            </a:r>
            <a:r>
              <a:rPr lang="en-US" dirty="0">
                <a:solidFill>
                  <a:srgbClr val="FF0000"/>
                </a:solidFill>
              </a:rPr>
              <a:t>module </a:t>
            </a:r>
            <a:r>
              <a:rPr lang="th-TH" dirty="0">
                <a:solidFill>
                  <a:srgbClr val="FF0000"/>
                </a:solidFill>
              </a:rPr>
              <a:t>และนำไปใช้ได้</a:t>
            </a:r>
            <a:endParaRPr lang="en-US" dirty="0">
              <a:solidFill>
                <a:srgbClr val="FF0000"/>
              </a:solidFill>
            </a:endParaRPr>
          </a:p>
        </p:txBody>
      </p:sp>
    </p:spTree>
    <p:extLst>
      <p:ext uri="{BB962C8B-B14F-4D97-AF65-F5344CB8AC3E}">
        <p14:creationId xmlns:p14="http://schemas.microsoft.com/office/powerpoint/2010/main" val="2484634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EBC0F5-DDA9-2A85-8163-4E9C0E971B58}"/>
              </a:ext>
            </a:extLst>
          </p:cNvPr>
          <p:cNvSpPr txBox="1"/>
          <p:nvPr/>
        </p:nvSpPr>
        <p:spPr>
          <a:xfrm>
            <a:off x="160020" y="102870"/>
            <a:ext cx="11887200" cy="584775"/>
          </a:xfrm>
          <a:prstGeom prst="rect">
            <a:avLst/>
          </a:prstGeom>
          <a:noFill/>
        </p:spPr>
        <p:txBody>
          <a:bodyPr wrap="square" rtlCol="0">
            <a:spAutoFit/>
          </a:bodyPr>
          <a:lstStyle/>
          <a:p>
            <a:r>
              <a:rPr lang="en-US" sz="3200" dirty="0"/>
              <a:t>Example</a:t>
            </a:r>
          </a:p>
        </p:txBody>
      </p:sp>
      <p:pic>
        <p:nvPicPr>
          <p:cNvPr id="11" name="Picture 10">
            <a:extLst>
              <a:ext uri="{FF2B5EF4-FFF2-40B4-BE49-F238E27FC236}">
                <a16:creationId xmlns:a16="http://schemas.microsoft.com/office/drawing/2014/main" id="{B62D5BF6-6550-C410-43F3-7802D3150DBB}"/>
              </a:ext>
            </a:extLst>
          </p:cNvPr>
          <p:cNvPicPr>
            <a:picLocks noChangeAspect="1"/>
          </p:cNvPicPr>
          <p:nvPr/>
        </p:nvPicPr>
        <p:blipFill>
          <a:blip r:embed="rId2"/>
          <a:stretch>
            <a:fillRect/>
          </a:stretch>
        </p:blipFill>
        <p:spPr>
          <a:xfrm>
            <a:off x="475891" y="865882"/>
            <a:ext cx="7487695" cy="1762371"/>
          </a:xfrm>
          <a:prstGeom prst="rect">
            <a:avLst/>
          </a:prstGeom>
        </p:spPr>
      </p:pic>
      <p:pic>
        <p:nvPicPr>
          <p:cNvPr id="13" name="Picture 12">
            <a:extLst>
              <a:ext uri="{FF2B5EF4-FFF2-40B4-BE49-F238E27FC236}">
                <a16:creationId xmlns:a16="http://schemas.microsoft.com/office/drawing/2014/main" id="{F431E899-04DA-EB58-21E4-2A71B4FFBC7B}"/>
              </a:ext>
            </a:extLst>
          </p:cNvPr>
          <p:cNvPicPr>
            <a:picLocks noChangeAspect="1"/>
          </p:cNvPicPr>
          <p:nvPr/>
        </p:nvPicPr>
        <p:blipFill>
          <a:blip r:embed="rId3"/>
          <a:stretch>
            <a:fillRect/>
          </a:stretch>
        </p:blipFill>
        <p:spPr>
          <a:xfrm>
            <a:off x="475891" y="2806490"/>
            <a:ext cx="5562600" cy="1295400"/>
          </a:xfrm>
          <a:prstGeom prst="rect">
            <a:avLst/>
          </a:prstGeom>
        </p:spPr>
      </p:pic>
      <p:pic>
        <p:nvPicPr>
          <p:cNvPr id="15" name="Picture 14">
            <a:extLst>
              <a:ext uri="{FF2B5EF4-FFF2-40B4-BE49-F238E27FC236}">
                <a16:creationId xmlns:a16="http://schemas.microsoft.com/office/drawing/2014/main" id="{6B4D54A3-FF95-473C-0C58-17BAD90076AF}"/>
              </a:ext>
            </a:extLst>
          </p:cNvPr>
          <p:cNvPicPr>
            <a:picLocks noChangeAspect="1"/>
          </p:cNvPicPr>
          <p:nvPr/>
        </p:nvPicPr>
        <p:blipFill>
          <a:blip r:embed="rId4"/>
          <a:stretch>
            <a:fillRect/>
          </a:stretch>
        </p:blipFill>
        <p:spPr>
          <a:xfrm>
            <a:off x="8119043" y="865882"/>
            <a:ext cx="3115110" cy="3057952"/>
          </a:xfrm>
          <a:prstGeom prst="rect">
            <a:avLst/>
          </a:prstGeom>
        </p:spPr>
      </p:pic>
    </p:spTree>
    <p:extLst>
      <p:ext uri="{BB962C8B-B14F-4D97-AF65-F5344CB8AC3E}">
        <p14:creationId xmlns:p14="http://schemas.microsoft.com/office/powerpoint/2010/main" val="44290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th-TH" sz="3200" dirty="0"/>
              <a:t>การสร้างและส่งออกโมดูล </a:t>
            </a:r>
            <a:r>
              <a:rPr lang="en-US" sz="3200" dirty="0"/>
              <a:t>/ </a:t>
            </a:r>
            <a:r>
              <a:rPr lang="th-TH" sz="3200" dirty="0"/>
              <a:t>การนำเข้าโมดูล </a:t>
            </a:r>
            <a:r>
              <a:rPr lang="en-US" sz="3200" dirty="0"/>
              <a:t>(</a:t>
            </a:r>
            <a:r>
              <a:rPr lang="th-TH" sz="3200" dirty="0"/>
              <a:t>น. </a:t>
            </a:r>
            <a:r>
              <a:rPr lang="en-US" sz="3200" dirty="0"/>
              <a:t>24 - 26)</a:t>
            </a:r>
          </a:p>
        </p:txBody>
      </p:sp>
      <p:sp>
        <p:nvSpPr>
          <p:cNvPr id="3" name="Rectangle 2"/>
          <p:cNvSpPr/>
          <p:nvPr/>
        </p:nvSpPr>
        <p:spPr>
          <a:xfrm>
            <a:off x="160020" y="687645"/>
            <a:ext cx="11887200" cy="5909310"/>
          </a:xfrm>
          <a:prstGeom prst="rect">
            <a:avLst/>
          </a:prstGeom>
        </p:spPr>
        <p:txBody>
          <a:bodyPr wrap="square">
            <a:spAutoFit/>
          </a:bodyPr>
          <a:lstStyle/>
          <a:p>
            <a:r>
              <a:rPr lang="th-TH" dirty="0"/>
              <a:t>การนำเข้า </a:t>
            </a:r>
            <a:r>
              <a:rPr lang="en-US" dirty="0"/>
              <a:t>constant, function, class </a:t>
            </a:r>
            <a:r>
              <a:rPr lang="th-TH" dirty="0"/>
              <a:t>ด้วย </a:t>
            </a:r>
            <a:r>
              <a:rPr lang="en-US" dirty="0"/>
              <a:t>import</a:t>
            </a:r>
            <a:r>
              <a:rPr lang="th-TH" dirty="0"/>
              <a:t> เช่น</a:t>
            </a:r>
          </a:p>
          <a:p>
            <a:endParaRPr lang="en-US" dirty="0"/>
          </a:p>
          <a:p>
            <a:r>
              <a:rPr lang="en-US" dirty="0"/>
              <a:t>	import { PI, add, Random } from './</a:t>
            </a:r>
            <a:r>
              <a:rPr lang="en-US" dirty="0">
                <a:solidFill>
                  <a:srgbClr val="FF0000"/>
                </a:solidFill>
              </a:rPr>
              <a:t>math</a:t>
            </a:r>
            <a:r>
              <a:rPr lang="en-US" dirty="0"/>
              <a:t>'	</a:t>
            </a:r>
            <a:r>
              <a:rPr lang="th-TH" dirty="0"/>
              <a:t>ต้องมีไฟล์ </a:t>
            </a:r>
            <a:r>
              <a:rPr lang="en-US" dirty="0"/>
              <a:t>math.js</a:t>
            </a:r>
            <a:br>
              <a:rPr lang="en-US" dirty="0"/>
            </a:br>
            <a:r>
              <a:rPr lang="en-US" dirty="0"/>
              <a:t>	import { add </a:t>
            </a:r>
            <a:r>
              <a:rPr lang="en-US" dirty="0">
                <a:solidFill>
                  <a:srgbClr val="FF0000"/>
                </a:solidFill>
              </a:rPr>
              <a:t>as plus</a:t>
            </a:r>
            <a:r>
              <a:rPr lang="en-US" dirty="0"/>
              <a:t> } from './math' 		</a:t>
            </a:r>
            <a:r>
              <a:rPr lang="th-TH" dirty="0"/>
              <a:t>เปลี่ยนชื่อ </a:t>
            </a:r>
            <a:r>
              <a:rPr lang="en-US" dirty="0"/>
              <a:t>add </a:t>
            </a:r>
            <a:r>
              <a:rPr lang="th-TH" dirty="0"/>
              <a:t>เป็น </a:t>
            </a:r>
            <a:r>
              <a:rPr lang="en-US" dirty="0"/>
              <a:t>plus</a:t>
            </a:r>
            <a:br>
              <a:rPr lang="en-US" dirty="0"/>
            </a:br>
            <a:r>
              <a:rPr lang="en-US" dirty="0"/>
              <a:t>	import * as  math from './math'		</a:t>
            </a:r>
            <a:r>
              <a:rPr lang="th-TH" dirty="0"/>
              <a:t>เปลี่ยนชื่อเป็น </a:t>
            </a:r>
            <a:r>
              <a:rPr lang="en-US" dirty="0" err="1"/>
              <a:t>math.PI</a:t>
            </a:r>
            <a:r>
              <a:rPr lang="en-US" dirty="0"/>
              <a:t>, </a:t>
            </a:r>
            <a:r>
              <a:rPr lang="en-US" dirty="0" err="1"/>
              <a:t>math.add</a:t>
            </a:r>
            <a:r>
              <a:rPr lang="en-US" dirty="0"/>
              <a:t>, </a:t>
            </a:r>
            <a:r>
              <a:rPr lang="en-US" dirty="0" err="1"/>
              <a:t>math.Random</a:t>
            </a:r>
            <a:r>
              <a:rPr lang="th-TH" dirty="0"/>
              <a:t> สังเกตว่าไม่มีวงเล็บปีกกา</a:t>
            </a:r>
            <a:endParaRPr lang="en-US" dirty="0"/>
          </a:p>
          <a:p>
            <a:endParaRPr lang="en-US" dirty="0"/>
          </a:p>
          <a:p>
            <a:r>
              <a:rPr lang="th-TH" dirty="0"/>
              <a:t>หรือจะใช้การส่งออกแบบ </a:t>
            </a:r>
            <a:r>
              <a:rPr lang="en-US" dirty="0"/>
              <a:t>default </a:t>
            </a:r>
            <a:r>
              <a:rPr lang="th-TH" dirty="0"/>
              <a:t>เช่น</a:t>
            </a:r>
          </a:p>
          <a:p>
            <a:endParaRPr lang="th-TH" dirty="0"/>
          </a:p>
          <a:p>
            <a:r>
              <a:rPr lang="th-TH" dirty="0"/>
              <a:t>	</a:t>
            </a:r>
            <a:r>
              <a:rPr lang="en-US" dirty="0"/>
              <a:t>export </a:t>
            </a:r>
            <a:r>
              <a:rPr lang="en-US" dirty="0">
                <a:solidFill>
                  <a:srgbClr val="FF0000"/>
                </a:solidFill>
              </a:rPr>
              <a:t>default</a:t>
            </a:r>
            <a:r>
              <a:rPr lang="en-US" dirty="0"/>
              <a:t> function add { … }		math.js </a:t>
            </a:r>
            <a:r>
              <a:rPr lang="th-TH" dirty="0"/>
              <a:t>แบบที่ </a:t>
            </a:r>
            <a:r>
              <a:rPr lang="en-US" dirty="0"/>
              <a:t>1</a:t>
            </a:r>
            <a:br>
              <a:rPr lang="en-US" dirty="0"/>
            </a:br>
            <a:endParaRPr lang="en-US" dirty="0"/>
          </a:p>
          <a:p>
            <a:r>
              <a:rPr lang="en-US" dirty="0"/>
              <a:t>	function add(num1, num2) { … }</a:t>
            </a:r>
            <a:br>
              <a:rPr lang="en-US" dirty="0"/>
            </a:br>
            <a:r>
              <a:rPr lang="en-US" dirty="0"/>
              <a:t>	export </a:t>
            </a:r>
            <a:r>
              <a:rPr lang="en-US" dirty="0">
                <a:solidFill>
                  <a:srgbClr val="FF0000"/>
                </a:solidFill>
              </a:rPr>
              <a:t>default</a:t>
            </a:r>
            <a:r>
              <a:rPr lang="en-US" dirty="0"/>
              <a:t> add				math.js </a:t>
            </a:r>
            <a:r>
              <a:rPr lang="th-TH" dirty="0"/>
              <a:t>แบบที่ </a:t>
            </a:r>
            <a:r>
              <a:rPr lang="en-US" dirty="0"/>
              <a:t>2</a:t>
            </a:r>
          </a:p>
          <a:p>
            <a:endParaRPr lang="th-TH" dirty="0"/>
          </a:p>
          <a:p>
            <a:r>
              <a:rPr lang="en-US" dirty="0"/>
              <a:t>	import </a:t>
            </a:r>
            <a:r>
              <a:rPr lang="en-US" dirty="0">
                <a:solidFill>
                  <a:srgbClr val="FF0000"/>
                </a:solidFill>
              </a:rPr>
              <a:t>{</a:t>
            </a:r>
            <a:r>
              <a:rPr lang="en-US" dirty="0"/>
              <a:t> add </a:t>
            </a:r>
            <a:r>
              <a:rPr lang="en-US" dirty="0">
                <a:solidFill>
                  <a:srgbClr val="FF0000"/>
                </a:solidFill>
              </a:rPr>
              <a:t>}</a:t>
            </a:r>
            <a:r>
              <a:rPr lang="en-US" dirty="0"/>
              <a:t> from './math’			</a:t>
            </a:r>
            <a:r>
              <a:rPr lang="th-TH" dirty="0"/>
              <a:t>ถ้าไม่ใช้ </a:t>
            </a:r>
            <a:r>
              <a:rPr lang="en-US" dirty="0"/>
              <a:t>default </a:t>
            </a:r>
            <a:r>
              <a:rPr lang="th-TH" dirty="0"/>
              <a:t>การ </a:t>
            </a:r>
            <a:r>
              <a:rPr lang="en-US" dirty="0"/>
              <a:t>import </a:t>
            </a:r>
            <a:r>
              <a:rPr lang="th-TH" dirty="0"/>
              <a:t>ใน </a:t>
            </a:r>
            <a:r>
              <a:rPr lang="en-US" dirty="0"/>
              <a:t>App.js </a:t>
            </a:r>
            <a:r>
              <a:rPr lang="th-TH" dirty="0"/>
              <a:t>ต้องมีวงเล็บปีกกา ไม่ขึ้นกับจำนวนชิ้นที่ </a:t>
            </a:r>
            <a:r>
              <a:rPr lang="en-US" dirty="0"/>
              <a:t>import</a:t>
            </a:r>
          </a:p>
          <a:p>
            <a:r>
              <a:rPr lang="en-US" dirty="0"/>
              <a:t>	import add from './math'			</a:t>
            </a:r>
            <a:r>
              <a:rPr lang="th-TH" dirty="0"/>
              <a:t>สังเกตว่าไม่ต้องมีวงเล็บปีกกา</a:t>
            </a:r>
            <a:r>
              <a:rPr lang="en-US" dirty="0"/>
              <a:t> </a:t>
            </a:r>
            <a:r>
              <a:rPr lang="th-TH" dirty="0"/>
              <a:t>เพราะเติม </a:t>
            </a:r>
            <a:r>
              <a:rPr lang="en-US" dirty="0"/>
              <a:t>default </a:t>
            </a:r>
            <a:r>
              <a:rPr lang="th-TH" dirty="0"/>
              <a:t>ใน </a:t>
            </a:r>
            <a:r>
              <a:rPr lang="en-US" dirty="0"/>
              <a:t>math.js </a:t>
            </a:r>
            <a:r>
              <a:rPr lang="th-TH" dirty="0"/>
              <a:t>แล้ว</a:t>
            </a:r>
            <a:br>
              <a:rPr lang="en-US" dirty="0"/>
            </a:br>
            <a:r>
              <a:rPr lang="en-US" dirty="0"/>
              <a:t>	import { </a:t>
            </a:r>
            <a:r>
              <a:rPr lang="en-US" dirty="0">
                <a:solidFill>
                  <a:srgbClr val="FF0000"/>
                </a:solidFill>
              </a:rPr>
              <a:t>default</a:t>
            </a:r>
            <a:r>
              <a:rPr lang="en-US" dirty="0"/>
              <a:t> as plus } from './math'</a:t>
            </a:r>
            <a:r>
              <a:rPr lang="th-TH" dirty="0"/>
              <a:t>	</a:t>
            </a:r>
            <a:r>
              <a:rPr lang="en-US" dirty="0"/>
              <a:t>default </a:t>
            </a:r>
            <a:r>
              <a:rPr lang="th-TH" dirty="0"/>
              <a:t>คือ </a:t>
            </a:r>
            <a:r>
              <a:rPr lang="en-US" dirty="0"/>
              <a:t>add </a:t>
            </a:r>
            <a:r>
              <a:rPr lang="th-TH" dirty="0"/>
              <a:t>เปลี่ยนชื่อเป็น </a:t>
            </a:r>
            <a:r>
              <a:rPr lang="en-US" dirty="0"/>
              <a:t>plus</a:t>
            </a:r>
            <a:endParaRPr lang="th-TH" dirty="0"/>
          </a:p>
          <a:p>
            <a:endParaRPr lang="th-TH" dirty="0"/>
          </a:p>
          <a:p>
            <a:r>
              <a:rPr lang="en-US" dirty="0"/>
              <a:t>	</a:t>
            </a:r>
            <a:r>
              <a:rPr lang="th-TH" dirty="0"/>
              <a:t>ไม่จำเป็นต้องใช้ </a:t>
            </a:r>
            <a:r>
              <a:rPr lang="en-US" dirty="0"/>
              <a:t>default </a:t>
            </a:r>
            <a:r>
              <a:rPr lang="th-TH" dirty="0"/>
              <a:t>กับโมดูลที่มีสมาชิก </a:t>
            </a:r>
            <a:r>
              <a:rPr lang="en-US" dirty="0"/>
              <a:t>const, function, class </a:t>
            </a:r>
            <a:r>
              <a:rPr lang="th-TH" dirty="0"/>
              <a:t>เพียงอันเดียว</a:t>
            </a:r>
            <a:br>
              <a:rPr lang="th-TH" dirty="0"/>
            </a:br>
            <a:r>
              <a:rPr lang="th-TH" dirty="0"/>
              <a:t>	แต่ในโมดูลหนึ่งจะมี </a:t>
            </a:r>
            <a:r>
              <a:rPr lang="en-US" dirty="0"/>
              <a:t>default </a:t>
            </a:r>
            <a:r>
              <a:rPr lang="th-TH" dirty="0"/>
              <a:t>ได้แค่อันเดียวเท่านั้น</a:t>
            </a:r>
            <a:r>
              <a:rPr lang="en-US" dirty="0"/>
              <a:t> (1 </a:t>
            </a:r>
            <a:r>
              <a:rPr lang="th-TH" dirty="0"/>
              <a:t>โมดูล </a:t>
            </a:r>
            <a:r>
              <a:rPr lang="en-US" dirty="0"/>
              <a:t>= 1 </a:t>
            </a:r>
            <a:r>
              <a:rPr lang="th-TH" dirty="0"/>
              <a:t>ไฟล์ </a:t>
            </a:r>
            <a:r>
              <a:rPr lang="en-US" dirty="0"/>
              <a:t>.</a:t>
            </a:r>
            <a:r>
              <a:rPr lang="en-US" dirty="0" err="1"/>
              <a:t>js</a:t>
            </a:r>
            <a:r>
              <a:rPr lang="en-US" dirty="0"/>
              <a:t>)</a:t>
            </a:r>
          </a:p>
          <a:p>
            <a:endParaRPr lang="en-US" dirty="0"/>
          </a:p>
          <a:p>
            <a:r>
              <a:rPr lang="en-US" dirty="0"/>
              <a:t>	import add, { PI, Random } from './math'	add </a:t>
            </a:r>
            <a:r>
              <a:rPr lang="th-TH" dirty="0"/>
              <a:t>เป็น </a:t>
            </a:r>
            <a:r>
              <a:rPr lang="en-US" dirty="0"/>
              <a:t>default, </a:t>
            </a:r>
            <a:r>
              <a:rPr lang="th-TH" dirty="0"/>
              <a:t>แต่ </a:t>
            </a:r>
            <a:r>
              <a:rPr lang="en-US" dirty="0"/>
              <a:t>PI </a:t>
            </a:r>
            <a:r>
              <a:rPr lang="th-TH" dirty="0"/>
              <a:t>กับ</a:t>
            </a:r>
            <a:r>
              <a:rPr lang="en-US" dirty="0"/>
              <a:t> Random </a:t>
            </a:r>
            <a:r>
              <a:rPr lang="th-TH" dirty="0"/>
              <a:t>ไม่ใช่ จึงต้องอยู่ในวงเล็บปีกกา</a:t>
            </a:r>
            <a:endParaRPr lang="en-US" dirty="0"/>
          </a:p>
        </p:txBody>
      </p:sp>
    </p:spTree>
    <p:extLst>
      <p:ext uri="{BB962C8B-B14F-4D97-AF65-F5344CB8AC3E}">
        <p14:creationId xmlns:p14="http://schemas.microsoft.com/office/powerpoint/2010/main" val="3246558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 y="687645"/>
            <a:ext cx="11887200" cy="5909310"/>
          </a:xfrm>
          <a:prstGeom prst="rect">
            <a:avLst/>
          </a:prstGeom>
        </p:spPr>
        <p:txBody>
          <a:bodyPr wrap="square">
            <a:spAutoFit/>
          </a:bodyPr>
          <a:lstStyle/>
          <a:p>
            <a:r>
              <a:rPr lang="en-US" dirty="0"/>
              <a:t>JavaScript </a:t>
            </a:r>
            <a:r>
              <a:rPr lang="th-TH" dirty="0"/>
              <a:t>ปกติ</a:t>
            </a:r>
          </a:p>
          <a:p>
            <a:endParaRPr lang="th-TH" dirty="0"/>
          </a:p>
          <a:p>
            <a:r>
              <a:rPr lang="th-TH" dirty="0"/>
              <a:t>	</a:t>
            </a:r>
            <a:r>
              <a:rPr lang="en-US" dirty="0"/>
              <a:t>const text = '&lt;div&gt;Hello world!&lt;/div&gt;'</a:t>
            </a:r>
          </a:p>
          <a:p>
            <a:endParaRPr lang="en-US" dirty="0"/>
          </a:p>
          <a:p>
            <a:r>
              <a:rPr lang="th-TH" dirty="0"/>
              <a:t>เขียนแบบ </a:t>
            </a:r>
            <a:r>
              <a:rPr lang="en-US" dirty="0"/>
              <a:t>JSX</a:t>
            </a:r>
            <a:endParaRPr lang="th-TH" dirty="0"/>
          </a:p>
          <a:p>
            <a:endParaRPr lang="th-TH" dirty="0"/>
          </a:p>
          <a:p>
            <a:r>
              <a:rPr lang="th-TH" dirty="0"/>
              <a:t>	</a:t>
            </a:r>
            <a:r>
              <a:rPr lang="en-US" dirty="0" err="1"/>
              <a:t>const</a:t>
            </a:r>
            <a:r>
              <a:rPr lang="en-US" dirty="0"/>
              <a:t> text = &lt;div&gt;Hello world!&lt;/div&gt;</a:t>
            </a:r>
            <a:r>
              <a:rPr lang="th-TH" dirty="0"/>
              <a:t>		ไม่ต้องมี </a:t>
            </a:r>
            <a:r>
              <a:rPr lang="en-US" dirty="0"/>
              <a:t>single quote</a:t>
            </a:r>
            <a:br>
              <a:rPr lang="th-TH" dirty="0"/>
            </a:br>
            <a:br>
              <a:rPr lang="en-US" dirty="0"/>
            </a:br>
            <a:r>
              <a:rPr lang="th-TH" dirty="0"/>
              <a:t>หรือ</a:t>
            </a:r>
            <a:br>
              <a:rPr lang="th-TH" dirty="0"/>
            </a:br>
            <a:br>
              <a:rPr lang="th-TH" dirty="0"/>
            </a:br>
            <a:r>
              <a:rPr lang="th-TH" dirty="0"/>
              <a:t>	</a:t>
            </a:r>
            <a:r>
              <a:rPr lang="en-US" dirty="0" err="1"/>
              <a:t>const</a:t>
            </a:r>
            <a:r>
              <a:rPr lang="en-US" dirty="0"/>
              <a:t> text = (				</a:t>
            </a:r>
            <a:r>
              <a:rPr lang="th-TH" dirty="0"/>
              <a:t>ถ้ามีหลายบรรทัด ก็ใส่ไว้ในวงเล็บ</a:t>
            </a:r>
            <a:br>
              <a:rPr lang="en-US" dirty="0"/>
            </a:br>
            <a:r>
              <a:rPr lang="en-US" dirty="0"/>
              <a:t>		</a:t>
            </a:r>
            <a:r>
              <a:rPr lang="th-TH" dirty="0"/>
              <a:t>	</a:t>
            </a:r>
            <a:r>
              <a:rPr lang="en-US" dirty="0"/>
              <a:t>&lt;div&gt;</a:t>
            </a:r>
            <a:br>
              <a:rPr lang="th-TH" dirty="0"/>
            </a:br>
            <a:r>
              <a:rPr lang="th-TH" dirty="0"/>
              <a:t>				</a:t>
            </a:r>
            <a:r>
              <a:rPr lang="en-US" dirty="0"/>
              <a:t>Hello world!</a:t>
            </a:r>
            <a:br>
              <a:rPr lang="th-TH" dirty="0"/>
            </a:br>
            <a:r>
              <a:rPr lang="th-TH" dirty="0"/>
              <a:t>			</a:t>
            </a:r>
            <a:r>
              <a:rPr lang="en-US" dirty="0"/>
              <a:t>&lt;/div&gt;</a:t>
            </a:r>
            <a:br>
              <a:rPr lang="th-TH" dirty="0"/>
            </a:br>
            <a:r>
              <a:rPr lang="th-TH" dirty="0"/>
              <a:t>		</a:t>
            </a:r>
            <a:r>
              <a:rPr lang="en-US" dirty="0"/>
              <a:t>    )</a:t>
            </a:r>
            <a:endParaRPr lang="th-TH" dirty="0"/>
          </a:p>
          <a:p>
            <a:endParaRPr lang="th-TH" dirty="0"/>
          </a:p>
          <a:p>
            <a:r>
              <a:rPr lang="th-TH" dirty="0"/>
              <a:t>โปรแกรมที่แปลง </a:t>
            </a:r>
            <a:r>
              <a:rPr lang="en-US" dirty="0"/>
              <a:t>JSX code </a:t>
            </a:r>
            <a:r>
              <a:rPr lang="th-TH" dirty="0"/>
              <a:t>เป็น </a:t>
            </a:r>
            <a:r>
              <a:rPr lang="en-US" dirty="0"/>
              <a:t>JavaScript </a:t>
            </a:r>
            <a:r>
              <a:rPr lang="th-TH" dirty="0"/>
              <a:t>คือ </a:t>
            </a:r>
            <a:r>
              <a:rPr lang="en-US" b="1" dirty="0" err="1">
                <a:solidFill>
                  <a:srgbClr val="FF0000"/>
                </a:solidFill>
              </a:rPr>
              <a:t>Transpiler</a:t>
            </a:r>
            <a:endParaRPr lang="en-US" b="1" dirty="0">
              <a:solidFill>
                <a:srgbClr val="FF0000"/>
              </a:solidFill>
            </a:endParaRPr>
          </a:p>
          <a:p>
            <a:endParaRPr lang="en-US" b="1" dirty="0">
              <a:solidFill>
                <a:srgbClr val="0070C0"/>
              </a:solidFill>
            </a:endParaRPr>
          </a:p>
          <a:p>
            <a:r>
              <a:rPr lang="th-TH" dirty="0"/>
              <a:t>เพื่อให้เขียนโค้ดแบบ </a:t>
            </a:r>
            <a:r>
              <a:rPr lang="en-US" dirty="0"/>
              <a:t>JSX </a:t>
            </a:r>
            <a:r>
              <a:rPr lang="th-TH" dirty="0"/>
              <a:t>ได้ จะต้อง </a:t>
            </a:r>
            <a:r>
              <a:rPr lang="en-US" dirty="0"/>
              <a:t>import React from 'react'</a:t>
            </a:r>
            <a:br>
              <a:rPr lang="th-TH" dirty="0"/>
            </a:br>
            <a:br>
              <a:rPr lang="th-TH" dirty="0"/>
            </a:br>
            <a:r>
              <a:rPr lang="th-TH" dirty="0"/>
              <a:t>กำหนดค่าให้ตัวแปรเป็น </a:t>
            </a:r>
            <a:r>
              <a:rPr lang="en-US" dirty="0"/>
              <a:t>HTML </a:t>
            </a:r>
            <a:r>
              <a:rPr lang="th-TH" dirty="0"/>
              <a:t>ได้ แต่ต้องอยู่ใน</a:t>
            </a:r>
            <a:r>
              <a:rPr lang="th-TH" dirty="0" err="1"/>
              <a:t>แท็ก</a:t>
            </a:r>
            <a:r>
              <a:rPr lang="th-TH" dirty="0"/>
              <a:t>เปิด</a:t>
            </a:r>
            <a:r>
              <a:rPr lang="en-US" dirty="0"/>
              <a:t>/</a:t>
            </a:r>
            <a:r>
              <a:rPr lang="th-TH" dirty="0"/>
              <a:t>ปิด</a:t>
            </a:r>
            <a:r>
              <a:rPr lang="en-US" dirty="0"/>
              <a:t> </a:t>
            </a:r>
            <a:r>
              <a:rPr lang="th-TH" dirty="0"/>
              <a:t>เช่น </a:t>
            </a:r>
            <a:r>
              <a:rPr lang="en-US" dirty="0"/>
              <a:t>&lt;table&gt; … &lt;/table&gt; </a:t>
            </a:r>
            <a:r>
              <a:rPr lang="th-TH" dirty="0" err="1"/>
              <a:t>หรือแท็</a:t>
            </a:r>
            <a:r>
              <a:rPr lang="th-TH" dirty="0"/>
              <a:t>กว่างก็ได้ </a:t>
            </a:r>
            <a:r>
              <a:rPr lang="en-US" dirty="0"/>
              <a:t>&lt;&gt; … &lt;/&gt;</a:t>
            </a:r>
            <a:r>
              <a:rPr lang="th-TH" dirty="0"/>
              <a:t> ในกรณีที่ไม่ต้องการ </a:t>
            </a:r>
            <a:r>
              <a:rPr lang="en-US" dirty="0"/>
              <a:t>HTML tag</a:t>
            </a:r>
          </a:p>
        </p:txBody>
      </p:sp>
      <p:sp>
        <p:nvSpPr>
          <p:cNvPr id="5" name="TextBox 4"/>
          <p:cNvSpPr txBox="1"/>
          <p:nvPr/>
        </p:nvSpPr>
        <p:spPr>
          <a:xfrm>
            <a:off x="160020" y="102870"/>
            <a:ext cx="11887200" cy="584775"/>
          </a:xfrm>
          <a:prstGeom prst="rect">
            <a:avLst/>
          </a:prstGeom>
          <a:noFill/>
        </p:spPr>
        <p:txBody>
          <a:bodyPr wrap="square" rtlCol="0">
            <a:spAutoFit/>
          </a:bodyPr>
          <a:lstStyle/>
          <a:p>
            <a:r>
              <a:rPr lang="th-TH" sz="3200" dirty="0"/>
              <a:t>หลักการของ </a:t>
            </a:r>
            <a:r>
              <a:rPr lang="en-US" sz="3200" dirty="0"/>
              <a:t>React JSX</a:t>
            </a:r>
            <a:r>
              <a:rPr lang="th-TH" sz="3200" dirty="0"/>
              <a:t> </a:t>
            </a:r>
            <a:r>
              <a:rPr lang="en-US" sz="2800" dirty="0"/>
              <a:t>(</a:t>
            </a:r>
            <a:r>
              <a:rPr lang="en-US" sz="2800" dirty="0">
                <a:solidFill>
                  <a:srgbClr val="FF0000"/>
                </a:solidFill>
              </a:rPr>
              <a:t>J</a:t>
            </a:r>
            <a:r>
              <a:rPr lang="en-US" sz="2800" dirty="0"/>
              <a:t>avaScript </a:t>
            </a:r>
            <a:r>
              <a:rPr lang="en-US" sz="2800" dirty="0">
                <a:solidFill>
                  <a:srgbClr val="FF0000"/>
                </a:solidFill>
              </a:rPr>
              <a:t>S</a:t>
            </a:r>
            <a:r>
              <a:rPr lang="en-US" sz="2800" dirty="0"/>
              <a:t>yntax </a:t>
            </a:r>
            <a:r>
              <a:rPr lang="en-US" sz="2800" dirty="0" err="1"/>
              <a:t>e</a:t>
            </a:r>
            <a:r>
              <a:rPr lang="en-US" sz="2800" dirty="0" err="1">
                <a:solidFill>
                  <a:srgbClr val="FF0000"/>
                </a:solidFill>
              </a:rPr>
              <a:t>X</a:t>
            </a:r>
            <a:r>
              <a:rPr lang="en-US" sz="2800" dirty="0" err="1"/>
              <a:t>tension</a:t>
            </a:r>
            <a:r>
              <a:rPr lang="en-US" sz="2800" dirty="0"/>
              <a:t>)</a:t>
            </a:r>
            <a:endParaRPr lang="en-US" sz="3200" dirty="0"/>
          </a:p>
        </p:txBody>
      </p:sp>
    </p:spTree>
    <p:extLst>
      <p:ext uri="{BB962C8B-B14F-4D97-AF65-F5344CB8AC3E}">
        <p14:creationId xmlns:p14="http://schemas.microsoft.com/office/powerpoint/2010/main" val="289124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0675" y="243259"/>
            <a:ext cx="8053388" cy="2806855"/>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346014248"/>
              </p:ext>
            </p:extLst>
          </p:nvPr>
        </p:nvGraphicFramePr>
        <p:xfrm>
          <a:off x="10849123" y="4957818"/>
          <a:ext cx="1342877" cy="1900182"/>
        </p:xfrm>
        <a:graphic>
          <a:graphicData uri="http://schemas.openxmlformats.org/presentationml/2006/ole">
            <mc:AlternateContent xmlns:mc="http://schemas.openxmlformats.org/markup-compatibility/2006">
              <mc:Choice xmlns:v="urn:schemas-microsoft-com:vml" Requires="v">
                <p:oleObj name="Acrobat Document" r:id="rId3" imgW="5667375" imgH="8019884" progId="Acrobat.Document.DC">
                  <p:embed/>
                </p:oleObj>
              </mc:Choice>
              <mc:Fallback>
                <p:oleObj name="Acrobat Document" r:id="rId3" imgW="5667375" imgH="8019884" progId="Acrobat.Document.DC">
                  <p:embed/>
                  <p:pic>
                    <p:nvPicPr>
                      <p:cNvPr id="0" name=""/>
                      <p:cNvPicPr/>
                      <p:nvPr/>
                    </p:nvPicPr>
                    <p:blipFill>
                      <a:blip r:embed="rId4"/>
                      <a:stretch>
                        <a:fillRect/>
                      </a:stretch>
                    </p:blipFill>
                    <p:spPr>
                      <a:xfrm>
                        <a:off x="10849123" y="4957818"/>
                        <a:ext cx="1342877" cy="1900182"/>
                      </a:xfrm>
                      <a:prstGeom prst="rect">
                        <a:avLst/>
                      </a:prstGeom>
                      <a:ln>
                        <a:solidFill>
                          <a:schemeClr val="tx1"/>
                        </a:solidFill>
                      </a:ln>
                    </p:spPr>
                  </p:pic>
                </p:oleObj>
              </mc:Fallback>
            </mc:AlternateContent>
          </a:graphicData>
        </a:graphic>
      </p:graphicFrame>
      <p:pic>
        <p:nvPicPr>
          <p:cNvPr id="6" name="Picture 5"/>
          <p:cNvPicPr>
            <a:picLocks noChangeAspect="1"/>
          </p:cNvPicPr>
          <p:nvPr/>
        </p:nvPicPr>
        <p:blipFill>
          <a:blip r:embed="rId5"/>
          <a:stretch>
            <a:fillRect/>
          </a:stretch>
        </p:blipFill>
        <p:spPr>
          <a:xfrm>
            <a:off x="2509472" y="3156099"/>
            <a:ext cx="3855794" cy="3603437"/>
          </a:xfrm>
          <a:prstGeom prst="rect">
            <a:avLst/>
          </a:prstGeom>
        </p:spPr>
      </p:pic>
    </p:spTree>
    <p:extLst>
      <p:ext uri="{BB962C8B-B14F-4D97-AF65-F5344CB8AC3E}">
        <p14:creationId xmlns:p14="http://schemas.microsoft.com/office/powerpoint/2010/main" val="813953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 y="687645"/>
            <a:ext cx="11887200" cy="5355312"/>
          </a:xfrm>
          <a:prstGeom prst="rect">
            <a:avLst/>
          </a:prstGeom>
        </p:spPr>
        <p:txBody>
          <a:bodyPr wrap="square">
            <a:spAutoFit/>
          </a:bodyPr>
          <a:lstStyle/>
          <a:p>
            <a:r>
              <a:rPr lang="en-US" dirty="0"/>
              <a:t>let a = 10</a:t>
            </a:r>
            <a:br>
              <a:rPr lang="en-US" dirty="0"/>
            </a:br>
            <a:r>
              <a:rPr lang="en-US" dirty="0"/>
              <a:t>let b = 20</a:t>
            </a:r>
            <a:br>
              <a:rPr lang="en-US" dirty="0"/>
            </a:br>
            <a:r>
              <a:rPr lang="en-US" dirty="0"/>
              <a:t>let x = &lt;div&gt;{a} + {b} = {</a:t>
            </a:r>
            <a:r>
              <a:rPr lang="en-US" dirty="0" err="1"/>
              <a:t>a+b</a:t>
            </a:r>
            <a:r>
              <a:rPr lang="en-US" dirty="0"/>
              <a:t>}&lt;/div&gt;		</a:t>
            </a:r>
            <a:r>
              <a:rPr lang="th-TH" dirty="0"/>
              <a:t>ในวงเล็บปีกกาคือ นิพจน์ </a:t>
            </a:r>
            <a:r>
              <a:rPr lang="en-US" dirty="0"/>
              <a:t>(expression) </a:t>
            </a:r>
            <a:r>
              <a:rPr lang="th-TH" dirty="0"/>
              <a:t>ดังนั้น </a:t>
            </a:r>
            <a:r>
              <a:rPr lang="en-US" dirty="0"/>
              <a:t>a, b </a:t>
            </a:r>
            <a:r>
              <a:rPr lang="th-TH" dirty="0"/>
              <a:t>คือ ตัวแปร</a:t>
            </a:r>
            <a:br>
              <a:rPr lang="th-TH" dirty="0"/>
            </a:br>
            <a:br>
              <a:rPr lang="th-TH" dirty="0"/>
            </a:br>
            <a:r>
              <a:rPr lang="en-US" dirty="0"/>
              <a:t>let a = ['red', 'green', 'blue']</a:t>
            </a:r>
            <a:br>
              <a:rPr lang="en-US" dirty="0"/>
            </a:br>
            <a:r>
              <a:rPr lang="en-US" dirty="0"/>
              <a:t>let b = &lt;div&gt;{a}&lt;/div&gt;			b = '&lt;div&gt;</a:t>
            </a:r>
            <a:r>
              <a:rPr lang="en-US" dirty="0" err="1"/>
              <a:t>redgreenblue</a:t>
            </a:r>
            <a:r>
              <a:rPr lang="en-US" dirty="0"/>
              <a:t>&lt;/</a:t>
            </a:r>
            <a:r>
              <a:rPr lang="en-US"/>
              <a:t>div&gt;'</a:t>
            </a:r>
            <a:br>
              <a:rPr lang="en-US" dirty="0"/>
            </a:br>
            <a:br>
              <a:rPr lang="en-US" dirty="0"/>
            </a:br>
            <a:r>
              <a:rPr lang="en-US" dirty="0"/>
              <a:t>let a = '&lt;b&gt;React&lt;/b&gt;'</a:t>
            </a:r>
            <a:br>
              <a:rPr lang="en-US" dirty="0"/>
            </a:br>
            <a:r>
              <a:rPr lang="en-US" dirty="0"/>
              <a:t>let b = &lt;span&gt;{a}&lt;/span&gt;</a:t>
            </a:r>
            <a:br>
              <a:rPr lang="en-US" dirty="0"/>
            </a:br>
            <a:r>
              <a:rPr lang="en-US" dirty="0"/>
              <a:t>let c = &lt;span </a:t>
            </a:r>
            <a:r>
              <a:rPr lang="en-US" dirty="0" err="1"/>
              <a:t>dangerouslySetInnerHTML</a:t>
            </a:r>
            <a:r>
              <a:rPr lang="en-US" dirty="0"/>
              <a:t>={{__html: a}}/&gt;	</a:t>
            </a:r>
            <a:r>
              <a:rPr lang="th-TH" dirty="0"/>
              <a:t>เพื่อให้ </a:t>
            </a:r>
            <a:r>
              <a:rPr lang="en-US" dirty="0"/>
              <a:t>HTML tag </a:t>
            </a:r>
            <a:r>
              <a:rPr lang="th-TH" dirty="0"/>
              <a:t>ถูกประมวลผล ในที่นี้คือ </a:t>
            </a:r>
            <a:r>
              <a:rPr lang="en-US" dirty="0"/>
              <a:t>&lt;b&gt; … &lt;/b&gt;</a:t>
            </a:r>
            <a:endParaRPr lang="th-TH" dirty="0"/>
          </a:p>
          <a:p>
            <a:endParaRPr lang="th-TH" dirty="0"/>
          </a:p>
          <a:p>
            <a:r>
              <a:rPr lang="en-US" dirty="0"/>
              <a:t>let success = true</a:t>
            </a:r>
          </a:p>
          <a:p>
            <a:r>
              <a:rPr lang="en-US" dirty="0" err="1"/>
              <a:t>const</a:t>
            </a:r>
            <a:r>
              <a:rPr lang="en-US" dirty="0"/>
              <a:t> </a:t>
            </a:r>
            <a:r>
              <a:rPr lang="en-US" dirty="0" err="1"/>
              <a:t>msg</a:t>
            </a:r>
            <a:r>
              <a:rPr lang="en-US" dirty="0"/>
              <a:t> = &lt;div&gt;{</a:t>
            </a:r>
            <a:r>
              <a:rPr lang="th-TH" dirty="0"/>
              <a:t> </a:t>
            </a:r>
            <a:r>
              <a:rPr lang="en-US" dirty="0"/>
              <a:t>success ? 'yes' : 'no'</a:t>
            </a:r>
            <a:r>
              <a:rPr lang="th-TH" dirty="0"/>
              <a:t> </a:t>
            </a:r>
            <a:r>
              <a:rPr lang="en-US" dirty="0"/>
              <a:t>}&lt;/div&gt;	Conditional (ternary) operator</a:t>
            </a:r>
          </a:p>
          <a:p>
            <a:endParaRPr lang="en-US" dirty="0"/>
          </a:p>
          <a:p>
            <a:r>
              <a:rPr lang="en-US" dirty="0"/>
              <a:t>let a = &lt;div </a:t>
            </a:r>
            <a:r>
              <a:rPr lang="en-US" dirty="0" err="1"/>
              <a:t>className</a:t>
            </a:r>
            <a:r>
              <a:rPr lang="en-US" dirty="0"/>
              <a:t>="container"&gt;…&lt;/div&gt;	HTML attribute </a:t>
            </a:r>
            <a:r>
              <a:rPr lang="th-TH" dirty="0"/>
              <a:t>ใช้ </a:t>
            </a:r>
            <a:r>
              <a:rPr lang="en-US" dirty="0"/>
              <a:t>class </a:t>
            </a:r>
            <a:r>
              <a:rPr lang="th-TH" dirty="0"/>
              <a:t>แต่ </a:t>
            </a:r>
            <a:r>
              <a:rPr lang="en-US" dirty="0"/>
              <a:t>JSX attribute </a:t>
            </a:r>
            <a:r>
              <a:rPr lang="th-TH" dirty="0"/>
              <a:t>ใช้ </a:t>
            </a:r>
            <a:r>
              <a:rPr lang="en-US" dirty="0" err="1"/>
              <a:t>className</a:t>
            </a:r>
            <a:r>
              <a:rPr lang="en-US" dirty="0"/>
              <a:t> (</a:t>
            </a:r>
            <a:r>
              <a:rPr lang="th-TH" dirty="0"/>
              <a:t>จะได้ไม่ชนกับ </a:t>
            </a:r>
            <a:r>
              <a:rPr lang="en-US" dirty="0"/>
              <a:t>class)</a:t>
            </a:r>
            <a:br>
              <a:rPr lang="en-US" dirty="0"/>
            </a:br>
            <a:r>
              <a:rPr lang="en-US" dirty="0"/>
              <a:t>let b = &lt;label </a:t>
            </a:r>
            <a:r>
              <a:rPr lang="en-US" dirty="0" err="1"/>
              <a:t>htmlFor</a:t>
            </a:r>
            <a:r>
              <a:rPr lang="en-US" dirty="0"/>
              <a:t>="login"&gt;Login&lt;/label&gt;	HTML attribute </a:t>
            </a:r>
            <a:r>
              <a:rPr lang="th-TH" dirty="0"/>
              <a:t>ใช้ </a:t>
            </a:r>
            <a:r>
              <a:rPr lang="en-US" dirty="0"/>
              <a:t>for </a:t>
            </a:r>
            <a:r>
              <a:rPr lang="th-TH" dirty="0"/>
              <a:t>แต่ </a:t>
            </a:r>
            <a:r>
              <a:rPr lang="en-US" dirty="0"/>
              <a:t>JSX attribute </a:t>
            </a:r>
            <a:r>
              <a:rPr lang="th-TH" dirty="0"/>
              <a:t>ใช้ </a:t>
            </a:r>
            <a:r>
              <a:rPr lang="en-US" dirty="0" err="1"/>
              <a:t>htmlFor</a:t>
            </a:r>
            <a:r>
              <a:rPr lang="en-US" dirty="0"/>
              <a:t> (</a:t>
            </a:r>
            <a:r>
              <a:rPr lang="th-TH" dirty="0"/>
              <a:t>จะได้ไม่ชนกับ </a:t>
            </a:r>
            <a:r>
              <a:rPr lang="en-US" dirty="0"/>
              <a:t>for)</a:t>
            </a:r>
            <a:br>
              <a:rPr lang="th-TH" dirty="0"/>
            </a:br>
            <a:br>
              <a:rPr lang="th-TH" dirty="0"/>
            </a:br>
            <a:r>
              <a:rPr lang="en-US" dirty="0"/>
              <a:t>attribute </a:t>
            </a:r>
            <a:r>
              <a:rPr lang="th-TH" dirty="0"/>
              <a:t>ที่เกิดจาก </a:t>
            </a:r>
            <a:r>
              <a:rPr lang="en-US" dirty="0"/>
              <a:t>2 </a:t>
            </a:r>
            <a:r>
              <a:rPr lang="th-TH" dirty="0"/>
              <a:t>คำมารวมกันเขียนแบบ </a:t>
            </a:r>
            <a:r>
              <a:rPr lang="en-US" dirty="0"/>
              <a:t>camel case </a:t>
            </a:r>
            <a:r>
              <a:rPr lang="th-TH" dirty="0"/>
              <a:t>เช่น </a:t>
            </a:r>
            <a:r>
              <a:rPr lang="en-US" dirty="0" err="1"/>
              <a:t>maxLength</a:t>
            </a:r>
            <a:r>
              <a:rPr lang="en-US" dirty="0"/>
              <a:t> </a:t>
            </a:r>
            <a:r>
              <a:rPr lang="en-US" dirty="0" err="1"/>
              <a:t>tabIndex</a:t>
            </a:r>
            <a:r>
              <a:rPr lang="en-US" dirty="0"/>
              <a:t> </a:t>
            </a:r>
            <a:r>
              <a:rPr lang="en-US" dirty="0" err="1"/>
              <a:t>onClick</a:t>
            </a:r>
            <a:r>
              <a:rPr lang="en-US" dirty="0"/>
              <a:t> </a:t>
            </a:r>
            <a:r>
              <a:rPr lang="en-US" dirty="0" err="1"/>
              <a:t>onMouseDown</a:t>
            </a:r>
            <a:r>
              <a:rPr lang="en-US" dirty="0"/>
              <a:t> (HTML </a:t>
            </a:r>
            <a:r>
              <a:rPr lang="th-TH" dirty="0"/>
              <a:t>เขียนยังไงก็ได้</a:t>
            </a:r>
            <a:r>
              <a:rPr lang="en-US" dirty="0"/>
              <a:t>)</a:t>
            </a:r>
          </a:p>
          <a:p>
            <a:r>
              <a:rPr lang="en-US" dirty="0"/>
              <a:t>comment </a:t>
            </a:r>
            <a:r>
              <a:rPr lang="th-TH" dirty="0"/>
              <a:t>ใช้ </a:t>
            </a:r>
            <a:r>
              <a:rPr lang="en-US" dirty="0"/>
              <a:t>/* … */ </a:t>
            </a:r>
            <a:r>
              <a:rPr lang="th-TH" dirty="0"/>
              <a:t>ใช้ </a:t>
            </a:r>
            <a:r>
              <a:rPr lang="en-US" dirty="0"/>
              <a:t>&lt;!-- … --&gt;</a:t>
            </a:r>
            <a:r>
              <a:rPr lang="th-TH" dirty="0"/>
              <a:t> เหมือน </a:t>
            </a:r>
            <a:r>
              <a:rPr lang="en-US" dirty="0"/>
              <a:t>HTML </a:t>
            </a:r>
            <a:r>
              <a:rPr lang="th-TH" dirty="0"/>
              <a:t>ไม่ได้</a:t>
            </a:r>
            <a:endParaRPr lang="en-US" dirty="0"/>
          </a:p>
        </p:txBody>
      </p:sp>
      <p:sp>
        <p:nvSpPr>
          <p:cNvPr id="5" name="TextBox 4"/>
          <p:cNvSpPr txBox="1"/>
          <p:nvPr/>
        </p:nvSpPr>
        <p:spPr>
          <a:xfrm>
            <a:off x="160020" y="102870"/>
            <a:ext cx="11887200" cy="584775"/>
          </a:xfrm>
          <a:prstGeom prst="rect">
            <a:avLst/>
          </a:prstGeom>
          <a:noFill/>
        </p:spPr>
        <p:txBody>
          <a:bodyPr wrap="square" rtlCol="0">
            <a:spAutoFit/>
          </a:bodyPr>
          <a:lstStyle/>
          <a:p>
            <a:r>
              <a:rPr lang="th-TH" sz="3200" dirty="0"/>
              <a:t>หลักการของ </a:t>
            </a:r>
            <a:r>
              <a:rPr lang="en-US" sz="3200" dirty="0"/>
              <a:t>React JSX</a:t>
            </a:r>
            <a:r>
              <a:rPr lang="th-TH" sz="3200" dirty="0"/>
              <a:t> </a:t>
            </a:r>
            <a:r>
              <a:rPr lang="en-US" sz="3200" dirty="0"/>
              <a:t>(</a:t>
            </a:r>
            <a:r>
              <a:rPr lang="th-TH" sz="3200" dirty="0"/>
              <a:t>ต่อ</a:t>
            </a:r>
            <a:r>
              <a:rPr lang="en-US" sz="3200" dirty="0"/>
              <a:t>)</a:t>
            </a:r>
          </a:p>
        </p:txBody>
      </p:sp>
    </p:spTree>
    <p:extLst>
      <p:ext uri="{BB962C8B-B14F-4D97-AF65-F5344CB8AC3E}">
        <p14:creationId xmlns:p14="http://schemas.microsoft.com/office/powerpoint/2010/main" val="1407049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3078" y="245342"/>
            <a:ext cx="9086850" cy="5895975"/>
          </a:xfrm>
          <a:prstGeom prst="rect">
            <a:avLst/>
          </a:prstGeom>
        </p:spPr>
      </p:pic>
      <p:sp>
        <p:nvSpPr>
          <p:cNvPr id="5" name="Rectangle 4"/>
          <p:cNvSpPr/>
          <p:nvPr/>
        </p:nvSpPr>
        <p:spPr>
          <a:xfrm>
            <a:off x="3016576" y="6488668"/>
            <a:ext cx="9175423" cy="369332"/>
          </a:xfrm>
          <a:prstGeom prst="rect">
            <a:avLst/>
          </a:prstGeom>
        </p:spPr>
        <p:txBody>
          <a:bodyPr wrap="square">
            <a:spAutoFit/>
          </a:bodyPr>
          <a:lstStyle/>
          <a:p>
            <a:pPr algn="r"/>
            <a:r>
              <a:rPr lang="en-US" dirty="0"/>
              <a:t>https://www.geeksforgeeks.org/difference-between-var-let-and-const-keywords-in-javascript/</a:t>
            </a:r>
          </a:p>
        </p:txBody>
      </p:sp>
    </p:spTree>
    <p:extLst>
      <p:ext uri="{BB962C8B-B14F-4D97-AF65-F5344CB8AC3E}">
        <p14:creationId xmlns:p14="http://schemas.microsoft.com/office/powerpoint/2010/main" val="745256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184" y="194591"/>
            <a:ext cx="3765342" cy="954107"/>
          </a:xfrm>
          <a:prstGeom prst="rect">
            <a:avLst/>
          </a:prstGeom>
          <a:noFill/>
        </p:spPr>
        <p:txBody>
          <a:bodyPr wrap="square" rtlCol="0">
            <a:spAutoFit/>
          </a:bodyPr>
          <a:lstStyle/>
          <a:p>
            <a:r>
              <a:rPr lang="en-US" sz="2800" dirty="0" err="1"/>
              <a:t>PascalCase</a:t>
            </a:r>
            <a:r>
              <a:rPr lang="en-US" sz="2800" dirty="0"/>
              <a:t>	.NET (C#)</a:t>
            </a:r>
          </a:p>
          <a:p>
            <a:r>
              <a:rPr lang="en-US" sz="2800" dirty="0" err="1"/>
              <a:t>camelCase</a:t>
            </a:r>
            <a:r>
              <a:rPr lang="en-US" sz="2800" dirty="0"/>
              <a:t>	JavaScript</a:t>
            </a:r>
          </a:p>
        </p:txBody>
      </p:sp>
      <p:pic>
        <p:nvPicPr>
          <p:cNvPr id="5" name="Picture 4"/>
          <p:cNvPicPr>
            <a:picLocks noChangeAspect="1"/>
          </p:cNvPicPr>
          <p:nvPr/>
        </p:nvPicPr>
        <p:blipFill>
          <a:blip r:embed="rId2"/>
          <a:stretch>
            <a:fillRect/>
          </a:stretch>
        </p:blipFill>
        <p:spPr>
          <a:xfrm>
            <a:off x="288184" y="1540400"/>
            <a:ext cx="5846701" cy="3737238"/>
          </a:xfrm>
          <a:prstGeom prst="rect">
            <a:avLst/>
          </a:prstGeom>
        </p:spPr>
      </p:pic>
      <p:pic>
        <p:nvPicPr>
          <p:cNvPr id="6" name="Picture 5"/>
          <p:cNvPicPr>
            <a:picLocks noChangeAspect="1"/>
          </p:cNvPicPr>
          <p:nvPr/>
        </p:nvPicPr>
        <p:blipFill>
          <a:blip r:embed="rId3"/>
          <a:stretch>
            <a:fillRect/>
          </a:stretch>
        </p:blipFill>
        <p:spPr>
          <a:xfrm>
            <a:off x="6134885" y="1540400"/>
            <a:ext cx="5846701" cy="4285366"/>
          </a:xfrm>
          <a:prstGeom prst="rect">
            <a:avLst/>
          </a:prstGeom>
        </p:spPr>
      </p:pic>
    </p:spTree>
    <p:extLst>
      <p:ext uri="{BB962C8B-B14F-4D97-AF65-F5344CB8AC3E}">
        <p14:creationId xmlns:p14="http://schemas.microsoft.com/office/powerpoint/2010/main" val="4069556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 y="687645"/>
            <a:ext cx="11887200" cy="2862322"/>
          </a:xfrm>
          <a:prstGeom prst="rect">
            <a:avLst/>
          </a:prstGeom>
        </p:spPr>
        <p:txBody>
          <a:bodyPr wrap="square">
            <a:spAutoFit/>
          </a:bodyPr>
          <a:lstStyle/>
          <a:p>
            <a:pPr>
              <a:tabLst>
                <a:tab pos="227013" algn="l"/>
              </a:tabLst>
            </a:pPr>
            <a:r>
              <a:rPr lang="th-TH" u="sng" dirty="0"/>
              <a:t>แบบที่ </a:t>
            </a:r>
            <a:r>
              <a:rPr lang="en-US" u="sng" dirty="0"/>
              <a:t>1</a:t>
            </a:r>
          </a:p>
          <a:p>
            <a:pPr>
              <a:tabLst>
                <a:tab pos="227013" algn="l"/>
              </a:tabLst>
            </a:pPr>
            <a:r>
              <a:rPr lang="en-US" dirty="0"/>
              <a:t>	import </a:t>
            </a:r>
            <a:r>
              <a:rPr lang="en-US" dirty="0" err="1"/>
              <a:t>ReactDOM</a:t>
            </a:r>
            <a:r>
              <a:rPr lang="en-US" dirty="0"/>
              <a:t> from 'react-</a:t>
            </a:r>
            <a:r>
              <a:rPr lang="en-US" dirty="0" err="1"/>
              <a:t>dom</a:t>
            </a:r>
            <a:r>
              <a:rPr lang="en-US" dirty="0"/>
              <a:t>'</a:t>
            </a:r>
          </a:p>
          <a:p>
            <a:pPr>
              <a:tabLst>
                <a:tab pos="227013" algn="l"/>
              </a:tabLst>
            </a:pPr>
            <a:r>
              <a:rPr lang="en-US" dirty="0"/>
              <a:t>	</a:t>
            </a:r>
            <a:r>
              <a:rPr lang="en-US" dirty="0" err="1"/>
              <a:t>ReactDOM.render</a:t>
            </a:r>
            <a:r>
              <a:rPr lang="en-US" dirty="0"/>
              <a:t>(…)</a:t>
            </a:r>
            <a:br>
              <a:rPr lang="en-US" dirty="0"/>
            </a:br>
            <a:endParaRPr lang="en-US" dirty="0"/>
          </a:p>
          <a:p>
            <a:pPr>
              <a:tabLst>
                <a:tab pos="227013" algn="l"/>
              </a:tabLst>
            </a:pPr>
            <a:r>
              <a:rPr lang="th-TH" u="sng" dirty="0"/>
              <a:t>แบบที่ </a:t>
            </a:r>
            <a:r>
              <a:rPr lang="en-US" u="sng" dirty="0"/>
              <a:t>2</a:t>
            </a:r>
            <a:br>
              <a:rPr lang="th-TH" dirty="0"/>
            </a:br>
            <a:r>
              <a:rPr lang="en-US" dirty="0"/>
              <a:t>	import { render } from 'react-</a:t>
            </a:r>
            <a:r>
              <a:rPr lang="en-US" dirty="0" err="1"/>
              <a:t>dom</a:t>
            </a:r>
            <a:r>
              <a:rPr lang="en-US" dirty="0"/>
              <a:t>'</a:t>
            </a:r>
          </a:p>
          <a:p>
            <a:pPr>
              <a:tabLst>
                <a:tab pos="227013" algn="l"/>
              </a:tabLst>
            </a:pPr>
            <a:r>
              <a:rPr lang="en-US" dirty="0"/>
              <a:t>	render(…)</a:t>
            </a:r>
          </a:p>
          <a:p>
            <a:endParaRPr lang="en-US" dirty="0"/>
          </a:p>
          <a:p>
            <a:r>
              <a:rPr lang="th-TH" dirty="0"/>
              <a:t>การใช้เมธอด </a:t>
            </a:r>
            <a:r>
              <a:rPr lang="en-US" dirty="0"/>
              <a:t>render</a:t>
            </a:r>
          </a:p>
          <a:p>
            <a:pPr>
              <a:tabLst>
                <a:tab pos="228600" algn="l"/>
              </a:tabLst>
            </a:pPr>
            <a:r>
              <a:rPr lang="en-US" dirty="0"/>
              <a:t>	render(element, container [, callback])</a:t>
            </a:r>
          </a:p>
        </p:txBody>
      </p:sp>
      <p:sp>
        <p:nvSpPr>
          <p:cNvPr id="5" name="TextBox 4"/>
          <p:cNvSpPr txBox="1"/>
          <p:nvPr/>
        </p:nvSpPr>
        <p:spPr>
          <a:xfrm>
            <a:off x="160020" y="102870"/>
            <a:ext cx="11887200" cy="584775"/>
          </a:xfrm>
          <a:prstGeom prst="rect">
            <a:avLst/>
          </a:prstGeom>
          <a:noFill/>
        </p:spPr>
        <p:txBody>
          <a:bodyPr wrap="square" rtlCol="0">
            <a:spAutoFit/>
          </a:bodyPr>
          <a:lstStyle/>
          <a:p>
            <a:r>
              <a:rPr lang="en-US" sz="3200" dirty="0" err="1"/>
              <a:t>ReactDOM</a:t>
            </a:r>
            <a:r>
              <a:rPr lang="en-US" sz="3200" dirty="0"/>
              <a:t> (DOM = Document Object Model)</a:t>
            </a:r>
          </a:p>
        </p:txBody>
      </p:sp>
      <p:sp>
        <p:nvSpPr>
          <p:cNvPr id="3" name="TextBox 2">
            <a:extLst>
              <a:ext uri="{FF2B5EF4-FFF2-40B4-BE49-F238E27FC236}">
                <a16:creationId xmlns:a16="http://schemas.microsoft.com/office/drawing/2014/main" id="{1686ECC9-14B7-7026-5D7F-C2B702CE4BCA}"/>
              </a:ext>
            </a:extLst>
          </p:cNvPr>
          <p:cNvSpPr txBox="1"/>
          <p:nvPr/>
        </p:nvSpPr>
        <p:spPr>
          <a:xfrm>
            <a:off x="0" y="6498293"/>
            <a:ext cx="2877954" cy="369332"/>
          </a:xfrm>
          <a:prstGeom prst="rect">
            <a:avLst/>
          </a:prstGeom>
          <a:noFill/>
        </p:spPr>
        <p:txBody>
          <a:bodyPr wrap="square" rtlCol="0">
            <a:spAutoFit/>
          </a:bodyPr>
          <a:lstStyle/>
          <a:p>
            <a:r>
              <a:rPr lang="en-US" dirty="0">
                <a:solidFill>
                  <a:srgbClr val="FF0000"/>
                </a:solidFill>
              </a:rPr>
              <a:t>Note </a:t>
            </a:r>
            <a:r>
              <a:rPr lang="th-TH" dirty="0">
                <a:solidFill>
                  <a:srgbClr val="FF0000"/>
                </a:solidFill>
              </a:rPr>
              <a:t>ปรับเนื้อหา เขียนอธิบายเพิ่ม</a:t>
            </a:r>
            <a:endParaRPr lang="en-US" dirty="0">
              <a:solidFill>
                <a:srgbClr val="FF0000"/>
              </a:solidFill>
            </a:endParaRPr>
          </a:p>
        </p:txBody>
      </p:sp>
    </p:spTree>
    <p:extLst>
      <p:ext uri="{BB962C8B-B14F-4D97-AF65-F5344CB8AC3E}">
        <p14:creationId xmlns:p14="http://schemas.microsoft.com/office/powerpoint/2010/main" val="104537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 y="102870"/>
            <a:ext cx="11887200" cy="584775"/>
          </a:xfrm>
          <a:prstGeom prst="rect">
            <a:avLst/>
          </a:prstGeom>
          <a:noFill/>
        </p:spPr>
        <p:txBody>
          <a:bodyPr wrap="square" rtlCol="0">
            <a:spAutoFit/>
          </a:bodyPr>
          <a:lstStyle/>
          <a:p>
            <a:r>
              <a:rPr lang="en-US" sz="3200" dirty="0" err="1"/>
              <a:t>ReactDOM</a:t>
            </a:r>
            <a:r>
              <a:rPr lang="en-US" sz="3200" dirty="0"/>
              <a:t> (DOM = Document Object Model)</a:t>
            </a:r>
          </a:p>
        </p:txBody>
      </p:sp>
      <p:grpSp>
        <p:nvGrpSpPr>
          <p:cNvPr id="11" name="Group 10"/>
          <p:cNvGrpSpPr/>
          <p:nvPr/>
        </p:nvGrpSpPr>
        <p:grpSpPr>
          <a:xfrm>
            <a:off x="502560" y="1913384"/>
            <a:ext cx="2542297" cy="2400657"/>
            <a:chOff x="804218" y="3488411"/>
            <a:chExt cx="2542297" cy="2400657"/>
          </a:xfrm>
        </p:grpSpPr>
        <p:sp>
          <p:nvSpPr>
            <p:cNvPr id="3" name="TextBox 2"/>
            <p:cNvSpPr txBox="1"/>
            <p:nvPr/>
          </p:nvSpPr>
          <p:spPr>
            <a:xfrm>
              <a:off x="804218" y="3857743"/>
              <a:ext cx="2542297" cy="2031325"/>
            </a:xfrm>
            <a:prstGeom prst="rect">
              <a:avLst/>
            </a:prstGeom>
            <a:noFill/>
            <a:ln w="12700">
              <a:solidFill>
                <a:schemeClr val="tx1"/>
              </a:solidFill>
            </a:ln>
          </p:spPr>
          <p:txBody>
            <a:bodyPr wrap="square" rtlCol="0">
              <a:spAutoFit/>
            </a:bodyPr>
            <a:lstStyle/>
            <a:p>
              <a:r>
                <a:rPr lang="en-US" dirty="0"/>
                <a:t>&lt;!DOCTYPE html&gt;</a:t>
              </a:r>
            </a:p>
            <a:p>
              <a:r>
                <a:rPr lang="en-US" dirty="0"/>
                <a:t>&lt;html </a:t>
              </a:r>
              <a:r>
                <a:rPr lang="en-US" dirty="0" err="1"/>
                <a:t>lang</a:t>
              </a:r>
              <a:r>
                <a:rPr lang="en-US" dirty="0"/>
                <a:t>="</a:t>
              </a:r>
              <a:r>
                <a:rPr lang="en-US" dirty="0" err="1"/>
                <a:t>en</a:t>
              </a:r>
              <a:r>
                <a:rPr lang="en-US" dirty="0"/>
                <a:t>"&gt;</a:t>
              </a:r>
            </a:p>
            <a:p>
              <a:r>
                <a:rPr lang="en-US" dirty="0"/>
                <a:t>  &lt;head&gt;…&lt;/head&gt;</a:t>
              </a:r>
            </a:p>
            <a:p>
              <a:r>
                <a:rPr lang="en-US" dirty="0"/>
                <a:t>  &lt;body&gt;</a:t>
              </a:r>
            </a:p>
            <a:p>
              <a:r>
                <a:rPr lang="en-US" dirty="0"/>
                <a:t>    </a:t>
              </a:r>
              <a:r>
                <a:rPr lang="en-US" dirty="0">
                  <a:solidFill>
                    <a:srgbClr val="FF0000"/>
                  </a:solidFill>
                </a:rPr>
                <a:t>&lt;div id="root"&gt;&lt;/div&gt;</a:t>
              </a:r>
            </a:p>
            <a:p>
              <a:r>
                <a:rPr lang="en-US" dirty="0"/>
                <a:t>  &lt;/body&gt;</a:t>
              </a:r>
            </a:p>
            <a:p>
              <a:r>
                <a:rPr lang="en-US" dirty="0"/>
                <a:t>&lt;/html&gt;</a:t>
              </a:r>
            </a:p>
          </p:txBody>
        </p:sp>
        <p:sp>
          <p:nvSpPr>
            <p:cNvPr id="8" name="TextBox 7"/>
            <p:cNvSpPr txBox="1"/>
            <p:nvPr/>
          </p:nvSpPr>
          <p:spPr>
            <a:xfrm>
              <a:off x="804218" y="3488411"/>
              <a:ext cx="2542297" cy="369332"/>
            </a:xfrm>
            <a:prstGeom prst="rect">
              <a:avLst/>
            </a:prstGeom>
            <a:noFill/>
          </p:spPr>
          <p:txBody>
            <a:bodyPr wrap="square" rtlCol="0">
              <a:spAutoFit/>
            </a:bodyPr>
            <a:lstStyle/>
            <a:p>
              <a:r>
                <a:rPr lang="en-US" dirty="0"/>
                <a:t>public/index.html</a:t>
              </a:r>
            </a:p>
          </p:txBody>
        </p:sp>
      </p:grpSp>
      <p:sp>
        <p:nvSpPr>
          <p:cNvPr id="7" name="Rectangle 6"/>
          <p:cNvSpPr/>
          <p:nvPr/>
        </p:nvSpPr>
        <p:spPr>
          <a:xfrm>
            <a:off x="492935" y="5128365"/>
            <a:ext cx="2542297" cy="1477328"/>
          </a:xfrm>
          <a:prstGeom prst="rect">
            <a:avLst/>
          </a:prstGeom>
          <a:noFill/>
          <a:ln w="12700">
            <a:solidFill>
              <a:schemeClr val="tx1"/>
            </a:solidFill>
          </a:ln>
        </p:spPr>
        <p:txBody>
          <a:bodyPr wrap="square" rtlCol="0">
            <a:spAutoFit/>
          </a:bodyPr>
          <a:lstStyle/>
          <a:p>
            <a:r>
              <a:rPr lang="en-US" dirty="0"/>
              <a:t>function App() {</a:t>
            </a:r>
          </a:p>
          <a:p>
            <a:r>
              <a:rPr lang="en-US" dirty="0"/>
              <a:t>  return </a:t>
            </a:r>
            <a:r>
              <a:rPr lang="en-US" dirty="0">
                <a:solidFill>
                  <a:srgbClr val="FF0000"/>
                </a:solidFill>
              </a:rPr>
              <a:t>&lt;div&gt;… &lt;/div&gt;</a:t>
            </a:r>
            <a:br>
              <a:rPr lang="en-US" dirty="0"/>
            </a:br>
            <a:r>
              <a:rPr lang="en-US" dirty="0"/>
              <a:t>}</a:t>
            </a:r>
            <a:br>
              <a:rPr lang="en-US" dirty="0"/>
            </a:br>
            <a:br>
              <a:rPr lang="en-US" dirty="0"/>
            </a:br>
            <a:r>
              <a:rPr lang="en-US" dirty="0"/>
              <a:t>export default App</a:t>
            </a:r>
          </a:p>
        </p:txBody>
      </p:sp>
      <p:sp>
        <p:nvSpPr>
          <p:cNvPr id="9" name="TextBox 8"/>
          <p:cNvSpPr txBox="1"/>
          <p:nvPr/>
        </p:nvSpPr>
        <p:spPr>
          <a:xfrm>
            <a:off x="492935" y="4759033"/>
            <a:ext cx="2542297" cy="369332"/>
          </a:xfrm>
          <a:prstGeom prst="rect">
            <a:avLst/>
          </a:prstGeom>
          <a:noFill/>
        </p:spPr>
        <p:txBody>
          <a:bodyPr wrap="square" rtlCol="0">
            <a:spAutoFit/>
          </a:bodyPr>
          <a:lstStyle/>
          <a:p>
            <a:r>
              <a:rPr lang="en-US" dirty="0" err="1"/>
              <a:t>src</a:t>
            </a:r>
            <a:r>
              <a:rPr lang="en-US" dirty="0"/>
              <a:t>/App.js </a:t>
            </a:r>
            <a:r>
              <a:rPr lang="th-TH" dirty="0">
                <a:solidFill>
                  <a:srgbClr val="FF0000"/>
                </a:solidFill>
              </a:rPr>
              <a:t>เริ่มโค้ดที่นี่</a:t>
            </a:r>
            <a:endParaRPr lang="en-US" dirty="0">
              <a:solidFill>
                <a:srgbClr val="FF0000"/>
              </a:solidFill>
            </a:endParaRPr>
          </a:p>
        </p:txBody>
      </p:sp>
      <p:grpSp>
        <p:nvGrpSpPr>
          <p:cNvPr id="13" name="Group 12"/>
          <p:cNvGrpSpPr/>
          <p:nvPr/>
        </p:nvGrpSpPr>
        <p:grpSpPr>
          <a:xfrm>
            <a:off x="5040343" y="4205734"/>
            <a:ext cx="6875733" cy="2123658"/>
            <a:chOff x="4037815" y="3575489"/>
            <a:chExt cx="3197617" cy="2123658"/>
          </a:xfrm>
        </p:grpSpPr>
        <p:sp>
          <p:nvSpPr>
            <p:cNvPr id="14" name="Rectangle 13"/>
            <p:cNvSpPr/>
            <p:nvPr/>
          </p:nvSpPr>
          <p:spPr>
            <a:xfrm>
              <a:off x="4037815" y="3944821"/>
              <a:ext cx="3197617" cy="1754326"/>
            </a:xfrm>
            <a:prstGeom prst="rect">
              <a:avLst/>
            </a:prstGeom>
            <a:noFill/>
            <a:ln w="12700">
              <a:solidFill>
                <a:schemeClr val="tx1"/>
              </a:solidFill>
            </a:ln>
          </p:spPr>
          <p:txBody>
            <a:bodyPr wrap="square" rtlCol="0">
              <a:spAutoFit/>
            </a:bodyPr>
            <a:lstStyle/>
            <a:p>
              <a:r>
                <a:rPr lang="en-US" dirty="0"/>
                <a:t>const root = </a:t>
              </a:r>
              <a:r>
                <a:rPr lang="en-US" dirty="0" err="1">
                  <a:solidFill>
                    <a:srgbClr val="FF0000"/>
                  </a:solidFill>
                </a:rPr>
                <a:t>ReactDOM</a:t>
              </a:r>
              <a:r>
                <a:rPr lang="en-US" dirty="0" err="1"/>
                <a:t>.createRoot</a:t>
              </a:r>
              <a:r>
                <a:rPr lang="en-US" dirty="0"/>
                <a:t>(</a:t>
              </a:r>
              <a:r>
                <a:rPr lang="en-US" dirty="0" err="1"/>
                <a:t>document.getElementById</a:t>
              </a:r>
              <a:r>
                <a:rPr lang="en-US" dirty="0"/>
                <a:t>('root'))</a:t>
              </a:r>
              <a:br>
                <a:rPr lang="en-US" dirty="0"/>
              </a:br>
              <a:r>
                <a:rPr lang="en-US" dirty="0" err="1"/>
                <a:t>root.render</a:t>
              </a:r>
              <a:r>
                <a:rPr lang="en-US" dirty="0"/>
                <a:t>(</a:t>
              </a:r>
            </a:p>
            <a:p>
              <a:r>
                <a:rPr lang="en-US" dirty="0"/>
                <a:t>  &lt;</a:t>
              </a:r>
              <a:r>
                <a:rPr lang="en-US" dirty="0" err="1"/>
                <a:t>React.StrictMode</a:t>
              </a:r>
              <a:r>
                <a:rPr lang="en-US" dirty="0"/>
                <a:t>&gt;</a:t>
              </a:r>
            </a:p>
            <a:p>
              <a:r>
                <a:rPr lang="en-US" dirty="0"/>
                <a:t>    </a:t>
              </a:r>
              <a:r>
                <a:rPr lang="en-US" dirty="0">
                  <a:solidFill>
                    <a:srgbClr val="FF0000"/>
                  </a:solidFill>
                </a:rPr>
                <a:t>&lt;App/&gt;</a:t>
              </a:r>
            </a:p>
            <a:p>
              <a:r>
                <a:rPr lang="en-US" dirty="0"/>
                <a:t>  &lt;/</a:t>
              </a:r>
              <a:r>
                <a:rPr lang="en-US" dirty="0" err="1"/>
                <a:t>React.StrictMode</a:t>
              </a:r>
              <a:r>
                <a:rPr lang="en-US" dirty="0"/>
                <a:t>&gt;</a:t>
              </a:r>
            </a:p>
            <a:p>
              <a:r>
                <a:rPr lang="en-US" dirty="0"/>
                <a:t>)</a:t>
              </a:r>
            </a:p>
          </p:txBody>
        </p:sp>
        <p:sp>
          <p:nvSpPr>
            <p:cNvPr id="15" name="TextBox 14"/>
            <p:cNvSpPr txBox="1"/>
            <p:nvPr/>
          </p:nvSpPr>
          <p:spPr>
            <a:xfrm>
              <a:off x="4037815" y="3575489"/>
              <a:ext cx="2061327" cy="369332"/>
            </a:xfrm>
            <a:prstGeom prst="rect">
              <a:avLst/>
            </a:prstGeom>
            <a:noFill/>
          </p:spPr>
          <p:txBody>
            <a:bodyPr wrap="square" rtlCol="0">
              <a:spAutoFit/>
            </a:bodyPr>
            <a:lstStyle/>
            <a:p>
              <a:r>
                <a:rPr lang="en-US" dirty="0" err="1"/>
                <a:t>src</a:t>
              </a:r>
              <a:r>
                <a:rPr lang="en-US" dirty="0"/>
                <a:t>/index.js</a:t>
              </a:r>
            </a:p>
          </p:txBody>
        </p:sp>
      </p:grpSp>
      <p:cxnSp>
        <p:nvCxnSpPr>
          <p:cNvPr id="25" name="Straight Arrow Connector 24"/>
          <p:cNvCxnSpPr>
            <a:cxnSpLocks/>
          </p:cNvCxnSpPr>
          <p:nvPr/>
        </p:nvCxnSpPr>
        <p:spPr>
          <a:xfrm>
            <a:off x="2836365" y="5588905"/>
            <a:ext cx="2450971" cy="0"/>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9" name="Elbow Connector 38"/>
          <p:cNvCxnSpPr>
            <a:cxnSpLocks/>
          </p:cNvCxnSpPr>
          <p:nvPr/>
        </p:nvCxnSpPr>
        <p:spPr>
          <a:xfrm rot="10800000">
            <a:off x="2829831" y="3561350"/>
            <a:ext cx="5895877" cy="1084947"/>
          </a:xfrm>
          <a:prstGeom prst="bentConnector3">
            <a:avLst>
              <a:gd name="adj1" fmla="val 44"/>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040342" y="6343440"/>
            <a:ext cx="6875733" cy="492443"/>
          </a:xfrm>
          <a:prstGeom prst="rect">
            <a:avLst/>
          </a:prstGeom>
        </p:spPr>
        <p:txBody>
          <a:bodyPr wrap="square">
            <a:spAutoFit/>
          </a:bodyPr>
          <a:lstStyle/>
          <a:p>
            <a:pPr algn="r"/>
            <a:r>
              <a:rPr lang="en-US" sz="1400" dirty="0" err="1">
                <a:solidFill>
                  <a:srgbClr val="FF0000"/>
                </a:solidFill>
              </a:rPr>
              <a:t>StrictMode</a:t>
            </a:r>
            <a:r>
              <a:rPr lang="en-US" sz="1400" dirty="0"/>
              <a:t> is a tool for highlighting potential problems in an application.</a:t>
            </a:r>
            <a:br>
              <a:rPr lang="en-US" sz="1400" dirty="0"/>
            </a:br>
            <a:r>
              <a:rPr lang="en-US" sz="1200" dirty="0"/>
              <a:t>https://reactjs.org/docs/strict-mode.html</a:t>
            </a:r>
            <a:endParaRPr lang="en-US" sz="1400" dirty="0"/>
          </a:p>
        </p:txBody>
      </p:sp>
      <p:sp>
        <p:nvSpPr>
          <p:cNvPr id="23" name="TextBox 22">
            <a:extLst>
              <a:ext uri="{FF2B5EF4-FFF2-40B4-BE49-F238E27FC236}">
                <a16:creationId xmlns:a16="http://schemas.microsoft.com/office/drawing/2014/main" id="{C17BB678-9C04-0F3D-1657-281E8D17F7F6}"/>
              </a:ext>
            </a:extLst>
          </p:cNvPr>
          <p:cNvSpPr txBox="1"/>
          <p:nvPr/>
        </p:nvSpPr>
        <p:spPr>
          <a:xfrm>
            <a:off x="160020" y="687645"/>
            <a:ext cx="11887200" cy="1077218"/>
          </a:xfrm>
          <a:prstGeom prst="rect">
            <a:avLst/>
          </a:prstGeom>
          <a:noFill/>
        </p:spPr>
        <p:txBody>
          <a:bodyPr wrap="square">
            <a:spAutoFit/>
          </a:bodyPr>
          <a:lstStyle/>
          <a:p>
            <a:pPr algn="just" rtl="0" fontAlgn="base">
              <a:spcAft>
                <a:spcPts val="750"/>
              </a:spcAft>
            </a:pPr>
            <a:r>
              <a:rPr lang="en-US" sz="1600" b="1" i="0" dirty="0">
                <a:solidFill>
                  <a:srgbClr val="0070C0"/>
                </a:solidFill>
                <a:effectLst/>
                <a:latin typeface="Nunito" pitchFamily="2" charset="0"/>
              </a:rPr>
              <a:t>The </a:t>
            </a:r>
            <a:r>
              <a:rPr lang="en-US" sz="1600" b="1" i="0" dirty="0" err="1">
                <a:solidFill>
                  <a:srgbClr val="0070C0"/>
                </a:solidFill>
                <a:effectLst/>
                <a:latin typeface="Nunito" pitchFamily="2" charset="0"/>
              </a:rPr>
              <a:t>ReactDOM</a:t>
            </a:r>
            <a:r>
              <a:rPr lang="en-US" sz="1600" b="1" i="0" dirty="0">
                <a:solidFill>
                  <a:srgbClr val="0070C0"/>
                </a:solidFill>
                <a:effectLst/>
                <a:latin typeface="Nunito" pitchFamily="2" charset="0"/>
              </a:rPr>
              <a:t> in React</a:t>
            </a:r>
            <a:r>
              <a:rPr lang="en-US" sz="1600" b="1" i="0" dirty="0">
                <a:solidFill>
                  <a:srgbClr val="273239"/>
                </a:solidFill>
                <a:effectLst/>
                <a:latin typeface="Nunito" pitchFamily="2" charset="0"/>
              </a:rPr>
              <a:t> </a:t>
            </a:r>
            <a:r>
              <a:rPr lang="en-US" sz="1600" b="0" i="0" dirty="0">
                <a:solidFill>
                  <a:srgbClr val="273239"/>
                </a:solidFill>
                <a:effectLst/>
                <a:latin typeface="Nunito" pitchFamily="2" charset="0"/>
              </a:rPr>
              <a:t>is responsible for </a:t>
            </a:r>
            <a:r>
              <a:rPr lang="en-US" sz="1600" b="1" i="0" dirty="0">
                <a:solidFill>
                  <a:srgbClr val="0070C0"/>
                </a:solidFill>
                <a:effectLst/>
                <a:latin typeface="Nunito" pitchFamily="2" charset="0"/>
              </a:rPr>
              <a:t>rendering the elements or Components in the actual DOM</a:t>
            </a:r>
            <a:r>
              <a:rPr lang="en-US" sz="1600" b="1" i="0" dirty="0">
                <a:solidFill>
                  <a:srgbClr val="273239"/>
                </a:solidFill>
                <a:effectLst/>
                <a:latin typeface="Nunito" pitchFamily="2" charset="0"/>
              </a:rPr>
              <a:t> </a:t>
            </a:r>
            <a:r>
              <a:rPr lang="en-US" sz="1600" b="0" i="0" dirty="0">
                <a:solidFill>
                  <a:srgbClr val="273239"/>
                </a:solidFill>
                <a:effectLst/>
                <a:latin typeface="Nunito" pitchFamily="2" charset="0"/>
              </a:rPr>
              <a:t>of the web page. It is a package in React that </a:t>
            </a:r>
            <a:r>
              <a:rPr lang="en-US" sz="1600" b="1" i="0" dirty="0">
                <a:solidFill>
                  <a:srgbClr val="0070C0"/>
                </a:solidFill>
                <a:effectLst/>
                <a:latin typeface="Nunito" pitchFamily="2" charset="0"/>
              </a:rPr>
              <a:t>provides DOM-specific methods </a:t>
            </a:r>
            <a:r>
              <a:rPr lang="en-US" sz="1600" b="0" i="0" dirty="0">
                <a:solidFill>
                  <a:srgbClr val="273239"/>
                </a:solidFill>
                <a:effectLst/>
                <a:latin typeface="Nunito" pitchFamily="2" charset="0"/>
              </a:rPr>
              <a:t>that can be used at the top level of a web app to enable an efficient way of managing DOM elements of the web page. </a:t>
            </a:r>
            <a:r>
              <a:rPr lang="en-US" sz="1600" b="0" i="0" dirty="0" err="1">
                <a:solidFill>
                  <a:srgbClr val="273239"/>
                </a:solidFill>
                <a:effectLst/>
                <a:latin typeface="Nunito" pitchFamily="2" charset="0"/>
              </a:rPr>
              <a:t>ReactDOM</a:t>
            </a:r>
            <a:r>
              <a:rPr lang="en-US" sz="1600" b="0" i="0" dirty="0">
                <a:solidFill>
                  <a:srgbClr val="273239"/>
                </a:solidFill>
                <a:effectLst/>
                <a:latin typeface="Nunito" pitchFamily="2" charset="0"/>
              </a:rPr>
              <a:t> provides the developers with an API containing the various methods to manipulate DOM.</a:t>
            </a:r>
          </a:p>
        </p:txBody>
      </p:sp>
      <p:sp>
        <p:nvSpPr>
          <p:cNvPr id="26" name="TextBox 25">
            <a:extLst>
              <a:ext uri="{FF2B5EF4-FFF2-40B4-BE49-F238E27FC236}">
                <a16:creationId xmlns:a16="http://schemas.microsoft.com/office/drawing/2014/main" id="{7344443B-AE60-3BE5-D900-DDAF8DB07E0E}"/>
              </a:ext>
            </a:extLst>
          </p:cNvPr>
          <p:cNvSpPr txBox="1"/>
          <p:nvPr/>
        </p:nvSpPr>
        <p:spPr>
          <a:xfrm>
            <a:off x="8679065" y="1487864"/>
            <a:ext cx="3352915" cy="276999"/>
          </a:xfrm>
          <a:prstGeom prst="rect">
            <a:avLst/>
          </a:prstGeom>
          <a:noFill/>
        </p:spPr>
        <p:txBody>
          <a:bodyPr wrap="square">
            <a:spAutoFit/>
          </a:bodyPr>
          <a:lstStyle/>
          <a:p>
            <a:pPr algn="r"/>
            <a:r>
              <a:rPr lang="en-US" sz="1200" dirty="0"/>
              <a:t>https://www.geeksforgeeks.org/reactjs-reactdom</a:t>
            </a:r>
          </a:p>
        </p:txBody>
      </p:sp>
      <p:sp>
        <p:nvSpPr>
          <p:cNvPr id="4" name="TextBox 3">
            <a:extLst>
              <a:ext uri="{FF2B5EF4-FFF2-40B4-BE49-F238E27FC236}">
                <a16:creationId xmlns:a16="http://schemas.microsoft.com/office/drawing/2014/main" id="{940D909F-4515-5833-5F7F-990601F76F9A}"/>
              </a:ext>
            </a:extLst>
          </p:cNvPr>
          <p:cNvSpPr txBox="1"/>
          <p:nvPr/>
        </p:nvSpPr>
        <p:spPr>
          <a:xfrm>
            <a:off x="7001435" y="6067715"/>
            <a:ext cx="4914640" cy="261610"/>
          </a:xfrm>
          <a:prstGeom prst="rect">
            <a:avLst/>
          </a:prstGeom>
          <a:noFill/>
        </p:spPr>
        <p:txBody>
          <a:bodyPr wrap="square" rtlCol="0">
            <a:spAutoFit/>
          </a:bodyPr>
          <a:lstStyle/>
          <a:p>
            <a:pPr algn="r"/>
            <a:r>
              <a:rPr lang="th-TH" sz="1100" dirty="0">
                <a:solidFill>
                  <a:srgbClr val="FF0000"/>
                </a:solidFill>
                <a:latin typeface="Noto Serif Thai" panose="02020502060505020204" pitchFamily="18" charset="-34"/>
                <a:cs typeface="Noto Serif Thai" panose="02020502060505020204" pitchFamily="18" charset="-34"/>
              </a:rPr>
              <a:t>ถ้าพบว่า </a:t>
            </a:r>
            <a:r>
              <a:rPr lang="en-US" sz="1100" dirty="0" err="1">
                <a:solidFill>
                  <a:srgbClr val="FF0000"/>
                </a:solidFill>
                <a:latin typeface="Noto Serif Thai" panose="02020502060505020204" pitchFamily="18" charset="-34"/>
                <a:cs typeface="Noto Serif Thai" panose="02020502060505020204" pitchFamily="18" charset="-34"/>
              </a:rPr>
              <a:t>useEffect</a:t>
            </a:r>
            <a:r>
              <a:rPr lang="en-US" sz="1100" dirty="0">
                <a:solidFill>
                  <a:srgbClr val="FF0000"/>
                </a:solidFill>
                <a:latin typeface="Noto Serif Thai" panose="02020502060505020204" pitchFamily="18" charset="-34"/>
                <a:cs typeface="Noto Serif Thai" panose="02020502060505020204" pitchFamily="18" charset="-34"/>
              </a:rPr>
              <a:t> </a:t>
            </a:r>
            <a:r>
              <a:rPr lang="th-TH" sz="1100" dirty="0">
                <a:solidFill>
                  <a:srgbClr val="FF0000"/>
                </a:solidFill>
                <a:latin typeface="Noto Serif Thai" panose="02020502060505020204" pitchFamily="18" charset="-34"/>
                <a:cs typeface="Noto Serif Thai" panose="02020502060505020204" pitchFamily="18" charset="-34"/>
              </a:rPr>
              <a:t>ซ้ำสองครั้ง หรือ </a:t>
            </a:r>
            <a:r>
              <a:rPr lang="en-US" sz="1100" dirty="0">
                <a:solidFill>
                  <a:srgbClr val="FF0000"/>
                </a:solidFill>
                <a:latin typeface="Noto Serif Thai" panose="02020502060505020204" pitchFamily="18" charset="-34"/>
                <a:cs typeface="Noto Serif Thai" panose="02020502060505020204" pitchFamily="18" charset="-34"/>
              </a:rPr>
              <a:t>call API </a:t>
            </a:r>
            <a:r>
              <a:rPr lang="th-TH" sz="1100" dirty="0">
                <a:solidFill>
                  <a:srgbClr val="FF0000"/>
                </a:solidFill>
                <a:latin typeface="Noto Serif Thai" panose="02020502060505020204" pitchFamily="18" charset="-34"/>
                <a:cs typeface="Noto Serif Thai" panose="02020502060505020204" pitchFamily="18" charset="-34"/>
              </a:rPr>
              <a:t>ซ้ำสองครั้ง</a:t>
            </a:r>
            <a:r>
              <a:rPr lang="en-US" sz="1100" dirty="0">
                <a:solidFill>
                  <a:srgbClr val="FF0000"/>
                </a:solidFill>
                <a:latin typeface="Noto Serif Thai" panose="02020502060505020204" pitchFamily="18" charset="-34"/>
                <a:cs typeface="Noto Serif Thai" panose="02020502060505020204" pitchFamily="18" charset="-34"/>
              </a:rPr>
              <a:t> </a:t>
            </a:r>
            <a:r>
              <a:rPr lang="th-TH" sz="1100" dirty="0">
                <a:solidFill>
                  <a:srgbClr val="FF0000"/>
                </a:solidFill>
                <a:latin typeface="Noto Serif Thai" panose="02020502060505020204" pitchFamily="18" charset="-34"/>
                <a:cs typeface="Noto Serif Thai" panose="02020502060505020204" pitchFamily="18" charset="-34"/>
              </a:rPr>
              <a:t>ให้เอา </a:t>
            </a:r>
            <a:r>
              <a:rPr lang="en-US" sz="1100" dirty="0">
                <a:solidFill>
                  <a:srgbClr val="FF0000"/>
                </a:solidFill>
                <a:latin typeface="Noto Serif Thai" panose="02020502060505020204" pitchFamily="18" charset="-34"/>
                <a:cs typeface="Noto Serif Thai" panose="02020502060505020204" pitchFamily="18" charset="-34"/>
              </a:rPr>
              <a:t>strict mode </a:t>
            </a:r>
            <a:r>
              <a:rPr lang="th-TH" sz="1100" dirty="0">
                <a:solidFill>
                  <a:srgbClr val="FF0000"/>
                </a:solidFill>
                <a:latin typeface="Noto Serif Thai" panose="02020502060505020204" pitchFamily="18" charset="-34"/>
                <a:cs typeface="Noto Serif Thai" panose="02020502060505020204" pitchFamily="18" charset="-34"/>
              </a:rPr>
              <a:t>ออก</a:t>
            </a:r>
            <a:endParaRPr lang="en-US" sz="1100" dirty="0">
              <a:solidFill>
                <a:srgbClr val="FF0000"/>
              </a:solidFill>
              <a:latin typeface="Noto Serif Thai" panose="02020502060505020204" pitchFamily="18" charset="-34"/>
              <a:cs typeface="Noto Serif Thai" panose="02020502060505020204" pitchFamily="18" charset="-34"/>
            </a:endParaRPr>
          </a:p>
        </p:txBody>
      </p:sp>
    </p:spTree>
    <p:extLst>
      <p:ext uri="{BB962C8B-B14F-4D97-AF65-F5344CB8AC3E}">
        <p14:creationId xmlns:p14="http://schemas.microsoft.com/office/powerpoint/2010/main" val="1745374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Style (CSS)</a:t>
            </a:r>
          </a:p>
        </p:txBody>
      </p:sp>
      <p:sp>
        <p:nvSpPr>
          <p:cNvPr id="5" name="Rectangle 4"/>
          <p:cNvSpPr/>
          <p:nvPr/>
        </p:nvSpPr>
        <p:spPr>
          <a:xfrm>
            <a:off x="160020" y="687645"/>
            <a:ext cx="11887200" cy="5078313"/>
          </a:xfrm>
          <a:prstGeom prst="rect">
            <a:avLst/>
          </a:prstGeom>
        </p:spPr>
        <p:txBody>
          <a:bodyPr wrap="square">
            <a:spAutoFit/>
          </a:bodyPr>
          <a:lstStyle/>
          <a:p>
            <a:pPr>
              <a:tabLst>
                <a:tab pos="227013" algn="l"/>
              </a:tabLst>
            </a:pPr>
            <a:r>
              <a:rPr lang="th-TH" u="sng" dirty="0"/>
              <a:t>แบบที่ </a:t>
            </a:r>
            <a:r>
              <a:rPr lang="en-US" u="sng" dirty="0"/>
              <a:t>1: Inline</a:t>
            </a:r>
          </a:p>
          <a:p>
            <a:pPr>
              <a:tabLst>
                <a:tab pos="227013" algn="l"/>
              </a:tabLst>
            </a:pPr>
            <a:br>
              <a:rPr lang="en-US" dirty="0"/>
            </a:br>
            <a:r>
              <a:rPr lang="en-US" dirty="0" err="1"/>
              <a:t>const</a:t>
            </a:r>
            <a:r>
              <a:rPr lang="en-US" dirty="0"/>
              <a:t> </a:t>
            </a:r>
            <a:r>
              <a:rPr lang="en-US" dirty="0" err="1"/>
              <a:t>divStyle</a:t>
            </a:r>
            <a:r>
              <a:rPr lang="en-US" dirty="0"/>
              <a:t> = {</a:t>
            </a:r>
          </a:p>
          <a:p>
            <a:pPr>
              <a:tabLst>
                <a:tab pos="227013" algn="l"/>
              </a:tabLst>
            </a:pPr>
            <a:r>
              <a:rPr lang="en-US" dirty="0"/>
              <a:t>	color: 'red',</a:t>
            </a:r>
            <a:br>
              <a:rPr lang="en-US" dirty="0"/>
            </a:br>
            <a:r>
              <a:rPr lang="en-US" dirty="0"/>
              <a:t>    </a:t>
            </a:r>
            <a:r>
              <a:rPr lang="en-US" dirty="0" err="1"/>
              <a:t>backgroundColor</a:t>
            </a:r>
            <a:r>
              <a:rPr lang="en-US" dirty="0"/>
              <a:t>: '</a:t>
            </a:r>
            <a:r>
              <a:rPr lang="en-US" dirty="0" err="1"/>
              <a:t>powerBlue</a:t>
            </a:r>
            <a:r>
              <a:rPr lang="en-US" dirty="0"/>
              <a:t>',</a:t>
            </a:r>
            <a:br>
              <a:rPr lang="en-US" dirty="0"/>
            </a:br>
            <a:r>
              <a:rPr lang="en-US" dirty="0"/>
              <a:t>    </a:t>
            </a:r>
            <a:r>
              <a:rPr lang="en-US" dirty="0" err="1"/>
              <a:t>fontSize</a:t>
            </a:r>
            <a:r>
              <a:rPr lang="en-US" dirty="0"/>
              <a:t>: 'larger'</a:t>
            </a:r>
            <a:br>
              <a:rPr lang="en-US" dirty="0"/>
            </a:br>
            <a:r>
              <a:rPr lang="en-US" dirty="0"/>
              <a:t>}</a:t>
            </a:r>
            <a:br>
              <a:rPr lang="en-US" dirty="0"/>
            </a:br>
            <a:br>
              <a:rPr lang="en-US" dirty="0"/>
            </a:br>
            <a:r>
              <a:rPr lang="en-US" dirty="0"/>
              <a:t>return &lt;div style={</a:t>
            </a:r>
            <a:r>
              <a:rPr lang="en-US" dirty="0" err="1"/>
              <a:t>divStyle</a:t>
            </a:r>
            <a:r>
              <a:rPr lang="en-US" dirty="0"/>
              <a:t>}&gt;Hello world&lt;/div&gt;	</a:t>
            </a:r>
            <a:r>
              <a:rPr lang="th-TH" dirty="0"/>
              <a:t>หรือจะใส่อาร์เรย์ของสไตล์แทน </a:t>
            </a:r>
            <a:r>
              <a:rPr lang="en-US" dirty="0" err="1"/>
              <a:t>divStyle</a:t>
            </a:r>
            <a:r>
              <a:rPr lang="en-US" dirty="0"/>
              <a:t> </a:t>
            </a:r>
            <a:r>
              <a:rPr lang="th-TH" dirty="0"/>
              <a:t>ก็ได้ เช่น </a:t>
            </a:r>
            <a:r>
              <a:rPr lang="en-US" dirty="0"/>
              <a:t>[ style1, style2 ] </a:t>
            </a:r>
            <a:r>
              <a:rPr lang="th-TH" dirty="0"/>
              <a:t>เป็นต้น</a:t>
            </a:r>
            <a:br>
              <a:rPr lang="en-US" dirty="0"/>
            </a:br>
            <a:endParaRPr lang="en-US" dirty="0"/>
          </a:p>
          <a:p>
            <a:pPr>
              <a:tabLst>
                <a:tab pos="227013" algn="l"/>
              </a:tabLst>
            </a:pPr>
            <a:r>
              <a:rPr lang="en-US" dirty="0"/>
              <a:t>&lt;div style={{color: 'red', </a:t>
            </a:r>
            <a:r>
              <a:rPr lang="en-US" dirty="0" err="1"/>
              <a:t>backgroundColor</a:t>
            </a:r>
            <a:r>
              <a:rPr lang="en-US" dirty="0"/>
              <a:t>: '</a:t>
            </a:r>
            <a:r>
              <a:rPr lang="en-US" dirty="0" err="1"/>
              <a:t>powderblue</a:t>
            </a:r>
            <a:r>
              <a:rPr lang="en-US" dirty="0"/>
              <a:t>' }}&gt;</a:t>
            </a:r>
            <a:br>
              <a:rPr lang="en-US" dirty="0"/>
            </a:br>
            <a:r>
              <a:rPr lang="en-US" dirty="0"/>
              <a:t>   Hello world</a:t>
            </a:r>
            <a:br>
              <a:rPr lang="en-US" dirty="0"/>
            </a:br>
            <a:r>
              <a:rPr lang="en-US" dirty="0"/>
              <a:t>&lt;/div&gt;</a:t>
            </a:r>
          </a:p>
          <a:p>
            <a:pPr>
              <a:tabLst>
                <a:tab pos="227013" algn="l"/>
              </a:tabLst>
            </a:pPr>
            <a:endParaRPr lang="en-US" dirty="0"/>
          </a:p>
          <a:p>
            <a:pPr>
              <a:tabLst>
                <a:tab pos="227013" algn="l"/>
              </a:tabLst>
            </a:pPr>
            <a:r>
              <a:rPr lang="th-TH" u="sng" dirty="0"/>
              <a:t>แบบที่ </a:t>
            </a:r>
            <a:r>
              <a:rPr lang="en-US" u="sng" dirty="0"/>
              <a:t>2: External</a:t>
            </a:r>
          </a:p>
          <a:p>
            <a:pPr>
              <a:tabLst>
                <a:tab pos="227013" algn="l"/>
              </a:tabLst>
            </a:pPr>
            <a:endParaRPr lang="en-US" u="sng" dirty="0"/>
          </a:p>
          <a:p>
            <a:pPr>
              <a:tabLst>
                <a:tab pos="227013" algn="l"/>
              </a:tabLst>
            </a:pPr>
            <a:r>
              <a:rPr lang="th-TH" dirty="0"/>
              <a:t>สร้างไฟล์ </a:t>
            </a:r>
            <a:r>
              <a:rPr lang="en-US" dirty="0"/>
              <a:t>style.css </a:t>
            </a:r>
            <a:r>
              <a:rPr lang="th-TH" dirty="0"/>
              <a:t>เก็บไว้โฟลเดอร์ </a:t>
            </a:r>
            <a:r>
              <a:rPr lang="en-US" dirty="0" err="1"/>
              <a:t>src</a:t>
            </a:r>
            <a:r>
              <a:rPr lang="en-US" dirty="0"/>
              <a:t> </a:t>
            </a:r>
            <a:r>
              <a:rPr lang="th-TH" dirty="0"/>
              <a:t>แล้ว </a:t>
            </a:r>
            <a:r>
              <a:rPr lang="en-US" dirty="0"/>
              <a:t>import </a:t>
            </a:r>
            <a:r>
              <a:rPr lang="th-TH" dirty="0"/>
              <a:t>เข้ามาใช้งาน เช่น</a:t>
            </a:r>
            <a:endParaRPr lang="en-US" dirty="0"/>
          </a:p>
          <a:p>
            <a:pPr>
              <a:tabLst>
                <a:tab pos="227013" algn="l"/>
              </a:tabLst>
            </a:pPr>
            <a:r>
              <a:rPr lang="en-US" dirty="0"/>
              <a:t>import './style.css'</a:t>
            </a:r>
          </a:p>
        </p:txBody>
      </p:sp>
    </p:spTree>
    <p:extLst>
      <p:ext uri="{BB962C8B-B14F-4D97-AF65-F5344CB8AC3E}">
        <p14:creationId xmlns:p14="http://schemas.microsoft.com/office/powerpoint/2010/main" val="2885650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err="1"/>
              <a:t>Array.map</a:t>
            </a:r>
            <a:r>
              <a:rPr lang="en-US" sz="3200" dirty="0"/>
              <a:t>()</a:t>
            </a:r>
          </a:p>
        </p:txBody>
      </p:sp>
      <p:sp>
        <p:nvSpPr>
          <p:cNvPr id="3" name="Rectangle 2"/>
          <p:cNvSpPr/>
          <p:nvPr/>
        </p:nvSpPr>
        <p:spPr>
          <a:xfrm>
            <a:off x="160019" y="687645"/>
            <a:ext cx="5778767" cy="5355312"/>
          </a:xfrm>
          <a:prstGeom prst="rect">
            <a:avLst/>
          </a:prstGeom>
        </p:spPr>
        <p:txBody>
          <a:bodyPr wrap="square">
            <a:spAutoFit/>
          </a:bodyPr>
          <a:lstStyle/>
          <a:p>
            <a:pPr>
              <a:tabLst>
                <a:tab pos="227013" algn="l"/>
              </a:tabLst>
            </a:pPr>
            <a:r>
              <a:rPr lang="en-US" dirty="0" err="1"/>
              <a:t>array.map</a:t>
            </a:r>
            <a:r>
              <a:rPr lang="en-US" dirty="0"/>
              <a:t>(function(item, </a:t>
            </a:r>
            <a:r>
              <a:rPr lang="en-US" dirty="0">
                <a:solidFill>
                  <a:schemeClr val="bg1">
                    <a:lumMod val="50000"/>
                  </a:schemeClr>
                </a:solidFill>
              </a:rPr>
              <a:t>[index]</a:t>
            </a:r>
            <a:r>
              <a:rPr lang="en-US" dirty="0"/>
              <a:t>) {</a:t>
            </a:r>
          </a:p>
          <a:p>
            <a:pPr>
              <a:tabLst>
                <a:tab pos="227013" algn="l"/>
              </a:tabLst>
            </a:pPr>
            <a:r>
              <a:rPr lang="en-US" dirty="0"/>
              <a:t>    return … </a:t>
            </a:r>
            <a:br>
              <a:rPr lang="en-US" dirty="0"/>
            </a:br>
            <a:r>
              <a:rPr lang="en-US" dirty="0"/>
              <a:t>})</a:t>
            </a:r>
          </a:p>
          <a:p>
            <a:pPr>
              <a:tabLst>
                <a:tab pos="227013" algn="l"/>
              </a:tabLst>
            </a:pPr>
            <a:endParaRPr lang="en-US" dirty="0"/>
          </a:p>
          <a:p>
            <a:pPr>
              <a:tabLst>
                <a:tab pos="227013" algn="l"/>
              </a:tabLst>
            </a:pPr>
            <a:r>
              <a:rPr lang="th-TH" dirty="0"/>
              <a:t>หรือเขียนแบบ </a:t>
            </a:r>
            <a:r>
              <a:rPr lang="en-US" dirty="0"/>
              <a:t>arrow function</a:t>
            </a:r>
          </a:p>
          <a:p>
            <a:pPr>
              <a:tabLst>
                <a:tab pos="227013" algn="l"/>
              </a:tabLst>
            </a:pPr>
            <a:endParaRPr lang="en-US" dirty="0"/>
          </a:p>
          <a:p>
            <a:pPr>
              <a:tabLst>
                <a:tab pos="227013" algn="l"/>
              </a:tabLst>
            </a:pPr>
            <a:r>
              <a:rPr lang="en-US" dirty="0" err="1"/>
              <a:t>array.map</a:t>
            </a:r>
            <a:r>
              <a:rPr lang="en-US" dirty="0"/>
              <a:t>((item, </a:t>
            </a:r>
            <a:r>
              <a:rPr lang="en-US" dirty="0">
                <a:solidFill>
                  <a:schemeClr val="bg1">
                    <a:lumMod val="50000"/>
                  </a:schemeClr>
                </a:solidFill>
              </a:rPr>
              <a:t>[index]</a:t>
            </a:r>
            <a:r>
              <a:rPr lang="en-US" dirty="0"/>
              <a:t>) =&gt; {</a:t>
            </a:r>
          </a:p>
          <a:p>
            <a:pPr>
              <a:tabLst>
                <a:tab pos="227013" algn="l"/>
              </a:tabLst>
            </a:pPr>
            <a:r>
              <a:rPr lang="en-US" dirty="0"/>
              <a:t>    return …</a:t>
            </a:r>
            <a:br>
              <a:rPr lang="en-US" dirty="0"/>
            </a:br>
            <a:r>
              <a:rPr lang="en-US" dirty="0"/>
              <a:t>})</a:t>
            </a:r>
            <a:endParaRPr lang="th-TH" dirty="0"/>
          </a:p>
          <a:p>
            <a:pPr>
              <a:tabLst>
                <a:tab pos="227013" algn="l"/>
              </a:tabLst>
            </a:pPr>
            <a:endParaRPr lang="th-TH" dirty="0"/>
          </a:p>
          <a:p>
            <a:pPr>
              <a:tabLst>
                <a:tab pos="227013" algn="l"/>
              </a:tabLst>
            </a:pPr>
            <a:r>
              <a:rPr lang="th-TH" dirty="0"/>
              <a:t>หรือเขียนแบบตั้งชื่อฟังก์ชัน</a:t>
            </a:r>
          </a:p>
          <a:p>
            <a:pPr>
              <a:tabLst>
                <a:tab pos="227013" algn="l"/>
              </a:tabLst>
            </a:pPr>
            <a:endParaRPr lang="th-TH" dirty="0"/>
          </a:p>
          <a:p>
            <a:pPr>
              <a:tabLst>
                <a:tab pos="227013" algn="l"/>
              </a:tabLst>
            </a:pPr>
            <a:r>
              <a:rPr lang="en-US" dirty="0"/>
              <a:t>function xxx(item, </a:t>
            </a:r>
            <a:r>
              <a:rPr lang="en-US" dirty="0">
                <a:solidFill>
                  <a:schemeClr val="bg1">
                    <a:lumMod val="50000"/>
                  </a:schemeClr>
                </a:solidFill>
              </a:rPr>
              <a:t>[index]</a:t>
            </a:r>
            <a:r>
              <a:rPr lang="en-US" dirty="0"/>
              <a:t>) {</a:t>
            </a:r>
          </a:p>
          <a:p>
            <a:pPr>
              <a:tabLst>
                <a:tab pos="227013" algn="l"/>
              </a:tabLst>
            </a:pPr>
            <a:r>
              <a:rPr lang="en-US" dirty="0"/>
              <a:t>	return</a:t>
            </a:r>
          </a:p>
          <a:p>
            <a:pPr>
              <a:tabLst>
                <a:tab pos="227013" algn="l"/>
              </a:tabLst>
            </a:pPr>
            <a:r>
              <a:rPr lang="en-US" dirty="0"/>
              <a:t>}</a:t>
            </a:r>
          </a:p>
          <a:p>
            <a:pPr>
              <a:tabLst>
                <a:tab pos="227013" algn="l"/>
              </a:tabLst>
            </a:pPr>
            <a:r>
              <a:rPr lang="en-US" dirty="0" err="1"/>
              <a:t>array.map</a:t>
            </a:r>
            <a:r>
              <a:rPr lang="en-US" dirty="0"/>
              <a:t>(xxx)</a:t>
            </a:r>
            <a:endParaRPr lang="th-TH" dirty="0"/>
          </a:p>
          <a:p>
            <a:pPr>
              <a:tabLst>
                <a:tab pos="227013" algn="l"/>
              </a:tabLst>
            </a:pPr>
            <a:endParaRPr lang="th-TH" dirty="0"/>
          </a:p>
          <a:p>
            <a:pPr>
              <a:tabLst>
                <a:tab pos="227013" algn="l"/>
              </a:tabLst>
            </a:pPr>
            <a:r>
              <a:rPr lang="en-US" dirty="0" err="1"/>
              <a:t>array.map</a:t>
            </a:r>
            <a:r>
              <a:rPr lang="en-US" dirty="0"/>
              <a:t>(…) </a:t>
            </a:r>
            <a:r>
              <a:rPr lang="th-TH" dirty="0"/>
              <a:t>จะทำฟังก์ชัน </a:t>
            </a:r>
            <a:r>
              <a:rPr lang="en-US" dirty="0"/>
              <a:t>xxx </a:t>
            </a:r>
            <a:r>
              <a:rPr lang="th-TH" dirty="0"/>
              <a:t>กับสมาชิกทุกตัวในอาร์เรย์แล้วคืนค่าเป็น </a:t>
            </a:r>
            <a:r>
              <a:rPr lang="en-US" dirty="0"/>
              <a:t>array</a:t>
            </a:r>
            <a:br>
              <a:rPr lang="th-TH" dirty="0"/>
            </a:br>
            <a:r>
              <a:rPr lang="th-TH" dirty="0"/>
              <a:t>แต่ </a:t>
            </a:r>
            <a:r>
              <a:rPr lang="en-US" dirty="0"/>
              <a:t>{array} </a:t>
            </a:r>
            <a:r>
              <a:rPr lang="th-TH" dirty="0"/>
              <a:t>ใน </a:t>
            </a:r>
            <a:r>
              <a:rPr lang="en-US" dirty="0"/>
              <a:t>React </a:t>
            </a:r>
            <a:r>
              <a:rPr lang="th-TH" dirty="0"/>
              <a:t>จะเอาสมาชิกทุกตัวแปลงเป็น </a:t>
            </a:r>
            <a:r>
              <a:rPr lang="en-US" dirty="0"/>
              <a:t>string </a:t>
            </a:r>
            <a:r>
              <a:rPr lang="th-TH" dirty="0"/>
              <a:t>แล้วเอามาต่อกัน</a:t>
            </a:r>
            <a:endParaRPr lang="en-US" dirty="0"/>
          </a:p>
        </p:txBody>
      </p:sp>
      <p:pic>
        <p:nvPicPr>
          <p:cNvPr id="7" name="Picture 6">
            <a:extLst>
              <a:ext uri="{FF2B5EF4-FFF2-40B4-BE49-F238E27FC236}">
                <a16:creationId xmlns:a16="http://schemas.microsoft.com/office/drawing/2014/main" id="{E39A1DAC-4822-1D82-A3C2-D47A39ABDCC5}"/>
              </a:ext>
            </a:extLst>
          </p:cNvPr>
          <p:cNvPicPr>
            <a:picLocks noChangeAspect="1"/>
          </p:cNvPicPr>
          <p:nvPr/>
        </p:nvPicPr>
        <p:blipFill>
          <a:blip r:embed="rId2"/>
          <a:stretch>
            <a:fillRect/>
          </a:stretch>
        </p:blipFill>
        <p:spPr>
          <a:xfrm>
            <a:off x="6348479" y="4258803"/>
            <a:ext cx="5543550" cy="1285875"/>
          </a:xfrm>
          <a:prstGeom prst="rect">
            <a:avLst/>
          </a:prstGeom>
        </p:spPr>
      </p:pic>
      <p:pic>
        <p:nvPicPr>
          <p:cNvPr id="9" name="Picture 8">
            <a:extLst>
              <a:ext uri="{FF2B5EF4-FFF2-40B4-BE49-F238E27FC236}">
                <a16:creationId xmlns:a16="http://schemas.microsoft.com/office/drawing/2014/main" id="{15127EEF-88A8-827B-FA44-80D29960D9F9}"/>
              </a:ext>
            </a:extLst>
          </p:cNvPr>
          <p:cNvPicPr>
            <a:picLocks noChangeAspect="1"/>
          </p:cNvPicPr>
          <p:nvPr/>
        </p:nvPicPr>
        <p:blipFill>
          <a:blip r:embed="rId3"/>
          <a:stretch>
            <a:fillRect/>
          </a:stretch>
        </p:blipFill>
        <p:spPr>
          <a:xfrm>
            <a:off x="7210225" y="1274786"/>
            <a:ext cx="3820058" cy="2762636"/>
          </a:xfrm>
          <a:prstGeom prst="rect">
            <a:avLst/>
          </a:prstGeom>
        </p:spPr>
      </p:pic>
    </p:spTree>
    <p:extLst>
      <p:ext uri="{BB962C8B-B14F-4D97-AF65-F5344CB8AC3E}">
        <p14:creationId xmlns:p14="http://schemas.microsoft.com/office/powerpoint/2010/main" val="29991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th-TH" sz="3200" dirty="0"/>
              <a:t>ไฟล์รูปภาพ</a:t>
            </a:r>
            <a:endParaRPr lang="en-US" sz="3200" dirty="0"/>
          </a:p>
        </p:txBody>
      </p:sp>
      <p:sp>
        <p:nvSpPr>
          <p:cNvPr id="3" name="Rectangle 2"/>
          <p:cNvSpPr/>
          <p:nvPr/>
        </p:nvSpPr>
        <p:spPr>
          <a:xfrm>
            <a:off x="160020" y="687645"/>
            <a:ext cx="6847172" cy="4801314"/>
          </a:xfrm>
          <a:prstGeom prst="rect">
            <a:avLst/>
          </a:prstGeom>
        </p:spPr>
        <p:txBody>
          <a:bodyPr wrap="square">
            <a:spAutoFit/>
          </a:bodyPr>
          <a:lstStyle/>
          <a:p>
            <a:pPr>
              <a:tabLst>
                <a:tab pos="227013" algn="l"/>
              </a:tabLst>
            </a:pPr>
            <a:r>
              <a:rPr lang="th-TH" dirty="0"/>
              <a:t>เก็บไฟล์รูปภาพไว้ในโฟลเดอร์ </a:t>
            </a:r>
            <a:r>
              <a:rPr lang="en-US" dirty="0"/>
              <a:t>public </a:t>
            </a:r>
            <a:r>
              <a:rPr lang="th-TH" dirty="0"/>
              <a:t>และนำมาใช้ดังนี้</a:t>
            </a:r>
          </a:p>
          <a:p>
            <a:pPr>
              <a:tabLst>
                <a:tab pos="227013" algn="l"/>
              </a:tabLst>
            </a:pPr>
            <a:endParaRPr lang="th-TH" dirty="0"/>
          </a:p>
          <a:p>
            <a:pPr>
              <a:tabLst>
                <a:tab pos="227013" algn="l"/>
              </a:tabLst>
            </a:pPr>
            <a:r>
              <a:rPr lang="en-US" dirty="0"/>
              <a:t>&lt;</a:t>
            </a:r>
            <a:r>
              <a:rPr lang="en-US" dirty="0" err="1"/>
              <a:t>img</a:t>
            </a:r>
            <a:r>
              <a:rPr lang="en-US" dirty="0"/>
              <a:t> </a:t>
            </a:r>
            <a:r>
              <a:rPr lang="en-US" dirty="0" err="1"/>
              <a:t>src</a:t>
            </a:r>
            <a:r>
              <a:rPr lang="en-US" dirty="0"/>
              <a:t>="./</a:t>
            </a:r>
            <a:r>
              <a:rPr lang="en-US" dirty="0" err="1"/>
              <a:t>logo.svg</a:t>
            </a:r>
            <a:r>
              <a:rPr lang="en-US" dirty="0"/>
              <a:t>" alt=""/&gt;</a:t>
            </a:r>
          </a:p>
          <a:p>
            <a:pPr>
              <a:tabLst>
                <a:tab pos="227013" algn="l"/>
              </a:tabLst>
            </a:pPr>
            <a:br>
              <a:rPr lang="th-TH" dirty="0"/>
            </a:br>
            <a:r>
              <a:rPr lang="th-TH" dirty="0"/>
              <a:t>วิธีแรกใช้กับการติดตั้งใน </a:t>
            </a:r>
            <a:r>
              <a:rPr lang="en-US" dirty="0"/>
              <a:t>subdirectory </a:t>
            </a:r>
            <a:r>
              <a:rPr lang="th-TH" dirty="0"/>
              <a:t>ไม่ได้ ให้เก็บไฟล์รูปภาพไว้ในโฟลเดอร์ </a:t>
            </a:r>
            <a:r>
              <a:rPr lang="en-US" dirty="0" err="1"/>
              <a:t>src</a:t>
            </a:r>
            <a:r>
              <a:rPr lang="en-US" dirty="0"/>
              <a:t> </a:t>
            </a:r>
            <a:r>
              <a:rPr lang="th-TH" dirty="0"/>
              <a:t>และนำมาใช้ดังนี้</a:t>
            </a:r>
            <a:endParaRPr lang="en-US" dirty="0"/>
          </a:p>
          <a:p>
            <a:pPr>
              <a:tabLst>
                <a:tab pos="227013" algn="l"/>
              </a:tabLst>
            </a:pPr>
            <a:endParaRPr lang="th-TH" dirty="0"/>
          </a:p>
          <a:p>
            <a:pPr>
              <a:tabLst>
                <a:tab pos="227013" algn="l"/>
              </a:tabLst>
            </a:pPr>
            <a:r>
              <a:rPr lang="en-US" dirty="0"/>
              <a:t>import logo from './</a:t>
            </a:r>
            <a:r>
              <a:rPr lang="en-US" dirty="0" err="1"/>
              <a:t>logo.svg</a:t>
            </a:r>
            <a:r>
              <a:rPr lang="en-US" dirty="0"/>
              <a:t>'</a:t>
            </a:r>
            <a:endParaRPr lang="th-TH" dirty="0"/>
          </a:p>
          <a:p>
            <a:pPr>
              <a:tabLst>
                <a:tab pos="227013" algn="l"/>
              </a:tabLst>
            </a:pPr>
            <a:endParaRPr lang="en-US" dirty="0"/>
          </a:p>
          <a:p>
            <a:pPr>
              <a:tabLst>
                <a:tab pos="227013" algn="l"/>
              </a:tabLst>
            </a:pPr>
            <a:r>
              <a:rPr lang="en-US" dirty="0"/>
              <a:t>function App() {</a:t>
            </a:r>
          </a:p>
          <a:p>
            <a:pPr>
              <a:tabLst>
                <a:tab pos="227013" algn="l"/>
              </a:tabLst>
            </a:pPr>
            <a:r>
              <a:rPr lang="en-US" dirty="0"/>
              <a:t>    return &lt;</a:t>
            </a:r>
            <a:r>
              <a:rPr lang="en-US" dirty="0" err="1"/>
              <a:t>img</a:t>
            </a:r>
            <a:r>
              <a:rPr lang="en-US" dirty="0"/>
              <a:t> </a:t>
            </a:r>
            <a:r>
              <a:rPr lang="en-US" dirty="0" err="1"/>
              <a:t>src</a:t>
            </a:r>
            <a:r>
              <a:rPr lang="en-US" dirty="0"/>
              <a:t>={logo} width="50%" alt=""/&gt;</a:t>
            </a:r>
          </a:p>
          <a:p>
            <a:pPr>
              <a:tabLst>
                <a:tab pos="227013" algn="l"/>
              </a:tabLst>
            </a:pPr>
            <a:r>
              <a:rPr lang="en-US" dirty="0"/>
              <a:t>}</a:t>
            </a:r>
          </a:p>
          <a:p>
            <a:pPr>
              <a:tabLst>
                <a:tab pos="227013" algn="l"/>
              </a:tabLst>
            </a:pPr>
            <a:endParaRPr lang="en-US" dirty="0"/>
          </a:p>
          <a:p>
            <a:pPr>
              <a:tabLst>
                <a:tab pos="227013" algn="l"/>
              </a:tabLst>
            </a:pPr>
            <a:r>
              <a:rPr lang="th-TH" dirty="0"/>
              <a:t>โปรเจ</a:t>
            </a:r>
            <a:r>
              <a:rPr lang="th-TH" dirty="0" err="1"/>
              <a:t>็ค</a:t>
            </a:r>
            <a:r>
              <a:rPr lang="th-TH" dirty="0"/>
              <a:t> </a:t>
            </a:r>
            <a:r>
              <a:rPr lang="en-US" dirty="0"/>
              <a:t>React </a:t>
            </a:r>
            <a:r>
              <a:rPr lang="th-TH" dirty="0"/>
              <a:t>ปกติจะตั้งค่าสำหรับติดตั้งบน </a:t>
            </a:r>
            <a:r>
              <a:rPr lang="en-US" dirty="0">
                <a:solidFill>
                  <a:srgbClr val="0070C0"/>
                </a:solidFill>
              </a:rPr>
              <a:t>domain name</a:t>
            </a:r>
            <a:r>
              <a:rPr lang="en-US" dirty="0"/>
              <a:t> </a:t>
            </a:r>
            <a:r>
              <a:rPr lang="th-TH" dirty="0"/>
              <a:t>หรือ</a:t>
            </a:r>
            <a:r>
              <a:rPr lang="en-US" dirty="0"/>
              <a:t> </a:t>
            </a:r>
            <a:r>
              <a:rPr lang="en-US" dirty="0">
                <a:solidFill>
                  <a:srgbClr val="FF0000"/>
                </a:solidFill>
              </a:rPr>
              <a:t>sub</a:t>
            </a:r>
            <a:r>
              <a:rPr lang="en-US" dirty="0"/>
              <a:t>-</a:t>
            </a:r>
            <a:r>
              <a:rPr lang="en-US" dirty="0">
                <a:solidFill>
                  <a:srgbClr val="0070C0"/>
                </a:solidFill>
              </a:rPr>
              <a:t>domain name</a:t>
            </a:r>
          </a:p>
          <a:p>
            <a:pPr>
              <a:tabLst>
                <a:tab pos="227013" algn="l"/>
              </a:tabLst>
            </a:pPr>
            <a:r>
              <a:rPr lang="en-US" dirty="0">
                <a:solidFill>
                  <a:srgbClr val="0563C1"/>
                </a:solidFill>
              </a:rPr>
              <a:t>https://</a:t>
            </a:r>
            <a:r>
              <a:rPr lang="en-US" dirty="0">
                <a:solidFill>
                  <a:srgbClr val="FF0000"/>
                </a:solidFill>
              </a:rPr>
              <a:t>xxx</a:t>
            </a:r>
            <a:r>
              <a:rPr lang="en-US" dirty="0">
                <a:solidFill>
                  <a:srgbClr val="0563C1"/>
                </a:solidFill>
              </a:rPr>
              <a:t>.chula.ac.th</a:t>
            </a:r>
            <a:endParaRPr lang="en-US" dirty="0"/>
          </a:p>
          <a:p>
            <a:pPr>
              <a:tabLst>
                <a:tab pos="227013" algn="l"/>
              </a:tabLst>
            </a:pPr>
            <a:br>
              <a:rPr lang="en-US" dirty="0"/>
            </a:br>
            <a:r>
              <a:rPr lang="th-TH" dirty="0"/>
              <a:t>ตัวอย่าง </a:t>
            </a:r>
            <a:r>
              <a:rPr lang="en-US" dirty="0"/>
              <a:t>subdirectory</a:t>
            </a:r>
          </a:p>
          <a:p>
            <a:pPr>
              <a:tabLst>
                <a:tab pos="227013" algn="l"/>
              </a:tabLst>
            </a:pPr>
            <a:r>
              <a:rPr lang="en-US" dirty="0">
                <a:solidFill>
                  <a:srgbClr val="0563C1"/>
                </a:solidFill>
              </a:rPr>
              <a:t>https://chula.ac.th/</a:t>
            </a:r>
            <a:r>
              <a:rPr lang="en-US" dirty="0">
                <a:solidFill>
                  <a:srgbClr val="FF0000"/>
                </a:solidFill>
              </a:rPr>
              <a:t>xxx</a:t>
            </a:r>
          </a:p>
        </p:txBody>
      </p:sp>
    </p:spTree>
    <p:extLst>
      <p:ext uri="{BB962C8B-B14F-4D97-AF65-F5344CB8AC3E}">
        <p14:creationId xmlns:p14="http://schemas.microsoft.com/office/powerpoint/2010/main" val="3436571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Class</a:t>
            </a:r>
          </a:p>
        </p:txBody>
      </p:sp>
    </p:spTree>
    <p:extLst>
      <p:ext uri="{BB962C8B-B14F-4D97-AF65-F5344CB8AC3E}">
        <p14:creationId xmlns:p14="http://schemas.microsoft.com/office/powerpoint/2010/main" val="15475110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Arrow function</a:t>
            </a:r>
          </a:p>
        </p:txBody>
      </p:sp>
      <p:sp>
        <p:nvSpPr>
          <p:cNvPr id="2" name="TextBox 1">
            <a:extLst>
              <a:ext uri="{FF2B5EF4-FFF2-40B4-BE49-F238E27FC236}">
                <a16:creationId xmlns:a16="http://schemas.microsoft.com/office/drawing/2014/main" id="{26932C38-83B8-4F95-D64D-E8FDA8ED1707}"/>
              </a:ext>
            </a:extLst>
          </p:cNvPr>
          <p:cNvSpPr txBox="1"/>
          <p:nvPr/>
        </p:nvSpPr>
        <p:spPr>
          <a:xfrm>
            <a:off x="1083076" y="1376039"/>
            <a:ext cx="5930283" cy="3139321"/>
          </a:xfrm>
          <a:prstGeom prst="rect">
            <a:avLst/>
          </a:prstGeom>
          <a:noFill/>
        </p:spPr>
        <p:txBody>
          <a:bodyPr wrap="square" rtlCol="0">
            <a:spAutoFit/>
          </a:bodyPr>
          <a:lstStyle/>
          <a:p>
            <a:pPr>
              <a:tabLst>
                <a:tab pos="461963" algn="l"/>
              </a:tabLst>
            </a:pPr>
            <a:r>
              <a:rPr lang="en-US" dirty="0"/>
              <a:t>() =&gt; {</a:t>
            </a:r>
          </a:p>
          <a:p>
            <a:pPr>
              <a:tabLst>
                <a:tab pos="461963" algn="l"/>
              </a:tabLst>
            </a:pPr>
            <a:r>
              <a:rPr lang="en-US" dirty="0"/>
              <a:t>	…</a:t>
            </a:r>
          </a:p>
          <a:p>
            <a:pPr>
              <a:tabLst>
                <a:tab pos="461963" algn="l"/>
              </a:tabLst>
            </a:pPr>
            <a:r>
              <a:rPr lang="en-US" dirty="0"/>
              <a:t>	…</a:t>
            </a:r>
          </a:p>
          <a:p>
            <a:pPr>
              <a:tabLst>
                <a:tab pos="461963" algn="l"/>
              </a:tabLst>
            </a:pPr>
            <a:r>
              <a:rPr lang="en-US" dirty="0"/>
              <a:t>	return …</a:t>
            </a:r>
          </a:p>
          <a:p>
            <a:pPr>
              <a:tabLst>
                <a:tab pos="461963" algn="l"/>
              </a:tabLst>
            </a:pPr>
            <a:r>
              <a:rPr lang="en-US" dirty="0"/>
              <a:t>}</a:t>
            </a:r>
          </a:p>
          <a:p>
            <a:pPr>
              <a:tabLst>
                <a:tab pos="461963" algn="l"/>
              </a:tabLst>
            </a:pPr>
            <a:endParaRPr lang="en-US" dirty="0"/>
          </a:p>
          <a:p>
            <a:pPr>
              <a:tabLst>
                <a:tab pos="461963" algn="l"/>
              </a:tabLst>
            </a:pPr>
            <a:r>
              <a:rPr lang="en-US" dirty="0"/>
              <a:t>(a, b) =&gt; {</a:t>
            </a:r>
          </a:p>
          <a:p>
            <a:pPr>
              <a:tabLst>
                <a:tab pos="461963" algn="l"/>
              </a:tabLst>
            </a:pPr>
            <a:r>
              <a:rPr lang="en-US" dirty="0"/>
              <a:t>	…</a:t>
            </a:r>
          </a:p>
          <a:p>
            <a:pPr>
              <a:tabLst>
                <a:tab pos="461963" algn="l"/>
              </a:tabLst>
            </a:pPr>
            <a:r>
              <a:rPr lang="en-US" dirty="0"/>
              <a:t>	…</a:t>
            </a:r>
          </a:p>
          <a:p>
            <a:pPr>
              <a:tabLst>
                <a:tab pos="461963" algn="l"/>
              </a:tabLst>
            </a:pPr>
            <a:r>
              <a:rPr lang="en-US" dirty="0"/>
              <a:t>	return a + b</a:t>
            </a:r>
          </a:p>
          <a:p>
            <a:pPr>
              <a:tabLst>
                <a:tab pos="461963" algn="l"/>
              </a:tabLst>
            </a:pPr>
            <a:r>
              <a:rPr lang="en-US" dirty="0"/>
              <a:t>}</a:t>
            </a:r>
          </a:p>
        </p:txBody>
      </p:sp>
    </p:spTree>
    <p:extLst>
      <p:ext uri="{BB962C8B-B14F-4D97-AF65-F5344CB8AC3E}">
        <p14:creationId xmlns:p14="http://schemas.microsoft.com/office/powerpoint/2010/main" val="3089732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2506" y="481379"/>
            <a:ext cx="10077450" cy="2495550"/>
          </a:xfrm>
          <a:prstGeom prst="rect">
            <a:avLst/>
          </a:prstGeom>
        </p:spPr>
      </p:pic>
      <p:pic>
        <p:nvPicPr>
          <p:cNvPr id="6" name="Picture 5"/>
          <p:cNvPicPr>
            <a:picLocks noChangeAspect="1"/>
          </p:cNvPicPr>
          <p:nvPr/>
        </p:nvPicPr>
        <p:blipFill>
          <a:blip r:embed="rId3"/>
          <a:stretch>
            <a:fillRect/>
          </a:stretch>
        </p:blipFill>
        <p:spPr>
          <a:xfrm>
            <a:off x="412506" y="3035544"/>
            <a:ext cx="10077450" cy="2451743"/>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994072725"/>
              </p:ext>
            </p:extLst>
          </p:nvPr>
        </p:nvGraphicFramePr>
        <p:xfrm>
          <a:off x="10849122" y="4957817"/>
          <a:ext cx="1342878" cy="1900183"/>
        </p:xfrm>
        <a:graphic>
          <a:graphicData uri="http://schemas.openxmlformats.org/presentationml/2006/ole">
            <mc:AlternateContent xmlns:mc="http://schemas.openxmlformats.org/markup-compatibility/2006">
              <mc:Choice xmlns:v="urn:schemas-microsoft-com:vml" Requires="v">
                <p:oleObj name="Acrobat Document" r:id="rId4" imgW="5667375" imgH="8019884" progId="Acrobat.Document.DC">
                  <p:embed/>
                </p:oleObj>
              </mc:Choice>
              <mc:Fallback>
                <p:oleObj name="Acrobat Document" r:id="rId4" imgW="5667375" imgH="8019884" progId="Acrobat.Document.DC">
                  <p:embed/>
                  <p:pic>
                    <p:nvPicPr>
                      <p:cNvPr id="0" name=""/>
                      <p:cNvPicPr/>
                      <p:nvPr/>
                    </p:nvPicPr>
                    <p:blipFill>
                      <a:blip r:embed="rId5"/>
                      <a:stretch>
                        <a:fillRect/>
                      </a:stretch>
                    </p:blipFill>
                    <p:spPr>
                      <a:xfrm>
                        <a:off x="10849122" y="4957817"/>
                        <a:ext cx="1342878" cy="1900183"/>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527396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Functional Component</a:t>
            </a:r>
          </a:p>
        </p:txBody>
      </p:sp>
      <p:sp>
        <p:nvSpPr>
          <p:cNvPr id="3" name="Rectangle 2"/>
          <p:cNvSpPr/>
          <p:nvPr/>
        </p:nvSpPr>
        <p:spPr>
          <a:xfrm>
            <a:off x="160020" y="687645"/>
            <a:ext cx="8149590" cy="6186309"/>
          </a:xfrm>
          <a:prstGeom prst="rect">
            <a:avLst/>
          </a:prstGeom>
        </p:spPr>
        <p:txBody>
          <a:bodyPr wrap="square">
            <a:spAutoFit/>
          </a:bodyPr>
          <a:lstStyle/>
          <a:p>
            <a:pPr>
              <a:tabLst>
                <a:tab pos="227013" algn="l"/>
              </a:tabLst>
            </a:pPr>
            <a:r>
              <a:rPr lang="en-US" dirty="0"/>
              <a:t>import React from 'react'</a:t>
            </a:r>
            <a:br>
              <a:rPr lang="en-US" dirty="0"/>
            </a:br>
            <a:br>
              <a:rPr lang="en-US" dirty="0"/>
            </a:br>
            <a:r>
              <a:rPr lang="en-US" dirty="0"/>
              <a:t>function Header() {</a:t>
            </a:r>
            <a:br>
              <a:rPr lang="en-US" dirty="0"/>
            </a:br>
            <a:r>
              <a:rPr lang="en-US" dirty="0"/>
              <a:t>    …</a:t>
            </a:r>
            <a:br>
              <a:rPr lang="en-US" dirty="0"/>
            </a:br>
            <a:r>
              <a:rPr lang="en-US" dirty="0"/>
              <a:t>    return ( … )</a:t>
            </a:r>
          </a:p>
          <a:p>
            <a:pPr>
              <a:tabLst>
                <a:tab pos="227013" algn="l"/>
              </a:tabLst>
            </a:pPr>
            <a:r>
              <a:rPr lang="en-US" dirty="0"/>
              <a:t>}</a:t>
            </a:r>
          </a:p>
          <a:p>
            <a:pPr>
              <a:tabLst>
                <a:tab pos="227013" algn="l"/>
              </a:tabLst>
            </a:pPr>
            <a:endParaRPr lang="en-US" dirty="0"/>
          </a:p>
          <a:p>
            <a:pPr>
              <a:tabLst>
                <a:tab pos="227013" algn="l"/>
              </a:tabLst>
            </a:pPr>
            <a:r>
              <a:rPr lang="en-US" dirty="0"/>
              <a:t>export default Header</a:t>
            </a:r>
          </a:p>
          <a:p>
            <a:pPr>
              <a:tabLst>
                <a:tab pos="227013" algn="l"/>
              </a:tabLst>
            </a:pPr>
            <a:endParaRPr lang="en-US" dirty="0"/>
          </a:p>
          <a:p>
            <a:pPr>
              <a:tabLst>
                <a:tab pos="227013" algn="l"/>
              </a:tabLst>
            </a:pPr>
            <a:r>
              <a:rPr lang="th-TH" dirty="0"/>
              <a:t>ใน </a:t>
            </a:r>
            <a:r>
              <a:rPr lang="en-US" dirty="0"/>
              <a:t>App.js </a:t>
            </a:r>
            <a:r>
              <a:rPr lang="th-TH" dirty="0"/>
              <a:t>เอา </a:t>
            </a:r>
            <a:r>
              <a:rPr lang="en-US" dirty="0"/>
              <a:t>component </a:t>
            </a:r>
            <a:r>
              <a:rPr lang="th-TH" dirty="0"/>
              <a:t>มาประกอบกัน</a:t>
            </a:r>
            <a:r>
              <a:rPr lang="en-US" dirty="0"/>
              <a:t> </a:t>
            </a:r>
            <a:r>
              <a:rPr lang="th-TH" dirty="0"/>
              <a:t>เช่น</a:t>
            </a:r>
            <a:br>
              <a:rPr lang="th-TH" dirty="0"/>
            </a:br>
            <a:br>
              <a:rPr lang="th-TH" dirty="0"/>
            </a:br>
            <a:r>
              <a:rPr lang="en-US" dirty="0"/>
              <a:t>import { Header } from './Header.js'</a:t>
            </a:r>
            <a:br>
              <a:rPr lang="en-US" dirty="0"/>
            </a:br>
            <a:r>
              <a:rPr lang="en-US" dirty="0"/>
              <a:t>import { Content } from …</a:t>
            </a:r>
            <a:br>
              <a:rPr lang="en-US" dirty="0"/>
            </a:br>
            <a:r>
              <a:rPr lang="en-US" dirty="0"/>
              <a:t>import { Footer } from …</a:t>
            </a:r>
            <a:br>
              <a:rPr lang="en-US" dirty="0"/>
            </a:br>
            <a:endParaRPr lang="th-TH" dirty="0"/>
          </a:p>
          <a:p>
            <a:pPr>
              <a:tabLst>
                <a:tab pos="227013" algn="l"/>
              </a:tabLst>
            </a:pPr>
            <a:r>
              <a:rPr lang="en-US" dirty="0"/>
              <a:t>return [&lt;Header/&gt;, &lt;Content/&gt;, &lt;Footer/&gt;]</a:t>
            </a:r>
            <a:endParaRPr lang="th-TH" dirty="0"/>
          </a:p>
          <a:p>
            <a:pPr>
              <a:tabLst>
                <a:tab pos="227013" algn="l"/>
              </a:tabLst>
            </a:pPr>
            <a:endParaRPr lang="th-TH" dirty="0"/>
          </a:p>
          <a:p>
            <a:pPr>
              <a:tabLst>
                <a:tab pos="227013" algn="l"/>
              </a:tabLst>
            </a:pPr>
            <a:endParaRPr lang="th-TH" dirty="0"/>
          </a:p>
          <a:p>
            <a:pPr>
              <a:tabLst>
                <a:tab pos="227013" algn="l"/>
              </a:tabLst>
            </a:pPr>
            <a:endParaRPr lang="th-TH" dirty="0"/>
          </a:p>
          <a:p>
            <a:pPr>
              <a:tabLst>
                <a:tab pos="227013" algn="l"/>
              </a:tabLst>
            </a:pPr>
            <a:endParaRPr lang="th-TH" dirty="0"/>
          </a:p>
          <a:p>
            <a:pPr>
              <a:tabLst>
                <a:tab pos="227013" algn="l"/>
              </a:tabLst>
            </a:pPr>
            <a:endParaRPr lang="th-TH" dirty="0"/>
          </a:p>
          <a:p>
            <a:pPr>
              <a:tabLst>
                <a:tab pos="227013" algn="l"/>
              </a:tabLst>
            </a:pPr>
            <a:r>
              <a:rPr lang="th-TH" dirty="0"/>
              <a:t>การนำ </a:t>
            </a:r>
            <a:r>
              <a:rPr lang="en-US" dirty="0"/>
              <a:t>component </a:t>
            </a:r>
            <a:r>
              <a:rPr lang="th-TH" dirty="0"/>
              <a:t>ไปใส่ใน </a:t>
            </a:r>
            <a:r>
              <a:rPr lang="en-US" dirty="0"/>
              <a:t>component </a:t>
            </a:r>
            <a:r>
              <a:rPr lang="th-TH" dirty="0"/>
              <a:t>อื่น ๆ ก็อ้างถึง </a:t>
            </a:r>
            <a:r>
              <a:rPr lang="en-US" dirty="0"/>
              <a:t>&lt;Header/&gt; &lt;Content/&gt; &lt;Footer/&gt; </a:t>
            </a:r>
            <a:r>
              <a:rPr lang="th-TH" dirty="0"/>
              <a:t>ได้เลย</a:t>
            </a:r>
            <a:endParaRPr lang="en-US" dirty="0"/>
          </a:p>
        </p:txBody>
      </p:sp>
      <p:sp>
        <p:nvSpPr>
          <p:cNvPr id="2" name="TextBox 1"/>
          <p:cNvSpPr txBox="1"/>
          <p:nvPr/>
        </p:nvSpPr>
        <p:spPr>
          <a:xfrm>
            <a:off x="2708910" y="1272420"/>
            <a:ext cx="3063240" cy="369332"/>
          </a:xfrm>
          <a:prstGeom prst="rect">
            <a:avLst/>
          </a:prstGeom>
          <a:noFill/>
        </p:spPr>
        <p:txBody>
          <a:bodyPr wrap="square" rtlCol="0">
            <a:spAutoFit/>
          </a:bodyPr>
          <a:lstStyle/>
          <a:p>
            <a:r>
              <a:rPr lang="th-TH" dirty="0">
                <a:solidFill>
                  <a:srgbClr val="FF0000"/>
                </a:solidFill>
              </a:rPr>
              <a:t>นิยมตั้งชื่อฟังก์ชันแบบ </a:t>
            </a:r>
            <a:r>
              <a:rPr lang="en-US" dirty="0" err="1">
                <a:solidFill>
                  <a:srgbClr val="FF0000"/>
                </a:solidFill>
              </a:rPr>
              <a:t>PascalCase</a:t>
            </a:r>
            <a:endParaRPr lang="en-US" dirty="0">
              <a:solidFill>
                <a:srgbClr val="FF0000"/>
              </a:solidFill>
            </a:endParaRPr>
          </a:p>
        </p:txBody>
      </p:sp>
      <p:sp>
        <p:nvSpPr>
          <p:cNvPr id="5" name="Rectangle 4"/>
          <p:cNvSpPr/>
          <p:nvPr/>
        </p:nvSpPr>
        <p:spPr>
          <a:xfrm>
            <a:off x="4994910" y="3135630"/>
            <a:ext cx="1821180" cy="2585323"/>
          </a:xfrm>
          <a:prstGeom prst="rect">
            <a:avLst/>
          </a:prstGeom>
        </p:spPr>
        <p:txBody>
          <a:bodyPr wrap="square">
            <a:spAutoFit/>
          </a:bodyPr>
          <a:lstStyle/>
          <a:p>
            <a:pPr>
              <a:tabLst>
                <a:tab pos="227013" algn="l"/>
              </a:tabLst>
            </a:pPr>
            <a:r>
              <a:rPr lang="th-TH" dirty="0"/>
              <a:t>หรือเขียนแบบนี้ก็ได้</a:t>
            </a:r>
            <a:br>
              <a:rPr lang="th-TH" dirty="0"/>
            </a:br>
            <a:br>
              <a:rPr lang="en-US" dirty="0"/>
            </a:br>
            <a:r>
              <a:rPr lang="en-US" dirty="0"/>
              <a:t>return {</a:t>
            </a:r>
            <a:br>
              <a:rPr lang="en-US" dirty="0"/>
            </a:br>
            <a:r>
              <a:rPr lang="en-US" dirty="0"/>
              <a:t>  &lt;&gt;</a:t>
            </a:r>
            <a:br>
              <a:rPr lang="en-US" dirty="0"/>
            </a:br>
            <a:r>
              <a:rPr lang="en-US" dirty="0"/>
              <a:t>    &lt;Header/&gt;</a:t>
            </a:r>
            <a:br>
              <a:rPr lang="en-US" dirty="0"/>
            </a:br>
            <a:r>
              <a:rPr lang="en-US" dirty="0"/>
              <a:t>    &lt;Content/&gt;</a:t>
            </a:r>
            <a:br>
              <a:rPr lang="en-US" dirty="0"/>
            </a:br>
            <a:r>
              <a:rPr lang="en-US" dirty="0"/>
              <a:t>    &lt;Footer/&gt;</a:t>
            </a:r>
            <a:br>
              <a:rPr lang="en-US" dirty="0"/>
            </a:br>
            <a:r>
              <a:rPr lang="en-US" dirty="0"/>
              <a:t>  &lt;/&gt;</a:t>
            </a:r>
            <a:br>
              <a:rPr lang="en-US" dirty="0"/>
            </a:br>
            <a:r>
              <a:rPr lang="en-US" dirty="0"/>
              <a:t>}</a:t>
            </a:r>
            <a:endParaRPr lang="th-TH" dirty="0"/>
          </a:p>
        </p:txBody>
      </p:sp>
    </p:spTree>
    <p:extLst>
      <p:ext uri="{BB962C8B-B14F-4D97-AF65-F5344CB8AC3E}">
        <p14:creationId xmlns:p14="http://schemas.microsoft.com/office/powerpoint/2010/main" val="3001145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Props</a:t>
            </a:r>
          </a:p>
        </p:txBody>
      </p:sp>
      <p:sp>
        <p:nvSpPr>
          <p:cNvPr id="5" name="Rectangle 4"/>
          <p:cNvSpPr/>
          <p:nvPr/>
        </p:nvSpPr>
        <p:spPr>
          <a:xfrm>
            <a:off x="160020" y="687645"/>
            <a:ext cx="7758495" cy="4801314"/>
          </a:xfrm>
          <a:prstGeom prst="rect">
            <a:avLst/>
          </a:prstGeom>
        </p:spPr>
        <p:txBody>
          <a:bodyPr wrap="square">
            <a:spAutoFit/>
          </a:bodyPr>
          <a:lstStyle/>
          <a:p>
            <a:pPr>
              <a:tabLst>
                <a:tab pos="227013" algn="l"/>
              </a:tabLst>
            </a:pPr>
            <a:r>
              <a:rPr lang="en-US" dirty="0"/>
              <a:t>import React from 'react'</a:t>
            </a:r>
            <a:br>
              <a:rPr lang="en-US" dirty="0"/>
            </a:br>
            <a:br>
              <a:rPr lang="en-US" dirty="0"/>
            </a:br>
            <a:r>
              <a:rPr lang="en-US" dirty="0"/>
              <a:t>function Header(</a:t>
            </a:r>
            <a:r>
              <a:rPr lang="en-US" dirty="0">
                <a:solidFill>
                  <a:srgbClr val="FF0000"/>
                </a:solidFill>
              </a:rPr>
              <a:t>props</a:t>
            </a:r>
            <a:r>
              <a:rPr lang="en-US" dirty="0"/>
              <a:t>) {</a:t>
            </a:r>
            <a:br>
              <a:rPr lang="en-US" dirty="0"/>
            </a:br>
            <a:r>
              <a:rPr lang="en-US" dirty="0"/>
              <a:t>    …</a:t>
            </a:r>
            <a:br>
              <a:rPr lang="en-US" dirty="0"/>
            </a:br>
            <a:r>
              <a:rPr lang="en-US" dirty="0"/>
              <a:t>    return &lt;div&gt;{</a:t>
            </a:r>
            <a:r>
              <a:rPr lang="en-US" dirty="0" err="1">
                <a:solidFill>
                  <a:srgbClr val="FF0000"/>
                </a:solidFill>
              </a:rPr>
              <a:t>props.text</a:t>
            </a:r>
            <a:r>
              <a:rPr lang="en-US" dirty="0"/>
              <a:t>}&lt;/div&gt;</a:t>
            </a:r>
          </a:p>
          <a:p>
            <a:pPr>
              <a:tabLst>
                <a:tab pos="227013" algn="l"/>
              </a:tabLst>
            </a:pPr>
            <a:r>
              <a:rPr lang="en-US" dirty="0"/>
              <a:t>}</a:t>
            </a:r>
          </a:p>
          <a:p>
            <a:pPr>
              <a:tabLst>
                <a:tab pos="227013" algn="l"/>
              </a:tabLst>
            </a:pPr>
            <a:endParaRPr lang="en-US" dirty="0"/>
          </a:p>
          <a:p>
            <a:pPr>
              <a:tabLst>
                <a:tab pos="227013" algn="l"/>
              </a:tabLst>
            </a:pPr>
            <a:r>
              <a:rPr lang="en-US" dirty="0"/>
              <a:t>export default Header</a:t>
            </a:r>
          </a:p>
          <a:p>
            <a:pPr>
              <a:tabLst>
                <a:tab pos="227013" algn="l"/>
              </a:tabLst>
            </a:pPr>
            <a:endParaRPr lang="en-US" dirty="0"/>
          </a:p>
          <a:p>
            <a:pPr>
              <a:tabLst>
                <a:tab pos="227013" algn="l"/>
              </a:tabLst>
            </a:pPr>
            <a:r>
              <a:rPr lang="th-TH" dirty="0"/>
              <a:t>เมื่อจะใช้ก็ </a:t>
            </a:r>
            <a:r>
              <a:rPr lang="en-US" dirty="0"/>
              <a:t>import </a:t>
            </a:r>
            <a:r>
              <a:rPr lang="th-TH" dirty="0"/>
              <a:t>เข้ามาดังนี้</a:t>
            </a:r>
            <a:br>
              <a:rPr lang="th-TH" dirty="0"/>
            </a:br>
            <a:br>
              <a:rPr lang="th-TH" dirty="0"/>
            </a:br>
            <a:r>
              <a:rPr lang="en-US" dirty="0"/>
              <a:t>import Header from './Header</a:t>
            </a:r>
            <a:r>
              <a:rPr lang="en-US" dirty="0">
                <a:solidFill>
                  <a:srgbClr val="FF0000"/>
                </a:solidFill>
              </a:rPr>
              <a:t>.js</a:t>
            </a:r>
            <a:r>
              <a:rPr lang="en-US" dirty="0"/>
              <a:t>'  </a:t>
            </a:r>
            <a:r>
              <a:rPr lang="th-TH" dirty="0"/>
              <a:t>ไม่ต้องมี </a:t>
            </a:r>
            <a:r>
              <a:rPr lang="en-US" dirty="0"/>
              <a:t>.</a:t>
            </a:r>
            <a:r>
              <a:rPr lang="en-US" dirty="0" err="1"/>
              <a:t>js</a:t>
            </a:r>
            <a:r>
              <a:rPr lang="en-US" dirty="0"/>
              <a:t> </a:t>
            </a:r>
            <a:r>
              <a:rPr lang="th-TH" dirty="0"/>
              <a:t>ก็ได้</a:t>
            </a:r>
            <a:endParaRPr lang="en-US" dirty="0"/>
          </a:p>
          <a:p>
            <a:pPr>
              <a:tabLst>
                <a:tab pos="227013" algn="l"/>
              </a:tabLst>
            </a:pPr>
            <a:endParaRPr lang="en-US" dirty="0"/>
          </a:p>
          <a:p>
            <a:pPr>
              <a:tabLst>
                <a:tab pos="227013" algn="l"/>
              </a:tabLst>
            </a:pPr>
            <a:r>
              <a:rPr lang="th-TH" dirty="0"/>
              <a:t>เมื่อใช้ </a:t>
            </a:r>
            <a:r>
              <a:rPr lang="en-US" dirty="0"/>
              <a:t>Header </a:t>
            </a:r>
            <a:r>
              <a:rPr lang="th-TH" dirty="0"/>
              <a:t>ก็ใส่ </a:t>
            </a:r>
            <a:r>
              <a:rPr lang="en-US" dirty="0"/>
              <a:t>props </a:t>
            </a:r>
            <a:r>
              <a:rPr lang="th-TH" dirty="0"/>
              <a:t>ไปด้วย เช่น </a:t>
            </a:r>
            <a:r>
              <a:rPr lang="en-US" dirty="0"/>
              <a:t>&lt;Header text="Hello word"/&gt; </a:t>
            </a:r>
            <a:r>
              <a:rPr lang="th-TH" dirty="0"/>
              <a:t>เป็นต้น</a:t>
            </a:r>
            <a:endParaRPr lang="en-US" dirty="0"/>
          </a:p>
          <a:p>
            <a:pPr>
              <a:tabLst>
                <a:tab pos="227013" algn="l"/>
              </a:tabLst>
            </a:pPr>
            <a:r>
              <a:rPr lang="th-TH" dirty="0"/>
              <a:t>ถ้ามี </a:t>
            </a:r>
            <a:r>
              <a:rPr lang="en-US" dirty="0"/>
              <a:t>props</a:t>
            </a:r>
            <a:r>
              <a:rPr lang="th-TH" dirty="0"/>
              <a:t> มากกว่า </a:t>
            </a:r>
            <a:r>
              <a:rPr lang="en-US" dirty="0"/>
              <a:t>1 </a:t>
            </a:r>
            <a:r>
              <a:rPr lang="th-TH" dirty="0"/>
              <a:t>ตัว ก็เขียนต่อกันไป</a:t>
            </a:r>
          </a:p>
          <a:p>
            <a:pPr>
              <a:tabLst>
                <a:tab pos="227013" algn="l"/>
              </a:tabLst>
            </a:pPr>
            <a:endParaRPr lang="th-TH" dirty="0"/>
          </a:p>
          <a:p>
            <a:pPr>
              <a:tabLst>
                <a:tab pos="227013" algn="l"/>
              </a:tabLst>
            </a:pPr>
            <a:r>
              <a:rPr lang="th-TH" dirty="0"/>
              <a:t>ในฟังก์ชัน </a:t>
            </a:r>
            <a:r>
              <a:rPr lang="en-US" dirty="0"/>
              <a:t>Header </a:t>
            </a:r>
            <a:r>
              <a:rPr lang="th-TH" dirty="0"/>
              <a:t>ตัวแปร </a:t>
            </a:r>
            <a:r>
              <a:rPr lang="en-US" dirty="0"/>
              <a:t>props </a:t>
            </a:r>
            <a:r>
              <a:rPr lang="th-TH" dirty="0"/>
              <a:t>เป็น</a:t>
            </a:r>
            <a:r>
              <a:rPr lang="en-US" dirty="0"/>
              <a:t> read-only </a:t>
            </a:r>
            <a:r>
              <a:rPr lang="th-TH" dirty="0"/>
              <a:t>จะไป </a:t>
            </a:r>
            <a:r>
              <a:rPr lang="en-US" dirty="0"/>
              <a:t>assign </a:t>
            </a:r>
            <a:r>
              <a:rPr lang="th-TH" dirty="0"/>
              <a:t>ค่าใหม่ เช่น ให้ </a:t>
            </a:r>
            <a:r>
              <a:rPr lang="en-US" dirty="0" err="1"/>
              <a:t>props.text</a:t>
            </a:r>
            <a:r>
              <a:rPr lang="en-US" dirty="0"/>
              <a:t> =</a:t>
            </a:r>
            <a:r>
              <a:rPr lang="th-TH" dirty="0"/>
              <a:t> </a:t>
            </a:r>
            <a:r>
              <a:rPr lang="en-US" dirty="0"/>
              <a:t>'Hi'  </a:t>
            </a:r>
            <a:r>
              <a:rPr lang="th-TH" dirty="0"/>
              <a:t>ไม่ได้</a:t>
            </a:r>
            <a:endParaRPr lang="en-US" dirty="0"/>
          </a:p>
        </p:txBody>
      </p:sp>
    </p:spTree>
    <p:extLst>
      <p:ext uri="{BB962C8B-B14F-4D97-AF65-F5344CB8AC3E}">
        <p14:creationId xmlns:p14="http://schemas.microsoft.com/office/powerpoint/2010/main" val="3560620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Class Component</a:t>
            </a:r>
          </a:p>
        </p:txBody>
      </p:sp>
    </p:spTree>
    <p:extLst>
      <p:ext uri="{BB962C8B-B14F-4D97-AF65-F5344CB8AC3E}">
        <p14:creationId xmlns:p14="http://schemas.microsoft.com/office/powerpoint/2010/main" val="641523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EC723F-F338-72C1-FFDF-63D801E51A49}"/>
              </a:ext>
            </a:extLst>
          </p:cNvPr>
          <p:cNvPicPr>
            <a:picLocks noChangeAspect="1"/>
          </p:cNvPicPr>
          <p:nvPr/>
        </p:nvPicPr>
        <p:blipFill>
          <a:blip r:embed="rId2"/>
          <a:stretch>
            <a:fillRect/>
          </a:stretch>
        </p:blipFill>
        <p:spPr>
          <a:xfrm>
            <a:off x="200008" y="215236"/>
            <a:ext cx="4809864" cy="1513448"/>
          </a:xfrm>
          <a:prstGeom prst="rect">
            <a:avLst/>
          </a:prstGeom>
        </p:spPr>
      </p:pic>
      <p:pic>
        <p:nvPicPr>
          <p:cNvPr id="7" name="Picture 6">
            <a:extLst>
              <a:ext uri="{FF2B5EF4-FFF2-40B4-BE49-F238E27FC236}">
                <a16:creationId xmlns:a16="http://schemas.microsoft.com/office/drawing/2014/main" id="{A4E161FA-0C16-B34F-66FB-86FEE9B91E82}"/>
              </a:ext>
            </a:extLst>
          </p:cNvPr>
          <p:cNvPicPr>
            <a:picLocks noChangeAspect="1"/>
          </p:cNvPicPr>
          <p:nvPr/>
        </p:nvPicPr>
        <p:blipFill>
          <a:blip r:embed="rId3"/>
          <a:stretch>
            <a:fillRect/>
          </a:stretch>
        </p:blipFill>
        <p:spPr>
          <a:xfrm>
            <a:off x="200007" y="1865207"/>
            <a:ext cx="3648863" cy="2681361"/>
          </a:xfrm>
          <a:prstGeom prst="rect">
            <a:avLst/>
          </a:prstGeom>
        </p:spPr>
      </p:pic>
      <p:pic>
        <p:nvPicPr>
          <p:cNvPr id="9" name="Picture 8">
            <a:extLst>
              <a:ext uri="{FF2B5EF4-FFF2-40B4-BE49-F238E27FC236}">
                <a16:creationId xmlns:a16="http://schemas.microsoft.com/office/drawing/2014/main" id="{16484270-F2E4-9B73-0D06-A868AB13E5A2}"/>
              </a:ext>
            </a:extLst>
          </p:cNvPr>
          <p:cNvPicPr>
            <a:picLocks noChangeAspect="1"/>
          </p:cNvPicPr>
          <p:nvPr/>
        </p:nvPicPr>
        <p:blipFill>
          <a:blip r:embed="rId4"/>
          <a:stretch>
            <a:fillRect/>
          </a:stretch>
        </p:blipFill>
        <p:spPr>
          <a:xfrm>
            <a:off x="200007" y="4683091"/>
            <a:ext cx="4505790" cy="1527269"/>
          </a:xfrm>
          <a:prstGeom prst="rect">
            <a:avLst/>
          </a:prstGeom>
        </p:spPr>
      </p:pic>
      <p:pic>
        <p:nvPicPr>
          <p:cNvPr id="13" name="Picture 12">
            <a:extLst>
              <a:ext uri="{FF2B5EF4-FFF2-40B4-BE49-F238E27FC236}">
                <a16:creationId xmlns:a16="http://schemas.microsoft.com/office/drawing/2014/main" id="{E4A17555-C8E8-FF04-95FC-54AD7ED2CCA8}"/>
              </a:ext>
            </a:extLst>
          </p:cNvPr>
          <p:cNvPicPr>
            <a:picLocks noChangeAspect="1"/>
          </p:cNvPicPr>
          <p:nvPr/>
        </p:nvPicPr>
        <p:blipFill>
          <a:blip r:embed="rId5"/>
          <a:stretch>
            <a:fillRect/>
          </a:stretch>
        </p:blipFill>
        <p:spPr>
          <a:xfrm>
            <a:off x="5419895" y="215236"/>
            <a:ext cx="6572097" cy="2881771"/>
          </a:xfrm>
          <a:prstGeom prst="rect">
            <a:avLst/>
          </a:prstGeom>
        </p:spPr>
      </p:pic>
      <p:cxnSp>
        <p:nvCxnSpPr>
          <p:cNvPr id="15" name="Straight Arrow Connector 14">
            <a:extLst>
              <a:ext uri="{FF2B5EF4-FFF2-40B4-BE49-F238E27FC236}">
                <a16:creationId xmlns:a16="http://schemas.microsoft.com/office/drawing/2014/main" id="{7A482C0D-4F5E-5FFE-EC1F-38704FE0BEEF}"/>
              </a:ext>
            </a:extLst>
          </p:cNvPr>
          <p:cNvCxnSpPr/>
          <p:nvPr/>
        </p:nvCxnSpPr>
        <p:spPr>
          <a:xfrm flipH="1">
            <a:off x="2685448" y="490888"/>
            <a:ext cx="3224464" cy="3753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2ACF27-9666-D02C-0894-D55F4B39B614}"/>
              </a:ext>
            </a:extLst>
          </p:cNvPr>
          <p:cNvCxnSpPr>
            <a:cxnSpLocks/>
          </p:cNvCxnSpPr>
          <p:nvPr/>
        </p:nvCxnSpPr>
        <p:spPr>
          <a:xfrm flipH="1">
            <a:off x="2752825" y="678581"/>
            <a:ext cx="3157087" cy="18721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9CC020A-8A2D-0731-BCCF-ABEA66EC7C78}"/>
              </a:ext>
            </a:extLst>
          </p:cNvPr>
          <p:cNvCxnSpPr>
            <a:cxnSpLocks/>
          </p:cNvCxnSpPr>
          <p:nvPr/>
        </p:nvCxnSpPr>
        <p:spPr>
          <a:xfrm flipH="1">
            <a:off x="2685448" y="860889"/>
            <a:ext cx="3224464" cy="44715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957C116-0EE4-8F59-01F3-DFE1C29BDA79}"/>
              </a:ext>
            </a:extLst>
          </p:cNvPr>
          <p:cNvSpPr txBox="1"/>
          <p:nvPr/>
        </p:nvSpPr>
        <p:spPr>
          <a:xfrm>
            <a:off x="9294795" y="6552629"/>
            <a:ext cx="2897205" cy="307777"/>
          </a:xfrm>
          <a:prstGeom prst="rect">
            <a:avLst/>
          </a:prstGeom>
          <a:noFill/>
        </p:spPr>
        <p:txBody>
          <a:bodyPr wrap="square" rtlCol="0">
            <a:spAutoFit/>
          </a:bodyPr>
          <a:lstStyle/>
          <a:p>
            <a:pPr algn="r"/>
            <a:r>
              <a:rPr lang="th-TH" sz="1400" dirty="0">
                <a:solidFill>
                  <a:srgbClr val="FF0000"/>
                </a:solidFill>
                <a:latin typeface="Noto Serif Thai" panose="02020502060505020204" pitchFamily="18" charset="-34"/>
                <a:cs typeface="Noto Serif Thai" panose="02020502060505020204" pitchFamily="18" charset="-34"/>
              </a:rPr>
              <a:t>ลองส่ง </a:t>
            </a:r>
            <a:r>
              <a:rPr lang="en-US" sz="1400" dirty="0">
                <a:solidFill>
                  <a:srgbClr val="FF0000"/>
                </a:solidFill>
                <a:latin typeface="Noto Serif Thai" panose="02020502060505020204" pitchFamily="18" charset="-34"/>
                <a:cs typeface="Noto Serif Thai" panose="02020502060505020204" pitchFamily="18" charset="-34"/>
              </a:rPr>
              <a:t>style, function </a:t>
            </a:r>
            <a:r>
              <a:rPr lang="th-TH" sz="1400" dirty="0">
                <a:solidFill>
                  <a:srgbClr val="FF0000"/>
                </a:solidFill>
                <a:latin typeface="Noto Serif Thai" panose="02020502060505020204" pitchFamily="18" charset="-34"/>
                <a:cs typeface="Noto Serif Thai" panose="02020502060505020204" pitchFamily="18" charset="-34"/>
              </a:rPr>
              <a:t>ผ่าน </a:t>
            </a:r>
            <a:r>
              <a:rPr lang="en-US" sz="1400" dirty="0">
                <a:solidFill>
                  <a:srgbClr val="FF0000"/>
                </a:solidFill>
                <a:latin typeface="Noto Serif Thai" panose="02020502060505020204" pitchFamily="18" charset="-34"/>
                <a:cs typeface="Noto Serif Thai" panose="02020502060505020204" pitchFamily="18" charset="-34"/>
              </a:rPr>
              <a:t>props</a:t>
            </a:r>
          </a:p>
        </p:txBody>
      </p:sp>
      <p:pic>
        <p:nvPicPr>
          <p:cNvPr id="6" name="Picture 5">
            <a:extLst>
              <a:ext uri="{FF2B5EF4-FFF2-40B4-BE49-F238E27FC236}">
                <a16:creationId xmlns:a16="http://schemas.microsoft.com/office/drawing/2014/main" id="{1FC93A8F-34F9-EE3C-DF07-BE3067F856E2}"/>
              </a:ext>
            </a:extLst>
          </p:cNvPr>
          <p:cNvPicPr>
            <a:picLocks noChangeAspect="1"/>
          </p:cNvPicPr>
          <p:nvPr/>
        </p:nvPicPr>
        <p:blipFill>
          <a:blip r:embed="rId6"/>
          <a:stretch>
            <a:fillRect/>
          </a:stretch>
        </p:blipFill>
        <p:spPr>
          <a:xfrm>
            <a:off x="6200518" y="3371514"/>
            <a:ext cx="5010849" cy="2838846"/>
          </a:xfrm>
          <a:prstGeom prst="rect">
            <a:avLst/>
          </a:prstGeom>
        </p:spPr>
      </p:pic>
    </p:spTree>
    <p:extLst>
      <p:ext uri="{BB962C8B-B14F-4D97-AF65-F5344CB8AC3E}">
        <p14:creationId xmlns:p14="http://schemas.microsoft.com/office/powerpoint/2010/main" val="3049927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JavaScript Events</a:t>
            </a:r>
          </a:p>
        </p:txBody>
      </p:sp>
      <p:sp>
        <p:nvSpPr>
          <p:cNvPr id="3" name="Rectangle 2"/>
          <p:cNvSpPr/>
          <p:nvPr/>
        </p:nvSpPr>
        <p:spPr>
          <a:xfrm>
            <a:off x="160020" y="3841498"/>
            <a:ext cx="5778868" cy="1477328"/>
          </a:xfrm>
          <a:prstGeom prst="rect">
            <a:avLst/>
          </a:prstGeom>
        </p:spPr>
        <p:txBody>
          <a:bodyPr wrap="square">
            <a:spAutoFit/>
          </a:bodyPr>
          <a:lstStyle/>
          <a:p>
            <a:pPr>
              <a:tabLst>
                <a:tab pos="227013" algn="l"/>
              </a:tabLst>
            </a:pPr>
            <a:r>
              <a:rPr lang="en-US" dirty="0"/>
              <a:t>function </a:t>
            </a:r>
            <a:r>
              <a:rPr lang="en-US" dirty="0" err="1"/>
              <a:t>doSomething</a:t>
            </a:r>
            <a:r>
              <a:rPr lang="en-US" dirty="0"/>
              <a:t>() {</a:t>
            </a:r>
            <a:br>
              <a:rPr lang="en-US" dirty="0"/>
            </a:br>
            <a:r>
              <a:rPr lang="en-US" dirty="0"/>
              <a:t>    alert('You clicked button')</a:t>
            </a:r>
          </a:p>
          <a:p>
            <a:pPr>
              <a:tabLst>
                <a:tab pos="227013" algn="l"/>
              </a:tabLst>
            </a:pPr>
            <a:r>
              <a:rPr lang="en-US" dirty="0"/>
              <a:t>}</a:t>
            </a:r>
          </a:p>
          <a:p>
            <a:pPr>
              <a:tabLst>
                <a:tab pos="227013" algn="l"/>
              </a:tabLst>
            </a:pPr>
            <a:br>
              <a:rPr lang="en-US" dirty="0"/>
            </a:br>
            <a:r>
              <a:rPr lang="en-US" dirty="0"/>
              <a:t>return &lt;button </a:t>
            </a:r>
            <a:r>
              <a:rPr lang="en-US" dirty="0" err="1">
                <a:solidFill>
                  <a:srgbClr val="FF0000"/>
                </a:solidFill>
              </a:rPr>
              <a:t>onClick</a:t>
            </a:r>
            <a:r>
              <a:rPr lang="en-US" dirty="0"/>
              <a:t>={() =&gt; </a:t>
            </a:r>
            <a:r>
              <a:rPr lang="en-US" dirty="0" err="1"/>
              <a:t>doSomething</a:t>
            </a:r>
            <a:r>
              <a:rPr lang="en-US" dirty="0"/>
              <a:t>()}&gt;Ok&lt;/button&gt;</a:t>
            </a:r>
          </a:p>
        </p:txBody>
      </p:sp>
      <p:pic>
        <p:nvPicPr>
          <p:cNvPr id="2" name="Picture 1"/>
          <p:cNvPicPr>
            <a:picLocks noChangeAspect="1"/>
          </p:cNvPicPr>
          <p:nvPr/>
        </p:nvPicPr>
        <p:blipFill>
          <a:blip r:embed="rId2"/>
          <a:stretch>
            <a:fillRect/>
          </a:stretch>
        </p:blipFill>
        <p:spPr>
          <a:xfrm>
            <a:off x="160020" y="704790"/>
            <a:ext cx="6467475" cy="2714625"/>
          </a:xfrm>
          <a:prstGeom prst="rect">
            <a:avLst/>
          </a:prstGeom>
        </p:spPr>
      </p:pic>
      <p:sp>
        <p:nvSpPr>
          <p:cNvPr id="5" name="Rectangle 4"/>
          <p:cNvSpPr/>
          <p:nvPr/>
        </p:nvSpPr>
        <p:spPr>
          <a:xfrm>
            <a:off x="3288119" y="3419415"/>
            <a:ext cx="3339376" cy="261610"/>
          </a:xfrm>
          <a:prstGeom prst="rect">
            <a:avLst/>
          </a:prstGeom>
        </p:spPr>
        <p:txBody>
          <a:bodyPr wrap="none">
            <a:spAutoFit/>
          </a:bodyPr>
          <a:lstStyle/>
          <a:p>
            <a:pPr algn="r"/>
            <a:r>
              <a:rPr lang="en-US" sz="1100" dirty="0">
                <a:solidFill>
                  <a:srgbClr val="FF0000"/>
                </a:solidFill>
              </a:rPr>
              <a:t>https://www.w3schools.com/jsref/dom_obj_event.asp</a:t>
            </a:r>
          </a:p>
        </p:txBody>
      </p:sp>
      <p:sp>
        <p:nvSpPr>
          <p:cNvPr id="6" name="TextBox 5"/>
          <p:cNvSpPr txBox="1"/>
          <p:nvPr/>
        </p:nvSpPr>
        <p:spPr>
          <a:xfrm>
            <a:off x="1714499" y="5241227"/>
            <a:ext cx="2932915" cy="646331"/>
          </a:xfrm>
          <a:prstGeom prst="rect">
            <a:avLst/>
          </a:prstGeom>
          <a:noFill/>
        </p:spPr>
        <p:txBody>
          <a:bodyPr wrap="square" rtlCol="0">
            <a:spAutoFit/>
          </a:bodyPr>
          <a:lstStyle/>
          <a:p>
            <a:r>
              <a:rPr lang="en-US" dirty="0">
                <a:solidFill>
                  <a:srgbClr val="FF0000"/>
                </a:solidFill>
              </a:rPr>
              <a:t>JSX </a:t>
            </a:r>
            <a:r>
              <a:rPr lang="th-TH" dirty="0">
                <a:solidFill>
                  <a:srgbClr val="FF0000"/>
                </a:solidFill>
              </a:rPr>
              <a:t>เขียนแบบ </a:t>
            </a:r>
            <a:r>
              <a:rPr lang="en-US" dirty="0" err="1">
                <a:solidFill>
                  <a:srgbClr val="FF0000"/>
                </a:solidFill>
              </a:rPr>
              <a:t>camelCase</a:t>
            </a:r>
            <a:br>
              <a:rPr lang="en-US" dirty="0">
                <a:solidFill>
                  <a:srgbClr val="FF0000"/>
                </a:solidFill>
              </a:rPr>
            </a:br>
            <a:r>
              <a:rPr lang="en-US" dirty="0">
                <a:solidFill>
                  <a:srgbClr val="FF0000"/>
                </a:solidFill>
              </a:rPr>
              <a:t>HTML </a:t>
            </a:r>
            <a:r>
              <a:rPr lang="th-TH" dirty="0">
                <a:solidFill>
                  <a:srgbClr val="FF0000"/>
                </a:solidFill>
              </a:rPr>
              <a:t>เขียนยังไงก็ได้</a:t>
            </a:r>
            <a:endParaRPr lang="en-US" dirty="0">
              <a:solidFill>
                <a:srgbClr val="FF0000"/>
              </a:solidFill>
            </a:endParaRPr>
          </a:p>
        </p:txBody>
      </p:sp>
      <p:sp>
        <p:nvSpPr>
          <p:cNvPr id="9" name="Rectangle 8"/>
          <p:cNvSpPr/>
          <p:nvPr/>
        </p:nvSpPr>
        <p:spPr>
          <a:xfrm>
            <a:off x="6103621" y="3841498"/>
            <a:ext cx="6088380" cy="1477328"/>
          </a:xfrm>
          <a:prstGeom prst="rect">
            <a:avLst/>
          </a:prstGeom>
        </p:spPr>
        <p:txBody>
          <a:bodyPr wrap="square">
            <a:spAutoFit/>
          </a:bodyPr>
          <a:lstStyle/>
          <a:p>
            <a:pPr>
              <a:tabLst>
                <a:tab pos="227013" algn="l"/>
              </a:tabLst>
            </a:pPr>
            <a:r>
              <a:rPr lang="en-US" dirty="0"/>
              <a:t>function </a:t>
            </a:r>
            <a:r>
              <a:rPr lang="en-US" dirty="0" err="1"/>
              <a:t>doSomething</a:t>
            </a:r>
            <a:r>
              <a:rPr lang="en-US" dirty="0"/>
              <a:t>(</a:t>
            </a:r>
            <a:r>
              <a:rPr lang="en-US" dirty="0" err="1">
                <a:solidFill>
                  <a:srgbClr val="FF0000"/>
                </a:solidFill>
              </a:rPr>
              <a:t>mesg</a:t>
            </a:r>
            <a:r>
              <a:rPr lang="en-US" dirty="0"/>
              <a:t>) {</a:t>
            </a:r>
            <a:br>
              <a:rPr lang="en-US" dirty="0"/>
            </a:br>
            <a:r>
              <a:rPr lang="en-US" dirty="0"/>
              <a:t>    alert(</a:t>
            </a:r>
            <a:r>
              <a:rPr lang="en-US" dirty="0" err="1"/>
              <a:t>mesg</a:t>
            </a:r>
            <a:r>
              <a:rPr lang="en-US" dirty="0"/>
              <a:t>)</a:t>
            </a:r>
          </a:p>
          <a:p>
            <a:pPr>
              <a:tabLst>
                <a:tab pos="227013" algn="l"/>
              </a:tabLst>
            </a:pPr>
            <a:r>
              <a:rPr lang="en-US" dirty="0"/>
              <a:t>}</a:t>
            </a:r>
          </a:p>
          <a:p>
            <a:pPr>
              <a:tabLst>
                <a:tab pos="227013" algn="l"/>
              </a:tabLst>
            </a:pPr>
            <a:br>
              <a:rPr lang="en-US" dirty="0"/>
            </a:br>
            <a:r>
              <a:rPr lang="en-US" dirty="0"/>
              <a:t>return &lt;button </a:t>
            </a:r>
            <a:r>
              <a:rPr lang="en-US" dirty="0" err="1"/>
              <a:t>onClick</a:t>
            </a:r>
            <a:r>
              <a:rPr lang="en-US" dirty="0"/>
              <a:t>={() =&gt; </a:t>
            </a:r>
            <a:r>
              <a:rPr lang="en-US" dirty="0" err="1"/>
              <a:t>doSomething</a:t>
            </a:r>
            <a:r>
              <a:rPr lang="en-US" dirty="0"/>
              <a:t>(</a:t>
            </a:r>
            <a:r>
              <a:rPr lang="en-US" dirty="0">
                <a:solidFill>
                  <a:srgbClr val="FF0000"/>
                </a:solidFill>
              </a:rPr>
              <a:t>'hi'</a:t>
            </a:r>
            <a:r>
              <a:rPr lang="en-US" dirty="0"/>
              <a:t>)}&gt;Ok&lt;/button&gt;</a:t>
            </a:r>
          </a:p>
        </p:txBody>
      </p:sp>
      <p:sp>
        <p:nvSpPr>
          <p:cNvPr id="10" name="Rectangle 9"/>
          <p:cNvSpPr/>
          <p:nvPr/>
        </p:nvSpPr>
        <p:spPr>
          <a:xfrm>
            <a:off x="6103621" y="5359658"/>
            <a:ext cx="6088380" cy="1477328"/>
          </a:xfrm>
          <a:prstGeom prst="rect">
            <a:avLst/>
          </a:prstGeom>
        </p:spPr>
        <p:txBody>
          <a:bodyPr wrap="square">
            <a:spAutoFit/>
          </a:bodyPr>
          <a:lstStyle/>
          <a:p>
            <a:pPr>
              <a:tabLst>
                <a:tab pos="227013" algn="l"/>
              </a:tabLst>
            </a:pPr>
            <a:r>
              <a:rPr lang="en-US" dirty="0"/>
              <a:t>function </a:t>
            </a:r>
            <a:r>
              <a:rPr lang="en-US" dirty="0" err="1"/>
              <a:t>doSomething</a:t>
            </a:r>
            <a:r>
              <a:rPr lang="en-US" dirty="0"/>
              <a:t>(</a:t>
            </a:r>
            <a:r>
              <a:rPr lang="en-US" dirty="0">
                <a:solidFill>
                  <a:srgbClr val="FF0000"/>
                </a:solidFill>
              </a:rPr>
              <a:t>x, y</a:t>
            </a:r>
            <a:r>
              <a:rPr lang="en-US" dirty="0"/>
              <a:t>) {</a:t>
            </a:r>
            <a:br>
              <a:rPr lang="en-US" dirty="0"/>
            </a:br>
            <a:r>
              <a:rPr lang="en-US" dirty="0"/>
              <a:t>    alert(x + y)</a:t>
            </a:r>
          </a:p>
          <a:p>
            <a:pPr>
              <a:tabLst>
                <a:tab pos="227013" algn="l"/>
              </a:tabLst>
            </a:pPr>
            <a:r>
              <a:rPr lang="en-US" dirty="0"/>
              <a:t>}</a:t>
            </a:r>
          </a:p>
          <a:p>
            <a:pPr>
              <a:tabLst>
                <a:tab pos="227013" algn="l"/>
              </a:tabLst>
            </a:pPr>
            <a:br>
              <a:rPr lang="en-US" dirty="0"/>
            </a:br>
            <a:r>
              <a:rPr lang="en-US" dirty="0"/>
              <a:t>return &lt;button </a:t>
            </a:r>
            <a:r>
              <a:rPr lang="en-US" dirty="0" err="1"/>
              <a:t>onClick</a:t>
            </a:r>
            <a:r>
              <a:rPr lang="en-US" dirty="0"/>
              <a:t>={() =&gt; </a:t>
            </a:r>
            <a:r>
              <a:rPr lang="en-US" dirty="0" err="1"/>
              <a:t>doSomething</a:t>
            </a:r>
            <a:r>
              <a:rPr lang="en-US" dirty="0"/>
              <a:t>(</a:t>
            </a:r>
            <a:r>
              <a:rPr lang="en-US" dirty="0">
                <a:solidFill>
                  <a:srgbClr val="FF0000"/>
                </a:solidFill>
              </a:rPr>
              <a:t>1, 2</a:t>
            </a:r>
            <a:r>
              <a:rPr lang="en-US" dirty="0"/>
              <a:t>)}&gt;Ok&lt;/button&gt;</a:t>
            </a:r>
          </a:p>
        </p:txBody>
      </p:sp>
    </p:spTree>
    <p:extLst>
      <p:ext uri="{BB962C8B-B14F-4D97-AF65-F5344CB8AC3E}">
        <p14:creationId xmlns:p14="http://schemas.microsoft.com/office/powerpoint/2010/main" val="2207518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Refs</a:t>
            </a:r>
          </a:p>
        </p:txBody>
      </p:sp>
    </p:spTree>
    <p:extLst>
      <p:ext uri="{BB962C8B-B14F-4D97-AF65-F5344CB8AC3E}">
        <p14:creationId xmlns:p14="http://schemas.microsoft.com/office/powerpoint/2010/main" val="2417752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State</a:t>
            </a:r>
          </a:p>
        </p:txBody>
      </p:sp>
      <p:sp>
        <p:nvSpPr>
          <p:cNvPr id="3" name="Rectangle 2"/>
          <p:cNvSpPr/>
          <p:nvPr/>
        </p:nvSpPr>
        <p:spPr>
          <a:xfrm>
            <a:off x="160020" y="687645"/>
            <a:ext cx="6377940" cy="3693319"/>
          </a:xfrm>
          <a:prstGeom prst="rect">
            <a:avLst/>
          </a:prstGeom>
        </p:spPr>
        <p:txBody>
          <a:bodyPr wrap="square">
            <a:spAutoFit/>
          </a:bodyPr>
          <a:lstStyle/>
          <a:p>
            <a:pPr>
              <a:tabLst>
                <a:tab pos="227013" algn="l"/>
              </a:tabLst>
            </a:pPr>
            <a:r>
              <a:rPr lang="en-US" dirty="0"/>
              <a:t>import React</a:t>
            </a:r>
            <a:r>
              <a:rPr lang="en-US" dirty="0">
                <a:solidFill>
                  <a:srgbClr val="0070C0"/>
                </a:solidFill>
              </a:rPr>
              <a:t>, {</a:t>
            </a:r>
            <a:r>
              <a:rPr lang="en-US" dirty="0" err="1">
                <a:solidFill>
                  <a:srgbClr val="0070C0"/>
                </a:solidFill>
              </a:rPr>
              <a:t>useState</a:t>
            </a:r>
            <a:r>
              <a:rPr lang="en-US" dirty="0">
                <a:solidFill>
                  <a:srgbClr val="0070C0"/>
                </a:solidFill>
              </a:rPr>
              <a:t>}</a:t>
            </a:r>
            <a:r>
              <a:rPr lang="en-US" dirty="0"/>
              <a:t> from 'react'</a:t>
            </a:r>
          </a:p>
          <a:p>
            <a:pPr>
              <a:tabLst>
                <a:tab pos="227013" algn="l"/>
              </a:tabLst>
            </a:pPr>
            <a:endParaRPr lang="en-US" dirty="0"/>
          </a:p>
          <a:p>
            <a:pPr>
              <a:tabLst>
                <a:tab pos="227013" algn="l"/>
              </a:tabLst>
            </a:pPr>
            <a:r>
              <a:rPr lang="en-US" dirty="0"/>
              <a:t>function </a:t>
            </a:r>
            <a:r>
              <a:rPr lang="en-US" dirty="0" err="1"/>
              <a:t>MyComponent</a:t>
            </a:r>
            <a:r>
              <a:rPr lang="en-US" dirty="0"/>
              <a:t>() {</a:t>
            </a:r>
          </a:p>
          <a:p>
            <a:pPr>
              <a:tabLst>
                <a:tab pos="227013" algn="l"/>
              </a:tabLst>
            </a:pPr>
            <a:r>
              <a:rPr lang="en-US" dirty="0"/>
              <a:t>    let [</a:t>
            </a:r>
            <a:r>
              <a:rPr lang="en-US" dirty="0" err="1"/>
              <a:t>fontSize</a:t>
            </a:r>
            <a:r>
              <a:rPr lang="en-US" dirty="0"/>
              <a:t>, </a:t>
            </a:r>
            <a:r>
              <a:rPr lang="en-US" dirty="0" err="1"/>
              <a:t>setFontSize</a:t>
            </a:r>
            <a:r>
              <a:rPr lang="en-US" dirty="0"/>
              <a:t>] = </a:t>
            </a:r>
            <a:r>
              <a:rPr lang="en-US" dirty="0" err="1">
                <a:solidFill>
                  <a:srgbClr val="0070C0"/>
                </a:solidFill>
              </a:rPr>
              <a:t>useState</a:t>
            </a:r>
            <a:r>
              <a:rPr lang="en-US" dirty="0"/>
              <a:t>(16)</a:t>
            </a:r>
            <a:br>
              <a:rPr lang="en-US" dirty="0"/>
            </a:br>
            <a:r>
              <a:rPr lang="en-US" dirty="0"/>
              <a:t>}</a:t>
            </a:r>
          </a:p>
          <a:p>
            <a:pPr>
              <a:tabLst>
                <a:tab pos="227013" algn="l"/>
              </a:tabLst>
            </a:pPr>
            <a:endParaRPr lang="en-US" dirty="0"/>
          </a:p>
          <a:p>
            <a:pPr>
              <a:tabLst>
                <a:tab pos="227013" algn="l"/>
              </a:tabLst>
            </a:pPr>
            <a:r>
              <a:rPr lang="th-TH" dirty="0"/>
              <a:t>หรือเขียนอีกแบบ</a:t>
            </a:r>
          </a:p>
          <a:p>
            <a:pPr>
              <a:tabLst>
                <a:tab pos="227013" algn="l"/>
              </a:tabLst>
            </a:pPr>
            <a:endParaRPr lang="th-TH" dirty="0"/>
          </a:p>
          <a:p>
            <a:pPr>
              <a:tabLst>
                <a:tab pos="227013" algn="l"/>
              </a:tabLst>
            </a:pPr>
            <a:r>
              <a:rPr lang="en-US" dirty="0"/>
              <a:t>import React from 'react'</a:t>
            </a:r>
          </a:p>
          <a:p>
            <a:pPr>
              <a:tabLst>
                <a:tab pos="227013" algn="l"/>
              </a:tabLst>
            </a:pPr>
            <a:endParaRPr lang="en-US" dirty="0"/>
          </a:p>
          <a:p>
            <a:pPr>
              <a:tabLst>
                <a:tab pos="227013" algn="l"/>
              </a:tabLst>
            </a:pPr>
            <a:r>
              <a:rPr lang="en-US" dirty="0"/>
              <a:t>function </a:t>
            </a:r>
            <a:r>
              <a:rPr lang="en-US" dirty="0" err="1"/>
              <a:t>MyComponent</a:t>
            </a:r>
            <a:r>
              <a:rPr lang="en-US" dirty="0"/>
              <a:t>() {</a:t>
            </a:r>
          </a:p>
          <a:p>
            <a:pPr>
              <a:tabLst>
                <a:tab pos="227013" algn="l"/>
              </a:tabLst>
            </a:pPr>
            <a:r>
              <a:rPr lang="en-US" dirty="0"/>
              <a:t>    let […] = </a:t>
            </a:r>
            <a:r>
              <a:rPr lang="en-US" dirty="0" err="1">
                <a:solidFill>
                  <a:srgbClr val="0070C0"/>
                </a:solidFill>
              </a:rPr>
              <a:t>React.useState</a:t>
            </a:r>
            <a:r>
              <a:rPr lang="en-US" dirty="0"/>
              <a:t>()</a:t>
            </a:r>
            <a:br>
              <a:rPr lang="en-US" dirty="0"/>
            </a:br>
            <a:r>
              <a:rPr lang="en-US" dirty="0"/>
              <a:t>}</a:t>
            </a:r>
          </a:p>
        </p:txBody>
      </p:sp>
      <p:sp>
        <p:nvSpPr>
          <p:cNvPr id="2" name="TextBox 1"/>
          <p:cNvSpPr txBox="1"/>
          <p:nvPr/>
        </p:nvSpPr>
        <p:spPr>
          <a:xfrm>
            <a:off x="4320540" y="1610974"/>
            <a:ext cx="7143750" cy="923330"/>
          </a:xfrm>
          <a:prstGeom prst="rect">
            <a:avLst/>
          </a:prstGeom>
          <a:noFill/>
        </p:spPr>
        <p:txBody>
          <a:bodyPr wrap="square" rtlCol="0">
            <a:spAutoFit/>
          </a:bodyPr>
          <a:lstStyle/>
          <a:p>
            <a:r>
              <a:rPr lang="en-US" dirty="0" err="1">
                <a:solidFill>
                  <a:srgbClr val="FF0000"/>
                </a:solidFill>
              </a:rPr>
              <a:t>fontSize</a:t>
            </a:r>
            <a:r>
              <a:rPr lang="en-US" dirty="0">
                <a:solidFill>
                  <a:srgbClr val="FF0000"/>
                </a:solidFill>
              </a:rPr>
              <a:t> </a:t>
            </a:r>
            <a:r>
              <a:rPr lang="th-TH" dirty="0">
                <a:solidFill>
                  <a:srgbClr val="FF0000"/>
                </a:solidFill>
              </a:rPr>
              <a:t>เป็นตัวแปรแบบ </a:t>
            </a:r>
            <a:r>
              <a:rPr lang="en-US" dirty="0">
                <a:solidFill>
                  <a:srgbClr val="FF0000"/>
                </a:solidFill>
              </a:rPr>
              <a:t>state </a:t>
            </a:r>
            <a:r>
              <a:rPr lang="th-TH" dirty="0">
                <a:solidFill>
                  <a:srgbClr val="FF0000"/>
                </a:solidFill>
              </a:rPr>
              <a:t>มีค่าเริ่มต้นคือ </a:t>
            </a:r>
            <a:r>
              <a:rPr lang="en-US" dirty="0">
                <a:solidFill>
                  <a:srgbClr val="FF0000"/>
                </a:solidFill>
              </a:rPr>
              <a:t>16</a:t>
            </a:r>
            <a:br>
              <a:rPr lang="en-US" dirty="0">
                <a:solidFill>
                  <a:srgbClr val="FF0000"/>
                </a:solidFill>
              </a:rPr>
            </a:br>
            <a:r>
              <a:rPr lang="en-US" dirty="0" err="1">
                <a:solidFill>
                  <a:srgbClr val="FF0000"/>
                </a:solidFill>
              </a:rPr>
              <a:t>setFontSize</a:t>
            </a:r>
            <a:r>
              <a:rPr lang="en-US" dirty="0">
                <a:solidFill>
                  <a:srgbClr val="FF0000"/>
                </a:solidFill>
              </a:rPr>
              <a:t> </a:t>
            </a:r>
            <a:r>
              <a:rPr lang="th-TH" dirty="0">
                <a:solidFill>
                  <a:srgbClr val="FF0000"/>
                </a:solidFill>
              </a:rPr>
              <a:t>เป็นฟังกันสำหรับแก้ไขค่าตัวแปร </a:t>
            </a:r>
            <a:r>
              <a:rPr lang="en-US" dirty="0" err="1">
                <a:solidFill>
                  <a:srgbClr val="FF0000"/>
                </a:solidFill>
              </a:rPr>
              <a:t>fontSize</a:t>
            </a:r>
            <a:r>
              <a:rPr lang="en-US" dirty="0">
                <a:solidFill>
                  <a:srgbClr val="FF0000"/>
                </a:solidFill>
              </a:rPr>
              <a:t> </a:t>
            </a:r>
            <a:r>
              <a:rPr lang="th-TH" dirty="0">
                <a:solidFill>
                  <a:srgbClr val="FF0000"/>
                </a:solidFill>
              </a:rPr>
              <a:t>เนื่องจากไม่สามารถแก้ไขค่าได้โดยตรง</a:t>
            </a:r>
            <a:br>
              <a:rPr lang="th-TH" dirty="0">
                <a:solidFill>
                  <a:srgbClr val="FF0000"/>
                </a:solidFill>
              </a:rPr>
            </a:br>
            <a:r>
              <a:rPr lang="th-TH" dirty="0">
                <a:solidFill>
                  <a:srgbClr val="FF0000"/>
                </a:solidFill>
              </a:rPr>
              <a:t>    เช่น </a:t>
            </a:r>
            <a:r>
              <a:rPr lang="en-US" dirty="0" err="1">
                <a:solidFill>
                  <a:srgbClr val="FF0000"/>
                </a:solidFill>
              </a:rPr>
              <a:t>setFontSize</a:t>
            </a:r>
            <a:r>
              <a:rPr lang="en-US" dirty="0">
                <a:solidFill>
                  <a:srgbClr val="FF0000"/>
                </a:solidFill>
              </a:rPr>
              <a:t>(18) </a:t>
            </a:r>
            <a:r>
              <a:rPr lang="th-TH" dirty="0">
                <a:solidFill>
                  <a:srgbClr val="FF0000"/>
                </a:solidFill>
              </a:rPr>
              <a:t>ได้ แต่ </a:t>
            </a:r>
            <a:r>
              <a:rPr lang="en-US" dirty="0" err="1">
                <a:solidFill>
                  <a:srgbClr val="FF0000"/>
                </a:solidFill>
              </a:rPr>
              <a:t>fontSize</a:t>
            </a:r>
            <a:r>
              <a:rPr lang="en-US" dirty="0">
                <a:solidFill>
                  <a:srgbClr val="FF0000"/>
                </a:solidFill>
              </a:rPr>
              <a:t> = 18  </a:t>
            </a:r>
            <a:r>
              <a:rPr lang="th-TH" dirty="0">
                <a:solidFill>
                  <a:srgbClr val="FF0000"/>
                </a:solidFill>
              </a:rPr>
              <a:t>ไม่ได้</a:t>
            </a:r>
            <a:endParaRPr lang="en-US" dirty="0">
              <a:solidFill>
                <a:srgbClr val="FF0000"/>
              </a:solidFill>
            </a:endParaRPr>
          </a:p>
        </p:txBody>
      </p:sp>
    </p:spTree>
    <p:extLst>
      <p:ext uri="{BB962C8B-B14F-4D97-AF65-F5344CB8AC3E}">
        <p14:creationId xmlns:p14="http://schemas.microsoft.com/office/powerpoint/2010/main" val="3235878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384710"/>
            <a:ext cx="12192000" cy="3476625"/>
          </a:xfrm>
          <a:prstGeom prst="rect">
            <a:avLst/>
          </a:prstGeom>
        </p:spPr>
      </p:pic>
      <p:sp>
        <p:nvSpPr>
          <p:cNvPr id="7" name="TextBox 6"/>
          <p:cNvSpPr txBox="1"/>
          <p:nvPr/>
        </p:nvSpPr>
        <p:spPr>
          <a:xfrm>
            <a:off x="0" y="918106"/>
            <a:ext cx="12192000" cy="461665"/>
          </a:xfrm>
          <a:prstGeom prst="rect">
            <a:avLst/>
          </a:prstGeom>
          <a:noFill/>
        </p:spPr>
        <p:txBody>
          <a:bodyPr wrap="square" rtlCol="0">
            <a:spAutoFit/>
          </a:bodyPr>
          <a:lstStyle/>
          <a:p>
            <a:r>
              <a:rPr lang="th-TH" sz="2400" dirty="0">
                <a:solidFill>
                  <a:srgbClr val="FF0000"/>
                </a:solidFill>
              </a:rPr>
              <a:t>สร้าง </a:t>
            </a:r>
            <a:r>
              <a:rPr lang="en-US" sz="2400" dirty="0">
                <a:solidFill>
                  <a:srgbClr val="FF0000"/>
                </a:solidFill>
              </a:rPr>
              <a:t>textbox 3 </a:t>
            </a:r>
            <a:r>
              <a:rPr lang="th-TH" sz="2400" dirty="0">
                <a:solidFill>
                  <a:srgbClr val="FF0000"/>
                </a:solidFill>
              </a:rPr>
              <a:t>ตัว สร้างปุ่มที่เมื่อคลิกแล้วจะนำค่าใน </a:t>
            </a:r>
            <a:r>
              <a:rPr lang="en-US" sz="2400" dirty="0">
                <a:solidFill>
                  <a:srgbClr val="FF0000"/>
                </a:solidFill>
              </a:rPr>
              <a:t>textbox 2 </a:t>
            </a:r>
            <a:r>
              <a:rPr lang="th-TH" sz="2400" dirty="0">
                <a:solidFill>
                  <a:srgbClr val="FF0000"/>
                </a:solidFill>
              </a:rPr>
              <a:t>ตัวแรก มาบวกกัน แล้วแสดงผลบวกใน </a:t>
            </a:r>
            <a:r>
              <a:rPr lang="en-US" sz="2400" dirty="0">
                <a:solidFill>
                  <a:srgbClr val="FF0000"/>
                </a:solidFill>
              </a:rPr>
              <a:t>textbox </a:t>
            </a:r>
            <a:r>
              <a:rPr lang="th-TH" sz="2400" dirty="0">
                <a:solidFill>
                  <a:srgbClr val="FF0000"/>
                </a:solidFill>
              </a:rPr>
              <a:t>ตัวที่ </a:t>
            </a:r>
            <a:r>
              <a:rPr lang="en-US" sz="2400" dirty="0">
                <a:solidFill>
                  <a:srgbClr val="FF0000"/>
                </a:solidFill>
              </a:rPr>
              <a:t>3</a:t>
            </a:r>
            <a:endParaRPr lang="th-TH" sz="2400" dirty="0">
              <a:solidFill>
                <a:srgbClr val="FF0000"/>
              </a:solidFill>
            </a:endParaRPr>
          </a:p>
        </p:txBody>
      </p:sp>
      <p:sp>
        <p:nvSpPr>
          <p:cNvPr id="2" name="TextBox 1">
            <a:extLst>
              <a:ext uri="{FF2B5EF4-FFF2-40B4-BE49-F238E27FC236}">
                <a16:creationId xmlns:a16="http://schemas.microsoft.com/office/drawing/2014/main" id="{9538C659-C7B9-C773-C4A2-9B169780BA47}"/>
              </a:ext>
            </a:extLst>
          </p:cNvPr>
          <p:cNvSpPr txBox="1"/>
          <p:nvPr/>
        </p:nvSpPr>
        <p:spPr>
          <a:xfrm>
            <a:off x="0" y="5162575"/>
            <a:ext cx="12192000" cy="830997"/>
          </a:xfrm>
          <a:prstGeom prst="rect">
            <a:avLst/>
          </a:prstGeom>
          <a:noFill/>
        </p:spPr>
        <p:txBody>
          <a:bodyPr wrap="square" rtlCol="0">
            <a:spAutoFit/>
          </a:bodyPr>
          <a:lstStyle/>
          <a:p>
            <a:pPr algn="ctr"/>
            <a:r>
              <a:rPr lang="th-TH" sz="2400" dirty="0">
                <a:solidFill>
                  <a:srgbClr val="FF0000"/>
                </a:solidFill>
              </a:rPr>
              <a:t>เมื่อค่าของตัวแปร </a:t>
            </a:r>
            <a:r>
              <a:rPr lang="en-US" sz="2400" dirty="0">
                <a:solidFill>
                  <a:srgbClr val="FF0000"/>
                </a:solidFill>
              </a:rPr>
              <a:t>state </a:t>
            </a:r>
            <a:r>
              <a:rPr lang="th-TH" sz="2400" dirty="0">
                <a:solidFill>
                  <a:srgbClr val="FF0000"/>
                </a:solidFill>
              </a:rPr>
              <a:t>มีการเปลี่ยนแปลง </a:t>
            </a:r>
            <a:r>
              <a:rPr lang="en-US" sz="2400" dirty="0">
                <a:solidFill>
                  <a:srgbClr val="FF0000"/>
                </a:solidFill>
              </a:rPr>
              <a:t>UI </a:t>
            </a:r>
            <a:r>
              <a:rPr lang="th-TH" sz="2400" dirty="0">
                <a:solidFill>
                  <a:srgbClr val="FF0000"/>
                </a:solidFill>
              </a:rPr>
              <a:t>จะเปลี่ยนตามทันที</a:t>
            </a:r>
            <a:r>
              <a:rPr lang="en-US" sz="2400" dirty="0">
                <a:solidFill>
                  <a:srgbClr val="FF0000"/>
                </a:solidFill>
              </a:rPr>
              <a:t>!</a:t>
            </a:r>
            <a:br>
              <a:rPr lang="en-US" sz="2400" dirty="0">
                <a:solidFill>
                  <a:srgbClr val="FF0000"/>
                </a:solidFill>
              </a:rPr>
            </a:br>
            <a:r>
              <a:rPr lang="th-TH" sz="2400" dirty="0">
                <a:solidFill>
                  <a:srgbClr val="FF0000"/>
                </a:solidFill>
              </a:rPr>
              <a:t>ตัวแปร</a:t>
            </a:r>
            <a:r>
              <a:rPr lang="en-US" sz="2400" dirty="0">
                <a:solidFill>
                  <a:srgbClr val="FF0000"/>
                </a:solidFill>
              </a:rPr>
              <a:t> state </a:t>
            </a:r>
            <a:r>
              <a:rPr lang="th-TH" sz="2400" dirty="0">
                <a:solidFill>
                  <a:srgbClr val="FF0000"/>
                </a:solidFill>
              </a:rPr>
              <a:t>อาจจะเป็นยอด </a:t>
            </a:r>
            <a:r>
              <a:rPr lang="en-US" sz="2400" dirty="0">
                <a:solidFill>
                  <a:srgbClr val="FF0000"/>
                </a:solidFill>
              </a:rPr>
              <a:t>likes </a:t>
            </a:r>
            <a:r>
              <a:rPr lang="th-TH" sz="2400" dirty="0">
                <a:solidFill>
                  <a:srgbClr val="FF0000"/>
                </a:solidFill>
              </a:rPr>
              <a:t>ยอด </a:t>
            </a:r>
            <a:r>
              <a:rPr lang="en-US" sz="2400" dirty="0">
                <a:solidFill>
                  <a:srgbClr val="FF0000"/>
                </a:solidFill>
              </a:rPr>
              <a:t>views </a:t>
            </a:r>
            <a:r>
              <a:rPr lang="th-TH" sz="2400" dirty="0">
                <a:solidFill>
                  <a:srgbClr val="FF0000"/>
                </a:solidFill>
              </a:rPr>
              <a:t>เป็นขนาดตาราง </a:t>
            </a:r>
            <a:r>
              <a:rPr lang="en-US" sz="2400" dirty="0" err="1">
                <a:solidFill>
                  <a:srgbClr val="FF0000"/>
                </a:solidFill>
              </a:rPr>
              <a:t>m×n</a:t>
            </a:r>
            <a:r>
              <a:rPr lang="en-US" sz="2400" dirty="0">
                <a:solidFill>
                  <a:srgbClr val="FF0000"/>
                </a:solidFill>
              </a:rPr>
              <a:t> </a:t>
            </a:r>
            <a:r>
              <a:rPr lang="th-TH" sz="2400" dirty="0">
                <a:solidFill>
                  <a:srgbClr val="FF0000"/>
                </a:solidFill>
              </a:rPr>
              <a:t>เป็น </a:t>
            </a:r>
            <a:r>
              <a:rPr lang="en-US" sz="2400" dirty="0" err="1">
                <a:solidFill>
                  <a:srgbClr val="FF0000"/>
                </a:solidFill>
              </a:rPr>
              <a:t>boolean</a:t>
            </a:r>
            <a:r>
              <a:rPr lang="en-US" sz="2400" dirty="0">
                <a:solidFill>
                  <a:srgbClr val="FF0000"/>
                </a:solidFill>
              </a:rPr>
              <a:t> </a:t>
            </a:r>
            <a:r>
              <a:rPr lang="th-TH" sz="2400" dirty="0">
                <a:solidFill>
                  <a:srgbClr val="FF0000"/>
                </a:solidFill>
              </a:rPr>
              <a:t>ที่บอกว่าแสดงหรือซ่อน</a:t>
            </a:r>
          </a:p>
        </p:txBody>
      </p:sp>
    </p:spTree>
    <p:extLst>
      <p:ext uri="{BB962C8B-B14F-4D97-AF65-F5344CB8AC3E}">
        <p14:creationId xmlns:p14="http://schemas.microsoft.com/office/powerpoint/2010/main" val="3869309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HTML Form</a:t>
            </a:r>
          </a:p>
        </p:txBody>
      </p:sp>
      <p:sp>
        <p:nvSpPr>
          <p:cNvPr id="2" name="Rectangle 1"/>
          <p:cNvSpPr/>
          <p:nvPr/>
        </p:nvSpPr>
        <p:spPr>
          <a:xfrm>
            <a:off x="7766109" y="6519446"/>
            <a:ext cx="4425891" cy="338554"/>
          </a:xfrm>
          <a:prstGeom prst="rect">
            <a:avLst/>
          </a:prstGeom>
        </p:spPr>
        <p:txBody>
          <a:bodyPr wrap="none">
            <a:spAutoFit/>
          </a:bodyPr>
          <a:lstStyle/>
          <a:p>
            <a:pPr algn="r"/>
            <a:r>
              <a:rPr lang="en-US" sz="1600" dirty="0"/>
              <a:t>https://www.w3schools.com/html/html_forms.asp</a:t>
            </a:r>
          </a:p>
        </p:txBody>
      </p:sp>
      <p:pic>
        <p:nvPicPr>
          <p:cNvPr id="3" name="Picture 2"/>
          <p:cNvPicPr>
            <a:picLocks noChangeAspect="1"/>
          </p:cNvPicPr>
          <p:nvPr/>
        </p:nvPicPr>
        <p:blipFill>
          <a:blip r:embed="rId2"/>
          <a:stretch>
            <a:fillRect/>
          </a:stretch>
        </p:blipFill>
        <p:spPr>
          <a:xfrm>
            <a:off x="1025017" y="1434690"/>
            <a:ext cx="8105775" cy="1933575"/>
          </a:xfrm>
          <a:prstGeom prst="rect">
            <a:avLst/>
          </a:prstGeom>
        </p:spPr>
      </p:pic>
      <p:pic>
        <p:nvPicPr>
          <p:cNvPr id="5" name="Picture 4"/>
          <p:cNvPicPr>
            <a:picLocks noChangeAspect="1"/>
          </p:cNvPicPr>
          <p:nvPr/>
        </p:nvPicPr>
        <p:blipFill>
          <a:blip r:embed="rId3"/>
          <a:stretch>
            <a:fillRect/>
          </a:stretch>
        </p:blipFill>
        <p:spPr>
          <a:xfrm>
            <a:off x="1025017" y="3827290"/>
            <a:ext cx="2647950" cy="1828800"/>
          </a:xfrm>
          <a:prstGeom prst="rect">
            <a:avLst/>
          </a:prstGeom>
        </p:spPr>
      </p:pic>
      <p:sp>
        <p:nvSpPr>
          <p:cNvPr id="7" name="Rectangle 6"/>
          <p:cNvSpPr/>
          <p:nvPr/>
        </p:nvSpPr>
        <p:spPr>
          <a:xfrm>
            <a:off x="2667786" y="1434690"/>
            <a:ext cx="2234152" cy="31869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67786" y="974345"/>
            <a:ext cx="7273882" cy="461665"/>
          </a:xfrm>
          <a:prstGeom prst="rect">
            <a:avLst/>
          </a:prstGeom>
          <a:noFill/>
        </p:spPr>
        <p:txBody>
          <a:bodyPr wrap="square" rtlCol="0">
            <a:spAutoFit/>
          </a:bodyPr>
          <a:lstStyle/>
          <a:p>
            <a:r>
              <a:rPr lang="th-TH" sz="2400" dirty="0">
                <a:solidFill>
                  <a:srgbClr val="FF0000"/>
                </a:solidFill>
              </a:rPr>
              <a:t>เมื่อคลิกปุ่ม </a:t>
            </a:r>
            <a:r>
              <a:rPr lang="en-US" sz="2400" dirty="0">
                <a:solidFill>
                  <a:srgbClr val="FF0000"/>
                </a:solidFill>
              </a:rPr>
              <a:t>submit </a:t>
            </a:r>
            <a:r>
              <a:rPr lang="th-TH" sz="2400" dirty="0">
                <a:solidFill>
                  <a:srgbClr val="FF0000"/>
                </a:solidFill>
              </a:rPr>
              <a:t>จะ </a:t>
            </a:r>
            <a:r>
              <a:rPr lang="en-US" sz="2400" dirty="0">
                <a:solidFill>
                  <a:srgbClr val="FF0000"/>
                </a:solidFill>
              </a:rPr>
              <a:t>POST </a:t>
            </a:r>
            <a:r>
              <a:rPr lang="th-TH" sz="2400" dirty="0">
                <a:solidFill>
                  <a:srgbClr val="FF0000"/>
                </a:solidFill>
              </a:rPr>
              <a:t>ไปที่นี่</a:t>
            </a:r>
            <a:r>
              <a:rPr lang="en-US" sz="2400" dirty="0">
                <a:solidFill>
                  <a:srgbClr val="FF0000"/>
                </a:solidFill>
              </a:rPr>
              <a:t> </a:t>
            </a:r>
            <a:r>
              <a:rPr lang="th-TH" sz="2400" dirty="0">
                <a:solidFill>
                  <a:srgbClr val="FF0000"/>
                </a:solidFill>
              </a:rPr>
              <a:t>เขียนโค้ดแบบนี้คือให้เบราเซอร์ </a:t>
            </a:r>
            <a:r>
              <a:rPr lang="en-US" sz="2400" dirty="0">
                <a:solidFill>
                  <a:srgbClr val="FF0000"/>
                </a:solidFill>
              </a:rPr>
              <a:t>POST </a:t>
            </a:r>
            <a:r>
              <a:rPr lang="th-TH" sz="2400" dirty="0">
                <a:solidFill>
                  <a:srgbClr val="FF0000"/>
                </a:solidFill>
              </a:rPr>
              <a:t>ให้</a:t>
            </a:r>
            <a:endParaRPr lang="en-US" sz="2400" dirty="0">
              <a:solidFill>
                <a:srgbClr val="FF0000"/>
              </a:solidFill>
            </a:endParaRPr>
          </a:p>
        </p:txBody>
      </p:sp>
    </p:spTree>
    <p:extLst>
      <p:ext uri="{BB962C8B-B14F-4D97-AF65-F5344CB8AC3E}">
        <p14:creationId xmlns:p14="http://schemas.microsoft.com/office/powerpoint/2010/main" val="659209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HTML Input</a:t>
            </a:r>
          </a:p>
        </p:txBody>
      </p:sp>
      <p:sp>
        <p:nvSpPr>
          <p:cNvPr id="2" name="Rectangle 1"/>
          <p:cNvSpPr/>
          <p:nvPr/>
        </p:nvSpPr>
        <p:spPr>
          <a:xfrm>
            <a:off x="7979372" y="6519446"/>
            <a:ext cx="4212628" cy="338554"/>
          </a:xfrm>
          <a:prstGeom prst="rect">
            <a:avLst/>
          </a:prstGeom>
        </p:spPr>
        <p:txBody>
          <a:bodyPr wrap="none">
            <a:spAutoFit/>
          </a:bodyPr>
          <a:lstStyle/>
          <a:p>
            <a:pPr algn="r"/>
            <a:r>
              <a:rPr lang="en-US" sz="1600" dirty="0"/>
              <a:t>https://www.w3schools.com/tags/tag_input.asp</a:t>
            </a:r>
          </a:p>
        </p:txBody>
      </p:sp>
      <p:pic>
        <p:nvPicPr>
          <p:cNvPr id="5" name="Picture 4"/>
          <p:cNvPicPr>
            <a:picLocks noChangeAspect="1"/>
          </p:cNvPicPr>
          <p:nvPr/>
        </p:nvPicPr>
        <p:blipFill>
          <a:blip r:embed="rId2"/>
          <a:stretch>
            <a:fillRect/>
          </a:stretch>
        </p:blipFill>
        <p:spPr>
          <a:xfrm>
            <a:off x="1016965" y="1085899"/>
            <a:ext cx="4181475" cy="3762375"/>
          </a:xfrm>
          <a:prstGeom prst="rect">
            <a:avLst/>
          </a:prstGeom>
        </p:spPr>
      </p:pic>
      <p:pic>
        <p:nvPicPr>
          <p:cNvPr id="6" name="Picture 5"/>
          <p:cNvPicPr>
            <a:picLocks noChangeAspect="1"/>
          </p:cNvPicPr>
          <p:nvPr/>
        </p:nvPicPr>
        <p:blipFill>
          <a:blip r:embed="rId3"/>
          <a:stretch>
            <a:fillRect/>
          </a:stretch>
        </p:blipFill>
        <p:spPr>
          <a:xfrm>
            <a:off x="5198440" y="1085899"/>
            <a:ext cx="4181475" cy="3095625"/>
          </a:xfrm>
          <a:prstGeom prst="rect">
            <a:avLst/>
          </a:prstGeom>
        </p:spPr>
      </p:pic>
    </p:spTree>
    <p:extLst>
      <p:ext uri="{BB962C8B-B14F-4D97-AF65-F5344CB8AC3E}">
        <p14:creationId xmlns:p14="http://schemas.microsoft.com/office/powerpoint/2010/main" val="2860823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8922" y="256809"/>
            <a:ext cx="8018585" cy="6184789"/>
          </a:xfrm>
          <a:prstGeom prst="rect">
            <a:avLst/>
          </a:prstGeom>
        </p:spPr>
      </p:pic>
    </p:spTree>
    <p:extLst>
      <p:ext uri="{BB962C8B-B14F-4D97-AF65-F5344CB8AC3E}">
        <p14:creationId xmlns:p14="http://schemas.microsoft.com/office/powerpoint/2010/main" val="3349857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Context</a:t>
            </a:r>
          </a:p>
        </p:txBody>
      </p:sp>
    </p:spTree>
    <p:extLst>
      <p:ext uri="{BB962C8B-B14F-4D97-AF65-F5344CB8AC3E}">
        <p14:creationId xmlns:p14="http://schemas.microsoft.com/office/powerpoint/2010/main" val="23116654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Route</a:t>
            </a:r>
            <a:r>
              <a:rPr lang="th-TH" sz="3200" dirty="0"/>
              <a:t> </a:t>
            </a:r>
            <a:r>
              <a:rPr lang="en-US" sz="3200" dirty="0"/>
              <a:t>(</a:t>
            </a:r>
            <a:r>
              <a:rPr lang="th-TH" sz="3200" dirty="0"/>
              <a:t>ในเว็บไซต์</a:t>
            </a:r>
            <a:r>
              <a:rPr lang="en-US" sz="3200" dirty="0"/>
              <a:t>)</a:t>
            </a:r>
          </a:p>
        </p:txBody>
      </p:sp>
      <p:sp>
        <p:nvSpPr>
          <p:cNvPr id="9" name="Rectangle 8"/>
          <p:cNvSpPr/>
          <p:nvPr/>
        </p:nvSpPr>
        <p:spPr>
          <a:xfrm>
            <a:off x="160020" y="687645"/>
            <a:ext cx="5303520" cy="5909310"/>
          </a:xfrm>
          <a:prstGeom prst="rect">
            <a:avLst/>
          </a:prstGeom>
        </p:spPr>
        <p:txBody>
          <a:bodyPr wrap="square">
            <a:spAutoFit/>
          </a:bodyPr>
          <a:lstStyle/>
          <a:p>
            <a:pPr>
              <a:tabLst>
                <a:tab pos="228600" algn="l"/>
                <a:tab pos="457200" algn="l"/>
                <a:tab pos="685800" algn="l"/>
              </a:tabLst>
            </a:pPr>
            <a:r>
              <a:rPr lang="en-US" dirty="0" err="1"/>
              <a:t>npm</a:t>
            </a:r>
            <a:r>
              <a:rPr lang="en-US" dirty="0"/>
              <a:t> install react-router-</a:t>
            </a:r>
            <a:r>
              <a:rPr lang="en-US" dirty="0" err="1"/>
              <a:t>dom</a:t>
            </a:r>
            <a:r>
              <a:rPr lang="en-US" dirty="0"/>
              <a:t> </a:t>
            </a:r>
          </a:p>
          <a:p>
            <a:pPr>
              <a:tabLst>
                <a:tab pos="228600" algn="l"/>
                <a:tab pos="457200" algn="l"/>
                <a:tab pos="685800" algn="l"/>
              </a:tabLst>
            </a:pPr>
            <a:endParaRPr lang="th-TH" dirty="0"/>
          </a:p>
          <a:p>
            <a:pPr>
              <a:tabLst>
                <a:tab pos="228600" algn="l"/>
                <a:tab pos="457200" algn="l"/>
                <a:tab pos="685800" algn="l"/>
              </a:tabLst>
            </a:pPr>
            <a:r>
              <a:rPr lang="th-TH" u="sng" dirty="0"/>
              <a:t>ใน </a:t>
            </a:r>
            <a:r>
              <a:rPr lang="en-US" u="sng" dirty="0"/>
              <a:t>index.js</a:t>
            </a:r>
            <a:br>
              <a:rPr lang="en-US" dirty="0"/>
            </a:br>
            <a:r>
              <a:rPr lang="en-US" dirty="0"/>
              <a:t>import { </a:t>
            </a:r>
            <a:r>
              <a:rPr lang="en-US" dirty="0" err="1"/>
              <a:t>BrowserRouter</a:t>
            </a:r>
            <a:r>
              <a:rPr lang="en-US" dirty="0"/>
              <a:t> } from 'react-router-</a:t>
            </a:r>
            <a:r>
              <a:rPr lang="en-US" dirty="0" err="1"/>
              <a:t>dom</a:t>
            </a:r>
            <a:r>
              <a:rPr lang="en-US" dirty="0"/>
              <a:t>'</a:t>
            </a:r>
            <a:br>
              <a:rPr lang="th-TH" dirty="0"/>
            </a:br>
            <a:r>
              <a:rPr lang="en-US" dirty="0"/>
              <a:t>… … …</a:t>
            </a:r>
            <a:br>
              <a:rPr lang="en-US" dirty="0"/>
            </a:br>
            <a:r>
              <a:rPr lang="en-US" dirty="0">
                <a:solidFill>
                  <a:srgbClr val="FF0000"/>
                </a:solidFill>
              </a:rPr>
              <a:t>&lt;</a:t>
            </a:r>
            <a:r>
              <a:rPr lang="en-US" dirty="0" err="1">
                <a:solidFill>
                  <a:srgbClr val="FF0000"/>
                </a:solidFill>
              </a:rPr>
              <a:t>BrowserRouter</a:t>
            </a:r>
            <a:r>
              <a:rPr lang="en-US" dirty="0">
                <a:solidFill>
                  <a:srgbClr val="FF0000"/>
                </a:solidFill>
              </a:rPr>
              <a:t>&gt;</a:t>
            </a:r>
          </a:p>
          <a:p>
            <a:pPr>
              <a:tabLst>
                <a:tab pos="228600" algn="l"/>
                <a:tab pos="457200" algn="l"/>
                <a:tab pos="685800" algn="l"/>
              </a:tabLst>
            </a:pPr>
            <a:r>
              <a:rPr lang="th-TH" dirty="0"/>
              <a:t>	</a:t>
            </a:r>
            <a:r>
              <a:rPr lang="en-US" dirty="0"/>
              <a:t>&lt;App/&gt;</a:t>
            </a:r>
          </a:p>
          <a:p>
            <a:pPr>
              <a:tabLst>
                <a:tab pos="228600" algn="l"/>
                <a:tab pos="457200" algn="l"/>
                <a:tab pos="685800" algn="l"/>
              </a:tabLst>
            </a:pPr>
            <a:r>
              <a:rPr lang="en-US" dirty="0">
                <a:solidFill>
                  <a:srgbClr val="FF0000"/>
                </a:solidFill>
              </a:rPr>
              <a:t>&lt;/</a:t>
            </a:r>
            <a:r>
              <a:rPr lang="en-US" dirty="0" err="1">
                <a:solidFill>
                  <a:srgbClr val="FF0000"/>
                </a:solidFill>
              </a:rPr>
              <a:t>BrowserRouter</a:t>
            </a:r>
            <a:r>
              <a:rPr lang="en-US" dirty="0">
                <a:solidFill>
                  <a:srgbClr val="FF0000"/>
                </a:solidFill>
              </a:rPr>
              <a:t>&gt;</a:t>
            </a:r>
          </a:p>
          <a:p>
            <a:pPr>
              <a:tabLst>
                <a:tab pos="228600" algn="l"/>
                <a:tab pos="457200" algn="l"/>
                <a:tab pos="685800" algn="l"/>
              </a:tabLst>
            </a:pPr>
            <a:br>
              <a:rPr lang="en-US" dirty="0"/>
            </a:br>
            <a:r>
              <a:rPr lang="th-TH" u="sng" dirty="0"/>
              <a:t>ใน </a:t>
            </a:r>
            <a:r>
              <a:rPr lang="en-US" u="sng" dirty="0"/>
              <a:t>app.js</a:t>
            </a:r>
          </a:p>
          <a:p>
            <a:pPr>
              <a:tabLst>
                <a:tab pos="228600" algn="l"/>
                <a:tab pos="457200" algn="l"/>
                <a:tab pos="685800" algn="l"/>
              </a:tabLst>
            </a:pPr>
            <a:r>
              <a:rPr lang="en-US" dirty="0"/>
              <a:t>import { Routes, Route } from 'react-router-</a:t>
            </a:r>
            <a:r>
              <a:rPr lang="en-US" dirty="0" err="1"/>
              <a:t>dom</a:t>
            </a:r>
            <a:r>
              <a:rPr lang="en-US" dirty="0"/>
              <a:t>'</a:t>
            </a:r>
            <a:br>
              <a:rPr lang="en-US" dirty="0"/>
            </a:br>
            <a:r>
              <a:rPr lang="en-US" dirty="0"/>
              <a:t>function App() {</a:t>
            </a:r>
          </a:p>
          <a:p>
            <a:pPr>
              <a:tabLst>
                <a:tab pos="228600" algn="l"/>
                <a:tab pos="457200" algn="l"/>
                <a:tab pos="685800" algn="l"/>
              </a:tabLst>
            </a:pPr>
            <a:r>
              <a:rPr lang="en-US" dirty="0"/>
              <a:t>  return (    </a:t>
            </a:r>
          </a:p>
          <a:p>
            <a:pPr>
              <a:tabLst>
                <a:tab pos="228600" algn="l"/>
                <a:tab pos="457200" algn="l"/>
                <a:tab pos="685800" algn="l"/>
              </a:tabLst>
            </a:pPr>
            <a:r>
              <a:rPr lang="en-US" dirty="0">
                <a:solidFill>
                  <a:srgbClr val="FF0000"/>
                </a:solidFill>
              </a:rPr>
              <a:t>    &lt;Routes&gt;</a:t>
            </a:r>
          </a:p>
          <a:p>
            <a:pPr>
              <a:tabLst>
                <a:tab pos="228600" algn="l"/>
                <a:tab pos="457200" algn="l"/>
                <a:tab pos="685800" algn="l"/>
              </a:tabLst>
            </a:pPr>
            <a:r>
              <a:rPr lang="en-US" dirty="0">
                <a:solidFill>
                  <a:srgbClr val="FF0000"/>
                </a:solidFill>
              </a:rPr>
              <a:t>        &lt;Route path="/" element={&lt;Login/&gt;} /&gt;</a:t>
            </a:r>
          </a:p>
          <a:p>
            <a:pPr>
              <a:tabLst>
                <a:tab pos="228600" algn="l"/>
                <a:tab pos="457200" algn="l"/>
                <a:tab pos="685800" algn="l"/>
              </a:tabLst>
            </a:pPr>
            <a:r>
              <a:rPr lang="en-US" dirty="0">
                <a:solidFill>
                  <a:srgbClr val="FF0000"/>
                </a:solidFill>
              </a:rPr>
              <a:t>        &lt;Route path="/login" element={&lt;Login/&gt;} /&gt;</a:t>
            </a:r>
          </a:p>
          <a:p>
            <a:pPr>
              <a:tabLst>
                <a:tab pos="228600" algn="l"/>
                <a:tab pos="457200" algn="l"/>
                <a:tab pos="685800" algn="l"/>
              </a:tabLst>
            </a:pPr>
            <a:r>
              <a:rPr lang="en-US" dirty="0">
                <a:solidFill>
                  <a:srgbClr val="FF0000"/>
                </a:solidFill>
              </a:rPr>
              <a:t>        &lt;Route path="/main" element={&lt;Main/&gt;} /&gt;</a:t>
            </a:r>
            <a:br>
              <a:rPr lang="en-US" dirty="0">
                <a:solidFill>
                  <a:srgbClr val="FF0000"/>
                </a:solidFill>
              </a:rPr>
            </a:br>
            <a:r>
              <a:rPr lang="en-US" dirty="0">
                <a:solidFill>
                  <a:srgbClr val="FF0000"/>
                </a:solidFill>
              </a:rPr>
              <a:t>		&lt;Route path="/credit" element={&lt;Credit/&gt;} /&gt;</a:t>
            </a:r>
          </a:p>
          <a:p>
            <a:pPr>
              <a:tabLst>
                <a:tab pos="228600" algn="l"/>
                <a:tab pos="457200" algn="l"/>
                <a:tab pos="685800" algn="l"/>
              </a:tabLst>
            </a:pPr>
            <a:r>
              <a:rPr lang="en-US" dirty="0">
                <a:solidFill>
                  <a:srgbClr val="FF0000"/>
                </a:solidFill>
              </a:rPr>
              <a:t>    &lt;/Routes&gt;</a:t>
            </a:r>
          </a:p>
          <a:p>
            <a:pPr>
              <a:tabLst>
                <a:tab pos="228600" algn="l"/>
                <a:tab pos="457200" algn="l"/>
                <a:tab pos="685800" algn="l"/>
              </a:tabLst>
            </a:pPr>
            <a:r>
              <a:rPr lang="en-US" dirty="0"/>
              <a:t>  )</a:t>
            </a:r>
          </a:p>
          <a:p>
            <a:pPr>
              <a:tabLst>
                <a:tab pos="228600" algn="l"/>
                <a:tab pos="457200" algn="l"/>
                <a:tab pos="685800" algn="l"/>
              </a:tabLst>
            </a:pPr>
            <a:r>
              <a:rPr lang="en-US" dirty="0"/>
              <a:t>}</a:t>
            </a:r>
          </a:p>
        </p:txBody>
      </p:sp>
      <p:sp>
        <p:nvSpPr>
          <p:cNvPr id="11" name="Rectangle 10"/>
          <p:cNvSpPr/>
          <p:nvPr/>
        </p:nvSpPr>
        <p:spPr>
          <a:xfrm>
            <a:off x="5871060" y="1243545"/>
            <a:ext cx="5749290" cy="1754326"/>
          </a:xfrm>
          <a:prstGeom prst="rect">
            <a:avLst/>
          </a:prstGeom>
        </p:spPr>
        <p:txBody>
          <a:bodyPr wrap="square">
            <a:spAutoFit/>
          </a:bodyPr>
          <a:lstStyle/>
          <a:p>
            <a:r>
              <a:rPr lang="th-TH" u="sng" dirty="0"/>
              <a:t>การนำไปใช้ใน </a:t>
            </a:r>
            <a:r>
              <a:rPr lang="en-US" u="sng" dirty="0"/>
              <a:t>component</a:t>
            </a:r>
          </a:p>
          <a:p>
            <a:r>
              <a:rPr lang="en-US" dirty="0"/>
              <a:t>import { </a:t>
            </a:r>
            <a:r>
              <a:rPr lang="en-US" dirty="0" err="1"/>
              <a:t>useNavigate</a:t>
            </a:r>
            <a:r>
              <a:rPr lang="en-US" dirty="0"/>
              <a:t> } from 'react-router-</a:t>
            </a:r>
            <a:r>
              <a:rPr lang="en-US" dirty="0" err="1"/>
              <a:t>dom</a:t>
            </a:r>
            <a:r>
              <a:rPr lang="en-US" dirty="0"/>
              <a:t>'</a:t>
            </a:r>
          </a:p>
          <a:p>
            <a:r>
              <a:rPr lang="en-US" dirty="0"/>
              <a:t>…</a:t>
            </a:r>
            <a:br>
              <a:rPr lang="en-US" dirty="0"/>
            </a:br>
            <a:r>
              <a:rPr lang="en-US" dirty="0"/>
              <a:t>let navigate = </a:t>
            </a:r>
            <a:r>
              <a:rPr lang="en-US" dirty="0" err="1"/>
              <a:t>useNavigate</a:t>
            </a:r>
            <a:r>
              <a:rPr lang="en-US" dirty="0"/>
              <a:t>()</a:t>
            </a:r>
            <a:br>
              <a:rPr lang="th-TH" dirty="0"/>
            </a:br>
            <a:r>
              <a:rPr lang="en-US" dirty="0"/>
              <a:t>…</a:t>
            </a:r>
            <a:br>
              <a:rPr lang="th-TH" dirty="0"/>
            </a:br>
            <a:r>
              <a:rPr lang="en-US" dirty="0"/>
              <a:t>&lt;button </a:t>
            </a:r>
            <a:r>
              <a:rPr lang="en-US" dirty="0" err="1"/>
              <a:t>onClick</a:t>
            </a:r>
            <a:r>
              <a:rPr lang="en-US" dirty="0"/>
              <a:t>={() =&gt; </a:t>
            </a:r>
            <a:r>
              <a:rPr lang="en-US" dirty="0">
                <a:solidFill>
                  <a:srgbClr val="FF0000"/>
                </a:solidFill>
              </a:rPr>
              <a:t>navigate('/main')</a:t>
            </a:r>
            <a:r>
              <a:rPr lang="en-US" dirty="0"/>
              <a:t>}&gt;</a:t>
            </a:r>
            <a:r>
              <a:rPr lang="th-TH" dirty="0"/>
              <a:t>เข้าสู่ระบบ</a:t>
            </a:r>
            <a:r>
              <a:rPr lang="en-US" dirty="0"/>
              <a:t>&lt;/button&gt;</a:t>
            </a:r>
          </a:p>
        </p:txBody>
      </p:sp>
      <p:sp>
        <p:nvSpPr>
          <p:cNvPr id="6" name="TextBox 5"/>
          <p:cNvSpPr txBox="1"/>
          <p:nvPr/>
        </p:nvSpPr>
        <p:spPr>
          <a:xfrm>
            <a:off x="5871060" y="3188247"/>
            <a:ext cx="4232635" cy="1754326"/>
          </a:xfrm>
          <a:prstGeom prst="rect">
            <a:avLst/>
          </a:prstGeom>
          <a:noFill/>
        </p:spPr>
        <p:txBody>
          <a:bodyPr wrap="square" rtlCol="0">
            <a:spAutoFit/>
          </a:bodyPr>
          <a:lstStyle/>
          <a:p>
            <a:r>
              <a:rPr lang="th-TH" u="sng" dirty="0"/>
              <a:t>การบ้าน</a:t>
            </a:r>
            <a:endParaRPr lang="en-US" u="sng" dirty="0"/>
          </a:p>
          <a:p>
            <a:endParaRPr lang="en-US" dirty="0"/>
          </a:p>
          <a:p>
            <a:r>
              <a:rPr lang="th-TH" dirty="0"/>
              <a:t>สร้างหน้าล็อกอิน มี </a:t>
            </a:r>
            <a:r>
              <a:rPr lang="en-US" dirty="0" err="1"/>
              <a:t>userid</a:t>
            </a:r>
            <a:r>
              <a:rPr lang="en-US" dirty="0"/>
              <a:t> / password </a:t>
            </a:r>
            <a:r>
              <a:rPr lang="th-TH" dirty="0"/>
              <a:t>ปุ่ม </a:t>
            </a:r>
            <a:r>
              <a:rPr lang="en-US" dirty="0"/>
              <a:t>sign in</a:t>
            </a:r>
            <a:endParaRPr lang="th-TH" dirty="0"/>
          </a:p>
          <a:p>
            <a:r>
              <a:rPr lang="th-TH" dirty="0"/>
              <a:t>เมื่อล็อกอินเข้าไปมีอย่างน้อย </a:t>
            </a:r>
            <a:r>
              <a:rPr lang="en-US" dirty="0"/>
              <a:t>2 </a:t>
            </a:r>
            <a:r>
              <a:rPr lang="th-TH" dirty="0"/>
              <a:t>หน้าคือ </a:t>
            </a:r>
            <a:r>
              <a:rPr lang="en-US" dirty="0"/>
              <a:t>main </a:t>
            </a:r>
            <a:r>
              <a:rPr lang="th-TH" dirty="0"/>
              <a:t>และ </a:t>
            </a:r>
            <a:r>
              <a:rPr lang="en-US" dirty="0"/>
              <a:t>credit</a:t>
            </a:r>
          </a:p>
          <a:p>
            <a:r>
              <a:rPr lang="en-US" dirty="0"/>
              <a:t>app </a:t>
            </a:r>
            <a:r>
              <a:rPr lang="th-TH" dirty="0"/>
              <a:t>คือ</a:t>
            </a:r>
            <a:r>
              <a:rPr lang="en-US" dirty="0"/>
              <a:t> </a:t>
            </a:r>
            <a:r>
              <a:rPr lang="th-TH" dirty="0"/>
              <a:t>การเพิ่ม</a:t>
            </a:r>
            <a:r>
              <a:rPr lang="en-US" dirty="0"/>
              <a:t>/</a:t>
            </a:r>
            <a:r>
              <a:rPr lang="th-TH" dirty="0"/>
              <a:t>แก้ไข</a:t>
            </a:r>
            <a:r>
              <a:rPr lang="en-US" dirty="0"/>
              <a:t>/</a:t>
            </a:r>
            <a:r>
              <a:rPr lang="th-TH" dirty="0"/>
              <a:t>ลด กิจกรรม </a:t>
            </a:r>
            <a:r>
              <a:rPr lang="en-US" dirty="0"/>
              <a:t>credit </a:t>
            </a:r>
            <a:r>
              <a:rPr lang="th-TH" dirty="0"/>
              <a:t>คือ คณะผู้จัดทำ</a:t>
            </a:r>
            <a:br>
              <a:rPr lang="th-TH" dirty="0"/>
            </a:br>
            <a:r>
              <a:rPr lang="th-TH" dirty="0"/>
              <a:t>สามารถ </a:t>
            </a:r>
            <a:r>
              <a:rPr lang="en-US" dirty="0"/>
              <a:t>navigate </a:t>
            </a:r>
            <a:r>
              <a:rPr lang="th-TH" dirty="0"/>
              <a:t>ไปยังหน้าต่าง ๆ ได้ และ </a:t>
            </a:r>
            <a:r>
              <a:rPr lang="en-US" dirty="0"/>
              <a:t>sign out </a:t>
            </a:r>
            <a:r>
              <a:rPr lang="th-TH" dirty="0"/>
              <a:t>ได้</a:t>
            </a:r>
          </a:p>
        </p:txBody>
      </p:sp>
    </p:spTree>
    <p:extLst>
      <p:ext uri="{BB962C8B-B14F-4D97-AF65-F5344CB8AC3E}">
        <p14:creationId xmlns:p14="http://schemas.microsoft.com/office/powerpoint/2010/main" val="16977244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Effect</a:t>
            </a:r>
          </a:p>
        </p:txBody>
      </p:sp>
      <p:sp>
        <p:nvSpPr>
          <p:cNvPr id="3" name="Rectangle 2"/>
          <p:cNvSpPr/>
          <p:nvPr/>
        </p:nvSpPr>
        <p:spPr>
          <a:xfrm>
            <a:off x="160020" y="687645"/>
            <a:ext cx="11887200" cy="3785652"/>
          </a:xfrm>
          <a:prstGeom prst="rect">
            <a:avLst/>
          </a:prstGeom>
        </p:spPr>
        <p:txBody>
          <a:bodyPr wrap="square">
            <a:spAutoFit/>
          </a:bodyPr>
          <a:lstStyle/>
          <a:p>
            <a:pPr>
              <a:tabLst>
                <a:tab pos="228600" algn="l"/>
                <a:tab pos="457200" algn="l"/>
                <a:tab pos="685800" algn="l"/>
              </a:tabLst>
            </a:pPr>
            <a:r>
              <a:rPr lang="en-US" sz="2400" dirty="0"/>
              <a:t>function </a:t>
            </a:r>
            <a:r>
              <a:rPr lang="en-US" sz="2400" dirty="0" err="1"/>
              <a:t>MyComponent</a:t>
            </a:r>
            <a:r>
              <a:rPr lang="en-US" sz="2400" dirty="0"/>
              <a:t>() {</a:t>
            </a:r>
            <a:br>
              <a:rPr lang="en-US" sz="2400" dirty="0"/>
            </a:br>
            <a:endParaRPr lang="en-US" sz="2400" dirty="0"/>
          </a:p>
          <a:p>
            <a:pPr>
              <a:tabLst>
                <a:tab pos="228600" algn="l"/>
                <a:tab pos="457200" algn="l"/>
                <a:tab pos="685800" algn="l"/>
              </a:tabLst>
            </a:pPr>
            <a:r>
              <a:rPr lang="en-US" sz="2400" dirty="0"/>
              <a:t>	</a:t>
            </a:r>
            <a:r>
              <a:rPr lang="en-US" sz="2400" dirty="0" err="1"/>
              <a:t>useEffect</a:t>
            </a:r>
            <a:r>
              <a:rPr lang="en-US" sz="2400" dirty="0"/>
              <a:t>(function() {</a:t>
            </a:r>
            <a:br>
              <a:rPr lang="en-US" sz="2400" dirty="0"/>
            </a:br>
            <a:br>
              <a:rPr lang="en-US" sz="2400" dirty="0"/>
            </a:br>
            <a:r>
              <a:rPr lang="en-US" sz="2400" dirty="0"/>
              <a:t>		// </a:t>
            </a:r>
            <a:r>
              <a:rPr lang="th-TH" sz="2400" dirty="0"/>
              <a:t>สิ่งที่จะทำเมื่อเกิด </a:t>
            </a:r>
            <a:r>
              <a:rPr lang="en-US" sz="2400" dirty="0"/>
              <a:t>effect</a:t>
            </a:r>
            <a:br>
              <a:rPr lang="en-US" sz="2400" dirty="0"/>
            </a:br>
            <a:endParaRPr lang="en-US" sz="2400" dirty="0"/>
          </a:p>
          <a:p>
            <a:pPr>
              <a:tabLst>
                <a:tab pos="228600" algn="l"/>
                <a:tab pos="457200" algn="l"/>
                <a:tab pos="685800" algn="l"/>
              </a:tabLst>
            </a:pPr>
            <a:r>
              <a:rPr lang="en-US" sz="2400" dirty="0"/>
              <a:t>	}, </a:t>
            </a:r>
            <a:r>
              <a:rPr lang="en-US" sz="2400" dirty="0">
                <a:solidFill>
                  <a:srgbClr val="FF0000"/>
                </a:solidFill>
              </a:rPr>
              <a:t>[a, b, c, …]</a:t>
            </a:r>
            <a:r>
              <a:rPr lang="en-US" sz="2400" dirty="0"/>
              <a:t>)		a, b, c, … </a:t>
            </a:r>
            <a:r>
              <a:rPr lang="th-TH" sz="2400" dirty="0"/>
              <a:t>คือ ตัวแปรที่เมื่อเปลี่ยนค่าแล้วจะเกิด </a:t>
            </a:r>
            <a:r>
              <a:rPr lang="en-US" sz="2400" dirty="0"/>
              <a:t>effect</a:t>
            </a:r>
            <a:br>
              <a:rPr lang="en-US" sz="2400" dirty="0"/>
            </a:br>
            <a:r>
              <a:rPr lang="en-US" sz="2400" dirty="0"/>
              <a:t>						</a:t>
            </a:r>
            <a:r>
              <a:rPr lang="th-TH" sz="2400" dirty="0"/>
              <a:t>ถ้าจะให้ทำ </a:t>
            </a:r>
            <a:r>
              <a:rPr lang="en-US" sz="2400" dirty="0"/>
              <a:t>effect </a:t>
            </a:r>
            <a:r>
              <a:rPr lang="th-TH" sz="2400" dirty="0"/>
              <a:t>เฉพาะครั้งแรกที่โหลด </a:t>
            </a:r>
            <a:r>
              <a:rPr lang="en-US" sz="2400" dirty="0"/>
              <a:t>component </a:t>
            </a:r>
            <a:r>
              <a:rPr lang="th-TH" sz="2400" dirty="0"/>
              <a:t>ให้ใช้</a:t>
            </a:r>
            <a:r>
              <a:rPr lang="en-US" sz="2400" dirty="0"/>
              <a:t> [ ] (empty array)</a:t>
            </a:r>
            <a:br>
              <a:rPr lang="en-US" sz="2400" dirty="0"/>
            </a:br>
            <a:endParaRPr lang="en-US" sz="2400" dirty="0"/>
          </a:p>
          <a:p>
            <a:pPr>
              <a:tabLst>
                <a:tab pos="228600" algn="l"/>
                <a:tab pos="457200" algn="l"/>
                <a:tab pos="685800" algn="l"/>
              </a:tabLst>
            </a:pPr>
            <a:r>
              <a:rPr lang="en-US" sz="2400" dirty="0"/>
              <a:t>}</a:t>
            </a:r>
          </a:p>
        </p:txBody>
      </p:sp>
    </p:spTree>
    <p:extLst>
      <p:ext uri="{BB962C8B-B14F-4D97-AF65-F5344CB8AC3E}">
        <p14:creationId xmlns:p14="http://schemas.microsoft.com/office/powerpoint/2010/main" val="42481901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REST API</a:t>
            </a:r>
          </a:p>
        </p:txBody>
      </p:sp>
      <p:sp>
        <p:nvSpPr>
          <p:cNvPr id="3" name="Rectangle 2"/>
          <p:cNvSpPr/>
          <p:nvPr/>
        </p:nvSpPr>
        <p:spPr>
          <a:xfrm>
            <a:off x="160020" y="687645"/>
            <a:ext cx="11887200" cy="1200329"/>
          </a:xfrm>
          <a:prstGeom prst="rect">
            <a:avLst/>
          </a:prstGeom>
        </p:spPr>
        <p:txBody>
          <a:bodyPr wrap="square">
            <a:spAutoFit/>
          </a:bodyPr>
          <a:lstStyle/>
          <a:p>
            <a:pPr>
              <a:tabLst>
                <a:tab pos="228600" algn="l"/>
                <a:tab pos="457200" algn="l"/>
                <a:tab pos="685800" algn="l"/>
              </a:tabLst>
            </a:pPr>
            <a:r>
              <a:rPr lang="en-US" dirty="0"/>
              <a:t>fetch(</a:t>
            </a:r>
            <a:r>
              <a:rPr lang="en-US" dirty="0" err="1"/>
              <a:t>url</a:t>
            </a:r>
            <a:r>
              <a:rPr lang="en-US" dirty="0"/>
              <a:t>, options)</a:t>
            </a:r>
          </a:p>
          <a:p>
            <a:pPr>
              <a:tabLst>
                <a:tab pos="228600" algn="l"/>
                <a:tab pos="457200" algn="l"/>
                <a:tab pos="685800" algn="l"/>
              </a:tabLst>
            </a:pPr>
            <a:r>
              <a:rPr lang="en-US" dirty="0"/>
              <a:t>	.then(…)</a:t>
            </a:r>
            <a:br>
              <a:rPr lang="en-US" dirty="0"/>
            </a:br>
            <a:r>
              <a:rPr lang="en-US" dirty="0"/>
              <a:t>	.catch(…)</a:t>
            </a:r>
          </a:p>
          <a:p>
            <a:pPr>
              <a:tabLst>
                <a:tab pos="228600" algn="l"/>
                <a:tab pos="457200" algn="l"/>
                <a:tab pos="685800" algn="l"/>
              </a:tabLst>
            </a:pPr>
            <a:r>
              <a:rPr lang="en-US" dirty="0"/>
              <a:t>	.final(…)</a:t>
            </a:r>
          </a:p>
        </p:txBody>
      </p:sp>
      <p:sp>
        <p:nvSpPr>
          <p:cNvPr id="2" name="TextBox 1"/>
          <p:cNvSpPr txBox="1"/>
          <p:nvPr/>
        </p:nvSpPr>
        <p:spPr>
          <a:xfrm rot="1769173">
            <a:off x="4116039" y="2450520"/>
            <a:ext cx="1987531" cy="523220"/>
          </a:xfrm>
          <a:prstGeom prst="rect">
            <a:avLst/>
          </a:prstGeom>
          <a:noFill/>
        </p:spPr>
        <p:txBody>
          <a:bodyPr wrap="square" rtlCol="0">
            <a:spAutoFit/>
          </a:bodyPr>
          <a:lstStyle/>
          <a:p>
            <a:r>
              <a:rPr lang="th-TH" sz="2800" dirty="0">
                <a:solidFill>
                  <a:srgbClr val="FF0000"/>
                </a:solidFill>
              </a:rPr>
              <a:t>ใช้ </a:t>
            </a:r>
            <a:r>
              <a:rPr lang="en-US" sz="2800" dirty="0">
                <a:solidFill>
                  <a:srgbClr val="FF0000"/>
                </a:solidFill>
              </a:rPr>
              <a:t>Axios </a:t>
            </a:r>
            <a:r>
              <a:rPr lang="th-TH" sz="2800" dirty="0">
                <a:solidFill>
                  <a:srgbClr val="FF0000"/>
                </a:solidFill>
              </a:rPr>
              <a:t>ดีกว่า</a:t>
            </a:r>
            <a:endParaRPr lang="en-US" sz="2800" dirty="0">
              <a:solidFill>
                <a:srgbClr val="FF0000"/>
              </a:solidFill>
            </a:endParaRPr>
          </a:p>
        </p:txBody>
      </p:sp>
      <p:cxnSp>
        <p:nvCxnSpPr>
          <p:cNvPr id="5" name="Straight Connector 4">
            <a:extLst>
              <a:ext uri="{FF2B5EF4-FFF2-40B4-BE49-F238E27FC236}">
                <a16:creationId xmlns:a16="http://schemas.microsoft.com/office/drawing/2014/main" id="{27DA19A6-50B4-A547-C7DE-74263444A7A0}"/>
              </a:ext>
            </a:extLst>
          </p:cNvPr>
          <p:cNvCxnSpPr/>
          <p:nvPr/>
        </p:nvCxnSpPr>
        <p:spPr>
          <a:xfrm>
            <a:off x="0" y="0"/>
            <a:ext cx="12192000" cy="6858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740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1765" y="169735"/>
            <a:ext cx="3823480" cy="1200329"/>
          </a:xfrm>
          <a:prstGeom prst="rect">
            <a:avLst/>
          </a:prstGeom>
        </p:spPr>
        <p:txBody>
          <a:bodyPr wrap="square">
            <a:spAutoFit/>
          </a:bodyPr>
          <a:lstStyle/>
          <a:p>
            <a:r>
              <a:rPr lang="en-US" dirty="0" err="1"/>
              <a:t>npm</a:t>
            </a:r>
            <a:r>
              <a:rPr lang="en-US" dirty="0"/>
              <a:t> install </a:t>
            </a:r>
            <a:r>
              <a:rPr lang="en-US" dirty="0" err="1"/>
              <a:t>axios</a:t>
            </a:r>
            <a:br>
              <a:rPr lang="en-US" dirty="0"/>
            </a:br>
            <a:br>
              <a:rPr lang="en-US" dirty="0"/>
            </a:br>
            <a:r>
              <a:rPr lang="en-US" dirty="0"/>
              <a:t>import React, { </a:t>
            </a:r>
            <a:r>
              <a:rPr lang="en-US" dirty="0" err="1"/>
              <a:t>useEffect</a:t>
            </a:r>
            <a:r>
              <a:rPr lang="en-US" dirty="0"/>
              <a:t> } from 'react'</a:t>
            </a:r>
          </a:p>
          <a:p>
            <a:r>
              <a:rPr lang="en-US" dirty="0"/>
              <a:t>import </a:t>
            </a:r>
            <a:r>
              <a:rPr lang="en-US" dirty="0" err="1"/>
              <a:t>axios</a:t>
            </a:r>
            <a:r>
              <a:rPr lang="en-US" dirty="0"/>
              <a:t> from '</a:t>
            </a:r>
            <a:r>
              <a:rPr lang="en-US" dirty="0" err="1"/>
              <a:t>axios</a:t>
            </a:r>
            <a:r>
              <a:rPr lang="en-US" dirty="0"/>
              <a:t>'</a:t>
            </a:r>
          </a:p>
        </p:txBody>
      </p:sp>
      <p:sp>
        <p:nvSpPr>
          <p:cNvPr id="8" name="Rectangle 7"/>
          <p:cNvSpPr/>
          <p:nvPr/>
        </p:nvSpPr>
        <p:spPr>
          <a:xfrm>
            <a:off x="9804102" y="6488668"/>
            <a:ext cx="2387898" cy="369332"/>
          </a:xfrm>
          <a:prstGeom prst="rect">
            <a:avLst/>
          </a:prstGeom>
        </p:spPr>
        <p:txBody>
          <a:bodyPr wrap="none">
            <a:spAutoFit/>
          </a:bodyPr>
          <a:lstStyle/>
          <a:p>
            <a:pPr algn="r"/>
            <a:r>
              <a:rPr lang="en-US" dirty="0"/>
              <a:t>https://axios-http.com/</a:t>
            </a:r>
          </a:p>
        </p:txBody>
      </p:sp>
      <p:pic>
        <p:nvPicPr>
          <p:cNvPr id="11" name="Picture 10"/>
          <p:cNvPicPr>
            <a:picLocks noChangeAspect="1"/>
          </p:cNvPicPr>
          <p:nvPr/>
        </p:nvPicPr>
        <p:blipFill>
          <a:blip r:embed="rId2"/>
          <a:stretch>
            <a:fillRect/>
          </a:stretch>
        </p:blipFill>
        <p:spPr>
          <a:xfrm>
            <a:off x="274899" y="1486253"/>
            <a:ext cx="11320070" cy="3694302"/>
          </a:xfrm>
          <a:prstGeom prst="rect">
            <a:avLst/>
          </a:prstGeom>
        </p:spPr>
      </p:pic>
      <p:sp>
        <p:nvSpPr>
          <p:cNvPr id="15" name="TextBox 14"/>
          <p:cNvSpPr txBox="1"/>
          <p:nvPr/>
        </p:nvSpPr>
        <p:spPr>
          <a:xfrm>
            <a:off x="2599311" y="3032549"/>
            <a:ext cx="8240311" cy="369332"/>
          </a:xfrm>
          <a:prstGeom prst="rect">
            <a:avLst/>
          </a:prstGeom>
          <a:noFill/>
        </p:spPr>
        <p:txBody>
          <a:bodyPr wrap="square" rtlCol="0">
            <a:spAutoFit/>
          </a:bodyPr>
          <a:lstStyle/>
          <a:p>
            <a:r>
              <a:rPr lang="th-TH" dirty="0">
                <a:solidFill>
                  <a:srgbClr val="FF0000"/>
                </a:solidFill>
              </a:rPr>
              <a:t>ดัก </a:t>
            </a:r>
            <a:r>
              <a:rPr lang="en-US" dirty="0">
                <a:solidFill>
                  <a:srgbClr val="FF0000"/>
                </a:solidFill>
              </a:rPr>
              <a:t>status code </a:t>
            </a:r>
            <a:r>
              <a:rPr lang="th-TH" dirty="0">
                <a:solidFill>
                  <a:srgbClr val="FF0000"/>
                </a:solidFill>
              </a:rPr>
              <a:t>ทั้งหมดที่ไม่ใช่ </a:t>
            </a:r>
            <a:r>
              <a:rPr lang="en-US" dirty="0">
                <a:solidFill>
                  <a:srgbClr val="FF0000"/>
                </a:solidFill>
              </a:rPr>
              <a:t>2xx</a:t>
            </a:r>
            <a:r>
              <a:rPr lang="th-TH" dirty="0">
                <a:solidFill>
                  <a:srgbClr val="FF0000"/>
                </a:solidFill>
              </a:rPr>
              <a:t> รวมถึง </a:t>
            </a:r>
            <a:r>
              <a:rPr lang="en-US" dirty="0">
                <a:solidFill>
                  <a:srgbClr val="FF0000"/>
                </a:solidFill>
              </a:rPr>
              <a:t>network error </a:t>
            </a:r>
            <a:r>
              <a:rPr lang="th-TH" dirty="0">
                <a:solidFill>
                  <a:srgbClr val="FF0000"/>
                </a:solidFill>
              </a:rPr>
              <a:t>เช่น </a:t>
            </a:r>
            <a:r>
              <a:rPr lang="en-US" dirty="0">
                <a:solidFill>
                  <a:srgbClr val="FF0000"/>
                </a:solidFill>
              </a:rPr>
              <a:t>CORS, connection timeout</a:t>
            </a:r>
          </a:p>
        </p:txBody>
      </p:sp>
      <p:sp>
        <p:nvSpPr>
          <p:cNvPr id="4" name="TextBox 3"/>
          <p:cNvSpPr txBox="1"/>
          <p:nvPr/>
        </p:nvSpPr>
        <p:spPr>
          <a:xfrm>
            <a:off x="6099141" y="901478"/>
            <a:ext cx="5495828" cy="584775"/>
          </a:xfrm>
          <a:prstGeom prst="rect">
            <a:avLst/>
          </a:prstGeom>
          <a:noFill/>
        </p:spPr>
        <p:txBody>
          <a:bodyPr wrap="square" rtlCol="0">
            <a:spAutoFit/>
          </a:bodyPr>
          <a:lstStyle/>
          <a:p>
            <a:pPr algn="r"/>
            <a:r>
              <a:rPr lang="th-TH" sz="1600" dirty="0">
                <a:solidFill>
                  <a:srgbClr val="FF0000"/>
                </a:solidFill>
              </a:rPr>
              <a:t>ตั้ง </a:t>
            </a:r>
            <a:r>
              <a:rPr lang="en-US" sz="1600" dirty="0" err="1">
                <a:solidFill>
                  <a:srgbClr val="FF0000"/>
                </a:solidFill>
              </a:rPr>
              <a:t>baseURL</a:t>
            </a:r>
            <a:r>
              <a:rPr lang="en-US" sz="1600" dirty="0">
                <a:solidFill>
                  <a:srgbClr val="FF0000"/>
                </a:solidFill>
              </a:rPr>
              <a:t> </a:t>
            </a:r>
            <a:r>
              <a:rPr lang="th-TH" sz="1600" dirty="0">
                <a:solidFill>
                  <a:srgbClr val="FF0000"/>
                </a:solidFill>
              </a:rPr>
              <a:t>ได้ เช่น </a:t>
            </a:r>
            <a:r>
              <a:rPr lang="en-US" sz="1600" dirty="0" err="1">
                <a:solidFill>
                  <a:srgbClr val="FF0000"/>
                </a:solidFill>
              </a:rPr>
              <a:t>axios.defaults.baseURL</a:t>
            </a:r>
            <a:r>
              <a:rPr lang="en-US" sz="1600" dirty="0">
                <a:solidFill>
                  <a:srgbClr val="FF0000"/>
                </a:solidFill>
              </a:rPr>
              <a:t> = 'http://localhost:3000‘</a:t>
            </a:r>
            <a:br>
              <a:rPr lang="en-US" sz="1600" dirty="0">
                <a:solidFill>
                  <a:srgbClr val="FF0000"/>
                </a:solidFill>
              </a:rPr>
            </a:br>
            <a:r>
              <a:rPr lang="en-US" sz="1600" dirty="0">
                <a:solidFill>
                  <a:srgbClr val="FF0000"/>
                </a:solidFill>
              </a:rPr>
              <a:t> </a:t>
            </a:r>
            <a:r>
              <a:rPr lang="th-TH" sz="1600" dirty="0">
                <a:solidFill>
                  <a:srgbClr val="FF0000"/>
                </a:solidFill>
              </a:rPr>
              <a:t>ระบุไว้ใน </a:t>
            </a:r>
            <a:r>
              <a:rPr lang="en-US" sz="1600" dirty="0">
                <a:solidFill>
                  <a:srgbClr val="FF0000"/>
                </a:solidFill>
              </a:rPr>
              <a:t>App() </a:t>
            </a:r>
            <a:r>
              <a:rPr lang="th-TH" sz="1600" dirty="0">
                <a:solidFill>
                  <a:srgbClr val="FF0000"/>
                </a:solidFill>
              </a:rPr>
              <a:t>ครั้งเดียวก็พอ เวลา </a:t>
            </a:r>
            <a:r>
              <a:rPr lang="en-US" sz="1600" dirty="0">
                <a:solidFill>
                  <a:srgbClr val="FF0000"/>
                </a:solidFill>
              </a:rPr>
              <a:t>call API </a:t>
            </a:r>
            <a:r>
              <a:rPr lang="th-TH" sz="1600" dirty="0">
                <a:solidFill>
                  <a:srgbClr val="FF0000"/>
                </a:solidFill>
              </a:rPr>
              <a:t>ก็ระบุแค่ </a:t>
            </a:r>
            <a:r>
              <a:rPr lang="en-US" sz="1600" dirty="0">
                <a:solidFill>
                  <a:srgbClr val="FF0000"/>
                </a:solidFill>
              </a:rPr>
              <a:t>/controller</a:t>
            </a:r>
          </a:p>
        </p:txBody>
      </p:sp>
      <p:sp>
        <p:nvSpPr>
          <p:cNvPr id="12" name="TextBox 11"/>
          <p:cNvSpPr txBox="1"/>
          <p:nvPr/>
        </p:nvSpPr>
        <p:spPr>
          <a:xfrm>
            <a:off x="8738647" y="4534224"/>
            <a:ext cx="2856322" cy="646331"/>
          </a:xfrm>
          <a:prstGeom prst="rect">
            <a:avLst/>
          </a:prstGeom>
          <a:noFill/>
        </p:spPr>
        <p:txBody>
          <a:bodyPr wrap="square" rtlCol="0">
            <a:spAutoFit/>
          </a:bodyPr>
          <a:lstStyle/>
          <a:p>
            <a:r>
              <a:rPr lang="en-US" dirty="0" err="1">
                <a:solidFill>
                  <a:srgbClr val="FF0000"/>
                </a:solidFill>
              </a:rPr>
              <a:t>response.status</a:t>
            </a:r>
            <a:r>
              <a:rPr lang="en-US" dirty="0">
                <a:solidFill>
                  <a:srgbClr val="FF0000"/>
                </a:solidFill>
              </a:rPr>
              <a:t> </a:t>
            </a:r>
            <a:r>
              <a:rPr lang="th-TH" dirty="0">
                <a:solidFill>
                  <a:srgbClr val="FF0000"/>
                </a:solidFill>
              </a:rPr>
              <a:t>ได้ </a:t>
            </a:r>
            <a:r>
              <a:rPr lang="en-US" dirty="0">
                <a:solidFill>
                  <a:srgbClr val="FF0000"/>
                </a:solidFill>
              </a:rPr>
              <a:t>200</a:t>
            </a:r>
          </a:p>
          <a:p>
            <a:r>
              <a:rPr lang="en-US" dirty="0" err="1">
                <a:solidFill>
                  <a:srgbClr val="FF0000"/>
                </a:solidFill>
              </a:rPr>
              <a:t>response.statusText</a:t>
            </a:r>
            <a:r>
              <a:rPr lang="en-US" dirty="0">
                <a:solidFill>
                  <a:srgbClr val="FF0000"/>
                </a:solidFill>
              </a:rPr>
              <a:t> </a:t>
            </a:r>
            <a:r>
              <a:rPr lang="th-TH" dirty="0">
                <a:solidFill>
                  <a:srgbClr val="FF0000"/>
                </a:solidFill>
              </a:rPr>
              <a:t>ได้ </a:t>
            </a:r>
            <a:r>
              <a:rPr lang="en-US" dirty="0">
                <a:solidFill>
                  <a:srgbClr val="FF0000"/>
                </a:solidFill>
              </a:rPr>
              <a:t>'OK'</a:t>
            </a:r>
          </a:p>
        </p:txBody>
      </p:sp>
      <p:cxnSp>
        <p:nvCxnSpPr>
          <p:cNvPr id="5" name="Straight Connector 4">
            <a:extLst>
              <a:ext uri="{FF2B5EF4-FFF2-40B4-BE49-F238E27FC236}">
                <a16:creationId xmlns:a16="http://schemas.microsoft.com/office/drawing/2014/main" id="{5EA03AE2-9AC4-6FDE-5508-73C4D568B8CE}"/>
              </a:ext>
            </a:extLst>
          </p:cNvPr>
          <p:cNvCxnSpPr>
            <a:cxnSpLocks/>
          </p:cNvCxnSpPr>
          <p:nvPr/>
        </p:nvCxnSpPr>
        <p:spPr>
          <a:xfrm>
            <a:off x="1479178" y="3464860"/>
            <a:ext cx="4392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FACB15-1DAD-31B8-8417-ECD9B50FDFB5}"/>
              </a:ext>
            </a:extLst>
          </p:cNvPr>
          <p:cNvSpPr txBox="1"/>
          <p:nvPr/>
        </p:nvSpPr>
        <p:spPr>
          <a:xfrm>
            <a:off x="1352377" y="3059668"/>
            <a:ext cx="761128" cy="369332"/>
          </a:xfrm>
          <a:prstGeom prst="rect">
            <a:avLst/>
          </a:prstGeom>
          <a:noFill/>
        </p:spPr>
        <p:txBody>
          <a:bodyPr wrap="square" rtlCol="0">
            <a:spAutoFit/>
          </a:bodyPr>
          <a:lstStyle/>
          <a:p>
            <a:r>
              <a:rPr lang="en-US" dirty="0">
                <a:solidFill>
                  <a:srgbClr val="FF0000"/>
                </a:solidFill>
              </a:rPr>
              <a:t>finally</a:t>
            </a:r>
          </a:p>
        </p:txBody>
      </p:sp>
    </p:spTree>
    <p:extLst>
      <p:ext uri="{BB962C8B-B14F-4D97-AF65-F5344CB8AC3E}">
        <p14:creationId xmlns:p14="http://schemas.microsoft.com/office/powerpoint/2010/main" val="820027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74588"/>
            <a:ext cx="11887200" cy="584775"/>
          </a:xfrm>
          <a:prstGeom prst="rect">
            <a:avLst/>
          </a:prstGeom>
          <a:noFill/>
        </p:spPr>
        <p:txBody>
          <a:bodyPr wrap="square" rtlCol="0">
            <a:spAutoFit/>
          </a:bodyPr>
          <a:lstStyle/>
          <a:p>
            <a:r>
              <a:rPr lang="th-TH" sz="3200" dirty="0"/>
              <a:t>แก้ </a:t>
            </a:r>
            <a:r>
              <a:rPr lang="en-US" sz="3200" dirty="0"/>
              <a:t>Cross-Origin Resource Sharing (CORS)</a:t>
            </a:r>
            <a:endParaRPr lang="en-US" sz="2400" dirty="0"/>
          </a:p>
        </p:txBody>
      </p:sp>
      <p:pic>
        <p:nvPicPr>
          <p:cNvPr id="14" name="Picture 13"/>
          <p:cNvPicPr>
            <a:picLocks noChangeAspect="1"/>
          </p:cNvPicPr>
          <p:nvPr/>
        </p:nvPicPr>
        <p:blipFill>
          <a:blip r:embed="rId2"/>
          <a:stretch>
            <a:fillRect/>
          </a:stretch>
        </p:blipFill>
        <p:spPr>
          <a:xfrm>
            <a:off x="507623" y="929633"/>
            <a:ext cx="9191625" cy="4638675"/>
          </a:xfrm>
          <a:prstGeom prst="rect">
            <a:avLst/>
          </a:prstGeom>
        </p:spPr>
      </p:pic>
      <p:sp>
        <p:nvSpPr>
          <p:cNvPr id="15" name="Rectangle 14"/>
          <p:cNvSpPr/>
          <p:nvPr/>
        </p:nvSpPr>
        <p:spPr>
          <a:xfrm>
            <a:off x="507623" y="3006231"/>
            <a:ext cx="9191625" cy="5184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5B88BAE-4DAB-3CFB-F6A9-FE3599C311B3}"/>
              </a:ext>
            </a:extLst>
          </p:cNvPr>
          <p:cNvSpPr txBox="1"/>
          <p:nvPr/>
        </p:nvSpPr>
        <p:spPr>
          <a:xfrm>
            <a:off x="4258235" y="2359900"/>
            <a:ext cx="5190566" cy="646331"/>
          </a:xfrm>
          <a:prstGeom prst="rect">
            <a:avLst/>
          </a:prstGeom>
          <a:noFill/>
        </p:spPr>
        <p:txBody>
          <a:bodyPr wrap="square" rtlCol="0">
            <a:spAutoFit/>
          </a:bodyPr>
          <a:lstStyle/>
          <a:p>
            <a:r>
              <a:rPr lang="th-TH" dirty="0">
                <a:solidFill>
                  <a:srgbClr val="FF0000"/>
                </a:solidFill>
              </a:rPr>
              <a:t>ถ้าเราเป็นเจ้าของ </a:t>
            </a:r>
            <a:r>
              <a:rPr lang="en-US" dirty="0">
                <a:solidFill>
                  <a:srgbClr val="FF0000"/>
                </a:solidFill>
              </a:rPr>
              <a:t>API </a:t>
            </a:r>
            <a:r>
              <a:rPr lang="th-TH" dirty="0">
                <a:solidFill>
                  <a:srgbClr val="FF0000"/>
                </a:solidFill>
              </a:rPr>
              <a:t>ก็แก้โค้ดของตัวเองได้ เพื่อทดสอบบน </a:t>
            </a:r>
            <a:r>
              <a:rPr lang="en-US" dirty="0">
                <a:solidFill>
                  <a:srgbClr val="FF0000"/>
                </a:solidFill>
              </a:rPr>
              <a:t>web browser</a:t>
            </a:r>
            <a:br>
              <a:rPr lang="th-TH" dirty="0">
                <a:solidFill>
                  <a:srgbClr val="FF0000"/>
                </a:solidFill>
              </a:rPr>
            </a:br>
            <a:r>
              <a:rPr lang="th-TH" dirty="0">
                <a:solidFill>
                  <a:srgbClr val="FF0000"/>
                </a:solidFill>
              </a:rPr>
              <a:t>บน </a:t>
            </a:r>
            <a:r>
              <a:rPr lang="en-US" dirty="0">
                <a:solidFill>
                  <a:srgbClr val="FF0000"/>
                </a:solidFill>
              </a:rPr>
              <a:t>postman </a:t>
            </a:r>
            <a:r>
              <a:rPr lang="th-TH" dirty="0">
                <a:solidFill>
                  <a:srgbClr val="FF0000"/>
                </a:solidFill>
              </a:rPr>
              <a:t>ไม่เกิด </a:t>
            </a:r>
            <a:r>
              <a:rPr lang="en-US" dirty="0">
                <a:solidFill>
                  <a:srgbClr val="FF0000"/>
                </a:solidFill>
              </a:rPr>
              <a:t>error </a:t>
            </a:r>
            <a:r>
              <a:rPr lang="th-TH" dirty="0">
                <a:solidFill>
                  <a:srgbClr val="FF0000"/>
                </a:solidFill>
              </a:rPr>
              <a:t>นี้</a:t>
            </a:r>
            <a:endParaRPr lang="en-US" dirty="0">
              <a:solidFill>
                <a:srgbClr val="FF0000"/>
              </a:solidFill>
            </a:endParaRPr>
          </a:p>
        </p:txBody>
      </p:sp>
    </p:spTree>
    <p:extLst>
      <p:ext uri="{BB962C8B-B14F-4D97-AF65-F5344CB8AC3E}">
        <p14:creationId xmlns:p14="http://schemas.microsoft.com/office/powerpoint/2010/main" val="2911055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Deploy a project in subdirectory</a:t>
            </a:r>
          </a:p>
        </p:txBody>
      </p:sp>
      <p:sp>
        <p:nvSpPr>
          <p:cNvPr id="5" name="Rectangle 4"/>
          <p:cNvSpPr/>
          <p:nvPr/>
        </p:nvSpPr>
        <p:spPr>
          <a:xfrm>
            <a:off x="160020" y="687645"/>
            <a:ext cx="11887200" cy="5355312"/>
          </a:xfrm>
          <a:prstGeom prst="rect">
            <a:avLst/>
          </a:prstGeom>
        </p:spPr>
        <p:txBody>
          <a:bodyPr wrap="square">
            <a:spAutoFit/>
          </a:bodyPr>
          <a:lstStyle/>
          <a:p>
            <a:pPr>
              <a:tabLst>
                <a:tab pos="233363" algn="l"/>
                <a:tab pos="457200" algn="l"/>
                <a:tab pos="690563" algn="l"/>
              </a:tabLst>
            </a:pPr>
            <a:r>
              <a:rPr lang="th-TH" dirty="0"/>
              <a:t>โดยปกติ </a:t>
            </a:r>
            <a:r>
              <a:rPr lang="en-US" dirty="0" err="1"/>
              <a:t>npm</a:t>
            </a:r>
            <a:r>
              <a:rPr lang="en-US" dirty="0"/>
              <a:t> run build </a:t>
            </a:r>
            <a:r>
              <a:rPr lang="th-TH" dirty="0"/>
              <a:t>แล้วก็อปปี้ไฟล์ทั้งหมดในโฟลเดอร์ </a:t>
            </a:r>
            <a:r>
              <a:rPr lang="en-US" dirty="0"/>
              <a:t>build</a:t>
            </a:r>
            <a:r>
              <a:rPr lang="th-TH" dirty="0"/>
              <a:t> ไปติดตั้งบนเว็บไซต์ เช่น </a:t>
            </a:r>
            <a:r>
              <a:rPr lang="en-US" dirty="0"/>
              <a:t>domain.com </a:t>
            </a:r>
            <a:r>
              <a:rPr lang="th-TH" dirty="0"/>
              <a:t>ก็เรียบร้อย</a:t>
            </a:r>
          </a:p>
          <a:p>
            <a:pPr>
              <a:tabLst>
                <a:tab pos="233363" algn="l"/>
                <a:tab pos="457200" algn="l"/>
                <a:tab pos="690563" algn="l"/>
              </a:tabLst>
            </a:pPr>
            <a:r>
              <a:rPr lang="th-TH" dirty="0"/>
              <a:t>แต่ถ้าจะติดตั้งบน </a:t>
            </a:r>
            <a:r>
              <a:rPr lang="en-US" dirty="0"/>
              <a:t>subfolder </a:t>
            </a:r>
            <a:r>
              <a:rPr lang="th-TH" dirty="0"/>
              <a:t>เช่น </a:t>
            </a:r>
            <a:r>
              <a:rPr lang="en-US" dirty="0"/>
              <a:t>domain.com/subfolder </a:t>
            </a:r>
            <a:r>
              <a:rPr lang="th-TH" dirty="0"/>
              <a:t>จะต้องทำดังนี้</a:t>
            </a:r>
          </a:p>
          <a:p>
            <a:pPr>
              <a:tabLst>
                <a:tab pos="233363" algn="l"/>
                <a:tab pos="457200" algn="l"/>
                <a:tab pos="690563" algn="l"/>
              </a:tabLst>
            </a:pPr>
            <a:endParaRPr lang="th-TH" dirty="0"/>
          </a:p>
          <a:p>
            <a:pPr>
              <a:tabLst>
                <a:tab pos="233363" algn="l"/>
                <a:tab pos="457200" algn="l"/>
                <a:tab pos="690563" algn="l"/>
              </a:tabLst>
            </a:pPr>
            <a:r>
              <a:rPr lang="en-US" dirty="0"/>
              <a:t>- </a:t>
            </a:r>
            <a:r>
              <a:rPr lang="th-TH" dirty="0"/>
              <a:t>ใน </a:t>
            </a:r>
            <a:r>
              <a:rPr lang="en-US" dirty="0" err="1"/>
              <a:t>package.json</a:t>
            </a:r>
            <a:r>
              <a:rPr lang="en-US" dirty="0"/>
              <a:t> </a:t>
            </a:r>
            <a:r>
              <a:rPr lang="th-TH" dirty="0"/>
              <a:t>เติม </a:t>
            </a:r>
            <a:r>
              <a:rPr lang="en-US" dirty="0"/>
              <a:t>"homepage": "</a:t>
            </a:r>
            <a:r>
              <a:rPr lang="en-US" dirty="0">
                <a:solidFill>
                  <a:srgbClr val="FF0000"/>
                </a:solidFill>
              </a:rPr>
              <a:t>/project-name</a:t>
            </a:r>
            <a:r>
              <a:rPr lang="en-US" dirty="0"/>
              <a:t>", </a:t>
            </a:r>
            <a:r>
              <a:rPr lang="th-TH" dirty="0"/>
              <a:t>เช่น ไว้ต่อจากบรรทัด </a:t>
            </a:r>
            <a:r>
              <a:rPr lang="en-US" dirty="0"/>
              <a:t>"name": …</a:t>
            </a:r>
          </a:p>
          <a:p>
            <a:pPr>
              <a:tabLst>
                <a:tab pos="233363" algn="l"/>
                <a:tab pos="457200" algn="l"/>
                <a:tab pos="690563" algn="l"/>
              </a:tabLst>
            </a:pPr>
            <a:r>
              <a:rPr lang="en-US" dirty="0"/>
              <a:t>- </a:t>
            </a:r>
            <a:r>
              <a:rPr lang="en-US" dirty="0">
                <a:solidFill>
                  <a:srgbClr val="FF0000"/>
                </a:solidFill>
              </a:rPr>
              <a:t>{</a:t>
            </a:r>
            <a:r>
              <a:rPr lang="en-US" dirty="0" err="1">
                <a:solidFill>
                  <a:srgbClr val="FF0000"/>
                </a:solidFill>
              </a:rPr>
              <a:t>process.env.PUBLIC_URL</a:t>
            </a:r>
            <a:r>
              <a:rPr lang="en-US" dirty="0">
                <a:solidFill>
                  <a:srgbClr val="FF0000"/>
                </a:solidFill>
              </a:rPr>
              <a:t>}</a:t>
            </a:r>
            <a:r>
              <a:rPr lang="th-TH" dirty="0">
                <a:solidFill>
                  <a:srgbClr val="FF0000"/>
                </a:solidFill>
              </a:rPr>
              <a:t> </a:t>
            </a:r>
            <a:r>
              <a:rPr lang="th-TH" dirty="0"/>
              <a:t>และ</a:t>
            </a:r>
            <a:r>
              <a:rPr lang="th-TH" dirty="0">
                <a:solidFill>
                  <a:srgbClr val="FF0000"/>
                </a:solidFill>
              </a:rPr>
              <a:t> </a:t>
            </a:r>
            <a:r>
              <a:rPr lang="en-US" dirty="0">
                <a:solidFill>
                  <a:srgbClr val="FF0000"/>
                </a:solidFill>
              </a:rPr>
              <a:t>%PUBLIC_URL% </a:t>
            </a:r>
            <a:r>
              <a:rPr lang="th-TH" dirty="0"/>
              <a:t>จะมีค่าเท่ากับ</a:t>
            </a:r>
            <a:r>
              <a:rPr lang="th-TH" dirty="0">
                <a:solidFill>
                  <a:srgbClr val="FF0000"/>
                </a:solidFill>
              </a:rPr>
              <a:t> </a:t>
            </a:r>
            <a:r>
              <a:rPr lang="en-US" dirty="0"/>
              <a:t>"/project-name"</a:t>
            </a:r>
          </a:p>
          <a:p>
            <a:pPr>
              <a:tabLst>
                <a:tab pos="233363" algn="l"/>
                <a:tab pos="457200" algn="l"/>
                <a:tab pos="690563" algn="l"/>
              </a:tabLst>
            </a:pPr>
            <a:r>
              <a:rPr lang="en-US" dirty="0"/>
              <a:t>- </a:t>
            </a:r>
            <a:r>
              <a:rPr lang="th-TH" dirty="0"/>
              <a:t>ใน </a:t>
            </a:r>
            <a:r>
              <a:rPr lang="en-US" dirty="0"/>
              <a:t>index.html </a:t>
            </a:r>
            <a:r>
              <a:rPr lang="th-TH" dirty="0"/>
              <a:t>เติม </a:t>
            </a:r>
            <a:r>
              <a:rPr lang="en-US" dirty="0"/>
              <a:t>&lt;base </a:t>
            </a:r>
            <a:r>
              <a:rPr lang="en-US" dirty="0" err="1"/>
              <a:t>href</a:t>
            </a:r>
            <a:r>
              <a:rPr lang="en-US" dirty="0"/>
              <a:t>="%PUBLIC_URL%/"&gt;</a:t>
            </a:r>
            <a:r>
              <a:rPr lang="th-TH" dirty="0"/>
              <a:t> ไว้ใน </a:t>
            </a:r>
            <a:r>
              <a:rPr lang="en-US" dirty="0"/>
              <a:t>&lt;head&gt;…&lt;/head&gt; </a:t>
            </a:r>
            <a:r>
              <a:rPr lang="th-TH" dirty="0"/>
              <a:t>เช่น ไว้ก่อนบรรทัด </a:t>
            </a:r>
            <a:r>
              <a:rPr lang="en-US" dirty="0"/>
              <a:t>&lt;title&gt;…&lt;/title&gt;</a:t>
            </a:r>
          </a:p>
          <a:p>
            <a:pPr>
              <a:tabLst>
                <a:tab pos="233363" algn="l"/>
                <a:tab pos="457200" algn="l"/>
                <a:tab pos="690563" algn="l"/>
              </a:tabLst>
            </a:pPr>
            <a:r>
              <a:rPr lang="en-US" dirty="0"/>
              <a:t>- </a:t>
            </a:r>
            <a:r>
              <a:rPr lang="th-TH" dirty="0"/>
              <a:t>ใน </a:t>
            </a:r>
            <a:r>
              <a:rPr lang="en-US" dirty="0"/>
              <a:t>index.js </a:t>
            </a:r>
            <a:r>
              <a:rPr lang="th-TH" dirty="0"/>
              <a:t>เติม </a:t>
            </a:r>
            <a:r>
              <a:rPr lang="en-US" dirty="0" err="1"/>
              <a:t>basename</a:t>
            </a:r>
            <a:r>
              <a:rPr lang="th-TH" dirty="0"/>
              <a:t> ดังนี้ </a:t>
            </a:r>
            <a:r>
              <a:rPr lang="en-US" dirty="0"/>
              <a:t>&lt;</a:t>
            </a:r>
            <a:r>
              <a:rPr lang="en-US" dirty="0" err="1"/>
              <a:t>BrowserRouter</a:t>
            </a:r>
            <a:r>
              <a:rPr lang="en-US" dirty="0"/>
              <a:t> </a:t>
            </a:r>
            <a:r>
              <a:rPr lang="en-US" dirty="0" err="1">
                <a:solidFill>
                  <a:srgbClr val="FF0000"/>
                </a:solidFill>
              </a:rPr>
              <a:t>basename</a:t>
            </a:r>
            <a:r>
              <a:rPr lang="en-US" dirty="0">
                <a:solidFill>
                  <a:srgbClr val="FF0000"/>
                </a:solidFill>
              </a:rPr>
              <a:t>={</a:t>
            </a:r>
            <a:r>
              <a:rPr lang="en-US" dirty="0" err="1">
                <a:solidFill>
                  <a:srgbClr val="FF0000"/>
                </a:solidFill>
              </a:rPr>
              <a:t>process.env.PUBLIC_URL</a:t>
            </a:r>
            <a:r>
              <a:rPr lang="en-US" dirty="0">
                <a:solidFill>
                  <a:srgbClr val="FF0000"/>
                </a:solidFill>
              </a:rPr>
              <a:t>}</a:t>
            </a:r>
            <a:r>
              <a:rPr lang="en-US" dirty="0"/>
              <a:t>&gt;</a:t>
            </a:r>
          </a:p>
          <a:p>
            <a:pPr>
              <a:tabLst>
                <a:tab pos="233363" algn="l"/>
                <a:tab pos="457200" algn="l"/>
                <a:tab pos="690563" algn="l"/>
              </a:tabLst>
            </a:pPr>
            <a:r>
              <a:rPr lang="en-US" dirty="0"/>
              <a:t>- </a:t>
            </a:r>
            <a:r>
              <a:rPr lang="th-TH" dirty="0"/>
              <a:t>ใน </a:t>
            </a:r>
            <a:r>
              <a:rPr lang="en-US" dirty="0"/>
              <a:t>app.js</a:t>
            </a:r>
            <a:r>
              <a:rPr lang="th-TH" dirty="0"/>
              <a:t> กำหนด </a:t>
            </a:r>
            <a:r>
              <a:rPr lang="en-US" dirty="0"/>
              <a:t>routes </a:t>
            </a:r>
            <a:r>
              <a:rPr lang="th-TH" dirty="0"/>
              <a:t>โดยไม่ต้องใส่ </a:t>
            </a:r>
            <a:r>
              <a:rPr lang="en-US" dirty="0">
                <a:solidFill>
                  <a:srgbClr val="FF0000"/>
                </a:solidFill>
              </a:rPr>
              <a:t>/project-name</a:t>
            </a:r>
            <a:r>
              <a:rPr lang="th-TH" dirty="0">
                <a:solidFill>
                  <a:srgbClr val="FF0000"/>
                </a:solidFill>
              </a:rPr>
              <a:t> </a:t>
            </a:r>
            <a:r>
              <a:rPr lang="th-TH" dirty="0"/>
              <a:t>หรือ</a:t>
            </a:r>
            <a:r>
              <a:rPr lang="th-TH" dirty="0">
                <a:solidFill>
                  <a:srgbClr val="FF0000"/>
                </a:solidFill>
              </a:rPr>
              <a:t> </a:t>
            </a:r>
            <a:r>
              <a:rPr lang="en-US" dirty="0" err="1">
                <a:solidFill>
                  <a:srgbClr val="FF0000"/>
                </a:solidFill>
              </a:rPr>
              <a:t>process.env.PUBLIC_URL</a:t>
            </a:r>
            <a:r>
              <a:rPr lang="en-US" dirty="0">
                <a:solidFill>
                  <a:srgbClr val="FF0000"/>
                </a:solidFill>
              </a:rPr>
              <a:t> </a:t>
            </a:r>
            <a:r>
              <a:rPr lang="th-TH" dirty="0"/>
              <a:t>เพราะกำหนด </a:t>
            </a:r>
            <a:r>
              <a:rPr lang="en-US" dirty="0" err="1"/>
              <a:t>basename</a:t>
            </a:r>
            <a:r>
              <a:rPr lang="en-US" dirty="0"/>
              <a:t> </a:t>
            </a:r>
            <a:r>
              <a:rPr lang="th-TH" dirty="0"/>
              <a:t>ไว้แล้ว เช่น</a:t>
            </a:r>
          </a:p>
          <a:p>
            <a:pPr>
              <a:tabLst>
                <a:tab pos="233363" algn="l"/>
                <a:tab pos="457200" algn="l"/>
                <a:tab pos="690563" algn="l"/>
              </a:tabLst>
            </a:pPr>
            <a:r>
              <a:rPr lang="en-US" dirty="0"/>
              <a:t>	&lt;Routes&gt;</a:t>
            </a:r>
          </a:p>
          <a:p>
            <a:pPr>
              <a:tabLst>
                <a:tab pos="233363" algn="l"/>
                <a:tab pos="457200" algn="l"/>
                <a:tab pos="690563" algn="l"/>
              </a:tabLst>
            </a:pPr>
            <a:r>
              <a:rPr lang="en-US" dirty="0"/>
              <a:t>		&lt;Route path="/" element={&lt;</a:t>
            </a:r>
            <a:r>
              <a:rPr lang="en-US" dirty="0" err="1"/>
              <a:t>SignIn</a:t>
            </a:r>
            <a:r>
              <a:rPr lang="en-US" dirty="0"/>
              <a:t>/&gt;} /&gt;</a:t>
            </a:r>
          </a:p>
          <a:p>
            <a:pPr>
              <a:tabLst>
                <a:tab pos="233363" algn="l"/>
                <a:tab pos="457200" algn="l"/>
                <a:tab pos="690563" algn="l"/>
              </a:tabLst>
            </a:pPr>
            <a:r>
              <a:rPr lang="en-US" dirty="0"/>
              <a:t>		&lt;Route path="/main" element={&lt;Main/&gt;}/&gt;</a:t>
            </a:r>
          </a:p>
          <a:p>
            <a:pPr>
              <a:tabLst>
                <a:tab pos="233363" algn="l"/>
                <a:tab pos="457200" algn="l"/>
                <a:tab pos="690563" algn="l"/>
              </a:tabLst>
            </a:pPr>
            <a:r>
              <a:rPr lang="en-US" dirty="0"/>
              <a:t>	&lt;/Routes&gt;</a:t>
            </a:r>
          </a:p>
          <a:p>
            <a:pPr>
              <a:tabLst>
                <a:tab pos="233363" algn="l"/>
                <a:tab pos="457200" algn="l"/>
                <a:tab pos="690563" algn="l"/>
              </a:tabLst>
            </a:pPr>
            <a:r>
              <a:rPr lang="th-TH" dirty="0"/>
              <a:t>- ใช้รูปจากโฟลเดอร์ </a:t>
            </a:r>
            <a:r>
              <a:rPr lang="en-US" dirty="0" err="1"/>
              <a:t>src</a:t>
            </a:r>
            <a:r>
              <a:rPr lang="en-US" dirty="0"/>
              <a:t> </a:t>
            </a:r>
            <a:r>
              <a:rPr lang="th-TH" dirty="0"/>
              <a:t>เช่น </a:t>
            </a:r>
            <a:r>
              <a:rPr lang="en-US" dirty="0"/>
              <a:t>import xxx from './image.png' </a:t>
            </a:r>
            <a:r>
              <a:rPr lang="th-TH" dirty="0"/>
              <a:t>และ </a:t>
            </a:r>
            <a:r>
              <a:rPr lang="en-US" dirty="0"/>
              <a:t>&lt;</a:t>
            </a:r>
            <a:r>
              <a:rPr lang="en-US" dirty="0" err="1"/>
              <a:t>img</a:t>
            </a:r>
            <a:r>
              <a:rPr lang="en-US" dirty="0"/>
              <a:t> </a:t>
            </a:r>
            <a:r>
              <a:rPr lang="en-US" dirty="0" err="1"/>
              <a:t>src</a:t>
            </a:r>
            <a:r>
              <a:rPr lang="en-US" dirty="0"/>
              <a:t>={xxx}/&gt; </a:t>
            </a:r>
            <a:r>
              <a:rPr lang="th-TH" dirty="0"/>
              <a:t>ได้ตามปกติ</a:t>
            </a:r>
          </a:p>
          <a:p>
            <a:pPr>
              <a:tabLst>
                <a:tab pos="233363" algn="l"/>
                <a:tab pos="457200" algn="l"/>
                <a:tab pos="690563" algn="l"/>
              </a:tabLst>
            </a:pPr>
            <a:r>
              <a:rPr lang="th-TH" dirty="0"/>
              <a:t>- ใช้รูปจากโฟลเดอร์ </a:t>
            </a:r>
            <a:r>
              <a:rPr lang="en-US" dirty="0"/>
              <a:t>public </a:t>
            </a:r>
            <a:r>
              <a:rPr lang="th-TH" dirty="0"/>
              <a:t>เช่น </a:t>
            </a:r>
            <a:r>
              <a:rPr lang="en-US" dirty="0"/>
              <a:t>&lt;</a:t>
            </a:r>
            <a:r>
              <a:rPr lang="en-US" dirty="0" err="1"/>
              <a:t>img</a:t>
            </a:r>
            <a:r>
              <a:rPr lang="en-US" dirty="0"/>
              <a:t> </a:t>
            </a:r>
            <a:r>
              <a:rPr lang="en-US" dirty="0" err="1"/>
              <a:t>src</a:t>
            </a:r>
            <a:r>
              <a:rPr lang="en-US" dirty="0"/>
              <a:t>="</a:t>
            </a:r>
            <a:r>
              <a:rPr lang="en-US" dirty="0">
                <a:solidFill>
                  <a:srgbClr val="FF0000"/>
                </a:solidFill>
              </a:rPr>
              <a:t>./</a:t>
            </a:r>
            <a:r>
              <a:rPr lang="en-US" dirty="0"/>
              <a:t>image.png"/&gt;</a:t>
            </a:r>
            <a:r>
              <a:rPr lang="th-TH" dirty="0"/>
              <a:t> ต้องใช้ </a:t>
            </a:r>
            <a:r>
              <a:rPr lang="en-US" dirty="0">
                <a:solidFill>
                  <a:srgbClr val="FF0000"/>
                </a:solidFill>
              </a:rPr>
              <a:t>./</a:t>
            </a:r>
            <a:r>
              <a:rPr lang="en-US" dirty="0"/>
              <a:t> </a:t>
            </a:r>
            <a:r>
              <a:rPr lang="th-TH" dirty="0"/>
              <a:t>เท่านั้น ไม่</a:t>
            </a:r>
            <a:r>
              <a:rPr lang="th-TH" dirty="0" err="1"/>
              <a:t>งั้น</a:t>
            </a:r>
            <a:r>
              <a:rPr lang="th-TH" dirty="0"/>
              <a:t>บน </a:t>
            </a:r>
            <a:r>
              <a:rPr lang="en-US" dirty="0"/>
              <a:t>production </a:t>
            </a:r>
            <a:r>
              <a:rPr lang="th-TH" dirty="0"/>
              <a:t>จะ </a:t>
            </a:r>
            <a:r>
              <a:rPr lang="en-US" dirty="0"/>
              <a:t>error</a:t>
            </a:r>
            <a:endParaRPr lang="th-TH" dirty="0"/>
          </a:p>
          <a:p>
            <a:pPr>
              <a:tabLst>
                <a:tab pos="233363" algn="l"/>
                <a:tab pos="457200" algn="l"/>
                <a:tab pos="690563" algn="l"/>
              </a:tabLst>
            </a:pPr>
            <a:r>
              <a:rPr lang="th-TH" dirty="0"/>
              <a:t>-</a:t>
            </a:r>
            <a:r>
              <a:rPr lang="en-US" dirty="0"/>
              <a:t> </a:t>
            </a:r>
            <a:r>
              <a:rPr lang="th-TH" dirty="0"/>
              <a:t>ใน </a:t>
            </a:r>
            <a:r>
              <a:rPr lang="en-US" dirty="0"/>
              <a:t>development URL </a:t>
            </a:r>
            <a:r>
              <a:rPr lang="th-TH" dirty="0"/>
              <a:t>จะ</a:t>
            </a:r>
            <a:r>
              <a:rPr lang="th-TH" u="sng" dirty="0"/>
              <a:t>ไม่</a:t>
            </a:r>
            <a:r>
              <a:rPr lang="th-TH" dirty="0"/>
              <a:t>มี </a:t>
            </a:r>
            <a:r>
              <a:rPr lang="en-US" dirty="0"/>
              <a:t>project-name </a:t>
            </a:r>
            <a:r>
              <a:rPr lang="th-TH" dirty="0"/>
              <a:t>เช่น </a:t>
            </a:r>
            <a:r>
              <a:rPr lang="en-US" dirty="0"/>
              <a:t>localhost:3000</a:t>
            </a:r>
            <a:r>
              <a:rPr lang="th-TH" dirty="0"/>
              <a:t> หรือ </a:t>
            </a:r>
            <a:r>
              <a:rPr lang="en-US" dirty="0"/>
              <a:t>localhost:3000/main</a:t>
            </a:r>
            <a:endParaRPr lang="en-US" strike="sngStrike" dirty="0">
              <a:solidFill>
                <a:srgbClr val="FF0000"/>
              </a:solidFill>
            </a:endParaRPr>
          </a:p>
          <a:p>
            <a:pPr>
              <a:tabLst>
                <a:tab pos="233363" algn="l"/>
                <a:tab pos="457200" algn="l"/>
                <a:tab pos="690563" algn="l"/>
              </a:tabLst>
            </a:pPr>
            <a:r>
              <a:rPr lang="th-TH" dirty="0"/>
              <a:t>- ใน </a:t>
            </a:r>
            <a:r>
              <a:rPr lang="en-US" dirty="0"/>
              <a:t>production URL </a:t>
            </a:r>
            <a:r>
              <a:rPr lang="th-TH" dirty="0"/>
              <a:t>จะมี </a:t>
            </a:r>
            <a:r>
              <a:rPr lang="en-US" dirty="0"/>
              <a:t>project-name </a:t>
            </a:r>
            <a:r>
              <a:rPr lang="th-TH" dirty="0"/>
              <a:t>เช่น </a:t>
            </a:r>
            <a:r>
              <a:rPr lang="en-US" dirty="0"/>
              <a:t>domain.com</a:t>
            </a:r>
            <a:r>
              <a:rPr lang="en-US" dirty="0">
                <a:solidFill>
                  <a:srgbClr val="FF0000"/>
                </a:solidFill>
              </a:rPr>
              <a:t>/project-name</a:t>
            </a:r>
            <a:r>
              <a:rPr lang="th-TH" dirty="0"/>
              <a:t> หรือ </a:t>
            </a:r>
            <a:r>
              <a:rPr lang="en-US" dirty="0"/>
              <a:t>domain.com</a:t>
            </a:r>
            <a:r>
              <a:rPr lang="en-US" dirty="0">
                <a:solidFill>
                  <a:srgbClr val="FF0000"/>
                </a:solidFill>
              </a:rPr>
              <a:t>/project-name</a:t>
            </a:r>
            <a:r>
              <a:rPr lang="en-US" dirty="0"/>
              <a:t>/main</a:t>
            </a:r>
          </a:p>
          <a:p>
            <a:pPr>
              <a:tabLst>
                <a:tab pos="233363" algn="l"/>
                <a:tab pos="457200" algn="l"/>
                <a:tab pos="690563" algn="l"/>
              </a:tabLst>
            </a:pPr>
            <a:r>
              <a:rPr lang="th-TH" dirty="0"/>
              <a:t>- ใน </a:t>
            </a:r>
            <a:r>
              <a:rPr lang="en-US" dirty="0"/>
              <a:t>navigate </a:t>
            </a:r>
            <a:r>
              <a:rPr lang="th-TH" dirty="0"/>
              <a:t>ไม่ต้องมี </a:t>
            </a:r>
            <a:r>
              <a:rPr lang="en-US" dirty="0"/>
              <a:t>project-name </a:t>
            </a:r>
            <a:r>
              <a:rPr lang="th-TH" dirty="0"/>
              <a:t>เช่น </a:t>
            </a:r>
            <a:r>
              <a:rPr lang="en-US" dirty="0"/>
              <a:t>&lt;button </a:t>
            </a:r>
            <a:r>
              <a:rPr lang="en-US" dirty="0" err="1"/>
              <a:t>onClick</a:t>
            </a:r>
            <a:r>
              <a:rPr lang="en-US" dirty="0"/>
              <a:t>={() =&gt; navigate('/main')}&gt;Go&lt;/button&gt;</a:t>
            </a:r>
          </a:p>
          <a:p>
            <a:pPr>
              <a:tabLst>
                <a:tab pos="233363" algn="l"/>
                <a:tab pos="457200" algn="l"/>
                <a:tab pos="690563" algn="l"/>
              </a:tabLst>
            </a:pPr>
            <a:r>
              <a:rPr lang="th-TH" dirty="0"/>
              <a:t>-</a:t>
            </a:r>
            <a:r>
              <a:rPr lang="en-US" dirty="0"/>
              <a:t> </a:t>
            </a:r>
            <a:r>
              <a:rPr lang="th-TH" dirty="0"/>
              <a:t>ใน </a:t>
            </a:r>
            <a:r>
              <a:rPr lang="en-US" dirty="0"/>
              <a:t>sidebar</a:t>
            </a:r>
            <a:r>
              <a:rPr lang="th-TH" dirty="0"/>
              <a:t> ใช้ </a:t>
            </a:r>
            <a:r>
              <a:rPr lang="en-US" dirty="0"/>
              <a:t>&lt;Link to="/main"&gt;Main&lt;/Link&gt;</a:t>
            </a:r>
            <a:r>
              <a:rPr lang="th-TH" dirty="0"/>
              <a:t> โดย </a:t>
            </a:r>
            <a:r>
              <a:rPr lang="en-US" dirty="0"/>
              <a:t>import { Link } from 'react-router-</a:t>
            </a:r>
            <a:r>
              <a:rPr lang="en-US" dirty="0" err="1"/>
              <a:t>dom</a:t>
            </a:r>
            <a:r>
              <a:rPr lang="en-US" dirty="0"/>
              <a:t>'</a:t>
            </a:r>
          </a:p>
          <a:p>
            <a:pPr>
              <a:tabLst>
                <a:tab pos="233363" algn="l"/>
                <a:tab pos="457200" algn="l"/>
                <a:tab pos="690563" algn="l"/>
              </a:tabLst>
            </a:pPr>
            <a:r>
              <a:rPr lang="th-TH" dirty="0"/>
              <a:t>- รัน </a:t>
            </a:r>
            <a:r>
              <a:rPr lang="en-US" dirty="0"/>
              <a:t>front-end </a:t>
            </a:r>
            <a:r>
              <a:rPr lang="th-TH" dirty="0"/>
              <a:t>บน </a:t>
            </a:r>
            <a:r>
              <a:rPr lang="en-US" dirty="0"/>
              <a:t>local (</a:t>
            </a:r>
            <a:r>
              <a:rPr lang="th-TH" dirty="0"/>
              <a:t>เพื่อทดสอบ </a:t>
            </a:r>
            <a:r>
              <a:rPr lang="en-US" dirty="0"/>
              <a:t>UI </a:t>
            </a:r>
            <a:r>
              <a:rPr lang="th-TH" dirty="0"/>
              <a:t>ใหม่</a:t>
            </a:r>
            <a:r>
              <a:rPr lang="en-US" dirty="0"/>
              <a:t>) </a:t>
            </a:r>
            <a:r>
              <a:rPr lang="th-TH" dirty="0"/>
              <a:t>และใช้ </a:t>
            </a:r>
            <a:r>
              <a:rPr lang="en-US" dirty="0"/>
              <a:t>back-end </a:t>
            </a:r>
            <a:r>
              <a:rPr lang="th-TH" dirty="0"/>
              <a:t>ของ </a:t>
            </a:r>
            <a:r>
              <a:rPr lang="en-US" dirty="0"/>
              <a:t>production (API </a:t>
            </a:r>
            <a:r>
              <a:rPr lang="th-TH" dirty="0"/>
              <a:t>และข้อมูลจริง</a:t>
            </a:r>
            <a:r>
              <a:rPr lang="en-US" dirty="0"/>
              <a:t>) </a:t>
            </a:r>
            <a:r>
              <a:rPr lang="th-TH" dirty="0"/>
              <a:t>ได้</a:t>
            </a:r>
            <a:endParaRPr lang="en-US" dirty="0"/>
          </a:p>
        </p:txBody>
      </p:sp>
      <p:sp>
        <p:nvSpPr>
          <p:cNvPr id="8" name="Rectangle 7"/>
          <p:cNvSpPr/>
          <p:nvPr/>
        </p:nvSpPr>
        <p:spPr>
          <a:xfrm>
            <a:off x="1371600" y="6488668"/>
            <a:ext cx="10820400" cy="369332"/>
          </a:xfrm>
          <a:prstGeom prst="rect">
            <a:avLst/>
          </a:prstGeom>
        </p:spPr>
        <p:txBody>
          <a:bodyPr wrap="square">
            <a:spAutoFit/>
          </a:bodyPr>
          <a:lstStyle/>
          <a:p>
            <a:pPr algn="r"/>
            <a:r>
              <a:rPr lang="en-US" dirty="0"/>
              <a:t>https://skryvets.com/blog/2018/09/20/an-elegant-solution-of-deploying-react-app-into-a-subdirectory/</a:t>
            </a:r>
          </a:p>
        </p:txBody>
      </p:sp>
      <p:cxnSp>
        <p:nvCxnSpPr>
          <p:cNvPr id="2" name="Straight Connector 1">
            <a:extLst>
              <a:ext uri="{FF2B5EF4-FFF2-40B4-BE49-F238E27FC236}">
                <a16:creationId xmlns:a16="http://schemas.microsoft.com/office/drawing/2014/main" id="{4BFC843A-2A39-ED20-AE8A-A7C6A0BD82EC}"/>
              </a:ext>
            </a:extLst>
          </p:cNvPr>
          <p:cNvCxnSpPr/>
          <p:nvPr/>
        </p:nvCxnSpPr>
        <p:spPr>
          <a:xfrm>
            <a:off x="0" y="0"/>
            <a:ext cx="12192000" cy="6858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377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28257" y="304364"/>
            <a:ext cx="8135485" cy="6249272"/>
          </a:xfrm>
          <a:prstGeom prst="rect">
            <a:avLst/>
          </a:prstGeom>
        </p:spPr>
      </p:pic>
      <p:sp>
        <p:nvSpPr>
          <p:cNvPr id="5" name="TextBox 4"/>
          <p:cNvSpPr txBox="1"/>
          <p:nvPr/>
        </p:nvSpPr>
        <p:spPr>
          <a:xfrm>
            <a:off x="5914474" y="3545541"/>
            <a:ext cx="4108067" cy="1292662"/>
          </a:xfrm>
          <a:prstGeom prst="rect">
            <a:avLst/>
          </a:prstGeom>
          <a:noFill/>
        </p:spPr>
        <p:txBody>
          <a:bodyPr wrap="square" rtlCol="0">
            <a:spAutoFit/>
          </a:bodyPr>
          <a:lstStyle/>
          <a:p>
            <a:r>
              <a:rPr lang="th-TH" sz="2600" b="1" u="sng" dirty="0">
                <a:solidFill>
                  <a:srgbClr val="FF0000"/>
                </a:solidFill>
              </a:rPr>
              <a:t>ข้อจำกัด</a:t>
            </a:r>
          </a:p>
          <a:p>
            <a:r>
              <a:rPr lang="th-TH" sz="2600" b="1" dirty="0">
                <a:solidFill>
                  <a:srgbClr val="FF0000"/>
                </a:solidFill>
              </a:rPr>
              <a:t>ปัจจุบันทำไม่ได้แล้ว เพราะพารามิเตอร์</a:t>
            </a:r>
            <a:br>
              <a:rPr lang="th-TH" sz="2600" b="1" dirty="0">
                <a:solidFill>
                  <a:srgbClr val="FF0000"/>
                </a:solidFill>
              </a:rPr>
            </a:br>
            <a:r>
              <a:rPr lang="en-US" sz="2600" b="1" dirty="0" err="1">
                <a:solidFill>
                  <a:srgbClr val="FF0000"/>
                </a:solidFill>
              </a:rPr>
              <a:t>basename</a:t>
            </a:r>
            <a:r>
              <a:rPr lang="en-US" sz="2600" b="1" dirty="0">
                <a:solidFill>
                  <a:srgbClr val="FF0000"/>
                </a:solidFill>
              </a:rPr>
              <a:t> </a:t>
            </a:r>
            <a:r>
              <a:rPr lang="th-TH" sz="2600" b="1" dirty="0">
                <a:solidFill>
                  <a:srgbClr val="FF0000"/>
                </a:solidFill>
              </a:rPr>
              <a:t>ถูกยกเลิกไป</a:t>
            </a:r>
            <a:endParaRPr lang="en-US" sz="2600" b="1" dirty="0">
              <a:solidFill>
                <a:srgbClr val="FF0000"/>
              </a:solidFill>
            </a:endParaRPr>
          </a:p>
        </p:txBody>
      </p:sp>
      <p:sp>
        <p:nvSpPr>
          <p:cNvPr id="6" name="Rectangle 5"/>
          <p:cNvSpPr/>
          <p:nvPr/>
        </p:nvSpPr>
        <p:spPr>
          <a:xfrm>
            <a:off x="2653553" y="4527176"/>
            <a:ext cx="842682" cy="2241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37647" y="4037983"/>
            <a:ext cx="2008094" cy="307777"/>
          </a:xfrm>
          <a:prstGeom prst="rect">
            <a:avLst/>
          </a:prstGeom>
          <a:noFill/>
        </p:spPr>
        <p:txBody>
          <a:bodyPr wrap="square" rtlCol="0">
            <a:spAutoFit/>
          </a:bodyPr>
          <a:lstStyle/>
          <a:p>
            <a:r>
              <a:rPr lang="th-TH" sz="1400" dirty="0">
                <a:solidFill>
                  <a:srgbClr val="FF0000"/>
                </a:solidFill>
              </a:rPr>
              <a:t>เอา </a:t>
            </a:r>
            <a:r>
              <a:rPr lang="en-US" sz="1400" dirty="0">
                <a:solidFill>
                  <a:srgbClr val="FF0000"/>
                </a:solidFill>
              </a:rPr>
              <a:t>history </a:t>
            </a:r>
            <a:r>
              <a:rPr lang="th-TH" sz="1400" dirty="0">
                <a:solidFill>
                  <a:srgbClr val="FF0000"/>
                </a:solidFill>
              </a:rPr>
              <a:t>ไปส่งต่อให้ </a:t>
            </a:r>
            <a:r>
              <a:rPr lang="en-US" sz="1400" dirty="0">
                <a:solidFill>
                  <a:srgbClr val="FF0000"/>
                </a:solidFill>
              </a:rPr>
              <a:t>router</a:t>
            </a:r>
          </a:p>
        </p:txBody>
      </p:sp>
      <p:cxnSp>
        <p:nvCxnSpPr>
          <p:cNvPr id="2" name="Straight Connector 1">
            <a:extLst>
              <a:ext uri="{FF2B5EF4-FFF2-40B4-BE49-F238E27FC236}">
                <a16:creationId xmlns:a16="http://schemas.microsoft.com/office/drawing/2014/main" id="{2902E010-E6E0-E8F4-01A4-B598579D9164}"/>
              </a:ext>
            </a:extLst>
          </p:cNvPr>
          <p:cNvCxnSpPr/>
          <p:nvPr/>
        </p:nvCxnSpPr>
        <p:spPr>
          <a:xfrm>
            <a:off x="0" y="0"/>
            <a:ext cx="12192000" cy="6858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60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4352" y="152399"/>
            <a:ext cx="5767848" cy="6508597"/>
          </a:xfrm>
          <a:prstGeom prst="rect">
            <a:avLst/>
          </a:prstGeom>
        </p:spPr>
      </p:pic>
      <p:sp>
        <p:nvSpPr>
          <p:cNvPr id="5" name="TextBox 4"/>
          <p:cNvSpPr txBox="1"/>
          <p:nvPr/>
        </p:nvSpPr>
        <p:spPr>
          <a:xfrm>
            <a:off x="6371675" y="5892209"/>
            <a:ext cx="3115226" cy="892552"/>
          </a:xfrm>
          <a:prstGeom prst="rect">
            <a:avLst/>
          </a:prstGeom>
          <a:noFill/>
        </p:spPr>
        <p:txBody>
          <a:bodyPr wrap="square" rtlCol="0">
            <a:spAutoFit/>
          </a:bodyPr>
          <a:lstStyle/>
          <a:p>
            <a:r>
              <a:rPr lang="th-TH" sz="2600" b="1" dirty="0">
                <a:solidFill>
                  <a:srgbClr val="FF0000"/>
                </a:solidFill>
              </a:rPr>
              <a:t>เลิกใช้ </a:t>
            </a:r>
            <a:r>
              <a:rPr lang="en-US" sz="2600" b="1" dirty="0" err="1">
                <a:solidFill>
                  <a:srgbClr val="FF0000"/>
                </a:solidFill>
              </a:rPr>
              <a:t>history.push</a:t>
            </a:r>
            <a:r>
              <a:rPr lang="en-US" sz="2600" b="1" dirty="0">
                <a:solidFill>
                  <a:srgbClr val="FF0000"/>
                </a:solidFill>
              </a:rPr>
              <a:t> </a:t>
            </a:r>
            <a:r>
              <a:rPr lang="th-TH" sz="2600" b="1" dirty="0">
                <a:solidFill>
                  <a:srgbClr val="FF0000"/>
                </a:solidFill>
              </a:rPr>
              <a:t>แล้ว</a:t>
            </a:r>
          </a:p>
          <a:p>
            <a:r>
              <a:rPr lang="th-TH" sz="2600" b="1" dirty="0">
                <a:solidFill>
                  <a:srgbClr val="FF0000"/>
                </a:solidFill>
              </a:rPr>
              <a:t>ปัจจุบันใช้ </a:t>
            </a:r>
            <a:r>
              <a:rPr lang="en-US" sz="2600" b="1" dirty="0">
                <a:solidFill>
                  <a:srgbClr val="FF0000"/>
                </a:solidFill>
              </a:rPr>
              <a:t>navigate </a:t>
            </a:r>
            <a:r>
              <a:rPr lang="th-TH" sz="2600" b="1" dirty="0">
                <a:solidFill>
                  <a:srgbClr val="FF0000"/>
                </a:solidFill>
              </a:rPr>
              <a:t>แทน</a:t>
            </a:r>
            <a:endParaRPr lang="en-US" sz="2600" b="1" dirty="0">
              <a:solidFill>
                <a:srgbClr val="FF0000"/>
              </a:solidFill>
            </a:endParaRPr>
          </a:p>
        </p:txBody>
      </p:sp>
      <p:cxnSp>
        <p:nvCxnSpPr>
          <p:cNvPr id="2" name="Straight Connector 1">
            <a:extLst>
              <a:ext uri="{FF2B5EF4-FFF2-40B4-BE49-F238E27FC236}">
                <a16:creationId xmlns:a16="http://schemas.microsoft.com/office/drawing/2014/main" id="{5BA5E54A-921B-AEF6-EECE-69CA9AC03110}"/>
              </a:ext>
            </a:extLst>
          </p:cNvPr>
          <p:cNvCxnSpPr/>
          <p:nvPr/>
        </p:nvCxnSpPr>
        <p:spPr>
          <a:xfrm>
            <a:off x="0" y="0"/>
            <a:ext cx="12192000" cy="6858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34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 y="102870"/>
            <a:ext cx="11887200" cy="584775"/>
          </a:xfrm>
          <a:prstGeom prst="rect">
            <a:avLst/>
          </a:prstGeom>
          <a:noFill/>
        </p:spPr>
        <p:txBody>
          <a:bodyPr wrap="square" rtlCol="0">
            <a:spAutoFit/>
          </a:bodyPr>
          <a:lstStyle/>
          <a:p>
            <a:r>
              <a:rPr lang="en-US" sz="3200" dirty="0"/>
              <a:t>Create a project for deploying in a subdirectory</a:t>
            </a:r>
          </a:p>
        </p:txBody>
      </p:sp>
      <p:pic>
        <p:nvPicPr>
          <p:cNvPr id="5" name="Picture 4"/>
          <p:cNvPicPr>
            <a:picLocks noChangeAspect="1"/>
          </p:cNvPicPr>
          <p:nvPr/>
        </p:nvPicPr>
        <p:blipFill>
          <a:blip r:embed="rId2"/>
          <a:stretch>
            <a:fillRect/>
          </a:stretch>
        </p:blipFill>
        <p:spPr>
          <a:xfrm>
            <a:off x="3717607" y="1745810"/>
            <a:ext cx="4772025" cy="1657350"/>
          </a:xfrm>
          <a:prstGeom prst="rect">
            <a:avLst/>
          </a:prstGeom>
        </p:spPr>
      </p:pic>
      <p:pic>
        <p:nvPicPr>
          <p:cNvPr id="7" name="Picture 6"/>
          <p:cNvPicPr>
            <a:picLocks noChangeAspect="1"/>
          </p:cNvPicPr>
          <p:nvPr/>
        </p:nvPicPr>
        <p:blipFill>
          <a:blip r:embed="rId3"/>
          <a:stretch>
            <a:fillRect/>
          </a:stretch>
        </p:blipFill>
        <p:spPr>
          <a:xfrm>
            <a:off x="611344" y="876489"/>
            <a:ext cx="2674261" cy="2292224"/>
          </a:xfrm>
          <a:prstGeom prst="rect">
            <a:avLst/>
          </a:prstGeom>
        </p:spPr>
      </p:pic>
      <p:pic>
        <p:nvPicPr>
          <p:cNvPr id="8" name="Picture 7"/>
          <p:cNvPicPr>
            <a:picLocks noChangeAspect="1"/>
          </p:cNvPicPr>
          <p:nvPr/>
        </p:nvPicPr>
        <p:blipFill>
          <a:blip r:embed="rId4"/>
          <a:stretch>
            <a:fillRect/>
          </a:stretch>
        </p:blipFill>
        <p:spPr>
          <a:xfrm>
            <a:off x="1432946" y="3637607"/>
            <a:ext cx="3495675" cy="1276350"/>
          </a:xfrm>
          <a:prstGeom prst="rect">
            <a:avLst/>
          </a:prstGeom>
        </p:spPr>
      </p:pic>
      <p:pic>
        <p:nvPicPr>
          <p:cNvPr id="9" name="Picture 8"/>
          <p:cNvPicPr>
            <a:picLocks noChangeAspect="1"/>
          </p:cNvPicPr>
          <p:nvPr/>
        </p:nvPicPr>
        <p:blipFill>
          <a:blip r:embed="rId5"/>
          <a:stretch>
            <a:fillRect/>
          </a:stretch>
        </p:blipFill>
        <p:spPr>
          <a:xfrm>
            <a:off x="5392470" y="5058624"/>
            <a:ext cx="6477000" cy="1638300"/>
          </a:xfrm>
          <a:prstGeom prst="rect">
            <a:avLst/>
          </a:prstGeom>
        </p:spPr>
      </p:pic>
      <p:cxnSp>
        <p:nvCxnSpPr>
          <p:cNvPr id="3" name="Straight Connector 2">
            <a:extLst>
              <a:ext uri="{FF2B5EF4-FFF2-40B4-BE49-F238E27FC236}">
                <a16:creationId xmlns:a16="http://schemas.microsoft.com/office/drawing/2014/main" id="{32C73E41-D475-4217-6808-927913DEADAE}"/>
              </a:ext>
            </a:extLst>
          </p:cNvPr>
          <p:cNvCxnSpPr/>
          <p:nvPr/>
        </p:nvCxnSpPr>
        <p:spPr>
          <a:xfrm>
            <a:off x="0" y="0"/>
            <a:ext cx="12192000" cy="6858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4285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5643" y="193859"/>
            <a:ext cx="5969246" cy="6464848"/>
          </a:xfrm>
          <a:prstGeom prst="rect">
            <a:avLst/>
          </a:prstGeom>
        </p:spPr>
      </p:pic>
    </p:spTree>
    <p:extLst>
      <p:ext uri="{BB962C8B-B14F-4D97-AF65-F5344CB8AC3E}">
        <p14:creationId xmlns:p14="http://schemas.microsoft.com/office/powerpoint/2010/main" val="814278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7943" y="228600"/>
            <a:ext cx="8824549" cy="5883033"/>
          </a:xfrm>
          <a:prstGeom prst="rect">
            <a:avLst/>
          </a:prstGeom>
        </p:spPr>
      </p:pic>
      <p:sp>
        <p:nvSpPr>
          <p:cNvPr id="6" name="Rectangle 5"/>
          <p:cNvSpPr/>
          <p:nvPr/>
        </p:nvSpPr>
        <p:spPr>
          <a:xfrm>
            <a:off x="1" y="6576646"/>
            <a:ext cx="12192000" cy="276999"/>
          </a:xfrm>
          <a:prstGeom prst="rect">
            <a:avLst/>
          </a:prstGeom>
        </p:spPr>
        <p:txBody>
          <a:bodyPr wrap="square">
            <a:spAutoFit/>
          </a:bodyPr>
          <a:lstStyle/>
          <a:p>
            <a:pPr algn="r"/>
            <a:r>
              <a:rPr lang="en-US" sz="1200" dirty="0"/>
              <a:t>http://www.indyconsumers.org/main/index.php/news-articles/2015-02-17-04-53-24/media-telecom-162/106-570923002</a:t>
            </a:r>
          </a:p>
        </p:txBody>
      </p:sp>
    </p:spTree>
    <p:extLst>
      <p:ext uri="{BB962C8B-B14F-4D97-AF65-F5344CB8AC3E}">
        <p14:creationId xmlns:p14="http://schemas.microsoft.com/office/powerpoint/2010/main" val="2804731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52" y="0"/>
            <a:ext cx="116566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38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t"/>
      <a:lstStyle>
        <a:defPPr algn="l">
          <a:defRPr>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4219</TotalTime>
  <Words>4232</Words>
  <Application>Microsoft Office PowerPoint</Application>
  <PresentationFormat>Widescreen</PresentationFormat>
  <Paragraphs>392</Paragraphs>
  <Slides>69</Slides>
  <Notes>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83" baseType="lpstr">
      <vt:lpstr>Arial</vt:lpstr>
      <vt:lpstr>Arial</vt:lpstr>
      <vt:lpstr>Calibri</vt:lpstr>
      <vt:lpstr>Calibri Light</vt:lpstr>
      <vt:lpstr>Courier New</vt:lpstr>
      <vt:lpstr>Kanit</vt:lpstr>
      <vt:lpstr>MetaWebPro</vt:lpstr>
      <vt:lpstr>Noto Serif Thai</vt:lpstr>
      <vt:lpstr>Nunito</vt:lpstr>
      <vt:lpstr>Symbol</vt:lpstr>
      <vt:lpstr>Tahoma</vt:lpstr>
      <vt:lpstr>TH SarabunPSK</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ชัชวิทย์ อาภรณ์เทวัญ</dc:creator>
  <cp:lastModifiedBy>ชัชวิทย์ อาภรณ์เทวัญ</cp:lastModifiedBy>
  <cp:revision>1038</cp:revision>
  <dcterms:created xsi:type="dcterms:W3CDTF">2017-01-08T13:02:19Z</dcterms:created>
  <dcterms:modified xsi:type="dcterms:W3CDTF">2025-03-13T15:59:07Z</dcterms:modified>
</cp:coreProperties>
</file>