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0"/>
  </p:notesMasterIdLst>
  <p:sldIdLst>
    <p:sldId id="256" r:id="rId2"/>
    <p:sldId id="314" r:id="rId3"/>
    <p:sldId id="383" r:id="rId4"/>
    <p:sldId id="387" r:id="rId5"/>
    <p:sldId id="377" r:id="rId6"/>
    <p:sldId id="384" r:id="rId7"/>
    <p:sldId id="378" r:id="rId8"/>
    <p:sldId id="379" r:id="rId9"/>
    <p:sldId id="386" r:id="rId10"/>
    <p:sldId id="397" r:id="rId11"/>
    <p:sldId id="360" r:id="rId12"/>
    <p:sldId id="362" r:id="rId13"/>
    <p:sldId id="416" r:id="rId14"/>
    <p:sldId id="363" r:id="rId15"/>
    <p:sldId id="367" r:id="rId16"/>
    <p:sldId id="368" r:id="rId17"/>
    <p:sldId id="369" r:id="rId18"/>
    <p:sldId id="372" r:id="rId19"/>
    <p:sldId id="370" r:id="rId20"/>
    <p:sldId id="422" r:id="rId21"/>
    <p:sldId id="423" r:id="rId22"/>
    <p:sldId id="424" r:id="rId23"/>
    <p:sldId id="371" r:id="rId24"/>
    <p:sldId id="394" r:id="rId25"/>
    <p:sldId id="359" r:id="rId26"/>
    <p:sldId id="420" r:id="rId27"/>
    <p:sldId id="419" r:id="rId28"/>
    <p:sldId id="365" r:id="rId29"/>
    <p:sldId id="364" r:id="rId30"/>
    <p:sldId id="366" r:id="rId31"/>
    <p:sldId id="418" r:id="rId32"/>
    <p:sldId id="449" r:id="rId33"/>
    <p:sldId id="450" r:id="rId34"/>
    <p:sldId id="388" r:id="rId35"/>
    <p:sldId id="389" r:id="rId36"/>
    <p:sldId id="390" r:id="rId37"/>
    <p:sldId id="396" r:id="rId38"/>
    <p:sldId id="398" r:id="rId39"/>
    <p:sldId id="400" r:id="rId40"/>
    <p:sldId id="399" r:id="rId41"/>
    <p:sldId id="402" r:id="rId42"/>
    <p:sldId id="406" r:id="rId43"/>
    <p:sldId id="407" r:id="rId44"/>
    <p:sldId id="421" r:id="rId45"/>
    <p:sldId id="426" r:id="rId46"/>
    <p:sldId id="425" r:id="rId47"/>
    <p:sldId id="257" r:id="rId48"/>
    <p:sldId id="427" r:id="rId49"/>
    <p:sldId id="428" r:id="rId50"/>
    <p:sldId id="429" r:id="rId51"/>
    <p:sldId id="430" r:id="rId52"/>
    <p:sldId id="435" r:id="rId53"/>
    <p:sldId id="436" r:id="rId54"/>
    <p:sldId id="431" r:id="rId55"/>
    <p:sldId id="433" r:id="rId56"/>
    <p:sldId id="432" r:id="rId57"/>
    <p:sldId id="447" r:id="rId58"/>
    <p:sldId id="448" r:id="rId59"/>
    <p:sldId id="437" r:id="rId60"/>
    <p:sldId id="439" r:id="rId61"/>
    <p:sldId id="441" r:id="rId62"/>
    <p:sldId id="440" r:id="rId63"/>
    <p:sldId id="442" r:id="rId64"/>
    <p:sldId id="438" r:id="rId65"/>
    <p:sldId id="445" r:id="rId66"/>
    <p:sldId id="444" r:id="rId67"/>
    <p:sldId id="446" r:id="rId68"/>
    <p:sldId id="443" r:id="rId6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5033" autoAdjust="0"/>
  </p:normalViewPr>
  <p:slideViewPr>
    <p:cSldViewPr snapToGrid="0">
      <p:cViewPr varScale="1">
        <p:scale>
          <a:sx n="79" d="100"/>
          <a:sy n="79" d="100"/>
        </p:scale>
        <p:origin x="74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FCD0EE-0CC8-4360-9252-976D9585A54C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FA73CD-B318-4231-BFB3-9D9865107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99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A73CD-B318-4231-BFB3-9D986510709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74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7F771-C5C8-4989-975B-8107CE8CCEBE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F9EA2-7809-4B52-A98B-B91CBDBF1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619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7F771-C5C8-4989-975B-8107CE8CCEBE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F9EA2-7809-4B52-A98B-B91CBDBF1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998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7F771-C5C8-4989-975B-8107CE8CCEBE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F9EA2-7809-4B52-A98B-B91CBDBF1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111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7F771-C5C8-4989-975B-8107CE8CCEBE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F9EA2-7809-4B52-A98B-B91CBDBF1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228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7F771-C5C8-4989-975B-8107CE8CCEBE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F9EA2-7809-4B52-A98B-B91CBDBF1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774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7F771-C5C8-4989-975B-8107CE8CCEBE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F9EA2-7809-4B52-A98B-B91CBDBF1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426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7F771-C5C8-4989-975B-8107CE8CCEBE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F9EA2-7809-4B52-A98B-B91CBDBF1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011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7F771-C5C8-4989-975B-8107CE8CCEBE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F9EA2-7809-4B52-A98B-B91CBDBF1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664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7F771-C5C8-4989-975B-8107CE8CCEBE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F9EA2-7809-4B52-A98B-B91CBDBF1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953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7F771-C5C8-4989-975B-8107CE8CCEBE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F9EA2-7809-4B52-A98B-B91CBDBF1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202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7F771-C5C8-4989-975B-8107CE8CCEBE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F9EA2-7809-4B52-A98B-B91CBDBF1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253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07F771-C5C8-4989-975B-8107CE8CCEBE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FF9EA2-7809-4B52-A98B-B91CBDBF1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937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arstechnica.com/business/2015/01/google-might-pour-money-into-spacex-really-wants-satellite-internet/" TargetMode="External"/><Relationship Id="rId4" Type="http://schemas.openxmlformats.org/officeDocument/2006/relationships/hyperlink" Target="http://arstechnica.com/information-technology/2014/11/elon-musk-considers-building-smaller-cheaper-internet-satellites/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1453" y="1906385"/>
            <a:ext cx="118443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/>
              <a:t>Chapter 5</a:t>
            </a:r>
            <a:br>
              <a:rPr lang="en-US" sz="6000" b="1" dirty="0"/>
            </a:br>
            <a:r>
              <a:rPr lang="en-US" sz="6000" b="1" dirty="0"/>
              <a:t>Satellite Systems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7959A1-2F27-4991-A103-27BCE6CA94F6}"/>
              </a:ext>
            </a:extLst>
          </p:cNvPr>
          <p:cNvSpPr txBox="1"/>
          <p:nvPr/>
        </p:nvSpPr>
        <p:spPr>
          <a:xfrm>
            <a:off x="0" y="1099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แก้ไขครั้งล่าสุดเมื่อวันที่ </a:t>
            </a:r>
            <a:r>
              <a:rPr lang="en-US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13 </a:t>
            </a:r>
            <a:r>
              <a:rPr lang="th-TH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กุมภาพันธ์ </a:t>
            </a:r>
            <a:r>
              <a:rPr lang="en-US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256</a:t>
            </a:r>
            <a:r>
              <a:rPr lang="th-TH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8</a:t>
            </a:r>
            <a:endParaRPr lang="en-US" dirty="0">
              <a:solidFill>
                <a:srgbClr val="FF0000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471946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102" y="0"/>
            <a:ext cx="11385796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861182" y="6581001"/>
            <a:ext cx="332834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https://www.youtube.com/watch?v=8w2lNpixqOc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0359" y="176007"/>
            <a:ext cx="4292521" cy="33078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313" y="176007"/>
            <a:ext cx="3138488" cy="2341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514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1450" y="185738"/>
            <a:ext cx="11830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History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8000" y="1039659"/>
            <a:ext cx="114935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2400" dirty="0"/>
              <a:t>เริ่มใช้ดาวเทียมหลังสงครามโลกครั้งที่ 2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2400" dirty="0"/>
              <a:t>ระหว่างสงครามเย็น </a:t>
            </a:r>
            <a:r>
              <a:rPr lang="en-US" sz="2400" dirty="0"/>
              <a:t>(Cold War) </a:t>
            </a:r>
            <a:r>
              <a:rPr lang="th-TH" sz="2400" dirty="0"/>
              <a:t>ในปี </a:t>
            </a:r>
            <a:r>
              <a:rPr lang="en-US" sz="2400" dirty="0"/>
              <a:t>1957</a:t>
            </a:r>
            <a:r>
              <a:rPr lang="th-TH" sz="2400" dirty="0"/>
              <a:t> </a:t>
            </a:r>
            <a:r>
              <a:rPr lang="en-US" sz="2400" dirty="0"/>
              <a:t>Soviet Union </a:t>
            </a:r>
            <a:r>
              <a:rPr lang="th-TH" sz="2400" dirty="0"/>
              <a:t>ส่งดาวเทียมดวงแรกขึ้นไปโคจรรอบโลกคือ </a:t>
            </a:r>
            <a:r>
              <a:rPr lang="en-US" sz="2400" dirty="0"/>
              <a:t>Sputnik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Sputnik </a:t>
            </a:r>
            <a:r>
              <a:rPr lang="th-TH" sz="2400" dirty="0"/>
              <a:t>ทำได้แค่ส่งสัญญาณ </a:t>
            </a:r>
            <a:r>
              <a:rPr lang="en-US" sz="2400" dirty="0"/>
              <a:t>beep </a:t>
            </a:r>
            <a:r>
              <a:rPr lang="th-TH" sz="2400" dirty="0"/>
              <a:t>ออกมาเป็นระยะ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2400" dirty="0"/>
              <a:t>ในปี </a:t>
            </a:r>
            <a:r>
              <a:rPr lang="en-US" sz="2400" dirty="0"/>
              <a:t>1960</a:t>
            </a:r>
            <a:r>
              <a:rPr lang="th-TH" sz="2400" dirty="0"/>
              <a:t> ดาวเทียมชื่อ </a:t>
            </a:r>
            <a:r>
              <a:rPr lang="en-US" sz="2400" dirty="0"/>
              <a:t>ECHO  (a mirror in the sky </a:t>
            </a:r>
            <a:r>
              <a:rPr lang="th-TH" sz="2400" dirty="0"/>
              <a:t>ทำหน้าที่สะท้อนสัญญาณเท่านั้น)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2400" dirty="0"/>
              <a:t>ในปี </a:t>
            </a:r>
            <a:r>
              <a:rPr lang="en-US" sz="2400" dirty="0"/>
              <a:t>1963</a:t>
            </a:r>
            <a:r>
              <a:rPr lang="th-TH" sz="2400" dirty="0"/>
              <a:t> ดาวเทียมชื่อ </a:t>
            </a:r>
            <a:r>
              <a:rPr lang="en-US" sz="2400" dirty="0"/>
              <a:t>SYNCOM </a:t>
            </a:r>
            <a:r>
              <a:rPr lang="th-TH" sz="2400" dirty="0"/>
              <a:t>เป็นดาวเทียมแบบ </a:t>
            </a:r>
            <a:r>
              <a:rPr lang="en-US" sz="2400" dirty="0"/>
              <a:t>geostationary </a:t>
            </a:r>
            <a:r>
              <a:rPr lang="th-TH" sz="2400" dirty="0"/>
              <a:t>หรือ </a:t>
            </a:r>
            <a:r>
              <a:rPr lang="en-US" sz="2400" dirty="0"/>
              <a:t>geosynchronous </a:t>
            </a:r>
            <a:r>
              <a:rPr lang="th-TH" sz="2400" dirty="0"/>
              <a:t>ดวงแรก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2400" dirty="0"/>
              <a:t>ในปี </a:t>
            </a:r>
            <a:r>
              <a:rPr lang="en-US" sz="2400" dirty="0"/>
              <a:t>1965</a:t>
            </a:r>
            <a:r>
              <a:rPr lang="th-TH" sz="2400" dirty="0"/>
              <a:t> ดาวเทียมชื่อ </a:t>
            </a:r>
            <a:r>
              <a:rPr lang="en-US" sz="2400" dirty="0"/>
              <a:t>INTELSAT1 "Early bird" </a:t>
            </a:r>
            <a:r>
              <a:rPr lang="th-TH" sz="2400" dirty="0"/>
              <a:t>เป็นดาวเทียมเชิงพาณิชย์ดวงแรก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400" dirty="0"/>
              <a:t>240 duplex telephone channels </a:t>
            </a:r>
            <a:r>
              <a:rPr lang="th-TH" sz="2400" dirty="0"/>
              <a:t>หรือ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400" dirty="0"/>
              <a:t>1 TV channel</a:t>
            </a:r>
            <a:endParaRPr lang="th-TH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2400" dirty="0"/>
              <a:t>ในปี </a:t>
            </a:r>
            <a:r>
              <a:rPr lang="en-US" sz="2400" dirty="0"/>
              <a:t>1967</a:t>
            </a:r>
            <a:r>
              <a:rPr lang="th-TH" sz="2400" dirty="0"/>
              <a:t> ดาวเทียมชื่อ </a:t>
            </a:r>
            <a:r>
              <a:rPr lang="en-US" sz="2400" dirty="0"/>
              <a:t>INTELSAT2</a:t>
            </a:r>
            <a:endParaRPr lang="th-TH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2400" dirty="0"/>
              <a:t>ในปี </a:t>
            </a:r>
            <a:r>
              <a:rPr lang="en-US" sz="2400" dirty="0"/>
              <a:t>1969</a:t>
            </a:r>
            <a:r>
              <a:rPr lang="th-TH" sz="2400" dirty="0"/>
              <a:t> ดาวเทียมชื่อ </a:t>
            </a:r>
            <a:r>
              <a:rPr lang="en-US" sz="2400" dirty="0"/>
              <a:t>INTELSAT3 </a:t>
            </a:r>
            <a:r>
              <a:rPr lang="th-TH" sz="2400" dirty="0"/>
              <a:t>ทำได้ถึง </a:t>
            </a:r>
            <a:r>
              <a:rPr lang="en-US" sz="2400" dirty="0"/>
              <a:t>1,200</a:t>
            </a:r>
            <a:r>
              <a:rPr lang="th-TH" sz="2400" dirty="0"/>
              <a:t> </a:t>
            </a:r>
            <a:r>
              <a:rPr lang="en-US" sz="2400" dirty="0"/>
              <a:t>telephone channels (</a:t>
            </a:r>
            <a:r>
              <a:rPr lang="th-TH" sz="2400" dirty="0"/>
              <a:t>โทรศัพท์ธรรมดา</a:t>
            </a:r>
            <a:r>
              <a:rPr lang="en-US" sz="24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2400" dirty="0"/>
              <a:t>ในปี </a:t>
            </a:r>
            <a:r>
              <a:rPr lang="en-US" sz="2400" dirty="0"/>
              <a:t>1976</a:t>
            </a:r>
            <a:r>
              <a:rPr lang="th-TH" sz="2400" dirty="0"/>
              <a:t> ดาวเทียมชื่อ </a:t>
            </a:r>
            <a:r>
              <a:rPr lang="en-US" sz="2400" dirty="0"/>
              <a:t>MARISAT </a:t>
            </a:r>
            <a:r>
              <a:rPr lang="th-TH" sz="2400" dirty="0"/>
              <a:t>จำนวน </a:t>
            </a:r>
            <a:r>
              <a:rPr lang="en-US" sz="2400" dirty="0"/>
              <a:t>3</a:t>
            </a:r>
            <a:r>
              <a:rPr lang="th-TH" sz="2400" dirty="0"/>
              <a:t> ดวง เครื่องรับส่งอยู่บนเรือ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2400" dirty="0"/>
              <a:t>ในปี </a:t>
            </a:r>
            <a:r>
              <a:rPr lang="en-US" sz="2400" dirty="0"/>
              <a:t>1982</a:t>
            </a:r>
            <a:r>
              <a:rPr lang="th-TH" sz="2400" dirty="0"/>
              <a:t> ดาวเทียมชื่อ </a:t>
            </a:r>
            <a:r>
              <a:rPr lang="en-US" sz="2400" dirty="0"/>
              <a:t>INMARSAT-A </a:t>
            </a:r>
            <a:r>
              <a:rPr lang="th-TH" sz="2400" dirty="0"/>
              <a:t>เป็นดาวเทียมสำหรับโทรศัพท์มือถือเครื่องแรก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INMARSAT-C </a:t>
            </a:r>
            <a:r>
              <a:rPr lang="th-TH" sz="2400" dirty="0"/>
              <a:t>ให้บริการ </a:t>
            </a:r>
            <a:r>
              <a:rPr lang="en-US" sz="2400" dirty="0"/>
              <a:t>data </a:t>
            </a:r>
            <a:r>
              <a:rPr lang="th-TH" sz="2400" dirty="0"/>
              <a:t>ได้ที่ </a:t>
            </a:r>
            <a:r>
              <a:rPr lang="en-US" sz="2400" dirty="0"/>
              <a:t>600</a:t>
            </a:r>
            <a:r>
              <a:rPr lang="th-TH" sz="2400" dirty="0"/>
              <a:t> </a:t>
            </a:r>
            <a:r>
              <a:rPr lang="en-US" sz="2400" dirty="0"/>
              <a:t>bit/s</a:t>
            </a:r>
            <a:endParaRPr lang="th-TH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INMARSAT-M </a:t>
            </a:r>
            <a:r>
              <a:rPr lang="th-TH" sz="2400" dirty="0"/>
              <a:t>รับส่งข้อมูลแบบ </a:t>
            </a:r>
            <a:r>
              <a:rPr lang="en-US" sz="2400" dirty="0"/>
              <a:t>digital</a:t>
            </a:r>
            <a:endParaRPr lang="th-TH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2400" dirty="0"/>
              <a:t>อุปกรณ์รับส่งสัญญาณกับดาวเทียมมีขนาดใหญ่และมีน้ำหนักมาก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653857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1450" y="185738"/>
            <a:ext cx="11830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Applications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08000" y="1030515"/>
            <a:ext cx="114935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Weather forecasting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Radio and TV broadcasting satellites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Military satellites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Satellites for navigation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Global telephone backbones </a:t>
            </a:r>
            <a:r>
              <a:rPr lang="th-TH" sz="2400" dirty="0"/>
              <a:t>ใช้เชื่อมโทรศัพท์ระหว่างประเทศ ติดตั้งได้เร็ว</a:t>
            </a:r>
            <a:endParaRPr lang="en-US" sz="2400" dirty="0"/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th-TH" sz="2200" dirty="0"/>
              <a:t>ถูกแทนที่ด้วย </a:t>
            </a:r>
            <a:r>
              <a:rPr lang="en-US" sz="2200" dirty="0"/>
              <a:t>fiber optical cables </a:t>
            </a:r>
            <a:r>
              <a:rPr lang="th-TH" sz="2200" dirty="0"/>
              <a:t>ข้ามมหาสมุทร</a:t>
            </a:r>
            <a:endParaRPr lang="en-US" sz="2200" dirty="0"/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200" dirty="0"/>
              <a:t>Fiber optical cables </a:t>
            </a:r>
            <a:r>
              <a:rPr lang="th-TH" sz="2200" dirty="0"/>
              <a:t>ส่งข้อมูลได้เยอะกว่า </a:t>
            </a:r>
            <a:r>
              <a:rPr lang="en-US" sz="2200" dirty="0"/>
              <a:t>(10</a:t>
            </a:r>
            <a:r>
              <a:rPr lang="th-TH" sz="2200" dirty="0"/>
              <a:t> </a:t>
            </a:r>
            <a:r>
              <a:rPr lang="en-US" sz="2200" dirty="0" err="1"/>
              <a:t>Gbit</a:t>
            </a:r>
            <a:r>
              <a:rPr lang="en-US" sz="2200" dirty="0"/>
              <a:t>/s)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200" dirty="0"/>
              <a:t>Fiber optical cables </a:t>
            </a:r>
            <a:r>
              <a:rPr lang="th-TH" sz="2200" dirty="0"/>
              <a:t>ส่งข้อมูลได้เร็วกว่า ใช้ระยะทาง </a:t>
            </a:r>
            <a:r>
              <a:rPr lang="en-US" sz="2200" dirty="0"/>
              <a:t>10,000</a:t>
            </a:r>
            <a:r>
              <a:rPr lang="th-TH" sz="2200" dirty="0"/>
              <a:t> </a:t>
            </a:r>
            <a:r>
              <a:rPr lang="en-US" sz="2200" dirty="0"/>
              <a:t>km </a:t>
            </a:r>
            <a:r>
              <a:rPr lang="th-TH" sz="2200" dirty="0"/>
              <a:t>แต่ดาวเทียมใช้ </a:t>
            </a:r>
            <a:r>
              <a:rPr lang="en-US" sz="2200" dirty="0"/>
              <a:t>72,000</a:t>
            </a:r>
            <a:r>
              <a:rPr lang="th-TH" sz="2200" dirty="0"/>
              <a:t> </a:t>
            </a:r>
            <a:r>
              <a:rPr lang="en-US" sz="2200" dirty="0"/>
              <a:t>km (0.25 s delay)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Connections for remote or developing areas </a:t>
            </a:r>
            <a:r>
              <a:rPr lang="th-TH" sz="2400" dirty="0"/>
              <a:t>เช่น ภูมิประเทศเป็นภูเขาสูง หมู่เกาะ หรือขั้วโลก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Global mobile communication </a:t>
            </a:r>
            <a:r>
              <a:rPr lang="th-TH" sz="2400" dirty="0"/>
              <a:t>ใช้คลุมพื้นที่ที่กว้างมาก แต่มีประชากรอยู่น้อย ไม่คุ้มที่จะสร้าง </a:t>
            </a:r>
            <a:r>
              <a:rPr lang="en-US" sz="2400" dirty="0"/>
              <a:t>cellular network</a:t>
            </a:r>
          </a:p>
        </p:txBody>
      </p:sp>
    </p:spTree>
    <p:extLst>
      <p:ext uri="{BB962C8B-B14F-4D97-AF65-F5344CB8AC3E}">
        <p14:creationId xmlns:p14="http://schemas.microsoft.com/office/powerpoint/2010/main" val="8222239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utorial] การใช้งาน GPS Module (Ublox NEO-6M) - Fitrox Electronics :  จำหน่ายบอร์ดพัฒนาต่าง ๆ เซ็นเซอร์ อุปกรณ์อิเล็กทรอนิกส์ราคามิตรภาพ :  Inspired by LnwShop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686" y="1386081"/>
            <a:ext cx="4449526" cy="4449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1450" y="185738"/>
            <a:ext cx="11830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Global Positioning System </a:t>
            </a:r>
            <a:r>
              <a:rPr lang="th-TH" sz="3600" b="1" dirty="0"/>
              <a:t>หรือ </a:t>
            </a:r>
            <a:r>
              <a:rPr lang="en-US" sz="3600" b="1" dirty="0"/>
              <a:t>GPS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370" y="1431593"/>
            <a:ext cx="4078733" cy="44495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22369" y="5881120"/>
            <a:ext cx="4078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/>
              <a:t>ต้องได้รับสัญญาณจากดาวเทียมอย่างน้อย </a:t>
            </a:r>
            <a:r>
              <a:rPr lang="en-US" dirty="0"/>
              <a:t>4</a:t>
            </a:r>
            <a:r>
              <a:rPr lang="th-TH" dirty="0"/>
              <a:t> ดวง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65197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1450" y="185738"/>
            <a:ext cx="11830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Basics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798" y="1064298"/>
            <a:ext cx="10034745" cy="524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9663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932" y="422437"/>
            <a:ext cx="10417342" cy="590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610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2840" y="419317"/>
            <a:ext cx="6959675" cy="44149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762" y="419317"/>
            <a:ext cx="2185716" cy="138045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1134" y="5110038"/>
            <a:ext cx="1167315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en-US" sz="3200" dirty="0" err="1">
                <a:latin typeface="Cordia New" panose="020B0304020202020204" pitchFamily="34" charset="-34"/>
                <a:cs typeface="Cordia New" panose="020B0304020202020204" pitchFamily="34" charset="-34"/>
              </a:rPr>
              <a:t>เมื่อ</a:t>
            </a:r>
            <a:r>
              <a:rPr lang="en-US" sz="3200" dirty="0">
                <a:latin typeface="Cordia New" panose="020B0304020202020204" pitchFamily="34" charset="-34"/>
                <a:cs typeface="Cordia New" panose="020B0304020202020204" pitchFamily="34" charset="-34"/>
              </a:rPr>
              <a:t> radius </a:t>
            </a:r>
            <a:r>
              <a:rPr lang="en-US" sz="3200" dirty="0" err="1">
                <a:latin typeface="Cordia New" panose="020B0304020202020204" pitchFamily="34" charset="-34"/>
                <a:cs typeface="Cordia New" panose="020B0304020202020204" pitchFamily="34" charset="-34"/>
              </a:rPr>
              <a:t>เพิ่มขึ้น</a:t>
            </a:r>
            <a:r>
              <a:rPr lang="en-US" sz="3200" dirty="0">
                <a:latin typeface="Cordia New" panose="020B0304020202020204" pitchFamily="34" charset="-34"/>
                <a:cs typeface="Cordia New" panose="020B0304020202020204" pitchFamily="34" charset="-34"/>
              </a:rPr>
              <a:t> </a:t>
            </a:r>
            <a:r>
              <a:rPr lang="en-US" sz="3200" dirty="0" err="1">
                <a:latin typeface="Cordia New" panose="020B0304020202020204" pitchFamily="34" charset="-34"/>
                <a:cs typeface="Cordia New" panose="020B0304020202020204" pitchFamily="34" charset="-34"/>
              </a:rPr>
              <a:t>จะใช้เวลาโคจรรอบโลกนานขึ้น</a:t>
            </a:r>
            <a:r>
              <a:rPr lang="en-US" sz="3200" dirty="0">
                <a:latin typeface="Cordia New" panose="020B0304020202020204" pitchFamily="34" charset="-34"/>
                <a:cs typeface="Cordia New" panose="020B0304020202020204" pitchFamily="34" charset="-34"/>
              </a:rPr>
              <a:t> </a:t>
            </a:r>
            <a:r>
              <a:rPr lang="en-US" sz="3200" dirty="0" err="1">
                <a:latin typeface="Cordia New" panose="020B0304020202020204" pitchFamily="34" charset="-34"/>
                <a:cs typeface="Cordia New" panose="020B0304020202020204" pitchFamily="34" charset="-34"/>
              </a:rPr>
              <a:t>ที่</a:t>
            </a:r>
            <a:r>
              <a:rPr lang="en-US" sz="3200" dirty="0">
                <a:latin typeface="Cordia New" panose="020B0304020202020204" pitchFamily="34" charset="-34"/>
                <a:cs typeface="Cordia New" panose="020B0304020202020204" pitchFamily="34" charset="-34"/>
              </a:rPr>
              <a:t> r = 40,000 km </a:t>
            </a:r>
            <a:r>
              <a:rPr lang="en-US" sz="3200" dirty="0" err="1">
                <a:latin typeface="Cordia New" panose="020B0304020202020204" pitchFamily="34" charset="-34"/>
                <a:cs typeface="Cordia New" panose="020B0304020202020204" pitchFamily="34" charset="-34"/>
              </a:rPr>
              <a:t>กว่า</a:t>
            </a:r>
            <a:r>
              <a:rPr lang="en-US" sz="3200" dirty="0">
                <a:latin typeface="Cordia New" panose="020B0304020202020204" pitchFamily="34" charset="-34"/>
                <a:cs typeface="Cordia New" panose="020B0304020202020204" pitchFamily="34" charset="-34"/>
              </a:rPr>
              <a:t> ๆ </a:t>
            </a:r>
            <a:r>
              <a:rPr lang="en-US" sz="3200" dirty="0" err="1">
                <a:latin typeface="Cordia New" panose="020B0304020202020204" pitchFamily="34" charset="-34"/>
                <a:cs typeface="Cordia New" panose="020B0304020202020204" pitchFamily="34" charset="-34"/>
              </a:rPr>
              <a:t>จะใช้เวลาโคจรรอบโลก</a:t>
            </a:r>
            <a:r>
              <a:rPr lang="en-US" sz="3200" dirty="0">
                <a:latin typeface="Cordia New" panose="020B0304020202020204" pitchFamily="34" charset="-34"/>
                <a:cs typeface="Cordia New" panose="020B0304020202020204" pitchFamily="34" charset="-34"/>
              </a:rPr>
              <a:t> 24 </a:t>
            </a:r>
            <a:r>
              <a:rPr lang="en-US" sz="3200" dirty="0" err="1">
                <a:latin typeface="Cordia New" panose="020B0304020202020204" pitchFamily="34" charset="-34"/>
                <a:cs typeface="Cordia New" panose="020B0304020202020204" pitchFamily="34" charset="-34"/>
              </a:rPr>
              <a:t>ชม</a:t>
            </a:r>
            <a:r>
              <a:rPr lang="en-US" sz="3200" dirty="0">
                <a:latin typeface="Cordia New" panose="020B0304020202020204" pitchFamily="34" charset="-34"/>
                <a:cs typeface="Cordia New" panose="020B0304020202020204" pitchFamily="34" charset="-34"/>
              </a:rPr>
              <a:t> </a:t>
            </a:r>
            <a:r>
              <a:rPr lang="en-US" sz="3200" dirty="0" err="1">
                <a:latin typeface="Cordia New" panose="020B0304020202020204" pitchFamily="34" charset="-34"/>
                <a:cs typeface="Cordia New" panose="020B0304020202020204" pitchFamily="34" charset="-34"/>
              </a:rPr>
              <a:t>พอดี</a:t>
            </a:r>
            <a:r>
              <a:rPr lang="en-US" sz="3200" dirty="0">
                <a:latin typeface="Cordia New" panose="020B0304020202020204" pitchFamily="34" charset="-34"/>
                <a:cs typeface="Cordia New" panose="020B0304020202020204" pitchFamily="34" charset="-34"/>
              </a:rPr>
              <a:t> geostationary satellites </a:t>
            </a:r>
            <a:r>
              <a:rPr lang="en-US" sz="3200" dirty="0" err="1">
                <a:latin typeface="Cordia New" panose="020B0304020202020204" pitchFamily="34" charset="-34"/>
                <a:cs typeface="Cordia New" panose="020B0304020202020204" pitchFamily="34" charset="-34"/>
              </a:rPr>
              <a:t>ที่</a:t>
            </a:r>
            <a:r>
              <a:rPr lang="en-US" sz="3200" dirty="0">
                <a:latin typeface="Cordia New" panose="020B0304020202020204" pitchFamily="34" charset="-34"/>
                <a:cs typeface="Cordia New" panose="020B0304020202020204" pitchFamily="34" charset="-34"/>
              </a:rPr>
              <a:t> radius </a:t>
            </a:r>
            <a:r>
              <a:rPr lang="en-US" sz="3200" dirty="0" err="1">
                <a:latin typeface="Cordia New" panose="020B0304020202020204" pitchFamily="34" charset="-34"/>
                <a:cs typeface="Cordia New" panose="020B0304020202020204" pitchFamily="34" charset="-34"/>
              </a:rPr>
              <a:t>เท่านี้น่าจะเป็นระยะทาง</a:t>
            </a:r>
            <a:r>
              <a:rPr lang="en-US" sz="3200" dirty="0">
                <a:latin typeface="Cordia New" panose="020B0304020202020204" pitchFamily="34" charset="-34"/>
                <a:cs typeface="Cordia New" panose="020B0304020202020204" pitchFamily="34" charset="-34"/>
              </a:rPr>
              <a:t> (synchronous distance) = </a:t>
            </a:r>
            <a:r>
              <a:rPr lang="en-US" sz="3200" b="1" dirty="0">
                <a:solidFill>
                  <a:srgbClr val="FF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35,786 km</a:t>
            </a:r>
            <a:r>
              <a:rPr lang="en-US" sz="3200" dirty="0">
                <a:latin typeface="Cordia New" panose="020B0304020202020204" pitchFamily="34" charset="-34"/>
                <a:cs typeface="Cordia New" panose="020B0304020202020204" pitchFamily="34" charset="-34"/>
              </a:rPr>
              <a:t> (radius </a:t>
            </a:r>
            <a:r>
              <a:rPr lang="en-US" sz="3200" dirty="0" err="1">
                <a:latin typeface="Cordia New" panose="020B0304020202020204" pitchFamily="34" charset="-34"/>
                <a:cs typeface="Cordia New" panose="020B0304020202020204" pitchFamily="34" charset="-34"/>
              </a:rPr>
              <a:t>คิดจากแกนโลก</a:t>
            </a:r>
            <a:r>
              <a:rPr lang="en-US" sz="3200" dirty="0">
                <a:latin typeface="Cordia New" panose="020B0304020202020204" pitchFamily="34" charset="-34"/>
                <a:cs typeface="Cordia New" panose="020B0304020202020204" pitchFamily="34" charset="-34"/>
              </a:rPr>
              <a:t> distance </a:t>
            </a:r>
            <a:r>
              <a:rPr lang="en-US" sz="3200" dirty="0" err="1">
                <a:latin typeface="Cordia New" panose="020B0304020202020204" pitchFamily="34" charset="-34"/>
                <a:cs typeface="Cordia New" panose="020B0304020202020204" pitchFamily="34" charset="-34"/>
              </a:rPr>
              <a:t>คิดจากพื้นผิวโลก</a:t>
            </a:r>
            <a:r>
              <a:rPr lang="en-US" sz="3200" dirty="0">
                <a:latin typeface="Cordia New" panose="020B0304020202020204" pitchFamily="34" charset="-34"/>
                <a:cs typeface="Cordia New" panose="020B0304020202020204" pitchFamily="34" charset="-34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094041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4958" y="1676353"/>
            <a:ext cx="6142813" cy="43732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6708" y="1676353"/>
            <a:ext cx="2368250" cy="11113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71450" y="185738"/>
                <a:ext cx="1183005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/>
                  <a:t>Inclination (</a:t>
                </a:r>
                <a14:m>
                  <m:oMath xmlns:m="http://schemas.openxmlformats.org/officeDocument/2006/math">
                    <m:r>
                      <a:rPr lang="en-US" sz="3600" b="1"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sz="3600" b="1" dirty="0"/>
                  <a:t>)</a:t>
                </a:r>
              </a:p>
              <a:p>
                <a:endParaRPr lang="en-US" sz="3600" b="1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450" y="185738"/>
                <a:ext cx="11830050" cy="1200329"/>
              </a:xfrm>
              <a:prstGeom prst="rect">
                <a:avLst/>
              </a:prstGeom>
              <a:blipFill rotWithShape="0">
                <a:blip r:embed="rId4"/>
                <a:stretch>
                  <a:fillRect l="-1546" t="-76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4453128" y="3429000"/>
            <a:ext cx="1316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dirty="0">
                <a:solidFill>
                  <a:srgbClr val="FF0000"/>
                </a:solidFill>
              </a:rPr>
              <a:t>จุดที่ใกล้โลกที่สุด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939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71450" y="185738"/>
                <a:ext cx="1183005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/>
                  <a:t>Elevation angle (</a:t>
                </a:r>
                <a14:m>
                  <m:oMath xmlns:m="http://schemas.openxmlformats.org/officeDocument/2006/math">
                    <m:r>
                      <a:rPr lang="en-US" sz="3600" b="1">
                        <a:latin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 sz="3600" b="1" dirty="0"/>
                  <a:t>) 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450" y="185738"/>
                <a:ext cx="11830050" cy="646331"/>
              </a:xfrm>
              <a:prstGeom prst="rect">
                <a:avLst/>
              </a:prstGeom>
              <a:blipFill rotWithShape="0">
                <a:blip r:embed="rId2"/>
                <a:stretch>
                  <a:fillRect l="-1546" t="-14151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6712" y="1567252"/>
            <a:ext cx="6614888" cy="44981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1384" y="1567252"/>
            <a:ext cx="2125328" cy="1165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9277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1450" y="185738"/>
            <a:ext cx="11830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Loss of Signals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355" y="1348467"/>
            <a:ext cx="7802639" cy="16058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9986" y="2954337"/>
            <a:ext cx="7191375" cy="3905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851" y="3664490"/>
            <a:ext cx="11145124" cy="2786281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685800" y="5607129"/>
            <a:ext cx="2133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0" y="6526806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rgbClr val="FF0000"/>
                </a:solidFill>
              </a:rPr>
              <a:t>Starlink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th-TH" sz="1600" dirty="0">
                <a:solidFill>
                  <a:srgbClr val="FF0000"/>
                </a:solidFill>
              </a:rPr>
              <a:t>เชื่อมกับ </a:t>
            </a:r>
            <a:r>
              <a:rPr lang="en-US" sz="1600" dirty="0">
                <a:solidFill>
                  <a:srgbClr val="FF0000"/>
                </a:solidFill>
              </a:rPr>
              <a:t>router </a:t>
            </a:r>
            <a:r>
              <a:rPr lang="th-TH" sz="1600" dirty="0">
                <a:solidFill>
                  <a:srgbClr val="FF0000"/>
                </a:solidFill>
              </a:rPr>
              <a:t>เท่านั้น ถึงจะได้ </a:t>
            </a:r>
            <a:r>
              <a:rPr lang="en-US" sz="1600" dirty="0">
                <a:solidFill>
                  <a:srgbClr val="FF0000"/>
                </a:solidFill>
              </a:rPr>
              <a:t>data rate </a:t>
            </a:r>
            <a:r>
              <a:rPr lang="th-TH" sz="1600" dirty="0">
                <a:solidFill>
                  <a:srgbClr val="FF0000"/>
                </a:solidFill>
              </a:rPr>
              <a:t>สูง </a:t>
            </a:r>
            <a:r>
              <a:rPr lang="en-US" sz="1600" dirty="0">
                <a:solidFill>
                  <a:srgbClr val="FF0000"/>
                </a:solidFill>
              </a:rPr>
              <a:t>(</a:t>
            </a:r>
            <a:r>
              <a:rPr lang="th-TH" sz="1600" dirty="0">
                <a:solidFill>
                  <a:srgbClr val="FF0000"/>
                </a:solidFill>
              </a:rPr>
              <a:t>ใช้ไฟฟ้าจากบ้าน ไม่ได้ใช้</a:t>
            </a:r>
            <a:r>
              <a:rPr lang="th-TH" sz="1600" dirty="0" err="1">
                <a:solidFill>
                  <a:srgbClr val="FF0000"/>
                </a:solidFill>
              </a:rPr>
              <a:t>แบต</a:t>
            </a:r>
            <a:r>
              <a:rPr lang="en-US" sz="1600" dirty="0">
                <a:solidFill>
                  <a:srgbClr val="FF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686638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1450" y="185738"/>
            <a:ext cx="11830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Major Classes of Satellites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8000" y="1030515"/>
            <a:ext cx="114935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GEO - Geostationary earth orbit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MEO - Medium earth orbit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LEO - Low earth orbit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HEO - Highly elliptical orbit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5925" y="1601114"/>
            <a:ext cx="6505575" cy="4600575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7452360" y="3593026"/>
            <a:ext cx="1581912" cy="1124712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7843101" y="3559185"/>
            <a:ext cx="1181744" cy="1177407"/>
          </a:xfrm>
          <a:prstGeom prst="ellipse">
            <a:avLst/>
          </a:prstGeom>
          <a:noFill/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442933" y="3170774"/>
            <a:ext cx="1974444" cy="1981540"/>
          </a:xfrm>
          <a:prstGeom prst="ellipse">
            <a:avLst/>
          </a:prstGeom>
          <a:noFill/>
          <a:ln w="254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504495" y="2224241"/>
            <a:ext cx="3864990" cy="3880179"/>
          </a:xfrm>
          <a:prstGeom prst="ellipse">
            <a:avLst/>
          </a:prstGeom>
          <a:noFill/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9537192" y="6065658"/>
            <a:ext cx="1490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/>
              <a:t>ระยะทางจากผิวโลก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34556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pple to Use Globalstar for SOS Satellite Communication on iPhone 14 |  Extremete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219075"/>
            <a:ext cx="11420475" cy="642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9262" y="5315605"/>
            <a:ext cx="3028950" cy="8096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529262" y="6125230"/>
            <a:ext cx="6276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เทคโนโลยีดีขึ้น ได้ </a:t>
            </a:r>
            <a:r>
              <a:rPr lang="en-US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data rate </a:t>
            </a:r>
            <a:r>
              <a:rPr lang="th-TH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มากขึ้น </a:t>
            </a:r>
            <a:r>
              <a:rPr lang="en-US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256 kbps </a:t>
            </a:r>
            <a:r>
              <a:rPr lang="th-TH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กินไฟ </a:t>
            </a:r>
            <a:r>
              <a:rPr lang="en-US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(</a:t>
            </a:r>
            <a:r>
              <a:rPr lang="th-TH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ใช้</a:t>
            </a:r>
            <a:r>
              <a:rPr lang="th-TH" sz="1600" dirty="0" err="1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แบต</a:t>
            </a:r>
            <a:r>
              <a:rPr lang="en-US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) </a:t>
            </a:r>
            <a:r>
              <a:rPr lang="th-TH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น้อยลง</a:t>
            </a:r>
            <a:br>
              <a:rPr lang="en-US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</a:br>
            <a:r>
              <a:rPr lang="en-US" sz="12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https://www.youtube.com/watch?v=TuV3BNj0x4I</a:t>
            </a:r>
          </a:p>
        </p:txBody>
      </p:sp>
    </p:spTree>
    <p:extLst>
      <p:ext uri="{BB962C8B-B14F-4D97-AF65-F5344CB8AC3E}">
        <p14:creationId xmlns:p14="http://schemas.microsoft.com/office/powerpoint/2010/main" val="4191230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uawei's new phone allegedly supports 5G and satellite cal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14299"/>
            <a:ext cx="11887200" cy="674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2875" y="6288613"/>
            <a:ext cx="6467475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ให้รับ</a:t>
            </a:r>
            <a:r>
              <a:rPr lang="en-US" sz="20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/</a:t>
            </a:r>
            <a:r>
              <a:rPr lang="th-TH" sz="20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ส่ง </a:t>
            </a:r>
            <a:r>
              <a:rPr lang="en-US" sz="20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SMS </a:t>
            </a:r>
            <a:r>
              <a:rPr lang="th-TH" sz="20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ผ่านดาวเทียมฟรี</a:t>
            </a:r>
            <a:r>
              <a:rPr lang="en-US" sz="20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 </a:t>
            </a:r>
            <a:r>
              <a:rPr lang="th-TH" sz="20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เดือนละ </a:t>
            </a:r>
            <a:r>
              <a:rPr lang="en-US" sz="20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30 </a:t>
            </a:r>
            <a:r>
              <a:rPr lang="th-TH" sz="20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ครั้ง</a:t>
            </a:r>
            <a:br>
              <a:rPr lang="en-US" sz="20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</a:br>
            <a:r>
              <a:rPr lang="en-US" sz="11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https://www.huaweicentral.com/huawei-has-sufficient-satellite-sms-quota-for-everyone-cto/</a:t>
            </a:r>
          </a:p>
        </p:txBody>
      </p:sp>
    </p:spTree>
    <p:extLst>
      <p:ext uri="{BB962C8B-B14F-4D97-AF65-F5344CB8AC3E}">
        <p14:creationId xmlns:p14="http://schemas.microsoft.com/office/powerpoint/2010/main" val="9841111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uawe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51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333875" y="176510"/>
            <a:ext cx="76009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The thing that makes the Mate 60 Pro unique is that it offers satellite voice capability in a regular smartphone format. (Huawei)</a:t>
            </a:r>
            <a:br>
              <a:rPr lang="en-US" dirty="0">
                <a:solidFill>
                  <a:schemeClr val="bg1"/>
                </a:solidFill>
                <a:latin typeface="Kanit" panose="00000500000000000000" pitchFamily="2" charset="-34"/>
                <a:cs typeface="Kanit" panose="00000500000000000000" pitchFamily="2" charset="-34"/>
              </a:rPr>
            </a:br>
            <a:r>
              <a:rPr lang="en-US" sz="1200" dirty="0">
                <a:solidFill>
                  <a:schemeClr val="bg1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https://www.fiercewireless.com/tech/huaweis-mate-60-pro-phone-uses-3-geo-satellites-china-telecom</a:t>
            </a:r>
          </a:p>
        </p:txBody>
      </p:sp>
    </p:spTree>
    <p:extLst>
      <p:ext uri="{BB962C8B-B14F-4D97-AF65-F5344CB8AC3E}">
        <p14:creationId xmlns:p14="http://schemas.microsoft.com/office/powerpoint/2010/main" val="16664404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1450" y="185738"/>
            <a:ext cx="11830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Signal Attenuation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6342" y="979956"/>
            <a:ext cx="4016221" cy="50838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191" y="979956"/>
            <a:ext cx="2107293" cy="128328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25714" y="6211669"/>
            <a:ext cx="112757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Cordia New" panose="020B0304020202020204" pitchFamily="34" charset="-34"/>
                <a:cs typeface="Cordia New" panose="020B0304020202020204" pitchFamily="34" charset="-34"/>
              </a:rPr>
              <a:t>Signal attenuation </a:t>
            </a:r>
            <a:r>
              <a:rPr lang="en-US" sz="2800" dirty="0" err="1">
                <a:latin typeface="Cordia New" panose="020B0304020202020204" pitchFamily="34" charset="-34"/>
                <a:cs typeface="Cordia New" panose="020B0304020202020204" pitchFamily="34" charset="-34"/>
              </a:rPr>
              <a:t>เปลี่ยนไปตาม</a:t>
            </a:r>
            <a:r>
              <a:rPr lang="en-US" sz="2800" dirty="0">
                <a:latin typeface="Cordia New" panose="020B0304020202020204" pitchFamily="34" charset="-34"/>
                <a:cs typeface="Cordia New" panose="020B0304020202020204" pitchFamily="34" charset="-34"/>
              </a:rPr>
              <a:t> elevation angle (ε) </a:t>
            </a:r>
            <a:r>
              <a:rPr lang="en-US" sz="2800" dirty="0" err="1">
                <a:latin typeface="Cordia New" panose="020B0304020202020204" pitchFamily="34" charset="-34"/>
                <a:cs typeface="Cordia New" panose="020B0304020202020204" pitchFamily="34" charset="-34"/>
              </a:rPr>
              <a:t>ถ้า</a:t>
            </a:r>
            <a:r>
              <a:rPr lang="en-US" sz="2800" dirty="0">
                <a:latin typeface="Cordia New" panose="020B0304020202020204" pitchFamily="34" charset="-34"/>
                <a:cs typeface="Cordia New" panose="020B0304020202020204" pitchFamily="34" charset="-34"/>
              </a:rPr>
              <a:t> ε&lt;10 </a:t>
            </a:r>
            <a:r>
              <a:rPr lang="en-US" sz="2800" dirty="0" err="1">
                <a:latin typeface="Cordia New" panose="020B0304020202020204" pitchFamily="34" charset="-34"/>
                <a:cs typeface="Cordia New" panose="020B0304020202020204" pitchFamily="34" charset="-34"/>
              </a:rPr>
              <a:t>ก็ใช้ไม่ได้แล้ว</a:t>
            </a:r>
            <a:r>
              <a:rPr lang="en-US" sz="2800" dirty="0">
                <a:latin typeface="Cordia New" panose="020B0304020202020204" pitchFamily="34" charset="-34"/>
                <a:cs typeface="Cordia New" panose="020B0304020202020204" pitchFamily="34" charset="-34"/>
              </a:rPr>
              <a:t> (</a:t>
            </a:r>
            <a:r>
              <a:rPr lang="en-US" sz="2800" dirty="0" err="1">
                <a:latin typeface="Cordia New" panose="020B0304020202020204" pitchFamily="34" charset="-34"/>
                <a:cs typeface="Cordia New" panose="020B0304020202020204" pitchFamily="34" charset="-34"/>
              </a:rPr>
              <a:t>กำหนดพื้นที่</a:t>
            </a:r>
            <a:r>
              <a:rPr lang="en-US" sz="2800" dirty="0">
                <a:latin typeface="Cordia New" panose="020B0304020202020204" pitchFamily="34" charset="-34"/>
                <a:cs typeface="Cordia New" panose="020B0304020202020204" pitchFamily="34" charset="-34"/>
              </a:rPr>
              <a:t> footprint)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585618" y="721346"/>
            <a:ext cx="1239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solidFill>
                  <a:srgbClr val="FF0000"/>
                </a:solidFill>
              </a:rPr>
              <a:t>สัญญาณแรงดี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14705" y="721346"/>
            <a:ext cx="983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solidFill>
                  <a:srgbClr val="FF0000"/>
                </a:solidFill>
              </a:rPr>
              <a:t>สูญเสียมาก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9099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11" y="139699"/>
            <a:ext cx="7759474" cy="1354671"/>
          </a:xfrm>
          <a:prstGeom prst="rect">
            <a:avLst/>
          </a:prstGeom>
        </p:spPr>
      </p:pic>
      <p:pic>
        <p:nvPicPr>
          <p:cNvPr id="4098" name="Picture 2" descr="https://cdn.arstechnica.net/wp-content/uploads/2016/11/getty-global-network-800x6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1" y="1692515"/>
            <a:ext cx="6148389" cy="4611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50811" y="6501952"/>
            <a:ext cx="1204118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https://arstechnica.com/information-technology/2016/11/spacex-plans-worldwide-satellite-internet-with-low-latency-gigabit-speed/</a:t>
            </a:r>
          </a:p>
        </p:txBody>
      </p:sp>
      <p:sp>
        <p:nvSpPr>
          <p:cNvPr id="8" name="Rectangle 7"/>
          <p:cNvSpPr/>
          <p:nvPr/>
        </p:nvSpPr>
        <p:spPr>
          <a:xfrm>
            <a:off x="6444343" y="1692515"/>
            <a:ext cx="560251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rgbClr val="000000"/>
                </a:solidFill>
                <a:latin typeface="opensans"/>
              </a:rPr>
              <a:t>SpaceX will use frequencies between 10GHz and 30GHz, in the Ku and </a:t>
            </a:r>
            <a:r>
              <a:rPr lang="en-US" dirty="0" err="1">
                <a:solidFill>
                  <a:srgbClr val="000000"/>
                </a:solidFill>
                <a:latin typeface="opensans"/>
              </a:rPr>
              <a:t>Ka</a:t>
            </a:r>
            <a:r>
              <a:rPr lang="en-US" dirty="0">
                <a:solidFill>
                  <a:srgbClr val="000000"/>
                </a:solidFill>
                <a:latin typeface="opensans"/>
              </a:rPr>
              <a:t> bands. The company said it's designing everything "from the ground up" with the goals of cost-effectiveness and reliability.</a:t>
            </a:r>
          </a:p>
          <a:p>
            <a:pPr algn="just"/>
            <a:endParaRPr lang="en-US" dirty="0">
              <a:solidFill>
                <a:srgbClr val="000000"/>
              </a:solidFill>
              <a:latin typeface="opensans"/>
            </a:endParaRPr>
          </a:p>
          <a:p>
            <a:pPr algn="just"/>
            <a:r>
              <a:rPr lang="en-US" dirty="0">
                <a:solidFill>
                  <a:srgbClr val="000000"/>
                </a:solidFill>
                <a:latin typeface="opensans"/>
              </a:rPr>
              <a:t>There’s a long way to go before SpaceX connects any Internet customers. But if the company achieves its goals, it could be a boon for consumers in rural areas who lack fast connectivity and customers anywhere else who want more competition. Musk has been working on the satellite Internet project for </a:t>
            </a:r>
            <a:r>
              <a:rPr lang="en-US" dirty="0">
                <a:solidFill>
                  <a:srgbClr val="FF4E00"/>
                </a:solidFill>
                <a:latin typeface="opensans"/>
                <a:hlinkClick r:id="rId4"/>
              </a:rPr>
              <a:t>at least two years</a:t>
            </a:r>
            <a:r>
              <a:rPr lang="en-US" dirty="0">
                <a:solidFill>
                  <a:srgbClr val="000000"/>
                </a:solidFill>
                <a:latin typeface="opensans"/>
              </a:rPr>
              <a:t>, and SpaceX </a:t>
            </a:r>
            <a:r>
              <a:rPr lang="en-US" dirty="0">
                <a:solidFill>
                  <a:srgbClr val="FF4E00"/>
                </a:solidFill>
                <a:latin typeface="opensans"/>
                <a:hlinkClick r:id="rId5"/>
              </a:rPr>
              <a:t>received $1 billion in funding</a:t>
            </a:r>
            <a:r>
              <a:rPr lang="en-US" dirty="0">
                <a:solidFill>
                  <a:srgbClr val="000000"/>
                </a:solidFill>
                <a:latin typeface="opensans"/>
              </a:rPr>
              <a:t> from Google and Fidelity Investments in January 2015 to support satellite manufacturing and space transport.</a:t>
            </a:r>
            <a:endParaRPr lang="en-US" b="0" i="0" dirty="0">
              <a:solidFill>
                <a:srgbClr val="000000"/>
              </a:solidFill>
              <a:effectLst/>
              <a:latin typeface="opensans"/>
            </a:endParaRPr>
          </a:p>
        </p:txBody>
      </p:sp>
    </p:spTree>
    <p:extLst>
      <p:ext uri="{BB962C8B-B14F-4D97-AF65-F5344CB8AC3E}">
        <p14:creationId xmlns:p14="http://schemas.microsoft.com/office/powerpoint/2010/main" val="10336676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tarlink คืออะไร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75624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63600" y="463654"/>
            <a:ext cx="10591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แต่การทำงานของ </a:t>
            </a:r>
            <a:r>
              <a:rPr lang="en-US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Starlink</a:t>
            </a: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แตกต่างออกไป</a:t>
            </a:r>
            <a:r>
              <a:rPr lang="th-TH" sz="36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 โดยตัวดาวเทียมจะถูกปล่อยขึ้นไปยังชั้นบรรยากาศที่ต่ำกว่าดาวเทียมของผู้ผลิตเจ้าอื่น แปลว่า </a:t>
            </a:r>
            <a:r>
              <a:rPr lang="en-US" sz="36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Starlink</a:t>
            </a:r>
            <a:r>
              <a:rPr lang="en-US" sz="36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36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จะอยู่ใกล้โลกมากกว่าถึง 60 เท่า ส่งผลให้สามารถส่งสัญญาณอินเทอร์เน็ตที่เร็วแรง </a:t>
            </a:r>
            <a:r>
              <a:rPr lang="en-US" sz="36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(</a:t>
            </a:r>
            <a:r>
              <a:rPr lang="th-TH" sz="36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ปี </a:t>
            </a:r>
            <a:r>
              <a:rPr lang="en-US" sz="36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2567</a:t>
            </a:r>
            <a:r>
              <a:rPr lang="th-TH" sz="36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36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ping </a:t>
            </a:r>
            <a:r>
              <a:rPr lang="th-TH" sz="36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ได้ </a:t>
            </a:r>
            <a:r>
              <a:rPr lang="en-US" sz="36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30</a:t>
            </a:r>
            <a:r>
              <a:rPr lang="th-TH" sz="36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36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-</a:t>
            </a:r>
            <a:r>
              <a:rPr lang="th-TH" sz="36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36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50ms </a:t>
            </a:r>
            <a:r>
              <a:rPr lang="th-TH" sz="36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และมีอัตราการส่งข้อมูล </a:t>
            </a:r>
            <a:r>
              <a:rPr lang="en-US" sz="36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50 - 200Mbps)</a:t>
            </a:r>
          </a:p>
        </p:txBody>
      </p:sp>
      <p:sp>
        <p:nvSpPr>
          <p:cNvPr id="6" name="Rectangle 5"/>
          <p:cNvSpPr/>
          <p:nvPr/>
        </p:nvSpPr>
        <p:spPr>
          <a:xfrm>
            <a:off x="1158851" y="6378657"/>
            <a:ext cx="110331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dirty="0"/>
              <a:t>https://thomasthailand.co/innovation/starlink/</a:t>
            </a:r>
            <a:br>
              <a:rPr lang="th-TH" sz="1400" dirty="0"/>
            </a:br>
            <a:r>
              <a:rPr lang="en-US" sz="1400" dirty="0"/>
              <a:t>https://www.spacedaily.com/reports/Is_Starlink_Good_for_Gaming_What_Player_Experiences_Reveal_About_SpaceXs_Satellite_Internet_999.html</a:t>
            </a:r>
          </a:p>
        </p:txBody>
      </p:sp>
      <p:sp>
        <p:nvSpPr>
          <p:cNvPr id="7" name="Rectangle 6"/>
          <p:cNvSpPr/>
          <p:nvPr/>
        </p:nvSpPr>
        <p:spPr>
          <a:xfrm>
            <a:off x="863600" y="2902295"/>
            <a:ext cx="105918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โดยทาง 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Elon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Musk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ได้วางแผนเกี่ยวกับ 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Starlink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ไว้อีกว่าในอนาคตจะสร้างเป็นอุปกรณ์ไร้สาย และสามารถพกพาเพื่อเชื่อมต่อได้ ไม่จำกัดเพียงแต่ต้องเป็น 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Router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เท่านั้น เพื่อให้ทุกคนได้ใช้งานที่ไหน เวลาไหนก็ได้ ซึ่ง ณ ขณะนี้ 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Starlink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เปิดให้สั่งจองใช้งานแล้วในราคา $99 หรือประมาณ 3,000 บาท ต่อเดือน โดยมีค่าอุปกรณ์ที่ใช้เชื่อมต่อดาวเทียม 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Starlink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ขาตั้งตัวรับสัญญาณ และ </a:t>
            </a:r>
            <a:r>
              <a:rPr lang="en-US" sz="2800" b="1" dirty="0" err="1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WiFi</a:t>
            </a:r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Router</a:t>
            </a:r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</a:t>
            </a:r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ไม่ใช่ </a:t>
            </a:r>
            <a:r>
              <a:rPr lang="en-US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mobile</a:t>
            </a:r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phone)</a:t>
            </a:r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อีก $499 หรือราว 15,000 บาท แต่น่าจะเริ่มใช้งานได้ในปี 2022 ต้องรอติดตามข่าวสารกันต่อไปอีกนะครับว่าจะมีการเปลี่ยนแปลงหรือไม่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(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ใช้ได้แค่ในบางประเทศ 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https://www.starlink.com/map)</a:t>
            </a:r>
            <a:endParaRPr lang="th-TH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126883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045" y="129913"/>
            <a:ext cx="10291702" cy="6562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5331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936" y="682171"/>
            <a:ext cx="10954512" cy="5455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707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88840" y="6501585"/>
            <a:ext cx="104775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/>
              <a:t>https://m-secure.wsj.net/video/20170114/011417spacex_preview/011417spacex_preview_v2_ec664k.mp4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2045" y="3017252"/>
            <a:ext cx="6152241" cy="3471416"/>
          </a:xfrm>
          <a:prstGeom prst="rect">
            <a:avLst/>
          </a:prstGeom>
        </p:spPr>
      </p:pic>
      <p:pic>
        <p:nvPicPr>
          <p:cNvPr id="2052" name="Picture 4" descr="Image resul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88" y="239843"/>
            <a:ext cx="4919770" cy="4924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31055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7371" y="232230"/>
            <a:ext cx="114935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GEO - Geostationary earth orbit</a:t>
            </a:r>
          </a:p>
          <a:p>
            <a:pPr marL="711200"/>
            <a:r>
              <a:rPr lang="en-US" sz="2400" dirty="0"/>
              <a:t>Geostationary (or geosynchronous) earth orbit (GEO) </a:t>
            </a:r>
            <a:r>
              <a:rPr lang="th-TH" sz="2400" dirty="0"/>
              <a:t>ระยะทางประมาณ </a:t>
            </a:r>
            <a:r>
              <a:rPr lang="en-US" sz="2400" dirty="0"/>
              <a:t>35,800 km </a:t>
            </a:r>
            <a:r>
              <a:rPr lang="th-TH" sz="2400" dirty="0"/>
              <a:t>จากพื้นโลก ใช้ถ่ายทอดสัญญาณวิทยุ ทีวี และให้บริการโทรศัพท์มือถือที่ครอบคลุมพื้นที่กว้าง </a:t>
            </a:r>
            <a:r>
              <a:rPr lang="en-US" sz="2400" dirty="0"/>
              <a:t>(</a:t>
            </a:r>
            <a:r>
              <a:rPr lang="th-TH" sz="2400" dirty="0"/>
              <a:t>แต่ใช้กำลังส่งมาก และ</a:t>
            </a:r>
            <a:r>
              <a:rPr lang="th-TH" sz="2400" dirty="0" err="1"/>
              <a:t>ดีเลย์</a:t>
            </a:r>
            <a:r>
              <a:rPr lang="th-TH" sz="2400" dirty="0"/>
              <a:t>มาก</a:t>
            </a:r>
            <a:r>
              <a:rPr lang="en-US" sz="24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MEO - Medium earth orbit</a:t>
            </a:r>
          </a:p>
          <a:p>
            <a:pPr marL="711200"/>
            <a:r>
              <a:rPr lang="en-US" sz="2400" dirty="0"/>
              <a:t>Medium earth orbit (MEO)</a:t>
            </a:r>
            <a:r>
              <a:rPr lang="th-TH" sz="2400" dirty="0"/>
              <a:t> ระยะทาง </a:t>
            </a:r>
            <a:r>
              <a:rPr lang="en-US" sz="2400" dirty="0"/>
              <a:t>5,000 - 12,000 km 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LEO - Low earth orbit</a:t>
            </a:r>
          </a:p>
          <a:p>
            <a:pPr marL="711200"/>
            <a:r>
              <a:rPr lang="en-US" sz="2400" dirty="0"/>
              <a:t>Low earth orbit (LEO) </a:t>
            </a:r>
            <a:r>
              <a:rPr lang="th-TH" sz="2400" dirty="0"/>
              <a:t>ระยะทาง </a:t>
            </a:r>
            <a:r>
              <a:rPr lang="en-US" sz="2400" dirty="0"/>
              <a:t>500 - 1,500 km </a:t>
            </a:r>
            <a:r>
              <a:rPr lang="th-TH" sz="2400" dirty="0"/>
              <a:t>ใช้ทำ </a:t>
            </a:r>
            <a:r>
              <a:rPr lang="en-US" sz="2400" dirty="0"/>
              <a:t>"espionage" (spying)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HEO - Highly elliptical orbit</a:t>
            </a:r>
          </a:p>
          <a:p>
            <a:pPr marL="711200"/>
            <a:r>
              <a:rPr lang="en-US" sz="2400" dirty="0"/>
              <a:t>Highly elliptical orbit (HEO) </a:t>
            </a:r>
            <a:r>
              <a:rPr lang="th-TH" sz="2400" dirty="0"/>
              <a:t>โคจรไม่เป็นวงกลม เพื่อให้ </a:t>
            </a:r>
            <a:r>
              <a:rPr lang="en-US" sz="2400" dirty="0"/>
              <a:t>perigee</a:t>
            </a:r>
            <a:r>
              <a:rPr lang="th-TH" sz="2400" dirty="0"/>
              <a:t> อยู่เหนือเมืองใหญ่ ๆ เพื่อให้สัญญาณดี</a:t>
            </a:r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>
            <a:off x="6672657" y="4663516"/>
            <a:ext cx="33698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</a:rPr>
              <a:t>(</a:t>
            </a:r>
            <a:r>
              <a:rPr lang="th-TH" dirty="0">
                <a:solidFill>
                  <a:srgbClr val="FF0000"/>
                </a:solidFill>
                <a:latin typeface="Arial" panose="020B0604020202020204" pitchFamily="34" charset="0"/>
              </a:rPr>
              <a:t>ตำแหน่งโคจรของวัตถุในอวกาศที่อยู่ใกล้โลกที่สุด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</a:rPr>
              <a:t>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252673" y="3486150"/>
            <a:ext cx="1104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dirty="0" err="1">
                <a:solidFill>
                  <a:srgbClr val="FF0000"/>
                </a:solidFill>
              </a:rPr>
              <a:t>เอสเปียน</a:t>
            </a:r>
            <a:r>
              <a:rPr lang="th-TH" dirty="0">
                <a:solidFill>
                  <a:srgbClr val="FF0000"/>
                </a:solidFill>
              </a:rPr>
              <a:t>นาด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0532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3868" y="189456"/>
            <a:ext cx="9151263" cy="61008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33869" y="6338767"/>
            <a:ext cx="91512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Roboto"/>
              </a:rPr>
              <a:t>SES-9 spacecraft in Geo Transfer Orbit, 40,600 km in altitude (image from SpaceX)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44589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419155" y="6488668"/>
            <a:ext cx="47728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https://www.youtube.com/watch?v=jfN8U_bt3is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360" y="241861"/>
            <a:ext cx="10633278" cy="597469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916739" y="5339351"/>
            <a:ext cx="10839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>
                <a:solidFill>
                  <a:srgbClr val="FF0000"/>
                </a:solidFill>
                <a:latin typeface="Roboto"/>
              </a:rPr>
              <a:t>27 ม.ค. 2</a:t>
            </a:r>
            <a:r>
              <a:rPr lang="en-US" b="1" dirty="0">
                <a:solidFill>
                  <a:srgbClr val="FF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564</a:t>
            </a:r>
          </a:p>
        </p:txBody>
      </p:sp>
    </p:spTree>
    <p:extLst>
      <p:ext uri="{BB962C8B-B14F-4D97-AF65-F5344CB8AC3E}">
        <p14:creationId xmlns:p14="http://schemas.microsoft.com/office/powerpoint/2010/main" val="41446637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DBF8593-D0D5-E64E-F7B7-0BFB6411DF53}"/>
              </a:ext>
            </a:extLst>
          </p:cNvPr>
          <p:cNvSpPr txBox="1"/>
          <p:nvPr/>
        </p:nvSpPr>
        <p:spPr>
          <a:xfrm>
            <a:off x="97467" y="60459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https://www.youtube.com/watch?v=nVNIoQUcFI4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F23212-6D8B-BB68-0D45-E4E36B804AAB}"/>
              </a:ext>
            </a:extLst>
          </p:cNvPr>
          <p:cNvSpPr txBox="1"/>
          <p:nvPr/>
        </p:nvSpPr>
        <p:spPr>
          <a:xfrm>
            <a:off x="97467" y="142927"/>
            <a:ext cx="111477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1" i="0" dirty="0" err="1">
                <a:solidFill>
                  <a:srgbClr val="0F0F0F"/>
                </a:solidFill>
                <a:effectLst/>
                <a:latin typeface="Roboto" panose="02000000000000000000" pitchFamily="2" charset="0"/>
              </a:rPr>
              <a:t>Mechazilla</a:t>
            </a:r>
            <a:endParaRPr lang="en-US" sz="2400" b="1" i="0" dirty="0">
              <a:solidFill>
                <a:srgbClr val="0F0F0F"/>
              </a:solidFill>
              <a:effectLst/>
              <a:latin typeface="Roboto" panose="020000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61D08D-4C1B-B16B-8AFB-704A352DDE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860" y="1140484"/>
            <a:ext cx="9489817" cy="52765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6EB554-31D1-401A-B1F1-39B6BDFD6969}"/>
              </a:ext>
            </a:extLst>
          </p:cNvPr>
          <p:cNvSpPr txBox="1"/>
          <p:nvPr/>
        </p:nvSpPr>
        <p:spPr>
          <a:xfrm>
            <a:off x="8767053" y="1140484"/>
            <a:ext cx="13886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400" b="0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13 ต.ค. 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ordia New" panose="020B0304020202020204" pitchFamily="34" charset="-34"/>
                <a:cs typeface="Cordia New" panose="020B0304020202020204" pitchFamily="34" charset="-34"/>
              </a:rPr>
              <a:t>2567</a:t>
            </a:r>
            <a:endParaRPr lang="en-US" sz="2400" dirty="0">
              <a:solidFill>
                <a:srgbClr val="FF0000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507622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hat is Elon Musk's Starship space vehicle? - BBC News">
            <a:extLst>
              <a:ext uri="{FF2B5EF4-FFF2-40B4-BE49-F238E27FC236}">
                <a16:creationId xmlns:a16="http://schemas.microsoft.com/office/drawing/2014/main" id="{7B2AA317-1819-5F8F-D129-8E3B0ECD7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10" y="0"/>
            <a:ext cx="5972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6D086E9-E1BC-9722-8FFC-5AE001B807EE}"/>
              </a:ext>
            </a:extLst>
          </p:cNvPr>
          <p:cNvSpPr/>
          <p:nvPr/>
        </p:nvSpPr>
        <p:spPr>
          <a:xfrm>
            <a:off x="5447489" y="2889115"/>
            <a:ext cx="914400" cy="2840476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B0F64D-F765-7F50-2F96-EE8F986BCDBC}"/>
              </a:ext>
            </a:extLst>
          </p:cNvPr>
          <p:cNvSpPr txBox="1"/>
          <p:nvPr/>
        </p:nvSpPr>
        <p:spPr>
          <a:xfrm>
            <a:off x="6513985" y="5321029"/>
            <a:ext cx="1375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Booster</a:t>
            </a:r>
          </a:p>
        </p:txBody>
      </p:sp>
    </p:spTree>
    <p:extLst>
      <p:ext uri="{BB962C8B-B14F-4D97-AF65-F5344CB8AC3E}">
        <p14:creationId xmlns:p14="http://schemas.microsoft.com/office/powerpoint/2010/main" val="4625441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1450" y="185738"/>
            <a:ext cx="11830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Iridium satellite constellation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322" y="1253442"/>
            <a:ext cx="5248170" cy="50162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3592" y="3761579"/>
            <a:ext cx="4898942" cy="2944020"/>
          </a:xfrm>
          <a:prstGeom prst="rect">
            <a:avLst/>
          </a:prstGeom>
        </p:spPr>
      </p:pic>
      <p:pic>
        <p:nvPicPr>
          <p:cNvPr id="6146" name="Picture 2" descr="Iridium Satellit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3592" y="185738"/>
            <a:ext cx="4868813" cy="3239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11540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upload.wikimedia.org/wikipedia/commons/thumb/9/90/Iridium_Coverage_Animation.gif/300px-Iridium_Coverage_Animation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175" y="591456"/>
            <a:ext cx="9656082" cy="482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73175" y="5602292"/>
            <a:ext cx="96560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52525"/>
                </a:solidFill>
                <a:latin typeface="Arial" panose="020B0604020202020204" pitchFamily="34" charset="0"/>
              </a:rPr>
              <a:t>Coverage of Earth by the Iridium satellites which are arranged in 6 orbits of 11 satellites each.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454537" y="5969753"/>
            <a:ext cx="3474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dirty="0">
                <a:solidFill>
                  <a:srgbClr val="FF0000"/>
                </a:solidFill>
              </a:rPr>
              <a:t>ใช้ </a:t>
            </a:r>
            <a:r>
              <a:rPr lang="en-US" dirty="0">
                <a:solidFill>
                  <a:srgbClr val="FF0000"/>
                </a:solidFill>
              </a:rPr>
              <a:t>66 </a:t>
            </a:r>
            <a:r>
              <a:rPr lang="th-TH" dirty="0">
                <a:solidFill>
                  <a:srgbClr val="FF0000"/>
                </a:solidFill>
              </a:rPr>
              <a:t>ดวง สำรองอีก </a:t>
            </a:r>
            <a:r>
              <a:rPr lang="en-US" dirty="0">
                <a:solidFill>
                  <a:srgbClr val="FF0000"/>
                </a:solidFill>
              </a:rPr>
              <a:t>6 </a:t>
            </a:r>
            <a:r>
              <a:rPr lang="th-TH" dirty="0">
                <a:solidFill>
                  <a:srgbClr val="FF0000"/>
                </a:solidFill>
              </a:rPr>
              <a:t>ดวง รวมใช้ทั้งหมด </a:t>
            </a:r>
            <a:r>
              <a:rPr lang="en-US" dirty="0">
                <a:solidFill>
                  <a:srgbClr val="FF0000"/>
                </a:solidFill>
              </a:rPr>
              <a:t>72 </a:t>
            </a:r>
            <a:r>
              <a:rPr lang="th-TH" dirty="0">
                <a:solidFill>
                  <a:srgbClr val="FF0000"/>
                </a:solidFill>
              </a:rPr>
              <a:t>ดวง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2645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3546" y="3065915"/>
            <a:ext cx="5867400" cy="36290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120" y="134029"/>
            <a:ext cx="8009022" cy="347866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4120" y="3768822"/>
            <a:ext cx="59494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ทำได้ตั้งนานแล้ว ก่อน </a:t>
            </a:r>
            <a:r>
              <a:rPr lang="en-US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iPhone </a:t>
            </a:r>
            <a:r>
              <a:rPr lang="th-TH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และ </a:t>
            </a:r>
            <a:r>
              <a:rPr lang="en-US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Android</a:t>
            </a:r>
            <a:br>
              <a:rPr lang="en-US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</a:br>
            <a:r>
              <a:rPr lang="th-TH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แต่ </a:t>
            </a:r>
            <a:r>
              <a:rPr lang="en-US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data rate </a:t>
            </a:r>
            <a:r>
              <a:rPr lang="th-TH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มันน้อย มีจำนวนผู้ใช้มากไม่ได้</a:t>
            </a:r>
          </a:p>
          <a:p>
            <a:r>
              <a:rPr lang="th-TH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ทำให้เมื่อหารเฉลี่ยกันแล้ว ค่าใช้บริการจะแพงมาก</a:t>
            </a:r>
            <a:endParaRPr lang="en-US" dirty="0">
              <a:solidFill>
                <a:srgbClr val="FF0000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4120" y="4848279"/>
            <a:ext cx="5949426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Rechargeable lithium-ion battery works with the Iridium 9555 satellite phone. Up to 4 hours of talk time; Up to 30 hours of standby operation.</a:t>
            </a:r>
            <a:br>
              <a:rPr lang="en-US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</a:br>
            <a:r>
              <a:rPr lang="en-US" sz="11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https://www.satellitephonestore.com/catalog/sale/details/iridium-9555-battery-oem-130</a:t>
            </a:r>
            <a:endParaRPr lang="th-TH" sz="1100" dirty="0">
              <a:solidFill>
                <a:srgbClr val="FF0000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4120" y="6097013"/>
            <a:ext cx="59494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Q: How long can iPhone battery last on call?</a:t>
            </a:r>
            <a:br>
              <a:rPr lang="en-US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</a:br>
            <a:r>
              <a:rPr lang="en-US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A: between 10 to 17 hours</a:t>
            </a:r>
            <a:endParaRPr lang="th-TH" dirty="0">
              <a:solidFill>
                <a:srgbClr val="FF0000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752822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264" y="129722"/>
            <a:ext cx="11796047" cy="42535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64" y="4426857"/>
            <a:ext cx="4506232" cy="23160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85896" y="5292495"/>
            <a:ext cx="5146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dirty="0"/>
              <a:t>ไทยคม </a:t>
            </a:r>
            <a:r>
              <a:rPr lang="en-US" sz="3200" dirty="0"/>
              <a:t>8 (</a:t>
            </a:r>
            <a:r>
              <a:rPr lang="th-TH" sz="3200" dirty="0"/>
              <a:t>น่าจะเป็น </a:t>
            </a:r>
            <a:r>
              <a:rPr lang="en-US" sz="3200" dirty="0"/>
              <a:t>GEO </a:t>
            </a:r>
            <a:r>
              <a:rPr lang="th-TH" sz="3200" dirty="0"/>
              <a:t>เพราะอยู่กับที่</a:t>
            </a:r>
            <a:r>
              <a:rPr lang="en-US" sz="3200" dirty="0"/>
              <a:t>)</a:t>
            </a:r>
          </a:p>
        </p:txBody>
      </p:sp>
      <p:sp>
        <p:nvSpPr>
          <p:cNvPr id="3" name="Rectangle 2"/>
          <p:cNvSpPr/>
          <p:nvPr/>
        </p:nvSpPr>
        <p:spPr>
          <a:xfrm>
            <a:off x="7242119" y="6488668"/>
            <a:ext cx="49498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https://www.tnnthailand.com/news/tech/110955/</a:t>
            </a: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10972800" y="2581275"/>
            <a:ext cx="752475" cy="40005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19131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0779" y="0"/>
            <a:ext cx="971044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26364" y="2752600"/>
            <a:ext cx="1381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True Vision</a:t>
            </a:r>
          </a:p>
        </p:txBody>
      </p:sp>
    </p:spTree>
    <p:extLst>
      <p:ext uri="{BB962C8B-B14F-4D97-AF65-F5344CB8AC3E}">
        <p14:creationId xmlns:p14="http://schemas.microsoft.com/office/powerpoint/2010/main" val="21022966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131" y="227838"/>
            <a:ext cx="5257800" cy="1714500"/>
          </a:xfrm>
          <a:prstGeom prst="rect">
            <a:avLst/>
          </a:prstGeom>
        </p:spPr>
      </p:pic>
      <p:pic>
        <p:nvPicPr>
          <p:cNvPr id="1026" name="Picture 2" descr="https://image.makewebeasy.net/makeweb/0/FaaKgUbmb/WFX/cover_1.png?v=20201219094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6" y="2189531"/>
            <a:ext cx="6052854" cy="3880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040846" y="6211669"/>
            <a:ext cx="51511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/>
              <a:t>https://www.thaiai.co.th/17934177/thaicom-express</a:t>
            </a:r>
            <a:br>
              <a:rPr lang="en-US" dirty="0"/>
            </a:br>
            <a:r>
              <a:rPr lang="en-US" dirty="0"/>
              <a:t>https://www.bangkokbiznews.com/tech/991905</a:t>
            </a:r>
          </a:p>
        </p:txBody>
      </p:sp>
      <p:pic>
        <p:nvPicPr>
          <p:cNvPr id="1028" name="Picture 4" descr="https://image.makewebeasy.net/makeweb/0/FaaKgUbmb/WFX/WFX_cover_1_3.png?v=20201219094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450" y="2189532"/>
            <a:ext cx="6052855" cy="3880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86131" y="6109035"/>
            <a:ext cx="5847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THAICOM8 </a:t>
            </a:r>
            <a:r>
              <a:rPr lang="th-TH" sz="2000" dirty="0">
                <a:solidFill>
                  <a:srgbClr val="FF0000"/>
                </a:solidFill>
              </a:rPr>
              <a:t>เป็น </a:t>
            </a:r>
            <a:r>
              <a:rPr lang="en-US" sz="2000" dirty="0">
                <a:solidFill>
                  <a:srgbClr val="FF0000"/>
                </a:solidFill>
              </a:rPr>
              <a:t>GEO </a:t>
            </a:r>
            <a:r>
              <a:rPr lang="th-TH" sz="2000" dirty="0" err="1">
                <a:solidFill>
                  <a:srgbClr val="FF0000"/>
                </a:solidFill>
              </a:rPr>
              <a:t>สัญญาณเน็ต</a:t>
            </a:r>
            <a:r>
              <a:rPr lang="th-TH" sz="2000" dirty="0">
                <a:solidFill>
                  <a:srgbClr val="FF0000"/>
                </a:solidFill>
              </a:rPr>
              <a:t>ไม่น่าแรงมาก และ </a:t>
            </a:r>
            <a:r>
              <a:rPr lang="en-US" sz="2000" dirty="0">
                <a:solidFill>
                  <a:srgbClr val="FF0000"/>
                </a:solidFill>
              </a:rPr>
              <a:t>latency </a:t>
            </a:r>
            <a:r>
              <a:rPr lang="th-TH" sz="2000" dirty="0">
                <a:solidFill>
                  <a:srgbClr val="FF0000"/>
                </a:solidFill>
              </a:rPr>
              <a:t>น่าจะสูง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5344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8435" y="146957"/>
            <a:ext cx="8205108" cy="57244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656345" y="5871451"/>
            <a:ext cx="48892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https://www.youtube.com/watch?v=V9xGRtbTzS8</a:t>
            </a:r>
          </a:p>
        </p:txBody>
      </p:sp>
    </p:spTree>
    <p:extLst>
      <p:ext uri="{BB962C8B-B14F-4D97-AF65-F5344CB8AC3E}">
        <p14:creationId xmlns:p14="http://schemas.microsoft.com/office/powerpoint/2010/main" val="23561796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2817" y="0"/>
            <a:ext cx="97263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0877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662" y="304800"/>
            <a:ext cx="9972675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2393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2024" y="155448"/>
            <a:ext cx="11777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PHP (began in 1994, its competitor is ASP by Microsoft)</a:t>
            </a:r>
          </a:p>
        </p:txBody>
      </p:sp>
      <p:pic>
        <p:nvPicPr>
          <p:cNvPr id="2050" name="Picture 2" descr="Image result for server ic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772" y="1984248"/>
            <a:ext cx="1396593" cy="2167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3302" y="2375059"/>
            <a:ext cx="1322267" cy="1385506"/>
          </a:xfrm>
          <a:prstGeom prst="rect">
            <a:avLst/>
          </a:prstGeom>
        </p:spPr>
      </p:pic>
      <p:cxnSp>
        <p:nvCxnSpPr>
          <p:cNvPr id="12" name="Straight Arrow Connector 11"/>
          <p:cNvCxnSpPr>
            <a:stCxn id="2050" idx="3"/>
            <a:endCxn id="10" idx="1"/>
          </p:cNvCxnSpPr>
          <p:nvPr/>
        </p:nvCxnSpPr>
        <p:spPr>
          <a:xfrm>
            <a:off x="9839365" y="3067812"/>
            <a:ext cx="703937" cy="0"/>
          </a:xfrm>
          <a:prstGeom prst="straightConnector1">
            <a:avLst/>
          </a:prstGeom>
          <a:ln w="2540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442772" y="4313086"/>
            <a:ext cx="1396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Server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543302" y="4313086"/>
            <a:ext cx="1322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Database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851" y="1984248"/>
            <a:ext cx="2167128" cy="216712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27851" y="4313086"/>
            <a:ext cx="2167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Web Browser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2888019" y="2783840"/>
            <a:ext cx="5219661" cy="9652"/>
          </a:xfrm>
          <a:prstGeom prst="straightConnector1">
            <a:avLst/>
          </a:prstGeom>
          <a:ln w="25400">
            <a:solidFill>
              <a:schemeClr val="tx1"/>
            </a:solidFill>
            <a:headEnd type="none" w="sm" len="sm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6375850" y="5121127"/>
            <a:ext cx="43569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/>
              <a:t>ที่ </a:t>
            </a:r>
            <a:r>
              <a:rPr lang="en-US" dirty="0"/>
              <a:t>Server </a:t>
            </a:r>
            <a:r>
              <a:rPr lang="th-TH" dirty="0"/>
              <a:t>ต้องติดตั้งโปรแกรม </a:t>
            </a:r>
            <a:r>
              <a:rPr lang="en-US" dirty="0"/>
              <a:t>Web Server</a:t>
            </a:r>
            <a:endParaRPr lang="th-TH" dirty="0"/>
          </a:p>
          <a:p>
            <a:r>
              <a:rPr lang="th-TH" dirty="0"/>
              <a:t>เช่น </a:t>
            </a:r>
            <a:r>
              <a:rPr lang="en-US" dirty="0"/>
              <a:t>Apache / </a:t>
            </a:r>
            <a:r>
              <a:rPr lang="en-US" dirty="0" err="1"/>
              <a:t>NginX</a:t>
            </a:r>
            <a:r>
              <a:rPr lang="en-US" dirty="0"/>
              <a:t> (Linux) </a:t>
            </a:r>
            <a:r>
              <a:rPr lang="th-TH" dirty="0"/>
              <a:t>หรือ </a:t>
            </a:r>
            <a:r>
              <a:rPr lang="en-US" dirty="0"/>
              <a:t>IIS (Windows)</a:t>
            </a:r>
          </a:p>
          <a:p>
            <a:r>
              <a:rPr lang="en-US" dirty="0"/>
              <a:t>default port number: 80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2860760" y="3434588"/>
            <a:ext cx="5230043" cy="9652"/>
          </a:xfrm>
          <a:prstGeom prst="straightConnector1">
            <a:avLst/>
          </a:prstGeom>
          <a:ln w="25400">
            <a:solidFill>
              <a:schemeClr val="tx1"/>
            </a:solidFill>
            <a:headEnd type="none" w="sm" len="sm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003040" y="2334875"/>
            <a:ext cx="3129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Request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003040" y="2997038"/>
            <a:ext cx="3322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Dynamic </a:t>
            </a:r>
            <a:r>
              <a:rPr lang="en-US" sz="2400" dirty="0"/>
              <a:t>response</a:t>
            </a:r>
          </a:p>
        </p:txBody>
      </p:sp>
    </p:spTree>
    <p:extLst>
      <p:ext uri="{BB962C8B-B14F-4D97-AF65-F5344CB8AC3E}">
        <p14:creationId xmlns:p14="http://schemas.microsoft.com/office/powerpoint/2010/main" val="21046039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726097" y="6488668"/>
            <a:ext cx="44659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https://www.w3schools.com/php/default.asp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3714" y="839315"/>
            <a:ext cx="5213033" cy="500520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932" y="839315"/>
            <a:ext cx="1339777" cy="500520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1477" y="2047875"/>
            <a:ext cx="3633107" cy="133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398909" y="3341917"/>
            <a:ext cx="29808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/>
              <a:t>https://laravel.com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95980" y="5197097"/>
            <a:ext cx="2488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HTML + JavaScript + PHP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th-TH" dirty="0">
                <a:solidFill>
                  <a:srgbClr val="FF0000"/>
                </a:solidFill>
              </a:rPr>
              <a:t>ในไฟล์เดียวกัน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20993" y="2638997"/>
            <a:ext cx="47256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server-side script </a:t>
            </a:r>
            <a:r>
              <a:rPr lang="th-TH" sz="1600" dirty="0">
                <a:solidFill>
                  <a:srgbClr val="FF0000"/>
                </a:solidFill>
              </a:rPr>
              <a:t>ทำงานที่ฝั่ง </a:t>
            </a:r>
            <a:r>
              <a:rPr lang="en-US" sz="1600" dirty="0">
                <a:solidFill>
                  <a:srgbClr val="FF0000"/>
                </a:solidFill>
              </a:rPr>
              <a:t>server</a:t>
            </a:r>
          </a:p>
        </p:txBody>
      </p:sp>
      <p:sp>
        <p:nvSpPr>
          <p:cNvPr id="9" name="Rectangle 8"/>
          <p:cNvSpPr/>
          <p:nvPr/>
        </p:nvSpPr>
        <p:spPr>
          <a:xfrm>
            <a:off x="3020992" y="2928395"/>
            <a:ext cx="4725626" cy="123849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673714" y="466036"/>
            <a:ext cx="17825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rgbClr val="FF0000"/>
                </a:solidFill>
              </a:rPr>
              <a:t>index</a:t>
            </a:r>
            <a:r>
              <a:rPr lang="en-US" sz="2000" b="1" dirty="0" err="1">
                <a:solidFill>
                  <a:srgbClr val="FF0000"/>
                </a:solidFill>
              </a:rPr>
              <a:t>.php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4415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SP.NET MVC (เอเอสพีดอตเน็ต เอ็มวีซี) คืออะไร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72" y="172616"/>
            <a:ext cx="4302232" cy="2570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0850" y="1999269"/>
            <a:ext cx="7029450" cy="474345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V="1">
            <a:off x="1376516" y="2500314"/>
            <a:ext cx="623734" cy="1088460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2347888" y="2500315"/>
            <a:ext cx="136905" cy="2071685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2695526" y="2500314"/>
            <a:ext cx="942409" cy="745791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01777" y="3664370"/>
            <a:ext cx="1463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dirty="0">
                <a:solidFill>
                  <a:srgbClr val="FF0000"/>
                </a:solidFill>
              </a:rPr>
              <a:t>นึกถึงโค้ดที่ได้จาก</a:t>
            </a:r>
            <a:br>
              <a:rPr lang="th-TH" dirty="0">
                <a:solidFill>
                  <a:srgbClr val="FF0000"/>
                </a:solidFill>
              </a:rPr>
            </a:br>
            <a:r>
              <a:rPr lang="th-TH" dirty="0">
                <a:solidFill>
                  <a:srgbClr val="FF0000"/>
                </a:solidFill>
              </a:rPr>
              <a:t>การทำ </a:t>
            </a:r>
            <a:r>
              <a:rPr lang="en-US" dirty="0">
                <a:solidFill>
                  <a:srgbClr val="FF0000"/>
                </a:solidFill>
              </a:rPr>
              <a:t>scaffold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118842" y="3341205"/>
            <a:ext cx="2062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dirty="0">
                <a:solidFill>
                  <a:srgbClr val="FF0000"/>
                </a:solidFill>
              </a:rPr>
              <a:t>นึกถึง</a:t>
            </a:r>
            <a:r>
              <a:rPr lang="en-US" dirty="0">
                <a:solidFill>
                  <a:srgbClr val="FF0000"/>
                </a:solidFill>
              </a:rPr>
              <a:t> controller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th-TH" dirty="0">
                <a:solidFill>
                  <a:srgbClr val="FF0000"/>
                </a:solidFill>
              </a:rPr>
              <a:t>ของ </a:t>
            </a:r>
            <a:r>
              <a:rPr lang="en-US" dirty="0">
                <a:solidFill>
                  <a:srgbClr val="FF0000"/>
                </a:solidFill>
              </a:rPr>
              <a:t>API </a:t>
            </a:r>
            <a:r>
              <a:rPr lang="th-TH" dirty="0">
                <a:solidFill>
                  <a:srgbClr val="FF0000"/>
                </a:solidFill>
              </a:rPr>
              <a:t>เช่น </a:t>
            </a:r>
            <a:r>
              <a:rPr lang="en-US" dirty="0">
                <a:solidFill>
                  <a:srgbClr val="FF0000"/>
                </a:solidFill>
              </a:rPr>
              <a:t>Activities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6772" y="4667100"/>
            <a:ext cx="498482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dirty="0">
                <a:solidFill>
                  <a:srgbClr val="FF0000"/>
                </a:solidFill>
              </a:rPr>
              <a:t>นึกถึง </a:t>
            </a:r>
            <a:r>
              <a:rPr lang="en-US" dirty="0">
                <a:solidFill>
                  <a:srgbClr val="FF0000"/>
                </a:solidFill>
              </a:rPr>
              <a:t>GUI </a:t>
            </a:r>
            <a:r>
              <a:rPr lang="th-TH" dirty="0">
                <a:solidFill>
                  <a:srgbClr val="FF0000"/>
                </a:solidFill>
              </a:rPr>
              <a:t>แต่ </a:t>
            </a:r>
            <a:r>
              <a:rPr lang="en-US" dirty="0">
                <a:solidFill>
                  <a:srgbClr val="FF0000"/>
                </a:solidFill>
              </a:rPr>
              <a:t>ASP.NET </a:t>
            </a:r>
            <a:r>
              <a:rPr lang="th-TH" dirty="0">
                <a:solidFill>
                  <a:srgbClr val="FF0000"/>
                </a:solidFill>
              </a:rPr>
              <a:t>มีเครื่องมือที่ใช้ทำ </a:t>
            </a:r>
            <a:r>
              <a:rPr lang="en-US" dirty="0">
                <a:solidFill>
                  <a:srgbClr val="FF0000"/>
                </a:solidFill>
              </a:rPr>
              <a:t>Views </a:t>
            </a:r>
            <a:r>
              <a:rPr lang="th-TH" dirty="0">
                <a:solidFill>
                  <a:srgbClr val="FF0000"/>
                </a:solidFill>
              </a:rPr>
              <a:t>ให้ด้วย</a:t>
            </a:r>
            <a:br>
              <a:rPr lang="th-TH" dirty="0">
                <a:solidFill>
                  <a:srgbClr val="FF0000"/>
                </a:solidFill>
              </a:rPr>
            </a:br>
            <a:r>
              <a:rPr lang="th-TH" dirty="0">
                <a:solidFill>
                  <a:srgbClr val="FF0000"/>
                </a:solidFill>
              </a:rPr>
              <a:t>ไม่ต้องไปใช้ </a:t>
            </a:r>
            <a:r>
              <a:rPr lang="en-US" dirty="0">
                <a:solidFill>
                  <a:srgbClr val="FF0000"/>
                </a:solidFill>
              </a:rPr>
              <a:t>front-end framework </a:t>
            </a:r>
            <a:r>
              <a:rPr lang="th-TH" dirty="0">
                <a:solidFill>
                  <a:srgbClr val="FF0000"/>
                </a:solidFill>
              </a:rPr>
              <a:t>อื่น ๆ เช่น </a:t>
            </a:r>
            <a:r>
              <a:rPr lang="en-US" dirty="0">
                <a:solidFill>
                  <a:srgbClr val="FF0000"/>
                </a:solidFill>
              </a:rPr>
              <a:t>React</a:t>
            </a:r>
          </a:p>
          <a:p>
            <a:pPr algn="ctr"/>
            <a:endParaRPr lang="en-US" dirty="0">
              <a:solidFill>
                <a:srgbClr val="FF0000"/>
              </a:solidFill>
            </a:endParaRPr>
          </a:p>
          <a:p>
            <a:pPr algn="ctr"/>
            <a:r>
              <a:rPr lang="th-TH" dirty="0">
                <a:solidFill>
                  <a:srgbClr val="FF0000"/>
                </a:solidFill>
              </a:rPr>
              <a:t>ข้อดีของการพัฒนาเว็บแอป</a:t>
            </a:r>
            <a:r>
              <a:rPr lang="th-TH" dirty="0" err="1">
                <a:solidFill>
                  <a:srgbClr val="FF0000"/>
                </a:solidFill>
              </a:rPr>
              <a:t>พลิเค</a:t>
            </a:r>
            <a:r>
              <a:rPr lang="th-TH" dirty="0">
                <a:solidFill>
                  <a:srgbClr val="FF0000"/>
                </a:solidFill>
              </a:rPr>
              <a:t>ชันแบบนี้คือง่าย ทำเสร็จเร็ว</a:t>
            </a:r>
            <a:br>
              <a:rPr lang="th-TH" dirty="0">
                <a:solidFill>
                  <a:srgbClr val="FF0000"/>
                </a:solidFill>
              </a:rPr>
            </a:br>
            <a:r>
              <a:rPr lang="th-TH" dirty="0">
                <a:solidFill>
                  <a:srgbClr val="FF0000"/>
                </a:solidFill>
              </a:rPr>
              <a:t>โปรแกรมเมอร์คนเดียวทำทั้ง </a:t>
            </a:r>
            <a:r>
              <a:rPr lang="en-US" dirty="0">
                <a:solidFill>
                  <a:srgbClr val="FF0000"/>
                </a:solidFill>
              </a:rPr>
              <a:t>Controllers / Models /</a:t>
            </a:r>
            <a:r>
              <a:rPr lang="th-TH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Views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th-TH" dirty="0">
                <a:solidFill>
                  <a:srgbClr val="FF0000"/>
                </a:solidFill>
              </a:rPr>
              <a:t>ข้อเสียคือ มันแบ่งงานเป็น </a:t>
            </a:r>
            <a:r>
              <a:rPr lang="en-US" dirty="0">
                <a:solidFill>
                  <a:srgbClr val="FF0000"/>
                </a:solidFill>
              </a:rPr>
              <a:t>front-end / back-end </a:t>
            </a:r>
            <a:r>
              <a:rPr lang="th-TH" dirty="0">
                <a:solidFill>
                  <a:srgbClr val="FF0000"/>
                </a:solidFill>
              </a:rPr>
              <a:t>ไม่ได้</a:t>
            </a:r>
            <a:br>
              <a:rPr lang="th-TH" dirty="0">
                <a:solidFill>
                  <a:srgbClr val="FF0000"/>
                </a:solidFill>
              </a:rPr>
            </a:br>
            <a:r>
              <a:rPr lang="th-TH" dirty="0">
                <a:solidFill>
                  <a:srgbClr val="FF0000"/>
                </a:solidFill>
              </a:rPr>
              <a:t>ไม่เหมาะกับ</a:t>
            </a:r>
            <a:r>
              <a:rPr lang="th-TH" dirty="0" err="1">
                <a:solidFill>
                  <a:srgbClr val="FF0000"/>
                </a:solidFill>
              </a:rPr>
              <a:t>โปรเจ็ค</a:t>
            </a:r>
            <a:r>
              <a:rPr lang="th-TH" dirty="0">
                <a:solidFill>
                  <a:srgbClr val="FF0000"/>
                </a:solidFill>
              </a:rPr>
              <a:t>ขนาดใหญ่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th-TH" dirty="0">
                <a:solidFill>
                  <a:srgbClr val="FF0000"/>
                </a:solidFill>
              </a:rPr>
              <a:t>ต้องพึ่งคนคนเดียว เสี่ยง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5298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9F1B57C-4C9B-555D-1EE4-167B4A16FF1D}"/>
              </a:ext>
            </a:extLst>
          </p:cNvPr>
          <p:cNvSpPr txBox="1"/>
          <p:nvPr/>
        </p:nvSpPr>
        <p:spPr>
          <a:xfrm>
            <a:off x="1228724" y="1582340"/>
            <a:ext cx="973455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anit" panose="00000500000000000000" pitchFamily="2" charset="-34"/>
                <a:cs typeface="Kanit" panose="00000500000000000000" pitchFamily="2" charset="-34"/>
              </a:rPr>
              <a:t>Web API</a:t>
            </a:r>
            <a:br>
              <a:rPr lang="en-US" sz="13800" dirty="0">
                <a:latin typeface="Kanit" panose="00000500000000000000" pitchFamily="2" charset="-34"/>
                <a:cs typeface="Kanit" panose="00000500000000000000" pitchFamily="2" charset="-34"/>
              </a:rPr>
            </a:br>
            <a:r>
              <a:rPr lang="en-US" sz="9600" dirty="0">
                <a:latin typeface="Kanit" panose="00000500000000000000" pitchFamily="2" charset="-34"/>
                <a:cs typeface="Kanit" panose="00000500000000000000" pitchFamily="2" charset="-34"/>
              </a:rPr>
              <a:t>(B</a:t>
            </a:r>
            <a:r>
              <a:rPr lang="en-US" sz="5400" dirty="0">
                <a:latin typeface="Kanit" panose="00000500000000000000" pitchFamily="2" charset="-34"/>
                <a:cs typeface="Kanit" panose="00000500000000000000" pitchFamily="2" charset="-34"/>
              </a:rPr>
              <a:t>ACK</a:t>
            </a:r>
            <a:r>
              <a:rPr lang="en-US" sz="9600" dirty="0">
                <a:latin typeface="Kanit" panose="00000500000000000000" pitchFamily="2" charset="-34"/>
                <a:cs typeface="Kanit" panose="00000500000000000000" pitchFamily="2" charset="-34"/>
              </a:rPr>
              <a:t> E</a:t>
            </a:r>
            <a:r>
              <a:rPr lang="en-US" sz="5400" dirty="0">
                <a:latin typeface="Kanit" panose="00000500000000000000" pitchFamily="2" charset="-34"/>
                <a:cs typeface="Kanit" panose="00000500000000000000" pitchFamily="2" charset="-34"/>
              </a:rPr>
              <a:t>ND</a:t>
            </a:r>
            <a:r>
              <a:rPr lang="en-US" sz="9600" dirty="0">
                <a:latin typeface="Kanit" panose="00000500000000000000" pitchFamily="2" charset="-34"/>
                <a:cs typeface="Kanit" panose="00000500000000000000" pitchFamily="2" charset="-34"/>
              </a:rPr>
              <a:t>)</a:t>
            </a:r>
            <a:endParaRPr lang="en-US" sz="13800" dirty="0"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5216033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https://docs.microsoft.com/en-us/aspnet/core/tutorials/first-web-api?view=aspnetcore-</a:t>
            </a:r>
            <a:r>
              <a:rPr lang="en-US" dirty="0">
                <a:solidFill>
                  <a:srgbClr val="00B0F0"/>
                </a:solidFill>
                <a:highlight>
                  <a:srgbClr val="FFFF00"/>
                </a:highlight>
              </a:rPr>
              <a:t>6.0</a:t>
            </a:r>
            <a:r>
              <a:rPr lang="en-US" dirty="0">
                <a:solidFill>
                  <a:srgbClr val="00B0F0"/>
                </a:solidFill>
              </a:rPr>
              <a:t>&amp;tabs=visual-studio-code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560070"/>
            <a:ext cx="116586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500" dirty="0">
                <a:solidFill>
                  <a:srgbClr val="212121"/>
                </a:solidFill>
                <a:latin typeface="open sans"/>
              </a:rPr>
              <a:t>ติดตั้ง </a:t>
            </a:r>
            <a:r>
              <a:rPr lang="en-US" sz="1500" dirty="0">
                <a:solidFill>
                  <a:srgbClr val="212121"/>
                </a:solidFill>
                <a:latin typeface="open sans"/>
              </a:rPr>
              <a:t>.NET SDK 6 </a:t>
            </a:r>
            <a:r>
              <a:rPr lang="th-TH" sz="1500" dirty="0">
                <a:solidFill>
                  <a:srgbClr val="212121"/>
                </a:solidFill>
                <a:latin typeface="open sans"/>
              </a:rPr>
              <a:t>ก่อน</a:t>
            </a:r>
            <a:r>
              <a:rPr lang="en-US" sz="1500" dirty="0">
                <a:solidFill>
                  <a:srgbClr val="212121"/>
                </a:solidFill>
                <a:latin typeface="open sans"/>
              </a:rPr>
              <a:t> </a:t>
            </a:r>
            <a:r>
              <a:rPr lang="th-TH" sz="1500" dirty="0">
                <a:solidFill>
                  <a:srgbClr val="212121"/>
                </a:solidFill>
                <a:latin typeface="open sans"/>
              </a:rPr>
              <a:t>ทดสอบว่าติดตั้งสำเร็จหรือไม่</a:t>
            </a:r>
            <a:br>
              <a:rPr lang="th-TH" sz="1500" dirty="0">
                <a:solidFill>
                  <a:srgbClr val="212121"/>
                </a:solidFill>
                <a:latin typeface="open sans"/>
              </a:rPr>
            </a:br>
            <a:r>
              <a:rPr lang="en-US" sz="1500" dirty="0" err="1">
                <a:solidFill>
                  <a:srgbClr val="212121"/>
                </a:solidFill>
                <a:latin typeface="open sans"/>
              </a:rPr>
              <a:t>dotnet</a:t>
            </a:r>
            <a:r>
              <a:rPr lang="en-US" sz="1500" dirty="0">
                <a:solidFill>
                  <a:srgbClr val="212121"/>
                </a:solidFill>
                <a:latin typeface="open sans"/>
              </a:rPr>
              <a:t> --list-</a:t>
            </a:r>
            <a:r>
              <a:rPr lang="en-US" sz="1500" dirty="0" err="1">
                <a:solidFill>
                  <a:srgbClr val="212121"/>
                </a:solidFill>
                <a:latin typeface="open sans"/>
              </a:rPr>
              <a:t>sdks</a:t>
            </a:r>
            <a:endParaRPr lang="th-TH" sz="1500" dirty="0">
              <a:solidFill>
                <a:srgbClr val="212121"/>
              </a:solidFill>
              <a:latin typeface="open sans"/>
            </a:endParaRPr>
          </a:p>
          <a:p>
            <a:endParaRPr lang="en-US" sz="1500" dirty="0">
              <a:solidFill>
                <a:srgbClr val="212121"/>
              </a:solidFill>
              <a:latin typeface="open sans"/>
            </a:endParaRPr>
          </a:p>
          <a:p>
            <a:r>
              <a:rPr lang="th-TH" sz="1500" dirty="0"/>
              <a:t>สร้าง</a:t>
            </a:r>
            <a:r>
              <a:rPr lang="th-TH" sz="1500" dirty="0" err="1"/>
              <a:t>โปรเจ็ค</a:t>
            </a:r>
            <a:r>
              <a:rPr lang="th-TH" sz="1500" dirty="0"/>
              <a:t>ใหม่ เป็น </a:t>
            </a:r>
            <a:r>
              <a:rPr lang="en-US" sz="1500" dirty="0"/>
              <a:t>Web API </a:t>
            </a:r>
            <a:r>
              <a:rPr lang="th-TH" sz="1500" dirty="0"/>
              <a:t>ชื่อ </a:t>
            </a:r>
            <a:r>
              <a:rPr lang="en-US" sz="1500" dirty="0" err="1"/>
              <a:t>ToDo</a:t>
            </a:r>
            <a:endParaRPr lang="th-TH" sz="1500" dirty="0"/>
          </a:p>
          <a:p>
            <a:r>
              <a:rPr lang="en-US" sz="1500" dirty="0">
                <a:solidFill>
                  <a:srgbClr val="212121"/>
                </a:solidFill>
                <a:latin typeface="open sans"/>
              </a:rPr>
              <a:t>dotnet new </a:t>
            </a:r>
            <a:r>
              <a:rPr lang="en-US" sz="1500" dirty="0" err="1">
                <a:solidFill>
                  <a:srgbClr val="212121"/>
                </a:solidFill>
                <a:latin typeface="open sans"/>
              </a:rPr>
              <a:t>webapi</a:t>
            </a:r>
            <a:r>
              <a:rPr lang="en-US" sz="1500" dirty="0">
                <a:solidFill>
                  <a:srgbClr val="212121"/>
                </a:solidFill>
                <a:latin typeface="open sans"/>
              </a:rPr>
              <a:t> -o </a:t>
            </a:r>
            <a:r>
              <a:rPr lang="en-US" sz="1500" dirty="0" err="1">
                <a:solidFill>
                  <a:srgbClr val="212121"/>
                </a:solidFill>
                <a:latin typeface="open sans"/>
              </a:rPr>
              <a:t>ToDo</a:t>
            </a:r>
            <a:r>
              <a:rPr lang="en-US" sz="1500" dirty="0">
                <a:solidFill>
                  <a:srgbClr val="212121"/>
                </a:solidFill>
                <a:latin typeface="open sans"/>
              </a:rPr>
              <a:t> --framework net6.0</a:t>
            </a:r>
          </a:p>
          <a:p>
            <a:endParaRPr lang="en-US" sz="1500" dirty="0">
              <a:solidFill>
                <a:srgbClr val="212121"/>
              </a:solidFill>
              <a:latin typeface="open sans"/>
            </a:endParaRPr>
          </a:p>
          <a:p>
            <a:r>
              <a:rPr lang="th-TH" sz="1500" dirty="0">
                <a:solidFill>
                  <a:srgbClr val="212121"/>
                </a:solidFill>
                <a:latin typeface="open sans"/>
              </a:rPr>
              <a:t>เข้าไปในโฟลเดอร์ที่เก็บไฟล์</a:t>
            </a:r>
            <a:br>
              <a:rPr lang="th-TH" sz="1500" dirty="0">
                <a:solidFill>
                  <a:srgbClr val="212121"/>
                </a:solidFill>
                <a:latin typeface="open sans"/>
              </a:rPr>
            </a:br>
            <a:r>
              <a:rPr lang="en-US" sz="1500" dirty="0">
                <a:solidFill>
                  <a:srgbClr val="212121"/>
                </a:solidFill>
                <a:latin typeface="open sans"/>
              </a:rPr>
              <a:t>cd </a:t>
            </a:r>
            <a:r>
              <a:rPr lang="en-US" sz="1500" dirty="0" err="1">
                <a:solidFill>
                  <a:srgbClr val="212121"/>
                </a:solidFill>
                <a:latin typeface="open sans"/>
              </a:rPr>
              <a:t>ToDo</a:t>
            </a:r>
            <a:br>
              <a:rPr lang="en-US" sz="1500" dirty="0">
                <a:solidFill>
                  <a:srgbClr val="212121"/>
                </a:solidFill>
                <a:latin typeface="open sans"/>
              </a:rPr>
            </a:br>
            <a:endParaRPr lang="en-US" sz="1500" dirty="0">
              <a:solidFill>
                <a:srgbClr val="212121"/>
              </a:solidFill>
              <a:latin typeface="open sans"/>
            </a:endParaRPr>
          </a:p>
          <a:p>
            <a:r>
              <a:rPr lang="th-TH" sz="1500" dirty="0">
                <a:solidFill>
                  <a:srgbClr val="212121"/>
                </a:solidFill>
                <a:latin typeface="open sans"/>
              </a:rPr>
              <a:t>ติดตั้งเครื่องมือสำหรับ </a:t>
            </a:r>
            <a:r>
              <a:rPr lang="en-US" sz="1500" dirty="0">
                <a:solidFill>
                  <a:srgbClr val="212121"/>
                </a:solidFill>
                <a:latin typeface="open sans"/>
              </a:rPr>
              <a:t>entity framework (</a:t>
            </a:r>
            <a:r>
              <a:rPr lang="en-US" sz="1500" dirty="0" err="1">
                <a:solidFill>
                  <a:srgbClr val="212121"/>
                </a:solidFill>
                <a:latin typeface="open sans"/>
              </a:rPr>
              <a:t>ef</a:t>
            </a:r>
            <a:r>
              <a:rPr lang="en-US" sz="1500" dirty="0">
                <a:solidFill>
                  <a:srgbClr val="212121"/>
                </a:solidFill>
                <a:latin typeface="open sans"/>
              </a:rPr>
              <a:t>)</a:t>
            </a:r>
            <a:br>
              <a:rPr lang="en-US" sz="1500" dirty="0">
                <a:solidFill>
                  <a:srgbClr val="212121"/>
                </a:solidFill>
                <a:latin typeface="open sans"/>
              </a:rPr>
            </a:br>
            <a:r>
              <a:rPr lang="en-US" sz="1500" dirty="0">
                <a:solidFill>
                  <a:srgbClr val="212121"/>
                </a:solidFill>
                <a:latin typeface="open sans"/>
              </a:rPr>
              <a:t>dotnet tool install --global dotnet-</a:t>
            </a:r>
            <a:r>
              <a:rPr lang="en-US" sz="1500" dirty="0" err="1">
                <a:solidFill>
                  <a:srgbClr val="212121"/>
                </a:solidFill>
                <a:latin typeface="open sans"/>
              </a:rPr>
              <a:t>ef</a:t>
            </a:r>
            <a:endParaRPr lang="th-TH" sz="1500" dirty="0">
              <a:solidFill>
                <a:srgbClr val="212121"/>
              </a:solidFill>
              <a:latin typeface="open sans"/>
            </a:endParaRPr>
          </a:p>
          <a:p>
            <a:br>
              <a:rPr lang="en-US" sz="1500" dirty="0">
                <a:solidFill>
                  <a:srgbClr val="212121"/>
                </a:solidFill>
                <a:latin typeface="open sans"/>
              </a:rPr>
            </a:br>
            <a:r>
              <a:rPr lang="th-TH" sz="1500" dirty="0">
                <a:solidFill>
                  <a:srgbClr val="212121"/>
                </a:solidFill>
                <a:latin typeface="open sans"/>
              </a:rPr>
              <a:t>เพิ่ม </a:t>
            </a:r>
            <a:r>
              <a:rPr lang="en-US" sz="1500" dirty="0">
                <a:solidFill>
                  <a:srgbClr val="212121"/>
                </a:solidFill>
                <a:latin typeface="open sans"/>
              </a:rPr>
              <a:t>package </a:t>
            </a:r>
            <a:r>
              <a:rPr lang="th-TH" sz="1500" dirty="0">
                <a:solidFill>
                  <a:srgbClr val="212121"/>
                </a:solidFill>
                <a:latin typeface="open sans"/>
              </a:rPr>
              <a:t>เพื่อให้ใช้ </a:t>
            </a:r>
            <a:r>
              <a:rPr lang="en-US" sz="1500" dirty="0">
                <a:solidFill>
                  <a:srgbClr val="212121"/>
                </a:solidFill>
                <a:latin typeface="open sans"/>
              </a:rPr>
              <a:t>entity framework </a:t>
            </a:r>
            <a:r>
              <a:rPr lang="th-TH" sz="1500" dirty="0">
                <a:solidFill>
                  <a:srgbClr val="212121"/>
                </a:solidFill>
                <a:latin typeface="open sans"/>
              </a:rPr>
              <a:t>ได้</a:t>
            </a:r>
          </a:p>
          <a:p>
            <a:r>
              <a:rPr lang="en-US" sz="1500" dirty="0">
                <a:solidFill>
                  <a:srgbClr val="212121"/>
                </a:solidFill>
                <a:latin typeface="open sans"/>
              </a:rPr>
              <a:t>dotnet add package </a:t>
            </a:r>
            <a:r>
              <a:rPr lang="en-US" sz="1500" dirty="0" err="1">
                <a:solidFill>
                  <a:srgbClr val="212121"/>
                </a:solidFill>
                <a:latin typeface="open sans"/>
              </a:rPr>
              <a:t>Microsoft.EntityFrameworkCore.Design</a:t>
            </a:r>
            <a:r>
              <a:rPr lang="en-US" sz="1500" dirty="0">
                <a:solidFill>
                  <a:srgbClr val="212121"/>
                </a:solidFill>
                <a:latin typeface="open sans"/>
              </a:rPr>
              <a:t> --version 6.0.15</a:t>
            </a:r>
            <a:br>
              <a:rPr lang="th-TH" sz="1500" dirty="0">
                <a:solidFill>
                  <a:srgbClr val="212121"/>
                </a:solidFill>
                <a:latin typeface="open sans"/>
              </a:rPr>
            </a:br>
            <a:br>
              <a:rPr lang="th-TH" sz="1500" dirty="0">
                <a:solidFill>
                  <a:srgbClr val="212121"/>
                </a:solidFill>
                <a:latin typeface="open sans"/>
              </a:rPr>
            </a:br>
            <a:r>
              <a:rPr lang="th-TH" sz="1500" dirty="0">
                <a:solidFill>
                  <a:srgbClr val="212121"/>
                </a:solidFill>
                <a:latin typeface="open sans"/>
              </a:rPr>
              <a:t>เพิ่ม </a:t>
            </a:r>
            <a:r>
              <a:rPr lang="en-US" sz="1500" dirty="0">
                <a:solidFill>
                  <a:srgbClr val="212121"/>
                </a:solidFill>
                <a:latin typeface="open sans"/>
              </a:rPr>
              <a:t>package </a:t>
            </a:r>
            <a:r>
              <a:rPr lang="th-TH" sz="1500" dirty="0">
                <a:solidFill>
                  <a:srgbClr val="212121"/>
                </a:solidFill>
                <a:latin typeface="open sans"/>
              </a:rPr>
              <a:t>เพื่อให้ใช้ </a:t>
            </a:r>
            <a:r>
              <a:rPr lang="en-US" sz="1500" dirty="0">
                <a:solidFill>
                  <a:srgbClr val="212121"/>
                </a:solidFill>
                <a:latin typeface="open sans"/>
              </a:rPr>
              <a:t>MariaDB</a:t>
            </a:r>
            <a:r>
              <a:rPr lang="th-TH" sz="1500" dirty="0">
                <a:solidFill>
                  <a:srgbClr val="212121"/>
                </a:solidFill>
                <a:latin typeface="open sans"/>
              </a:rPr>
              <a:t> ได้</a:t>
            </a:r>
          </a:p>
          <a:p>
            <a:r>
              <a:rPr lang="en-US" sz="1500" dirty="0">
                <a:solidFill>
                  <a:srgbClr val="212121"/>
                </a:solidFill>
                <a:latin typeface="open sans"/>
              </a:rPr>
              <a:t>dotnet add package </a:t>
            </a:r>
            <a:r>
              <a:rPr lang="en-US" sz="1500" dirty="0" err="1">
                <a:solidFill>
                  <a:srgbClr val="212121"/>
                </a:solidFill>
                <a:latin typeface="open sans"/>
              </a:rPr>
              <a:t>Pomelo.EntityFrameworkCore.MySql</a:t>
            </a:r>
            <a:r>
              <a:rPr lang="en-US" sz="1500" dirty="0">
                <a:solidFill>
                  <a:srgbClr val="212121"/>
                </a:solidFill>
                <a:latin typeface="open sans"/>
              </a:rPr>
              <a:t> --version 6.0.3</a:t>
            </a:r>
          </a:p>
          <a:p>
            <a:pPr>
              <a:tabLst>
                <a:tab pos="457200" algn="l"/>
              </a:tabLst>
            </a:pPr>
            <a:endParaRPr lang="en-US" sz="1500" dirty="0">
              <a:solidFill>
                <a:srgbClr val="212121"/>
              </a:solidFill>
              <a:latin typeface="open sans"/>
            </a:endParaRPr>
          </a:p>
          <a:p>
            <a:pPr>
              <a:tabLst>
                <a:tab pos="457200" algn="l"/>
              </a:tabLst>
            </a:pPr>
            <a:r>
              <a:rPr lang="th-TH" sz="1500" dirty="0">
                <a:solidFill>
                  <a:srgbClr val="212121"/>
                </a:solidFill>
                <a:latin typeface="open sans"/>
              </a:rPr>
              <a:t>สร้างคลาสจากฐานข้อมูล </a:t>
            </a:r>
            <a:r>
              <a:rPr lang="en-US" sz="1500" dirty="0">
                <a:solidFill>
                  <a:srgbClr val="212121"/>
                </a:solidFill>
                <a:latin typeface="open sans"/>
              </a:rPr>
              <a:t>(scaffold)</a:t>
            </a:r>
            <a:br>
              <a:rPr lang="en-US" sz="1500" dirty="0">
                <a:solidFill>
                  <a:srgbClr val="212121"/>
                </a:solidFill>
                <a:latin typeface="open sans"/>
              </a:rPr>
            </a:br>
            <a:r>
              <a:rPr lang="en-US" sz="1500" dirty="0" err="1">
                <a:solidFill>
                  <a:srgbClr val="212121"/>
                </a:solidFill>
                <a:latin typeface="open sans"/>
              </a:rPr>
              <a:t>dotnet</a:t>
            </a:r>
            <a:r>
              <a:rPr lang="en-US" sz="1500" dirty="0">
                <a:solidFill>
                  <a:srgbClr val="212121"/>
                </a:solidFill>
                <a:latin typeface="open sans"/>
              </a:rPr>
              <a:t> </a:t>
            </a:r>
            <a:r>
              <a:rPr lang="en-US" sz="1500" dirty="0" err="1">
                <a:solidFill>
                  <a:srgbClr val="212121"/>
                </a:solidFill>
                <a:latin typeface="open sans"/>
              </a:rPr>
              <a:t>ef</a:t>
            </a:r>
            <a:r>
              <a:rPr lang="en-US" sz="1500" dirty="0">
                <a:solidFill>
                  <a:srgbClr val="212121"/>
                </a:solidFill>
                <a:latin typeface="open sans"/>
              </a:rPr>
              <a:t> </a:t>
            </a:r>
            <a:r>
              <a:rPr lang="en-US" sz="1500" dirty="0" err="1">
                <a:solidFill>
                  <a:srgbClr val="212121"/>
                </a:solidFill>
                <a:latin typeface="open sans"/>
              </a:rPr>
              <a:t>dbcontext</a:t>
            </a:r>
            <a:r>
              <a:rPr lang="en-US" sz="1500" dirty="0">
                <a:solidFill>
                  <a:srgbClr val="212121"/>
                </a:solidFill>
                <a:latin typeface="open sans"/>
              </a:rPr>
              <a:t> scaffold 	"server=</a:t>
            </a:r>
            <a:r>
              <a:rPr lang="en-US" sz="1500" dirty="0" err="1">
                <a:solidFill>
                  <a:srgbClr val="212121"/>
                </a:solidFill>
                <a:latin typeface="open sans"/>
              </a:rPr>
              <a:t>localhost;port</a:t>
            </a:r>
            <a:r>
              <a:rPr lang="en-US" sz="1500" dirty="0">
                <a:solidFill>
                  <a:srgbClr val="212121"/>
                </a:solidFill>
                <a:latin typeface="open sans"/>
              </a:rPr>
              <a:t>=3306;user=</a:t>
            </a:r>
            <a:r>
              <a:rPr lang="en-US" sz="1500" dirty="0" err="1">
                <a:solidFill>
                  <a:srgbClr val="FF0000"/>
                </a:solidFill>
                <a:latin typeface="open sans"/>
              </a:rPr>
              <a:t>username</a:t>
            </a:r>
            <a:r>
              <a:rPr lang="en-US" sz="1500" dirty="0" err="1">
                <a:solidFill>
                  <a:srgbClr val="212121"/>
                </a:solidFill>
                <a:latin typeface="open sans"/>
              </a:rPr>
              <a:t>;password</a:t>
            </a:r>
            <a:r>
              <a:rPr lang="en-US" sz="1500" dirty="0">
                <a:solidFill>
                  <a:srgbClr val="212121"/>
                </a:solidFill>
                <a:latin typeface="open sans"/>
              </a:rPr>
              <a:t>=</a:t>
            </a:r>
            <a:r>
              <a:rPr lang="en-US" sz="1500" dirty="0" err="1">
                <a:solidFill>
                  <a:srgbClr val="FF0000"/>
                </a:solidFill>
                <a:latin typeface="open sans"/>
              </a:rPr>
              <a:t>password</a:t>
            </a:r>
            <a:r>
              <a:rPr lang="en-US" sz="1500" dirty="0" err="1">
                <a:solidFill>
                  <a:srgbClr val="212121"/>
                </a:solidFill>
                <a:latin typeface="open sans"/>
              </a:rPr>
              <a:t>;database</a:t>
            </a:r>
            <a:r>
              <a:rPr lang="en-US" sz="1500" dirty="0">
                <a:solidFill>
                  <a:srgbClr val="212121"/>
                </a:solidFill>
                <a:latin typeface="open sans"/>
              </a:rPr>
              <a:t>=</a:t>
            </a:r>
            <a:r>
              <a:rPr lang="en-US" sz="1500" dirty="0" err="1">
                <a:solidFill>
                  <a:srgbClr val="212121"/>
                </a:solidFill>
                <a:latin typeface="open sans"/>
              </a:rPr>
              <a:t>ToDo</a:t>
            </a:r>
            <a:r>
              <a:rPr lang="en-US" sz="1500" dirty="0">
                <a:solidFill>
                  <a:srgbClr val="212121"/>
                </a:solidFill>
                <a:latin typeface="open sans"/>
              </a:rPr>
              <a:t>"</a:t>
            </a:r>
            <a:br>
              <a:rPr lang="en-US" sz="1500" dirty="0">
                <a:solidFill>
                  <a:srgbClr val="212121"/>
                </a:solidFill>
                <a:latin typeface="open sans"/>
              </a:rPr>
            </a:br>
            <a:r>
              <a:rPr lang="th-TH" sz="1500" dirty="0">
                <a:solidFill>
                  <a:srgbClr val="212121"/>
                </a:solidFill>
                <a:latin typeface="open sans"/>
              </a:rPr>
              <a:t>	</a:t>
            </a:r>
            <a:r>
              <a:rPr lang="en-US" sz="1500" dirty="0" err="1">
                <a:solidFill>
                  <a:srgbClr val="212121"/>
                </a:solidFill>
                <a:latin typeface="open sans"/>
              </a:rPr>
              <a:t>Pomelo.EntityFrameworkCore.MySql</a:t>
            </a:r>
            <a:r>
              <a:rPr lang="en-US" sz="1500" dirty="0">
                <a:solidFill>
                  <a:srgbClr val="212121"/>
                </a:solidFill>
                <a:latin typeface="open sans"/>
              </a:rPr>
              <a:t> -c </a:t>
            </a:r>
            <a:r>
              <a:rPr lang="en-US" sz="1500" dirty="0" err="1">
                <a:solidFill>
                  <a:srgbClr val="212121"/>
                </a:solidFill>
                <a:latin typeface="open sans"/>
              </a:rPr>
              <a:t>ToDoDbContext</a:t>
            </a:r>
            <a:r>
              <a:rPr lang="en-US" sz="1500" dirty="0">
                <a:solidFill>
                  <a:srgbClr val="212121"/>
                </a:solidFill>
                <a:latin typeface="open sans"/>
              </a:rPr>
              <a:t> -o Models -f (</a:t>
            </a:r>
            <a:r>
              <a:rPr lang="th-TH" sz="1500" dirty="0">
                <a:solidFill>
                  <a:srgbClr val="212121"/>
                </a:solidFill>
                <a:latin typeface="open sans"/>
              </a:rPr>
              <a:t>เขียนทับไฟล์เดิม ถ้ามี</a:t>
            </a:r>
            <a:r>
              <a:rPr lang="en-US" sz="1500" dirty="0">
                <a:solidFill>
                  <a:srgbClr val="212121"/>
                </a:solidFill>
                <a:latin typeface="open sans"/>
              </a:rPr>
              <a:t>) </a:t>
            </a:r>
            <a:r>
              <a:rPr lang="en-US" sz="1500" dirty="0">
                <a:solidFill>
                  <a:srgbClr val="FF0000"/>
                </a:solidFill>
                <a:latin typeface="open sans"/>
              </a:rPr>
              <a:t>--no-pluralize</a:t>
            </a:r>
          </a:p>
          <a:p>
            <a:pPr>
              <a:tabLst>
                <a:tab pos="457200" algn="l"/>
              </a:tabLst>
            </a:pPr>
            <a:endParaRPr lang="en-US" sz="1500" dirty="0">
              <a:solidFill>
                <a:srgbClr val="FF0000"/>
              </a:solidFill>
              <a:latin typeface="open sans"/>
            </a:endParaRPr>
          </a:p>
          <a:p>
            <a:pPr>
              <a:tabLst>
                <a:tab pos="457200" algn="l"/>
              </a:tabLst>
            </a:pPr>
            <a:r>
              <a:rPr lang="th-TH" sz="1500" dirty="0">
                <a:solidFill>
                  <a:srgbClr val="212121"/>
                </a:solidFill>
                <a:latin typeface="open sans"/>
              </a:rPr>
              <a:t>เปิด </a:t>
            </a:r>
            <a:r>
              <a:rPr lang="en-US" sz="1500" dirty="0">
                <a:solidFill>
                  <a:srgbClr val="212121"/>
                </a:solidFill>
                <a:latin typeface="open sans"/>
              </a:rPr>
              <a:t>visual studio code </a:t>
            </a:r>
            <a:r>
              <a:rPr lang="th-TH" sz="1500" dirty="0">
                <a:solidFill>
                  <a:srgbClr val="212121"/>
                </a:solidFill>
                <a:latin typeface="open sans"/>
              </a:rPr>
              <a:t>จะได้โฟลเดอร์ </a:t>
            </a:r>
            <a:r>
              <a:rPr lang="en-US" sz="1500" dirty="0">
                <a:solidFill>
                  <a:srgbClr val="212121"/>
                </a:solidFill>
                <a:latin typeface="open sans"/>
              </a:rPr>
              <a:t>Models</a:t>
            </a:r>
            <a:br>
              <a:rPr lang="en-US" sz="1500" dirty="0">
                <a:solidFill>
                  <a:srgbClr val="212121"/>
                </a:solidFill>
                <a:latin typeface="open sans"/>
              </a:rPr>
            </a:br>
            <a:r>
              <a:rPr lang="en-US" sz="1500" dirty="0">
                <a:solidFill>
                  <a:srgbClr val="212121"/>
                </a:solidFill>
                <a:latin typeface="open sans"/>
              </a:rPr>
              <a:t>code 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3737BD6-6047-BEDC-3AD4-4965EB32F3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3232" y="5611293"/>
            <a:ext cx="1514686" cy="89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8301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91C835-C1C7-77A6-812C-B073F07441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071" y="80495"/>
            <a:ext cx="10983858" cy="669701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 flipV="1">
            <a:off x="2038351" y="3282950"/>
            <a:ext cx="444499" cy="749300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2127252" y="1619250"/>
            <a:ext cx="355598" cy="2413000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127252" y="4121150"/>
            <a:ext cx="78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400" dirty="0">
                <a:solidFill>
                  <a:srgbClr val="FF0000"/>
                </a:solidFill>
                <a:latin typeface="Noto Serif Thai" panose="02020502060505020204" pitchFamily="18" charset="-34"/>
                <a:cs typeface="Noto Serif Thai" panose="02020502060505020204" pitchFamily="18" charset="-34"/>
              </a:rPr>
              <a:t>ลบทิ้งได้</a:t>
            </a:r>
            <a:endParaRPr lang="en-US" sz="1400" dirty="0">
              <a:solidFill>
                <a:srgbClr val="FF0000"/>
              </a:solidFill>
              <a:latin typeface="Noto Serif Thai" panose="02020502060505020204" pitchFamily="18" charset="-34"/>
              <a:cs typeface="Noto Serif Thai" panose="020205020605050202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254093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07A7A5F-6F39-8838-96E9-B15219AC50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815" y="323585"/>
            <a:ext cx="6230219" cy="37914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9FC6F2-6F96-3DAE-723B-04B3EF445CFA}"/>
              </a:ext>
            </a:extLst>
          </p:cNvPr>
          <p:cNvSpPr txBox="1"/>
          <p:nvPr/>
        </p:nvSpPr>
        <p:spPr>
          <a:xfrm>
            <a:off x="4801033" y="3429000"/>
            <a:ext cx="19050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Noto Serif Thai" panose="02020502060505020204" pitchFamily="18" charset="-34"/>
                <a:cs typeface="Noto Serif Thai" panose="02020502060505020204" pitchFamily="18" charset="-34"/>
              </a:rPr>
              <a:t>fix port </a:t>
            </a:r>
            <a:r>
              <a:rPr lang="th-TH" sz="1400" dirty="0">
                <a:solidFill>
                  <a:srgbClr val="FF0000"/>
                </a:solidFill>
                <a:latin typeface="Noto Serif Thai" panose="02020502060505020204" pitchFamily="18" charset="-34"/>
                <a:cs typeface="Noto Serif Thai" panose="02020502060505020204" pitchFamily="18" charset="-34"/>
              </a:rPr>
              <a:t>ไว้ที่ </a:t>
            </a:r>
            <a:r>
              <a:rPr lang="en-US" sz="1400" dirty="0">
                <a:solidFill>
                  <a:srgbClr val="FF0000"/>
                </a:solidFill>
                <a:latin typeface="Noto Serif Thai" panose="02020502060505020204" pitchFamily="18" charset="-34"/>
                <a:cs typeface="Noto Serif Thai" panose="02020502060505020204" pitchFamily="18" charset="-34"/>
              </a:rPr>
              <a:t>5555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547E3A-3670-5282-BD04-2D55EF3CBF67}"/>
              </a:ext>
            </a:extLst>
          </p:cNvPr>
          <p:cNvSpPr txBox="1"/>
          <p:nvPr/>
        </p:nvSpPr>
        <p:spPr>
          <a:xfrm>
            <a:off x="475815" y="4115064"/>
            <a:ext cx="15434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57200" algn="l"/>
              </a:tabLst>
            </a:pPr>
            <a:r>
              <a:rPr lang="en-US" sz="1500" dirty="0">
                <a:solidFill>
                  <a:srgbClr val="212121"/>
                </a:solidFill>
                <a:latin typeface="open sans"/>
              </a:rPr>
              <a:t>dotnet build</a:t>
            </a:r>
          </a:p>
          <a:p>
            <a:pPr>
              <a:tabLst>
                <a:tab pos="457200" algn="l"/>
              </a:tabLst>
            </a:pPr>
            <a:r>
              <a:rPr lang="en-US" sz="1500" dirty="0">
                <a:solidFill>
                  <a:srgbClr val="212121"/>
                </a:solidFill>
                <a:latin typeface="open sans"/>
              </a:rPr>
              <a:t>dotnet run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814D85-A64A-EF14-C337-4DC4A63FA8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815" y="4669062"/>
            <a:ext cx="3943900" cy="4572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30B21CE-A9C6-67E8-3384-2DFB18489D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7887" y="323585"/>
            <a:ext cx="3772426" cy="5801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19142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CE2D74F-6602-23AC-9553-5BE892E86D78}"/>
              </a:ext>
            </a:extLst>
          </p:cNvPr>
          <p:cNvSpPr txBox="1"/>
          <p:nvPr/>
        </p:nvSpPr>
        <p:spPr>
          <a:xfrm>
            <a:off x="161924" y="142875"/>
            <a:ext cx="1187767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7300" algn="l"/>
                <a:tab pos="3657600" algn="l"/>
                <a:tab pos="6400800" algn="l"/>
              </a:tabLst>
            </a:pPr>
            <a:r>
              <a:rPr lang="en-US" sz="2400" dirty="0">
                <a:latin typeface="Kanit" panose="00000500000000000000" pitchFamily="2" charset="-34"/>
                <a:cs typeface="Kanit" panose="00000500000000000000" pitchFamily="2" charset="-34"/>
              </a:rPr>
              <a:t>POST	Tokens</a:t>
            </a:r>
            <a:r>
              <a:rPr lang="th-TH" sz="2400" dirty="0">
                <a:latin typeface="Kanit" panose="00000500000000000000" pitchFamily="2" charset="-34"/>
                <a:cs typeface="Kanit" panose="00000500000000000000" pitchFamily="2" charset="-34"/>
              </a:rPr>
              <a:t>	ล็อกอิน</a:t>
            </a:r>
            <a:endParaRPr lang="en-US" sz="2400" dirty="0">
              <a:latin typeface="Kanit" panose="00000500000000000000" pitchFamily="2" charset="-34"/>
              <a:cs typeface="Kanit" panose="00000500000000000000" pitchFamily="2" charset="-34"/>
            </a:endParaRPr>
          </a:p>
          <a:p>
            <a:pPr>
              <a:tabLst>
                <a:tab pos="1257300" algn="l"/>
                <a:tab pos="3657600" algn="l"/>
                <a:tab pos="6400800" algn="l"/>
              </a:tabLst>
            </a:pPr>
            <a:endParaRPr lang="en-US" sz="2400" dirty="0">
              <a:latin typeface="Kanit" panose="00000500000000000000" pitchFamily="2" charset="-34"/>
              <a:cs typeface="Kanit" panose="00000500000000000000" pitchFamily="2" charset="-34"/>
            </a:endParaRPr>
          </a:p>
          <a:p>
            <a:pPr>
              <a:tabLst>
                <a:tab pos="1257300" algn="l"/>
                <a:tab pos="3657600" algn="l"/>
                <a:tab pos="6400800" algn="l"/>
              </a:tabLst>
            </a:pPr>
            <a:r>
              <a:rPr lang="en-US" sz="2400" dirty="0">
                <a:latin typeface="Kanit" panose="00000500000000000000" pitchFamily="2" charset="-34"/>
                <a:cs typeface="Kanit" panose="00000500000000000000" pitchFamily="2" charset="-34"/>
              </a:rPr>
              <a:t>POST	Activities	</a:t>
            </a:r>
            <a:r>
              <a:rPr lang="th-TH" sz="2400" dirty="0">
                <a:latin typeface="Kanit" panose="00000500000000000000" pitchFamily="2" charset="-34"/>
                <a:cs typeface="Kanit" panose="00000500000000000000" pitchFamily="2" charset="-34"/>
              </a:rPr>
              <a:t>แนบ </a:t>
            </a:r>
            <a:r>
              <a:rPr lang="en-US" sz="2400" dirty="0">
                <a:latin typeface="Kanit" panose="00000500000000000000" pitchFamily="2" charset="-34"/>
                <a:cs typeface="Kanit" panose="00000500000000000000" pitchFamily="2" charset="-34"/>
              </a:rPr>
              <a:t>token </a:t>
            </a:r>
            <a:r>
              <a:rPr lang="th-TH" sz="2400" dirty="0">
                <a:latin typeface="Kanit" panose="00000500000000000000" pitchFamily="2" charset="-34"/>
                <a:cs typeface="Kanit" panose="00000500000000000000" pitchFamily="2" charset="-34"/>
              </a:rPr>
              <a:t>มาด้วย</a:t>
            </a:r>
            <a:endParaRPr lang="en-US" sz="2400" dirty="0">
              <a:latin typeface="Kanit" panose="00000500000000000000" pitchFamily="2" charset="-34"/>
              <a:cs typeface="Kanit" panose="00000500000000000000" pitchFamily="2" charset="-34"/>
            </a:endParaRPr>
          </a:p>
          <a:p>
            <a:pPr>
              <a:tabLst>
                <a:tab pos="1257300" algn="l"/>
                <a:tab pos="3657600" algn="l"/>
                <a:tab pos="6400800" algn="l"/>
              </a:tabLst>
            </a:pPr>
            <a:r>
              <a:rPr lang="en-US" sz="2400" dirty="0">
                <a:latin typeface="Kanit" panose="00000500000000000000" pitchFamily="2" charset="-34"/>
                <a:cs typeface="Kanit" panose="00000500000000000000" pitchFamily="2" charset="-34"/>
              </a:rPr>
              <a:t>GET	Activities	</a:t>
            </a:r>
            <a:r>
              <a:rPr lang="th-TH" sz="2400" dirty="0">
                <a:latin typeface="Kanit" panose="00000500000000000000" pitchFamily="2" charset="-34"/>
                <a:cs typeface="Kanit" panose="00000500000000000000" pitchFamily="2" charset="-34"/>
              </a:rPr>
              <a:t>แนบ </a:t>
            </a:r>
            <a:r>
              <a:rPr lang="en-US" sz="2400" dirty="0">
                <a:latin typeface="Kanit" panose="00000500000000000000" pitchFamily="2" charset="-34"/>
                <a:cs typeface="Kanit" panose="00000500000000000000" pitchFamily="2" charset="-34"/>
              </a:rPr>
              <a:t>token</a:t>
            </a:r>
            <a:r>
              <a:rPr lang="th-TH" sz="2400" dirty="0">
                <a:latin typeface="Kanit" panose="00000500000000000000" pitchFamily="2" charset="-34"/>
                <a:cs typeface="Kanit" panose="00000500000000000000" pitchFamily="2" charset="-34"/>
              </a:rPr>
              <a:t> มาด้วย</a:t>
            </a:r>
            <a:endParaRPr lang="en-US" sz="2400" dirty="0">
              <a:latin typeface="Kanit" panose="00000500000000000000" pitchFamily="2" charset="-34"/>
              <a:cs typeface="Kanit" panose="00000500000000000000" pitchFamily="2" charset="-34"/>
            </a:endParaRPr>
          </a:p>
          <a:p>
            <a:pPr>
              <a:tabLst>
                <a:tab pos="1257300" algn="l"/>
                <a:tab pos="3657600" algn="l"/>
                <a:tab pos="6400800" algn="l"/>
              </a:tabLst>
            </a:pPr>
            <a:r>
              <a:rPr lang="en-US" sz="2400" dirty="0">
                <a:latin typeface="Kanit" panose="00000500000000000000" pitchFamily="2" charset="-34"/>
                <a:cs typeface="Kanit" panose="00000500000000000000" pitchFamily="2" charset="-34"/>
              </a:rPr>
              <a:t>GET	Activities/{id}	</a:t>
            </a:r>
            <a:r>
              <a:rPr lang="th-TH" sz="2400" dirty="0">
                <a:latin typeface="Kanit" panose="00000500000000000000" pitchFamily="2" charset="-34"/>
                <a:cs typeface="Kanit" panose="00000500000000000000" pitchFamily="2" charset="-34"/>
              </a:rPr>
              <a:t>แนบ </a:t>
            </a:r>
            <a:r>
              <a:rPr lang="en-US" sz="2400" dirty="0">
                <a:latin typeface="Kanit" panose="00000500000000000000" pitchFamily="2" charset="-34"/>
                <a:cs typeface="Kanit" panose="00000500000000000000" pitchFamily="2" charset="-34"/>
              </a:rPr>
              <a:t>token </a:t>
            </a:r>
            <a:r>
              <a:rPr lang="th-TH" sz="2400" dirty="0">
                <a:latin typeface="Kanit" panose="00000500000000000000" pitchFamily="2" charset="-34"/>
                <a:cs typeface="Kanit" panose="00000500000000000000" pitchFamily="2" charset="-34"/>
              </a:rPr>
              <a:t>มาด้วย</a:t>
            </a:r>
          </a:p>
          <a:p>
            <a:pPr>
              <a:tabLst>
                <a:tab pos="1257300" algn="l"/>
                <a:tab pos="3657600" algn="l"/>
                <a:tab pos="6400800" algn="l"/>
              </a:tabLst>
            </a:pPr>
            <a:r>
              <a:rPr lang="en-US" sz="2400" dirty="0">
                <a:latin typeface="Kanit" panose="00000500000000000000" pitchFamily="2" charset="-34"/>
                <a:cs typeface="Kanit" panose="00000500000000000000" pitchFamily="2" charset="-34"/>
              </a:rPr>
              <a:t>PUT	Activities/{id}	</a:t>
            </a:r>
            <a:r>
              <a:rPr lang="th-TH" sz="2400" dirty="0">
                <a:latin typeface="Kanit" panose="00000500000000000000" pitchFamily="2" charset="-34"/>
                <a:cs typeface="Kanit" panose="00000500000000000000" pitchFamily="2" charset="-34"/>
              </a:rPr>
              <a:t>แนบ </a:t>
            </a:r>
            <a:r>
              <a:rPr lang="en-US" sz="2400" dirty="0">
                <a:latin typeface="Kanit" panose="00000500000000000000" pitchFamily="2" charset="-34"/>
                <a:cs typeface="Kanit" panose="00000500000000000000" pitchFamily="2" charset="-34"/>
              </a:rPr>
              <a:t>token </a:t>
            </a:r>
            <a:r>
              <a:rPr lang="th-TH" sz="2400" dirty="0">
                <a:latin typeface="Kanit" panose="00000500000000000000" pitchFamily="2" charset="-34"/>
                <a:cs typeface="Kanit" panose="00000500000000000000" pitchFamily="2" charset="-34"/>
              </a:rPr>
              <a:t>มาด้วย</a:t>
            </a:r>
            <a:endParaRPr lang="en-US" sz="2400" dirty="0">
              <a:latin typeface="Kanit" panose="00000500000000000000" pitchFamily="2" charset="-34"/>
              <a:cs typeface="Kanit" panose="00000500000000000000" pitchFamily="2" charset="-34"/>
            </a:endParaRPr>
          </a:p>
          <a:p>
            <a:pPr>
              <a:tabLst>
                <a:tab pos="1257300" algn="l"/>
                <a:tab pos="3657600" algn="l"/>
                <a:tab pos="6400800" algn="l"/>
              </a:tabLst>
            </a:pPr>
            <a:r>
              <a:rPr lang="en-US" sz="2400" dirty="0">
                <a:latin typeface="Kanit" panose="00000500000000000000" pitchFamily="2" charset="-34"/>
                <a:cs typeface="Kanit" panose="00000500000000000000" pitchFamily="2" charset="-34"/>
              </a:rPr>
              <a:t>DELETE	Activities/{id}	</a:t>
            </a:r>
            <a:r>
              <a:rPr lang="th-TH" sz="2400" dirty="0">
                <a:latin typeface="Kanit" panose="00000500000000000000" pitchFamily="2" charset="-34"/>
                <a:cs typeface="Kanit" panose="00000500000000000000" pitchFamily="2" charset="-34"/>
              </a:rPr>
              <a:t>แนบ </a:t>
            </a:r>
            <a:r>
              <a:rPr lang="en-US" sz="2400" dirty="0">
                <a:latin typeface="Kanit" panose="00000500000000000000" pitchFamily="2" charset="-34"/>
                <a:cs typeface="Kanit" panose="00000500000000000000" pitchFamily="2" charset="-34"/>
              </a:rPr>
              <a:t>token </a:t>
            </a:r>
            <a:r>
              <a:rPr lang="th-TH" sz="2400" dirty="0">
                <a:latin typeface="Kanit" panose="00000500000000000000" pitchFamily="2" charset="-34"/>
                <a:cs typeface="Kanit" panose="00000500000000000000" pitchFamily="2" charset="-34"/>
              </a:rPr>
              <a:t>มาด้วย</a:t>
            </a:r>
            <a:endParaRPr lang="en-US" sz="2400" dirty="0">
              <a:latin typeface="Kanit" panose="00000500000000000000" pitchFamily="2" charset="-34"/>
              <a:cs typeface="Kanit" panose="00000500000000000000" pitchFamily="2" charset="-34"/>
            </a:endParaRPr>
          </a:p>
          <a:p>
            <a:pPr>
              <a:tabLst>
                <a:tab pos="1257300" algn="l"/>
                <a:tab pos="3657600" algn="l"/>
                <a:tab pos="6400800" algn="l"/>
              </a:tabLst>
            </a:pPr>
            <a:endParaRPr lang="en-US" sz="2400" dirty="0">
              <a:latin typeface="Kanit" panose="00000500000000000000" pitchFamily="2" charset="-34"/>
              <a:cs typeface="Kanit" panose="00000500000000000000" pitchFamily="2" charset="-34"/>
            </a:endParaRPr>
          </a:p>
          <a:p>
            <a:pPr>
              <a:tabLst>
                <a:tab pos="1257300" algn="l"/>
                <a:tab pos="3657600" algn="l"/>
                <a:tab pos="6400800" algn="l"/>
              </a:tabLst>
            </a:pPr>
            <a:r>
              <a:rPr lang="en-US" sz="24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POST	Users	</a:t>
            </a:r>
            <a:r>
              <a:rPr lang="th-TH" sz="24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สมัครสมาชิก	ให้นิสิตทำเอง</a:t>
            </a:r>
            <a:endParaRPr lang="en-US" sz="2400" dirty="0">
              <a:solidFill>
                <a:srgbClr val="FF0000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  <a:p>
            <a:pPr>
              <a:tabLst>
                <a:tab pos="1257300" algn="l"/>
                <a:tab pos="3657600" algn="l"/>
                <a:tab pos="6400800" algn="l"/>
              </a:tabLst>
            </a:pPr>
            <a:r>
              <a:rPr lang="en-US" sz="24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GET	Users</a:t>
            </a:r>
            <a:r>
              <a:rPr lang="th-TH" sz="24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	แนบ </a:t>
            </a:r>
            <a:r>
              <a:rPr lang="en-US" sz="24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token </a:t>
            </a:r>
            <a:r>
              <a:rPr lang="th-TH" sz="24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มาด้วย</a:t>
            </a:r>
            <a:r>
              <a:rPr lang="en-US" sz="24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	</a:t>
            </a:r>
            <a:r>
              <a:rPr lang="th-TH" sz="24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ให้นิสิตทำเอง</a:t>
            </a:r>
            <a:endParaRPr lang="en-US" sz="2400" dirty="0">
              <a:solidFill>
                <a:srgbClr val="FF0000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286510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563" y="190726"/>
            <a:ext cx="8355693" cy="645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21706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73F1ED-0AA4-8D07-BC42-CF77421917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AFFCB1-0C87-632E-EDFB-B595F6192E00}"/>
              </a:ext>
            </a:extLst>
          </p:cNvPr>
          <p:cNvSpPr txBox="1"/>
          <p:nvPr/>
        </p:nvSpPr>
        <p:spPr>
          <a:xfrm>
            <a:off x="161924" y="142875"/>
            <a:ext cx="11877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7300" algn="l"/>
                <a:tab pos="3657600" algn="l"/>
                <a:tab pos="6400800" algn="l"/>
              </a:tabLst>
            </a:pPr>
            <a:r>
              <a:rPr lang="en-US" sz="2400" dirty="0">
                <a:latin typeface="Kanit" panose="00000500000000000000" pitchFamily="2" charset="-34"/>
                <a:cs typeface="Kanit" panose="00000500000000000000" pitchFamily="2" charset="-34"/>
              </a:rPr>
              <a:t>POST	Tokens</a:t>
            </a:r>
            <a:endParaRPr lang="th-TH" sz="2400" dirty="0"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B0C8BCC-80ED-59B0-4FD4-7E83B5E3C9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24" y="804565"/>
            <a:ext cx="5487166" cy="118126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7C0333D-1D3E-5115-7CB5-F5AD2044E786}"/>
              </a:ext>
            </a:extLst>
          </p:cNvPr>
          <p:cNvSpPr txBox="1"/>
          <p:nvPr/>
        </p:nvSpPr>
        <p:spPr>
          <a:xfrm>
            <a:off x="161924" y="3786089"/>
            <a:ext cx="67246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dotnet add package </a:t>
            </a:r>
            <a:r>
              <a:rPr lang="en-US" dirty="0" err="1"/>
              <a:t>System.IdentityModel.Tokens.Jwt</a:t>
            </a:r>
            <a:r>
              <a:rPr lang="en-US" dirty="0"/>
              <a:t> --version=6.35.0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AEAF390-7130-513D-1B68-C4A78C30CE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24" y="2047642"/>
            <a:ext cx="3934374" cy="1676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26307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A27524-FA36-DDED-7524-3D205EA52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BE6E142-306C-A903-2567-855CC29B4A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328899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E483FA6-3FCE-F49A-A271-303B9B8455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7308" y="0"/>
            <a:ext cx="5134692" cy="455358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B3C417D-29F3-A7B4-E27C-F599372A2E38}"/>
              </a:ext>
            </a:extLst>
          </p:cNvPr>
          <p:cNvSpPr txBox="1"/>
          <p:nvPr/>
        </p:nvSpPr>
        <p:spPr>
          <a:xfrm>
            <a:off x="8382000" y="4551631"/>
            <a:ext cx="344588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228600" algn="l"/>
              </a:tabLst>
            </a:pPr>
            <a:r>
              <a:rPr lang="th-TH" sz="1400" b="1" dirty="0">
                <a:solidFill>
                  <a:srgbClr val="FF0000"/>
                </a:solidFill>
                <a:latin typeface="Noto Serif Thai" panose="02020502060505020204" pitchFamily="18" charset="-34"/>
                <a:cs typeface="Noto Serif Thai" panose="02020502060505020204" pitchFamily="18" charset="-34"/>
              </a:rPr>
              <a:t>ตัวอย่าง </a:t>
            </a:r>
            <a:r>
              <a:rPr lang="en-US" sz="1400" b="1" dirty="0">
                <a:solidFill>
                  <a:srgbClr val="FF0000"/>
                </a:solidFill>
                <a:latin typeface="Noto Serif Thai" panose="02020502060505020204" pitchFamily="18" charset="-34"/>
                <a:cs typeface="Noto Serif Thai" panose="02020502060505020204" pitchFamily="18" charset="-34"/>
              </a:rPr>
              <a:t>status code (</a:t>
            </a:r>
            <a:r>
              <a:rPr lang="th-TH" sz="1400" b="1" dirty="0">
                <a:solidFill>
                  <a:srgbClr val="FF0000"/>
                </a:solidFill>
                <a:latin typeface="Noto Serif Thai" panose="02020502060505020204" pitchFamily="18" charset="-34"/>
                <a:cs typeface="Noto Serif Thai" panose="02020502060505020204" pitchFamily="18" charset="-34"/>
              </a:rPr>
              <a:t>มี </a:t>
            </a:r>
            <a:r>
              <a:rPr lang="en-US" sz="1400" b="1" dirty="0">
                <a:solidFill>
                  <a:srgbClr val="FF0000"/>
                </a:solidFill>
                <a:latin typeface="Noto Serif Thai" panose="02020502060505020204" pitchFamily="18" charset="-34"/>
                <a:cs typeface="Noto Serif Thai" panose="02020502060505020204" pitchFamily="18" charset="-34"/>
              </a:rPr>
              <a:t>63 codes)</a:t>
            </a:r>
          </a:p>
          <a:p>
            <a:pPr>
              <a:tabLst>
                <a:tab pos="228600" algn="l"/>
              </a:tabLst>
            </a:pPr>
            <a:r>
              <a:rPr lang="en-US" sz="1400" b="1" dirty="0">
                <a:solidFill>
                  <a:srgbClr val="FF0000"/>
                </a:solidFill>
                <a:latin typeface="Noto Serif Thai" panose="02020502060505020204" pitchFamily="18" charset="-34"/>
                <a:cs typeface="Noto Serif Thai" panose="02020502060505020204" pitchFamily="18" charset="-34"/>
              </a:rPr>
              <a:t>	200 Ok	</a:t>
            </a:r>
          </a:p>
          <a:p>
            <a:pPr>
              <a:tabLst>
                <a:tab pos="228600" algn="l"/>
              </a:tabLst>
            </a:pPr>
            <a:r>
              <a:rPr lang="en-US" sz="1400" b="1" dirty="0">
                <a:solidFill>
                  <a:srgbClr val="FF0000"/>
                </a:solidFill>
                <a:latin typeface="Noto Serif Thai" panose="02020502060505020204" pitchFamily="18" charset="-34"/>
                <a:cs typeface="Noto Serif Thai" panose="02020502060505020204" pitchFamily="18" charset="-34"/>
              </a:rPr>
              <a:t>	201 Created</a:t>
            </a:r>
            <a:br>
              <a:rPr lang="en-US" sz="1400" b="1" dirty="0">
                <a:solidFill>
                  <a:srgbClr val="FF0000"/>
                </a:solidFill>
                <a:latin typeface="Noto Serif Thai" panose="02020502060505020204" pitchFamily="18" charset="-34"/>
                <a:cs typeface="Noto Serif Thai" panose="02020502060505020204" pitchFamily="18" charset="-34"/>
              </a:rPr>
            </a:br>
            <a:r>
              <a:rPr lang="en-US" sz="1400" b="1" dirty="0">
                <a:solidFill>
                  <a:srgbClr val="FF0000"/>
                </a:solidFill>
                <a:latin typeface="Noto Serif Thai" panose="02020502060505020204" pitchFamily="18" charset="-34"/>
                <a:cs typeface="Noto Serif Thai" panose="02020502060505020204" pitchFamily="18" charset="-34"/>
              </a:rPr>
              <a:t>	204 No Content	</a:t>
            </a:r>
            <a:br>
              <a:rPr lang="en-US" sz="1400" b="1" dirty="0">
                <a:solidFill>
                  <a:srgbClr val="FF0000"/>
                </a:solidFill>
                <a:latin typeface="Noto Serif Thai" panose="02020502060505020204" pitchFamily="18" charset="-34"/>
                <a:cs typeface="Noto Serif Thai" panose="02020502060505020204" pitchFamily="18" charset="-34"/>
              </a:rPr>
            </a:br>
            <a:r>
              <a:rPr lang="en-US" sz="1400" b="1" dirty="0">
                <a:solidFill>
                  <a:srgbClr val="FF0000"/>
                </a:solidFill>
                <a:latin typeface="Noto Serif Thai" panose="02020502060505020204" pitchFamily="18" charset="-34"/>
                <a:cs typeface="Noto Serif Thai" panose="02020502060505020204" pitchFamily="18" charset="-34"/>
              </a:rPr>
              <a:t>	401 Unauthorized</a:t>
            </a:r>
          </a:p>
          <a:p>
            <a:pPr>
              <a:tabLst>
                <a:tab pos="228600" algn="l"/>
              </a:tabLst>
            </a:pPr>
            <a:r>
              <a:rPr lang="en-US" sz="1400" b="1" dirty="0">
                <a:solidFill>
                  <a:srgbClr val="FF0000"/>
                </a:solidFill>
                <a:latin typeface="Noto Serif Thai" panose="02020502060505020204" pitchFamily="18" charset="-34"/>
                <a:cs typeface="Noto Serif Thai" panose="02020502060505020204" pitchFamily="18" charset="-34"/>
              </a:rPr>
              <a:t>	403 Forbidden</a:t>
            </a:r>
          </a:p>
          <a:p>
            <a:pPr>
              <a:tabLst>
                <a:tab pos="228600" algn="l"/>
              </a:tabLst>
            </a:pPr>
            <a:r>
              <a:rPr lang="en-US" sz="1400" b="1" dirty="0">
                <a:solidFill>
                  <a:srgbClr val="FF0000"/>
                </a:solidFill>
                <a:latin typeface="Noto Serif Thai" panose="02020502060505020204" pitchFamily="18" charset="-34"/>
                <a:cs typeface="Noto Serif Thai" panose="02020502060505020204" pitchFamily="18" charset="-34"/>
              </a:rPr>
              <a:t>	404 Not found</a:t>
            </a:r>
          </a:p>
          <a:p>
            <a:pPr>
              <a:tabLst>
                <a:tab pos="228600" algn="l"/>
              </a:tabLst>
            </a:pPr>
            <a:r>
              <a:rPr lang="en-US" sz="1400" b="1" dirty="0">
                <a:solidFill>
                  <a:srgbClr val="FF0000"/>
                </a:solidFill>
                <a:latin typeface="Noto Serif Thai" panose="02020502060505020204" pitchFamily="18" charset="-34"/>
                <a:cs typeface="Noto Serif Thai" panose="02020502060505020204" pitchFamily="18" charset="-34"/>
              </a:rPr>
              <a:t>	500 Internal Server Error</a:t>
            </a:r>
            <a:br>
              <a:rPr lang="en-US" sz="1400" b="1" dirty="0">
                <a:solidFill>
                  <a:srgbClr val="FF0000"/>
                </a:solidFill>
                <a:latin typeface="Noto Serif Thai" panose="02020502060505020204" pitchFamily="18" charset="-34"/>
                <a:cs typeface="Noto Serif Thai" panose="02020502060505020204" pitchFamily="18" charset="-34"/>
              </a:rPr>
            </a:br>
            <a:r>
              <a:rPr lang="en-US" sz="1400" b="1" dirty="0">
                <a:solidFill>
                  <a:srgbClr val="FF0000"/>
                </a:solidFill>
                <a:latin typeface="Noto Serif Thai" panose="02020502060505020204" pitchFamily="18" charset="-34"/>
                <a:cs typeface="Noto Serif Thai" panose="02020502060505020204" pitchFamily="18" charset="-34"/>
              </a:rPr>
              <a:t>	… ... 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A451C5-8B3D-781A-9937-9729A185907D}"/>
              </a:ext>
            </a:extLst>
          </p:cNvPr>
          <p:cNvSpPr txBox="1"/>
          <p:nvPr/>
        </p:nvSpPr>
        <p:spPr>
          <a:xfrm>
            <a:off x="8382000" y="6581001"/>
            <a:ext cx="3810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rgbClr val="FF0000"/>
                </a:solidFill>
              </a:rPr>
              <a:t>https://umbraco.com/knowledge-base/http-status-codes/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C7CBA3B-F0B9-D966-2E54-0C8E37B6077B}"/>
              </a:ext>
            </a:extLst>
          </p:cNvPr>
          <p:cNvCxnSpPr>
            <a:cxnSpLocks/>
          </p:cNvCxnSpPr>
          <p:nvPr/>
        </p:nvCxnSpPr>
        <p:spPr>
          <a:xfrm>
            <a:off x="747409" y="4019550"/>
            <a:ext cx="767066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ight Brace 7">
            <a:extLst>
              <a:ext uri="{FF2B5EF4-FFF2-40B4-BE49-F238E27FC236}">
                <a16:creationId xmlns:a16="http://schemas.microsoft.com/office/drawing/2014/main" id="{69F5DE59-209A-B465-D3F3-BF9721314D46}"/>
              </a:ext>
            </a:extLst>
          </p:cNvPr>
          <p:cNvSpPr/>
          <p:nvPr/>
        </p:nvSpPr>
        <p:spPr>
          <a:xfrm>
            <a:off x="1647826" y="3752852"/>
            <a:ext cx="133350" cy="342890"/>
          </a:xfrm>
          <a:prstGeom prst="rightBrac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ABD8A2-368F-D70F-F706-2038597843F6}"/>
              </a:ext>
            </a:extLst>
          </p:cNvPr>
          <p:cNvSpPr txBox="1"/>
          <p:nvPr/>
        </p:nvSpPr>
        <p:spPr>
          <a:xfrm>
            <a:off x="1781177" y="3708853"/>
            <a:ext cx="37814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  <a:latin typeface="Noto Serif Thai" panose="02020502060505020204" pitchFamily="18" charset="-34"/>
                <a:cs typeface="Noto Serif Thai" panose="02020502060505020204" pitchFamily="18" charset="-34"/>
              </a:rPr>
              <a:t>Attributes? </a:t>
            </a:r>
            <a:r>
              <a:rPr lang="th-TH" sz="1100" dirty="0">
                <a:solidFill>
                  <a:srgbClr val="FF0000"/>
                </a:solidFill>
                <a:latin typeface="Noto Serif Thai" panose="02020502060505020204" pitchFamily="18" charset="-34"/>
                <a:cs typeface="Noto Serif Thai" panose="02020502060505020204" pitchFamily="18" charset="-34"/>
              </a:rPr>
              <a:t>บอกว่าถ้า </a:t>
            </a:r>
            <a:r>
              <a:rPr lang="en-US" sz="1100" dirty="0">
                <a:solidFill>
                  <a:srgbClr val="FF0000"/>
                </a:solidFill>
                <a:latin typeface="Noto Serif Thai" panose="02020502060505020204" pitchFamily="18" charset="-34"/>
                <a:cs typeface="Noto Serif Thai" panose="02020502060505020204" pitchFamily="18" charset="-34"/>
              </a:rPr>
              <a:t>POST tokens </a:t>
            </a:r>
            <a:r>
              <a:rPr lang="th-TH" sz="1100" dirty="0">
                <a:solidFill>
                  <a:srgbClr val="FF0000"/>
                </a:solidFill>
                <a:latin typeface="Noto Serif Thai" panose="02020502060505020204" pitchFamily="18" charset="-34"/>
                <a:cs typeface="Noto Serif Thai" panose="02020502060505020204" pitchFamily="18" charset="-34"/>
              </a:rPr>
              <a:t>ให้ทำ </a:t>
            </a:r>
            <a:r>
              <a:rPr lang="en-US" sz="1100" dirty="0">
                <a:solidFill>
                  <a:srgbClr val="FF0000"/>
                </a:solidFill>
                <a:latin typeface="Noto Serif Thai" panose="02020502060505020204" pitchFamily="18" charset="-34"/>
                <a:cs typeface="Noto Serif Thai" panose="02020502060505020204" pitchFamily="18" charset="-34"/>
              </a:rPr>
              <a:t>method </a:t>
            </a:r>
            <a:r>
              <a:rPr lang="th-TH" sz="1100" dirty="0">
                <a:solidFill>
                  <a:srgbClr val="FF0000"/>
                </a:solidFill>
                <a:latin typeface="Noto Serif Thai" panose="02020502060505020204" pitchFamily="18" charset="-34"/>
                <a:cs typeface="Noto Serif Thai" panose="02020502060505020204" pitchFamily="18" charset="-34"/>
              </a:rPr>
              <a:t>ข้างล่าง</a:t>
            </a:r>
            <a:br>
              <a:rPr lang="th-TH" sz="1100" dirty="0">
                <a:solidFill>
                  <a:srgbClr val="FF0000"/>
                </a:solidFill>
                <a:latin typeface="Noto Serif Thai" panose="02020502060505020204" pitchFamily="18" charset="-34"/>
                <a:cs typeface="Noto Serif Thai" panose="02020502060505020204" pitchFamily="18" charset="-34"/>
              </a:rPr>
            </a:br>
            <a:r>
              <a:rPr lang="th-TH" sz="1100" dirty="0">
                <a:solidFill>
                  <a:srgbClr val="FF0000"/>
                </a:solidFill>
                <a:latin typeface="Noto Serif Thai" panose="02020502060505020204" pitchFamily="18" charset="-34"/>
                <a:cs typeface="Noto Serif Thai" panose="02020502060505020204" pitchFamily="18" charset="-34"/>
              </a:rPr>
              <a:t>ชื่อ </a:t>
            </a:r>
            <a:r>
              <a:rPr lang="en-US" sz="1100" dirty="0">
                <a:solidFill>
                  <a:srgbClr val="FF0000"/>
                </a:solidFill>
                <a:latin typeface="Noto Serif Thai" panose="02020502060505020204" pitchFamily="18" charset="-34"/>
                <a:cs typeface="Noto Serif Thai" panose="02020502060505020204" pitchFamily="18" charset="-34"/>
              </a:rPr>
              <a:t>method </a:t>
            </a:r>
            <a:r>
              <a:rPr lang="th-TH" sz="1100" dirty="0">
                <a:solidFill>
                  <a:srgbClr val="FF0000"/>
                </a:solidFill>
                <a:latin typeface="Noto Serif Thai" panose="02020502060505020204" pitchFamily="18" charset="-34"/>
                <a:cs typeface="Noto Serif Thai" panose="02020502060505020204" pitchFamily="18" charset="-34"/>
              </a:rPr>
              <a:t>ข้างล่างจะเป็นอะไรก็ได้</a:t>
            </a:r>
            <a:endParaRPr lang="en-US" sz="1100" dirty="0">
              <a:solidFill>
                <a:srgbClr val="FF0000"/>
              </a:solidFill>
              <a:latin typeface="Noto Serif Thai" panose="02020502060505020204" pitchFamily="18" charset="-34"/>
              <a:cs typeface="Noto Serif Thai" panose="020205020605050202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0868754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C57FE321-2FE2-EEB4-F739-D0D07617C6D0}"/>
              </a:ext>
            </a:extLst>
          </p:cNvPr>
          <p:cNvSpPr txBox="1"/>
          <p:nvPr/>
        </p:nvSpPr>
        <p:spPr>
          <a:xfrm>
            <a:off x="266700" y="135493"/>
            <a:ext cx="84677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dotnet add package </a:t>
            </a:r>
            <a:r>
              <a:rPr lang="en-US" dirty="0" err="1"/>
              <a:t>Microsoft.AspNetCore.Authentication.JwtBearer</a:t>
            </a:r>
            <a:r>
              <a:rPr lang="en-US" dirty="0"/>
              <a:t> --version 6.0.36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2CCD4EE-4142-374E-3B00-1770E97F84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504825"/>
            <a:ext cx="8021169" cy="5468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80743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A340BB8-2AD9-B884-8037-07D8097308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2" y="228600"/>
            <a:ext cx="6573167" cy="4944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87122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7AD340-7D0F-5E47-68EC-0831012D18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43E08B5-9723-52A1-5F03-3FC590143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919" y="175947"/>
            <a:ext cx="6335009" cy="380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78573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F57D8D7-F3B5-1F33-02FB-990116D0F3D5}"/>
              </a:ext>
            </a:extLst>
          </p:cNvPr>
          <p:cNvSpPr txBox="1"/>
          <p:nvPr/>
        </p:nvSpPr>
        <p:spPr>
          <a:xfrm>
            <a:off x="161924" y="142875"/>
            <a:ext cx="11877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7300" algn="l"/>
                <a:tab pos="3657600" algn="l"/>
                <a:tab pos="6400800" algn="l"/>
              </a:tabLst>
            </a:pPr>
            <a:r>
              <a:rPr lang="en-US" sz="2400" dirty="0">
                <a:latin typeface="Kanit" panose="00000500000000000000" pitchFamily="2" charset="-34"/>
                <a:cs typeface="Kanit" panose="00000500000000000000" pitchFamily="2" charset="-34"/>
              </a:rPr>
              <a:t>JWT.IO</a:t>
            </a:r>
            <a:endParaRPr lang="th-TH" sz="2400" dirty="0"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68DFCC5-A813-34B7-5C99-F1DBEFF4C5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756" y="770675"/>
            <a:ext cx="10164594" cy="608732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898FDDE-1FC0-B813-E97C-FA33D6C09F32}"/>
              </a:ext>
            </a:extLst>
          </p:cNvPr>
          <p:cNvSpPr txBox="1"/>
          <p:nvPr/>
        </p:nvSpPr>
        <p:spPr>
          <a:xfrm>
            <a:off x="8196969" y="6106375"/>
            <a:ext cx="18042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rgbClr val="FF0000"/>
                </a:solidFill>
                <a:latin typeface="Noto Serif Thai" panose="02020502060505020204" pitchFamily="18" charset="-34"/>
                <a:cs typeface="Noto Serif Thai" panose="02020502060505020204" pitchFamily="18" charset="-34"/>
              </a:rPr>
              <a:t>Program.SecurityKey</a:t>
            </a:r>
            <a:endParaRPr lang="en-US" sz="1200" dirty="0">
              <a:solidFill>
                <a:srgbClr val="FF0000"/>
              </a:solidFill>
              <a:latin typeface="Noto Serif Thai" panose="02020502060505020204" pitchFamily="18" charset="-34"/>
              <a:cs typeface="Noto Serif Thai" panose="020205020605050202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9624764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9BF2004-04F7-AF26-DC6F-E314664B0A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3573" y="604540"/>
            <a:ext cx="3581443" cy="12750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81B955-340B-2DAD-876D-19B5F4CFAE8C}"/>
              </a:ext>
            </a:extLst>
          </p:cNvPr>
          <p:cNvSpPr txBox="1"/>
          <p:nvPr/>
        </p:nvSpPr>
        <p:spPr>
          <a:xfrm>
            <a:off x="161924" y="142875"/>
            <a:ext cx="11877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7300" algn="l"/>
                <a:tab pos="3657600" algn="l"/>
                <a:tab pos="6400800" algn="l"/>
              </a:tabLst>
            </a:pPr>
            <a:r>
              <a:rPr lang="en-US" sz="2400" dirty="0">
                <a:latin typeface="Kanit" panose="00000500000000000000" pitchFamily="2" charset="-34"/>
                <a:cs typeface="Kanit" panose="00000500000000000000" pitchFamily="2" charset="-34"/>
              </a:rPr>
              <a:t>POST	Activities</a:t>
            </a:r>
            <a:endParaRPr lang="th-TH" sz="2400" dirty="0"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DDB46B-F495-AF1B-4D9C-0789A9B1B0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24" y="604540"/>
            <a:ext cx="5522171" cy="62534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ADEF1D-02BA-C969-7899-EF29C9371B0C}"/>
              </a:ext>
            </a:extLst>
          </p:cNvPr>
          <p:cNvSpPr txBox="1"/>
          <p:nvPr/>
        </p:nvSpPr>
        <p:spPr>
          <a:xfrm>
            <a:off x="5743573" y="1986248"/>
            <a:ext cx="6392660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dirty="0"/>
              <a:t>ติดตั้ง </a:t>
            </a:r>
            <a:r>
              <a:rPr lang="en-US" dirty="0"/>
              <a:t>packages </a:t>
            </a:r>
            <a:r>
              <a:rPr lang="th-TH" dirty="0"/>
              <a:t>เพิ่ม</a:t>
            </a:r>
            <a:br>
              <a:rPr lang="en-US" sz="1400" dirty="0"/>
            </a:br>
            <a:r>
              <a:rPr lang="en-US" sz="1400" dirty="0"/>
              <a:t>dotnet add package </a:t>
            </a:r>
            <a:r>
              <a:rPr lang="en-US" sz="1400" dirty="0" err="1"/>
              <a:t>Microsoft.AspNetCore.Authentication.JwtBearer</a:t>
            </a:r>
            <a:r>
              <a:rPr lang="en-US" sz="1400" dirty="0"/>
              <a:t> --version=6.0.36</a:t>
            </a:r>
            <a:br>
              <a:rPr lang="en-US" sz="1400" dirty="0"/>
            </a:br>
            <a:r>
              <a:rPr lang="en-US" sz="1400" dirty="0"/>
              <a:t>dotnet add package </a:t>
            </a:r>
            <a:r>
              <a:rPr lang="en-US" sz="1400" dirty="0" err="1"/>
              <a:t>Newtonsoft.Json</a:t>
            </a:r>
            <a:r>
              <a:rPr lang="en-US" sz="1400" dirty="0"/>
              <a:t> --version=13.0.3</a:t>
            </a:r>
          </a:p>
        </p:txBody>
      </p:sp>
    </p:spTree>
    <p:extLst>
      <p:ext uri="{BB962C8B-B14F-4D97-AF65-F5344CB8AC3E}">
        <p14:creationId xmlns:p14="http://schemas.microsoft.com/office/powerpoint/2010/main" val="392937759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368CD0B-77B5-FD13-3BAE-BE2890F977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444" y="166232"/>
            <a:ext cx="8946024" cy="669176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059C061-7B17-B13F-E213-3CDFE45C79A9}"/>
              </a:ext>
            </a:extLst>
          </p:cNvPr>
          <p:cNvSpPr txBox="1"/>
          <p:nvPr/>
        </p:nvSpPr>
        <p:spPr>
          <a:xfrm>
            <a:off x="5403411" y="236636"/>
            <a:ext cx="3614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1400" dirty="0">
                <a:solidFill>
                  <a:srgbClr val="FF0000"/>
                </a:solidFill>
                <a:latin typeface="Noto Serif Thai" panose="02020502060505020204" pitchFamily="18" charset="-34"/>
                <a:cs typeface="Noto Serif Thai" panose="02020502060505020204" pitchFamily="18" charset="-34"/>
              </a:rPr>
              <a:t>เติมโค้ดใน </a:t>
            </a:r>
            <a:r>
              <a:rPr lang="en-US" sz="1400" dirty="0" err="1">
                <a:solidFill>
                  <a:srgbClr val="FF0000"/>
                </a:solidFill>
                <a:latin typeface="Noto Serif Thai" panose="02020502060505020204" pitchFamily="18" charset="-34"/>
                <a:cs typeface="Noto Serif Thai" panose="02020502060505020204" pitchFamily="18" charset="-34"/>
              </a:rPr>
              <a:t>Program.cs</a:t>
            </a:r>
            <a:r>
              <a:rPr lang="th-TH" sz="1400" dirty="0">
                <a:solidFill>
                  <a:srgbClr val="FF0000"/>
                </a:solidFill>
                <a:latin typeface="Noto Serif Thai" panose="02020502060505020204" pitchFamily="18" charset="-34"/>
                <a:cs typeface="Noto Serif Thai" panose="02020502060505020204" pitchFamily="18" charset="-34"/>
              </a:rPr>
              <a:t> เพื่อให้ตรวจ </a:t>
            </a:r>
            <a:r>
              <a:rPr lang="en-US" sz="1400" dirty="0">
                <a:solidFill>
                  <a:srgbClr val="FF0000"/>
                </a:solidFill>
                <a:latin typeface="Noto Serif Thai" panose="02020502060505020204" pitchFamily="18" charset="-34"/>
                <a:cs typeface="Noto Serif Thai" panose="02020502060505020204" pitchFamily="18" charset="-34"/>
              </a:rPr>
              <a:t>token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BC96C6-957B-DBA6-F920-D41D7B990005}"/>
              </a:ext>
            </a:extLst>
          </p:cNvPr>
          <p:cNvSpPr/>
          <p:nvPr/>
        </p:nvSpPr>
        <p:spPr>
          <a:xfrm>
            <a:off x="666750" y="390525"/>
            <a:ext cx="4333875" cy="638175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D3AA276-522E-C6D1-EC8C-4B4721321C46}"/>
              </a:ext>
            </a:extLst>
          </p:cNvPr>
          <p:cNvSpPr/>
          <p:nvPr/>
        </p:nvSpPr>
        <p:spPr>
          <a:xfrm>
            <a:off x="609600" y="2971800"/>
            <a:ext cx="8543925" cy="3343275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30270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CAEA8B1-4D7A-9B97-8521-80CCEADFA3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443" y="166232"/>
            <a:ext cx="7039957" cy="478221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D299C36-EA53-C477-4C99-E9AFFD809D80}"/>
              </a:ext>
            </a:extLst>
          </p:cNvPr>
          <p:cNvSpPr/>
          <p:nvPr/>
        </p:nvSpPr>
        <p:spPr>
          <a:xfrm>
            <a:off x="571500" y="2085975"/>
            <a:ext cx="2238375" cy="276225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36153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60CFF8C-60CF-DCFF-8327-3070AFAE22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919" y="175947"/>
            <a:ext cx="6344535" cy="32865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C5292F-E1D9-9F0A-CEB9-647D72EDE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919" y="3800407"/>
            <a:ext cx="3705742" cy="97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344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525" y="178933"/>
            <a:ext cx="11711252" cy="5046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63470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924C23-4F1E-85FC-C17C-F35F9D23E2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122CD3F-E4C6-263A-7A75-4EDA392D431C}"/>
              </a:ext>
            </a:extLst>
          </p:cNvPr>
          <p:cNvSpPr txBox="1"/>
          <p:nvPr/>
        </p:nvSpPr>
        <p:spPr>
          <a:xfrm>
            <a:off x="161924" y="142875"/>
            <a:ext cx="11877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7300" algn="l"/>
                <a:tab pos="3657600" algn="l"/>
                <a:tab pos="6400800" algn="l"/>
              </a:tabLst>
            </a:pPr>
            <a:r>
              <a:rPr lang="en-US" sz="2400" dirty="0">
                <a:latin typeface="Kanit" panose="00000500000000000000" pitchFamily="2" charset="-34"/>
                <a:cs typeface="Kanit" panose="00000500000000000000" pitchFamily="2" charset="-34"/>
              </a:rPr>
              <a:t>GET	Activities</a:t>
            </a:r>
            <a:endParaRPr lang="th-TH" sz="2400" dirty="0"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23AF703-4498-E768-E1D0-DFF9075AA2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24" y="604540"/>
            <a:ext cx="7840169" cy="49060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7931DD0-32EA-642A-2F3A-72B62C1E5AFE}"/>
              </a:ext>
            </a:extLst>
          </p:cNvPr>
          <p:cNvSpPr txBox="1"/>
          <p:nvPr/>
        </p:nvSpPr>
        <p:spPr>
          <a:xfrm>
            <a:off x="4914901" y="2747591"/>
            <a:ext cx="10858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Noto Serif Thai" panose="02020502060505020204" pitchFamily="18" charset="-34"/>
                <a:cs typeface="Noto Serif Thai" panose="02020502060505020204" pitchFamily="18" charset="-34"/>
              </a:rPr>
              <a:t>ToUInt32</a:t>
            </a:r>
          </a:p>
        </p:txBody>
      </p:sp>
    </p:spTree>
    <p:extLst>
      <p:ext uri="{BB962C8B-B14F-4D97-AF65-F5344CB8AC3E}">
        <p14:creationId xmlns:p14="http://schemas.microsoft.com/office/powerpoint/2010/main" val="147200636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AA20831-096A-E9F8-AED4-07F87104F7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24" y="599777"/>
            <a:ext cx="6411220" cy="492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24173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0C21EC-BCB6-8985-A12C-52A84A1FDA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5EA208F-6ABF-1519-E858-C1543FE71F2B}"/>
              </a:ext>
            </a:extLst>
          </p:cNvPr>
          <p:cNvSpPr txBox="1"/>
          <p:nvPr/>
        </p:nvSpPr>
        <p:spPr>
          <a:xfrm>
            <a:off x="161924" y="142875"/>
            <a:ext cx="11877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7300" algn="l"/>
                <a:tab pos="3657600" algn="l"/>
                <a:tab pos="6400800" algn="l"/>
              </a:tabLst>
            </a:pPr>
            <a:r>
              <a:rPr lang="en-US" sz="2400" dirty="0">
                <a:latin typeface="Kanit" panose="00000500000000000000" pitchFamily="2" charset="-34"/>
                <a:cs typeface="Kanit" panose="00000500000000000000" pitchFamily="2" charset="-34"/>
              </a:rPr>
              <a:t>GET	Activities/{id}</a:t>
            </a:r>
            <a:endParaRPr lang="th-TH" sz="2400" dirty="0"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C079FF-8C73-0CC1-1F44-926166F28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24" y="604540"/>
            <a:ext cx="9392961" cy="5163271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E6A6462-8996-9BA5-DBA2-BECE9AB39219}"/>
              </a:ext>
            </a:extLst>
          </p:cNvPr>
          <p:cNvCxnSpPr>
            <a:cxnSpLocks/>
          </p:cNvCxnSpPr>
          <p:nvPr/>
        </p:nvCxnSpPr>
        <p:spPr>
          <a:xfrm>
            <a:off x="2042809" y="3200400"/>
            <a:ext cx="1702421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45DB45D3-48CF-BAB8-FCF8-ABF84C19352D}"/>
              </a:ext>
            </a:extLst>
          </p:cNvPr>
          <p:cNvSpPr txBox="1"/>
          <p:nvPr/>
        </p:nvSpPr>
        <p:spPr>
          <a:xfrm>
            <a:off x="4905376" y="3014291"/>
            <a:ext cx="10858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Noto Serif Thai" panose="02020502060505020204" pitchFamily="18" charset="-34"/>
                <a:cs typeface="Noto Serif Thai" panose="02020502060505020204" pitchFamily="18" charset="-34"/>
              </a:rPr>
              <a:t>ToUInt32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123FC6-1933-DDE2-57C5-74BE8A275E94}"/>
              </a:ext>
            </a:extLst>
          </p:cNvPr>
          <p:cNvSpPr txBox="1"/>
          <p:nvPr/>
        </p:nvSpPr>
        <p:spPr>
          <a:xfrm>
            <a:off x="3490913" y="1670916"/>
            <a:ext cx="38385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200" dirty="0">
                <a:solidFill>
                  <a:srgbClr val="FF0000"/>
                </a:solidFill>
                <a:latin typeface="Noto Serif Thai" panose="02020502060505020204" pitchFamily="18" charset="-34"/>
                <a:cs typeface="Noto Serif Thai" panose="02020502060505020204" pitchFamily="18" charset="-34"/>
              </a:rPr>
              <a:t>ตั้งชื่อ </a:t>
            </a:r>
            <a:r>
              <a:rPr lang="en-US" sz="1200" dirty="0">
                <a:solidFill>
                  <a:srgbClr val="FF0000"/>
                </a:solidFill>
                <a:latin typeface="Noto Serif Thai" panose="02020502060505020204" pitchFamily="18" charset="-34"/>
                <a:cs typeface="Noto Serif Thai" panose="02020502060505020204" pitchFamily="18" charset="-34"/>
              </a:rPr>
              <a:t>Get </a:t>
            </a:r>
            <a:r>
              <a:rPr lang="th-TH" sz="1200" dirty="0">
                <a:solidFill>
                  <a:srgbClr val="FF0000"/>
                </a:solidFill>
                <a:latin typeface="Noto Serif Thai" panose="02020502060505020204" pitchFamily="18" charset="-34"/>
                <a:cs typeface="Noto Serif Thai" panose="02020502060505020204" pitchFamily="18" charset="-34"/>
              </a:rPr>
              <a:t>ซ้ำได้ เพราะพารามิเตอร์ไม่เหมือนกัน</a:t>
            </a:r>
            <a:endParaRPr lang="en-US" sz="1200" dirty="0">
              <a:solidFill>
                <a:srgbClr val="FF0000"/>
              </a:solidFill>
              <a:latin typeface="Noto Serif Thai" panose="02020502060505020204" pitchFamily="18" charset="-34"/>
              <a:cs typeface="Noto Serif Thai" panose="020205020605050202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3297394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9D917E-969D-A73B-6AC8-4C1096EAF9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24" y="599777"/>
            <a:ext cx="6411220" cy="276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70645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4C6327-D727-828E-5309-903BED573D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D15D4AD-B106-2EBC-3408-44D20B1468BA}"/>
              </a:ext>
            </a:extLst>
          </p:cNvPr>
          <p:cNvSpPr txBox="1"/>
          <p:nvPr/>
        </p:nvSpPr>
        <p:spPr>
          <a:xfrm>
            <a:off x="161924" y="142875"/>
            <a:ext cx="11877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7300" algn="l"/>
                <a:tab pos="3657600" algn="l"/>
                <a:tab pos="6400800" algn="l"/>
              </a:tabLst>
            </a:pPr>
            <a:r>
              <a:rPr lang="en-US" sz="2400" dirty="0">
                <a:latin typeface="Kanit" panose="00000500000000000000" pitchFamily="2" charset="-34"/>
                <a:cs typeface="Kanit" panose="00000500000000000000" pitchFamily="2" charset="-34"/>
              </a:rPr>
              <a:t>PUT	Activities/{id}</a:t>
            </a:r>
            <a:endParaRPr lang="th-TH" sz="2400" dirty="0"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9BDC7D-E635-C9BF-8134-5C8A7E15CB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24" y="604540"/>
            <a:ext cx="9421540" cy="5677692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FFF443E-E90C-5947-C493-F07214EE75F6}"/>
              </a:ext>
            </a:extLst>
          </p:cNvPr>
          <p:cNvCxnSpPr>
            <a:cxnSpLocks/>
          </p:cNvCxnSpPr>
          <p:nvPr/>
        </p:nvCxnSpPr>
        <p:spPr>
          <a:xfrm>
            <a:off x="2042809" y="3190875"/>
            <a:ext cx="1702421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BF7D8CEA-4E0B-AB6E-DEB0-BCE76F8CD435}"/>
              </a:ext>
            </a:extLst>
          </p:cNvPr>
          <p:cNvSpPr txBox="1"/>
          <p:nvPr/>
        </p:nvSpPr>
        <p:spPr>
          <a:xfrm>
            <a:off x="4886326" y="3014291"/>
            <a:ext cx="10858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Noto Serif Thai" panose="02020502060505020204" pitchFamily="18" charset="-34"/>
                <a:cs typeface="Noto Serif Thai" panose="02020502060505020204" pitchFamily="18" charset="-34"/>
              </a:rPr>
              <a:t>ToUInt32</a:t>
            </a:r>
          </a:p>
        </p:txBody>
      </p:sp>
    </p:spTree>
    <p:extLst>
      <p:ext uri="{BB962C8B-B14F-4D97-AF65-F5344CB8AC3E}">
        <p14:creationId xmlns:p14="http://schemas.microsoft.com/office/powerpoint/2010/main" val="287437030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1DE523E-8E8D-73E5-4460-14AC55FC1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24" y="599777"/>
            <a:ext cx="6487430" cy="290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53513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B2B693-1AD8-412E-D793-EF7E1E5C51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334421-6B78-6B63-5AD2-4E7F53BAF5A8}"/>
              </a:ext>
            </a:extLst>
          </p:cNvPr>
          <p:cNvSpPr txBox="1"/>
          <p:nvPr/>
        </p:nvSpPr>
        <p:spPr>
          <a:xfrm>
            <a:off x="161924" y="142875"/>
            <a:ext cx="11877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7300" algn="l"/>
                <a:tab pos="3657600" algn="l"/>
                <a:tab pos="6400800" algn="l"/>
              </a:tabLst>
            </a:pPr>
            <a:r>
              <a:rPr lang="en-US" sz="2400" dirty="0">
                <a:latin typeface="Kanit" panose="00000500000000000000" pitchFamily="2" charset="-34"/>
                <a:cs typeface="Kanit" panose="00000500000000000000" pitchFamily="2" charset="-34"/>
              </a:rPr>
              <a:t>DELETE	Activities/{id}</a:t>
            </a:r>
            <a:endParaRPr lang="th-TH" sz="2400" dirty="0"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47A46DC-105D-CA94-955C-6F7A7ACC52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24" y="575768"/>
            <a:ext cx="9478698" cy="5144218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EC05C29-AF47-CE90-CDD3-DF4A9C4469C6}"/>
              </a:ext>
            </a:extLst>
          </p:cNvPr>
          <p:cNvCxnSpPr>
            <a:cxnSpLocks/>
          </p:cNvCxnSpPr>
          <p:nvPr/>
        </p:nvCxnSpPr>
        <p:spPr>
          <a:xfrm>
            <a:off x="2140089" y="3151760"/>
            <a:ext cx="1702421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694D5CF1-C46C-E6A8-DDA1-5D560C95A150}"/>
              </a:ext>
            </a:extLst>
          </p:cNvPr>
          <p:cNvSpPr txBox="1"/>
          <p:nvPr/>
        </p:nvSpPr>
        <p:spPr>
          <a:xfrm>
            <a:off x="4991100" y="2978600"/>
            <a:ext cx="10858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Noto Serif Thai" panose="02020502060505020204" pitchFamily="18" charset="-34"/>
                <a:cs typeface="Noto Serif Thai" panose="02020502060505020204" pitchFamily="18" charset="-34"/>
              </a:rPr>
              <a:t>ToUInt32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B9E7F1E-696B-F25B-494C-368351E65F77}"/>
              </a:ext>
            </a:extLst>
          </p:cNvPr>
          <p:cNvCxnSpPr>
            <a:cxnSpLocks/>
          </p:cNvCxnSpPr>
          <p:nvPr/>
        </p:nvCxnSpPr>
        <p:spPr>
          <a:xfrm>
            <a:off x="3595384" y="1524000"/>
            <a:ext cx="414641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27C2647-DD7C-4A7C-40D4-A151AE09ACB5}"/>
              </a:ext>
            </a:extLst>
          </p:cNvPr>
          <p:cNvSpPr txBox="1"/>
          <p:nvPr/>
        </p:nvSpPr>
        <p:spPr>
          <a:xfrm>
            <a:off x="3528709" y="1611563"/>
            <a:ext cx="10858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Noto Serif Thai" panose="02020502060505020204" pitchFamily="18" charset="-34"/>
                <a:cs typeface="Noto Serif Thai" panose="02020502060505020204" pitchFamily="18" charset="-34"/>
              </a:rPr>
              <a:t>Delete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2D67C1-84F7-AD1E-9D26-741474292B9C}"/>
              </a:ext>
            </a:extLst>
          </p:cNvPr>
          <p:cNvSpPr txBox="1"/>
          <p:nvPr/>
        </p:nvSpPr>
        <p:spPr>
          <a:xfrm>
            <a:off x="1685924" y="4083255"/>
            <a:ext cx="3095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db.Activity.Remove</a:t>
            </a:r>
            <a:r>
              <a:rPr lang="en-US" dirty="0">
                <a:solidFill>
                  <a:srgbClr val="FF0000"/>
                </a:solidFill>
              </a:rPr>
              <a:t>(activity);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6FF9EEE-AA3B-E1EA-28DC-5AEAC3E0CCA8}"/>
              </a:ext>
            </a:extLst>
          </p:cNvPr>
          <p:cNvCxnSpPr>
            <a:cxnSpLocks/>
          </p:cNvCxnSpPr>
          <p:nvPr/>
        </p:nvCxnSpPr>
        <p:spPr>
          <a:xfrm>
            <a:off x="1769138" y="4524375"/>
            <a:ext cx="2240887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436840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F5D4F09-853D-1F42-AB8D-189EF600AF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24" y="599777"/>
            <a:ext cx="6382641" cy="2143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51602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5D8675-2443-F651-5B5A-E1017CB794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DA31BC2-698A-201A-7BEC-3FE64F442A40}"/>
              </a:ext>
            </a:extLst>
          </p:cNvPr>
          <p:cNvSpPr txBox="1"/>
          <p:nvPr/>
        </p:nvSpPr>
        <p:spPr>
          <a:xfrm>
            <a:off x="160020" y="148590"/>
            <a:ext cx="2422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Query String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B6CA6C-C6D6-4219-159E-0B556EB1E83C}"/>
              </a:ext>
            </a:extLst>
          </p:cNvPr>
          <p:cNvSpPr txBox="1"/>
          <p:nvPr/>
        </p:nvSpPr>
        <p:spPr>
          <a:xfrm>
            <a:off x="160020" y="735742"/>
            <a:ext cx="11887436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57200" algn="l"/>
              </a:tabLst>
            </a:pPr>
            <a:r>
              <a:rPr lang="th-TH" sz="2000" dirty="0"/>
              <a:t>เขียนต่อท้าย </a:t>
            </a:r>
            <a:r>
              <a:rPr lang="en-US" sz="2000" dirty="0"/>
              <a:t>endpoint </a:t>
            </a:r>
            <a:r>
              <a:rPr lang="th-TH" sz="2000" dirty="0"/>
              <a:t>เพื่อส่งค่าตัวแปร </a:t>
            </a:r>
            <a:r>
              <a:rPr lang="en-US" sz="2000" dirty="0"/>
              <a:t>(parameters) </a:t>
            </a:r>
            <a:r>
              <a:rPr lang="th-TH" sz="2000" dirty="0"/>
              <a:t>นิยมใช้กับ</a:t>
            </a:r>
            <a:r>
              <a:rPr lang="th-TH" sz="2000" dirty="0" err="1"/>
              <a:t>เมธ็</a:t>
            </a:r>
            <a:r>
              <a:rPr lang="th-TH" sz="2000" dirty="0"/>
              <a:t>อด </a:t>
            </a:r>
            <a:r>
              <a:rPr lang="en-US" sz="2000" dirty="0"/>
              <a:t>GET </a:t>
            </a:r>
            <a:r>
              <a:rPr lang="th-TH" sz="2000" dirty="0"/>
              <a:t>เท่านั้น เพราะไม่สามารถใส่ </a:t>
            </a:r>
            <a:r>
              <a:rPr lang="en-US" sz="2000" dirty="0"/>
              <a:t>JSON object </a:t>
            </a:r>
            <a:r>
              <a:rPr lang="th-TH" sz="2000" dirty="0"/>
              <a:t>ใน </a:t>
            </a:r>
            <a:r>
              <a:rPr lang="en-US" sz="2000" dirty="0"/>
              <a:t>body </a:t>
            </a:r>
            <a:r>
              <a:rPr lang="th-TH" sz="2000" dirty="0"/>
              <a:t>ได้</a:t>
            </a:r>
          </a:p>
          <a:p>
            <a:pPr>
              <a:tabLst>
                <a:tab pos="457200" algn="l"/>
              </a:tabLst>
            </a:pPr>
            <a:endParaRPr lang="th-TH" sz="2000" dirty="0">
              <a:solidFill>
                <a:srgbClr val="FF0000"/>
              </a:solidFill>
            </a:endParaRPr>
          </a:p>
          <a:p>
            <a:pPr>
              <a:tabLst>
                <a:tab pos="457200" algn="l"/>
              </a:tabLst>
            </a:pPr>
            <a:r>
              <a:rPr lang="en-US" sz="2000" dirty="0"/>
              <a:t>/</a:t>
            </a:r>
            <a:r>
              <a:rPr lang="en-US" sz="2000" dirty="0" err="1"/>
              <a:t>Users</a:t>
            </a:r>
            <a:r>
              <a:rPr lang="en-US" sz="2000" dirty="0" err="1">
                <a:solidFill>
                  <a:srgbClr val="FF0000"/>
                </a:solidFill>
              </a:rPr>
              <a:t>?</a:t>
            </a:r>
            <a:r>
              <a:rPr lang="en-US" sz="2000" dirty="0" err="1"/>
              <a:t>gender</a:t>
            </a:r>
            <a:r>
              <a:rPr lang="en-US" sz="2000" dirty="0"/>
              <a:t>=m</a:t>
            </a:r>
            <a:br>
              <a:rPr lang="en-US" sz="2000" dirty="0"/>
            </a:br>
            <a:r>
              <a:rPr lang="en-US" sz="2000" dirty="0"/>
              <a:t>/</a:t>
            </a:r>
            <a:r>
              <a:rPr lang="en-US" sz="2000" dirty="0" err="1"/>
              <a:t>Users</a:t>
            </a:r>
            <a:r>
              <a:rPr lang="en-US" sz="2000" dirty="0" err="1">
                <a:solidFill>
                  <a:srgbClr val="FF0000"/>
                </a:solidFill>
              </a:rPr>
              <a:t>?</a:t>
            </a:r>
            <a:r>
              <a:rPr lang="en-US" sz="2000" dirty="0" err="1"/>
              <a:t>gender</a:t>
            </a:r>
            <a:r>
              <a:rPr lang="en-US" sz="2000" dirty="0"/>
              <a:t>=</a:t>
            </a:r>
            <a:r>
              <a:rPr lang="en-US" sz="2000" dirty="0" err="1"/>
              <a:t>m</a:t>
            </a:r>
            <a:r>
              <a:rPr lang="en-US" sz="2000" dirty="0" err="1">
                <a:solidFill>
                  <a:srgbClr val="FF0000"/>
                </a:solidFill>
              </a:rPr>
              <a:t>&amp;</a:t>
            </a:r>
            <a:r>
              <a:rPr lang="en-US" sz="2000" dirty="0" err="1"/>
              <a:t>age</a:t>
            </a:r>
            <a:r>
              <a:rPr lang="en-US" sz="2000" dirty="0"/>
              <a:t>=25</a:t>
            </a:r>
            <a:br>
              <a:rPr lang="en-US" sz="2000" dirty="0"/>
            </a:br>
            <a:r>
              <a:rPr lang="en-US" sz="2000" dirty="0"/>
              <a:t>/</a:t>
            </a:r>
            <a:r>
              <a:rPr lang="en-US" sz="2000" dirty="0" err="1"/>
              <a:t>Users</a:t>
            </a:r>
            <a:r>
              <a:rPr lang="en-US" sz="2000" dirty="0" err="1">
                <a:solidFill>
                  <a:srgbClr val="FF0000"/>
                </a:solidFill>
              </a:rPr>
              <a:t>?</a:t>
            </a:r>
            <a:r>
              <a:rPr lang="en-US" sz="2000" dirty="0" err="1"/>
              <a:t>gender</a:t>
            </a:r>
            <a:r>
              <a:rPr lang="en-US" sz="2000" dirty="0"/>
              <a:t>=</a:t>
            </a:r>
            <a:r>
              <a:rPr lang="en-US" sz="2000" dirty="0" err="1"/>
              <a:t>m</a:t>
            </a:r>
            <a:r>
              <a:rPr lang="en-US" sz="2000" dirty="0" err="1">
                <a:solidFill>
                  <a:srgbClr val="FF0000"/>
                </a:solidFill>
              </a:rPr>
              <a:t>&amp;</a:t>
            </a:r>
            <a:r>
              <a:rPr lang="en-US" sz="2000" dirty="0" err="1"/>
              <a:t>agemin</a:t>
            </a:r>
            <a:r>
              <a:rPr lang="en-US" sz="2000" dirty="0"/>
              <a:t>=20</a:t>
            </a:r>
            <a:r>
              <a:rPr lang="en-US" sz="2000" dirty="0">
                <a:solidFill>
                  <a:srgbClr val="FF0000"/>
                </a:solidFill>
              </a:rPr>
              <a:t>&amp;</a:t>
            </a:r>
            <a:r>
              <a:rPr lang="en-US" sz="2000" dirty="0"/>
              <a:t>agemax=25</a:t>
            </a:r>
          </a:p>
          <a:p>
            <a:pPr>
              <a:tabLst>
                <a:tab pos="457200" algn="l"/>
              </a:tabLst>
            </a:pPr>
            <a:br>
              <a:rPr lang="th-TH" sz="2000" dirty="0"/>
            </a:br>
            <a:r>
              <a:rPr lang="en-US" sz="2000" dirty="0"/>
              <a:t>/</a:t>
            </a:r>
            <a:r>
              <a:rPr lang="en-US" sz="2000" dirty="0" err="1"/>
              <a:t>Activities</a:t>
            </a:r>
            <a:r>
              <a:rPr lang="en-US" sz="2000" dirty="0" err="1">
                <a:solidFill>
                  <a:srgbClr val="FF0000"/>
                </a:solidFill>
              </a:rPr>
              <a:t>?</a:t>
            </a:r>
            <a:r>
              <a:rPr lang="en-US" sz="2000" dirty="0" err="1"/>
              <a:t>startdate</a:t>
            </a:r>
            <a:r>
              <a:rPr lang="en-US" sz="2000" dirty="0"/>
              <a:t>=2022-01-01</a:t>
            </a:r>
            <a:r>
              <a:rPr lang="en-US" sz="2000" dirty="0">
                <a:solidFill>
                  <a:srgbClr val="FF0000"/>
                </a:solidFill>
              </a:rPr>
              <a:t>&amp;</a:t>
            </a:r>
            <a:r>
              <a:rPr lang="en-US" sz="2000" dirty="0"/>
              <a:t>enddate=2022-12-31</a:t>
            </a:r>
          </a:p>
          <a:p>
            <a:pPr>
              <a:tabLst>
                <a:tab pos="457200" algn="l"/>
              </a:tabLst>
            </a:pPr>
            <a:endParaRPr lang="en-US" sz="2000" dirty="0"/>
          </a:p>
          <a:p>
            <a:pPr>
              <a:tabLst>
                <a:tab pos="457200" algn="l"/>
              </a:tabLst>
            </a:pPr>
            <a:r>
              <a:rPr lang="th-TH" sz="2000" dirty="0"/>
              <a:t>ตัวอย่างโค้ด</a:t>
            </a:r>
            <a:endParaRPr lang="en-US" sz="2000" dirty="0"/>
          </a:p>
          <a:p>
            <a:pPr>
              <a:tabLst>
                <a:tab pos="457200" algn="l"/>
              </a:tabLst>
            </a:pPr>
            <a:r>
              <a:rPr lang="en-US" sz="2000" dirty="0"/>
              <a:t>[</a:t>
            </a:r>
            <a:r>
              <a:rPr lang="en-US" sz="2000" dirty="0" err="1"/>
              <a:t>HttpGet</a:t>
            </a:r>
            <a:r>
              <a:rPr lang="en-US" sz="2000" dirty="0"/>
              <a:t>]</a:t>
            </a:r>
          </a:p>
          <a:p>
            <a:pPr>
              <a:tabLst>
                <a:tab pos="457200" algn="l"/>
              </a:tabLst>
            </a:pPr>
            <a:r>
              <a:rPr lang="en-US" sz="2000" dirty="0"/>
              <a:t>public </a:t>
            </a:r>
            <a:r>
              <a:rPr lang="en-US" sz="2000" dirty="0" err="1"/>
              <a:t>IActionResult</a:t>
            </a:r>
            <a:r>
              <a:rPr lang="en-US" sz="2000" dirty="0"/>
              <a:t> Get(string </a:t>
            </a:r>
            <a:r>
              <a:rPr lang="en-US" sz="2000" dirty="0">
                <a:solidFill>
                  <a:srgbClr val="FF0000"/>
                </a:solidFill>
              </a:rPr>
              <a:t>gender</a:t>
            </a:r>
            <a:r>
              <a:rPr lang="en-US" sz="2000" dirty="0"/>
              <a:t>, </a:t>
            </a:r>
            <a:r>
              <a:rPr lang="en-US" sz="2000" dirty="0" err="1"/>
              <a:t>uint</a:t>
            </a:r>
            <a:r>
              <a:rPr lang="en-US" sz="2000" dirty="0"/>
              <a:t> </a:t>
            </a:r>
            <a:r>
              <a:rPr lang="en-US" sz="2000" dirty="0" err="1">
                <a:solidFill>
                  <a:srgbClr val="FF0000"/>
                </a:solidFill>
              </a:rPr>
              <a:t>ageMin</a:t>
            </a:r>
            <a:r>
              <a:rPr lang="en-US" sz="2000" dirty="0"/>
              <a:t>, </a:t>
            </a:r>
            <a:r>
              <a:rPr lang="en-US" sz="2000" dirty="0" err="1"/>
              <a:t>uint</a:t>
            </a:r>
            <a:r>
              <a:rPr lang="en-US" sz="2000" dirty="0"/>
              <a:t> </a:t>
            </a:r>
            <a:r>
              <a:rPr lang="en-US" sz="2000" dirty="0" err="1">
                <a:solidFill>
                  <a:srgbClr val="FF0000"/>
                </a:solidFill>
              </a:rPr>
              <a:t>ageMax</a:t>
            </a:r>
            <a:r>
              <a:rPr lang="en-US" sz="2000" dirty="0"/>
              <a:t>) { // not case sensitive</a:t>
            </a:r>
          </a:p>
          <a:p>
            <a:pPr>
              <a:tabLst>
                <a:tab pos="457200" algn="l"/>
              </a:tabLst>
            </a:pPr>
            <a:endParaRPr lang="en-US" sz="2000" dirty="0"/>
          </a:p>
          <a:p>
            <a:pPr>
              <a:tabLst>
                <a:tab pos="457200" algn="l"/>
              </a:tabLst>
            </a:pPr>
            <a:r>
              <a:rPr lang="en-US" sz="2000" dirty="0"/>
              <a:t>}</a:t>
            </a:r>
            <a:endParaRPr lang="th-TH" sz="2000" dirty="0"/>
          </a:p>
          <a:p>
            <a:pPr>
              <a:tabLst>
                <a:tab pos="457200" algn="l"/>
              </a:tabLst>
            </a:pPr>
            <a:endParaRPr lang="th-TH" sz="2000" dirty="0"/>
          </a:p>
          <a:p>
            <a:pPr>
              <a:tabLst>
                <a:tab pos="457200" algn="l"/>
              </a:tabLst>
            </a:pPr>
            <a:r>
              <a:rPr lang="th-TH" sz="2000" dirty="0"/>
              <a:t>มันจะส่งค่าตัวแปรจาก </a:t>
            </a:r>
            <a:r>
              <a:rPr lang="en-US" sz="2000" dirty="0"/>
              <a:t>query string </a:t>
            </a:r>
            <a:r>
              <a:rPr lang="th-TH" sz="2000" dirty="0"/>
              <a:t>มาเองอัตโนมัติ ถ้าเป็น </a:t>
            </a:r>
            <a:r>
              <a:rPr lang="en-US" sz="2000" dirty="0"/>
              <a:t>optional parameter </a:t>
            </a:r>
            <a:r>
              <a:rPr lang="th-TH" sz="2000" dirty="0"/>
              <a:t>ก็ใช้ </a:t>
            </a:r>
            <a:r>
              <a:rPr lang="en-US" sz="2000" dirty="0"/>
              <a:t>? </a:t>
            </a:r>
            <a:r>
              <a:rPr lang="th-TH" sz="2000" dirty="0"/>
              <a:t>เพื่อบอกว่าตัวแปรนั้นเป็น </a:t>
            </a:r>
            <a:r>
              <a:rPr lang="en-US" sz="2000" dirty="0"/>
              <a:t>null </a:t>
            </a:r>
            <a:r>
              <a:rPr lang="th-TH" sz="2000" dirty="0"/>
              <a:t>ได้ ไม่ต้องส่งมาก็ได้ เช่น</a:t>
            </a:r>
          </a:p>
          <a:p>
            <a:pPr>
              <a:tabLst>
                <a:tab pos="457200" algn="l"/>
              </a:tabLst>
            </a:pPr>
            <a:endParaRPr lang="th-TH" sz="2000" dirty="0"/>
          </a:p>
          <a:p>
            <a:pPr>
              <a:tabLst>
                <a:tab pos="457200" algn="l"/>
              </a:tabLst>
            </a:pPr>
            <a:r>
              <a:rPr lang="en-US" sz="2000" dirty="0"/>
              <a:t>public </a:t>
            </a:r>
            <a:r>
              <a:rPr lang="en-US" sz="2000" dirty="0" err="1"/>
              <a:t>IActionResult</a:t>
            </a:r>
            <a:r>
              <a:rPr lang="en-US" sz="2000" dirty="0"/>
              <a:t> Get(string gender, </a:t>
            </a:r>
            <a:r>
              <a:rPr lang="en-US" sz="2000" dirty="0" err="1"/>
              <a:t>uint</a:t>
            </a:r>
            <a:r>
              <a:rPr lang="en-US" sz="2000" dirty="0">
                <a:solidFill>
                  <a:srgbClr val="FF0000"/>
                </a:solidFill>
              </a:rPr>
              <a:t>?</a:t>
            </a:r>
            <a:r>
              <a:rPr lang="en-US" sz="2000" dirty="0"/>
              <a:t> </a:t>
            </a:r>
            <a:r>
              <a:rPr lang="en-US" sz="2000" dirty="0" err="1"/>
              <a:t>ageMin</a:t>
            </a:r>
            <a:r>
              <a:rPr lang="en-US" sz="2000" dirty="0"/>
              <a:t>, </a:t>
            </a:r>
            <a:r>
              <a:rPr lang="en-US" sz="2000" dirty="0" err="1"/>
              <a:t>uint</a:t>
            </a:r>
            <a:r>
              <a:rPr lang="en-US" sz="2000" dirty="0">
                <a:solidFill>
                  <a:srgbClr val="FF0000"/>
                </a:solidFill>
              </a:rPr>
              <a:t>?</a:t>
            </a:r>
            <a:r>
              <a:rPr lang="en-US" sz="2000" dirty="0"/>
              <a:t> </a:t>
            </a:r>
            <a:r>
              <a:rPr lang="en-US" sz="2000" dirty="0" err="1"/>
              <a:t>ageMax</a:t>
            </a:r>
            <a:r>
              <a:rPr lang="en-US" sz="2000" dirty="0"/>
              <a:t>) {</a:t>
            </a:r>
            <a:br>
              <a:rPr lang="th-TH" sz="2000" dirty="0"/>
            </a:br>
            <a:endParaRPr lang="en-US" sz="2000" dirty="0"/>
          </a:p>
          <a:p>
            <a:pPr>
              <a:tabLst>
                <a:tab pos="457200" algn="l"/>
              </a:tabLst>
            </a:pPr>
            <a:r>
              <a:rPr lang="en-US" sz="2000" dirty="0"/>
              <a:t>}</a:t>
            </a:r>
            <a:endParaRPr lang="th-TH" sz="2000" dirty="0"/>
          </a:p>
        </p:txBody>
      </p:sp>
    </p:spTree>
    <p:extLst>
      <p:ext uri="{BB962C8B-B14F-4D97-AF65-F5344CB8AC3E}">
        <p14:creationId xmlns:p14="http://schemas.microsoft.com/office/powerpoint/2010/main" val="27055867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295" y="252639"/>
            <a:ext cx="11638745" cy="598850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2345" y="166486"/>
            <a:ext cx="4223648" cy="3080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6758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202" y="203200"/>
            <a:ext cx="11711056" cy="9873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620" y="1777546"/>
            <a:ext cx="11268219" cy="391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7596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sirius radio orbi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2318" y="491671"/>
            <a:ext cx="5940423" cy="594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875" y="205014"/>
            <a:ext cx="4224640" cy="14998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820" y="1899557"/>
            <a:ext cx="3714750" cy="43148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96944" y="6214382"/>
            <a:ext cx="254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dirty="0">
                <a:solidFill>
                  <a:srgbClr val="FF0000"/>
                </a:solidFill>
              </a:rPr>
              <a:t>ต้องจ่ายเงิน </a:t>
            </a:r>
            <a:r>
              <a:rPr lang="en-US" dirty="0">
                <a:solidFill>
                  <a:srgbClr val="FF0000"/>
                </a:solidFill>
              </a:rPr>
              <a:t>$5/mo.</a:t>
            </a:r>
          </a:p>
        </p:txBody>
      </p:sp>
    </p:spTree>
    <p:extLst>
      <p:ext uri="{BB962C8B-B14F-4D97-AF65-F5344CB8AC3E}">
        <p14:creationId xmlns:p14="http://schemas.microsoft.com/office/powerpoint/2010/main" val="4012193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3607</TotalTime>
  <Words>2151</Words>
  <Application>Microsoft Office PowerPoint</Application>
  <PresentationFormat>Widescreen</PresentationFormat>
  <Paragraphs>187</Paragraphs>
  <Slides>68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81" baseType="lpstr">
      <vt:lpstr>Arial</vt:lpstr>
      <vt:lpstr>Calibri</vt:lpstr>
      <vt:lpstr>Calibri Light</vt:lpstr>
      <vt:lpstr>Cambria Math</vt:lpstr>
      <vt:lpstr>Cordia New</vt:lpstr>
      <vt:lpstr>Courier New</vt:lpstr>
      <vt:lpstr>Kanit</vt:lpstr>
      <vt:lpstr>Noto Serif Thai</vt:lpstr>
      <vt:lpstr>open sans</vt:lpstr>
      <vt:lpstr>opensans</vt:lpstr>
      <vt:lpstr>Roboto</vt:lpstr>
      <vt:lpstr>TH Sarabun New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ชัชวิทย์ อาภรณ์เทวัญ</dc:creator>
  <cp:lastModifiedBy>ชัชวิทย์ อาภรณ์เทวัญ</cp:lastModifiedBy>
  <cp:revision>908</cp:revision>
  <dcterms:created xsi:type="dcterms:W3CDTF">2017-01-08T13:02:19Z</dcterms:created>
  <dcterms:modified xsi:type="dcterms:W3CDTF">2025-02-13T16:54:40Z</dcterms:modified>
</cp:coreProperties>
</file>