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314" r:id="rId3"/>
    <p:sldId id="326" r:id="rId4"/>
    <p:sldId id="316" r:id="rId5"/>
    <p:sldId id="315" r:id="rId6"/>
    <p:sldId id="392" r:id="rId7"/>
    <p:sldId id="317" r:id="rId8"/>
    <p:sldId id="318" r:id="rId9"/>
    <p:sldId id="319" r:id="rId10"/>
    <p:sldId id="320" r:id="rId11"/>
    <p:sldId id="321" r:id="rId12"/>
    <p:sldId id="322" r:id="rId13"/>
    <p:sldId id="335" r:id="rId14"/>
    <p:sldId id="324" r:id="rId15"/>
    <p:sldId id="333" r:id="rId16"/>
    <p:sldId id="325" r:id="rId17"/>
    <p:sldId id="334" r:id="rId18"/>
    <p:sldId id="327" r:id="rId19"/>
    <p:sldId id="359" r:id="rId20"/>
    <p:sldId id="331" r:id="rId21"/>
    <p:sldId id="372" r:id="rId22"/>
    <p:sldId id="386" r:id="rId23"/>
    <p:sldId id="373" r:id="rId24"/>
    <p:sldId id="340" r:id="rId25"/>
    <p:sldId id="380" r:id="rId26"/>
    <p:sldId id="381" r:id="rId27"/>
    <p:sldId id="382" r:id="rId28"/>
    <p:sldId id="374" r:id="rId29"/>
    <p:sldId id="375" r:id="rId30"/>
    <p:sldId id="376" r:id="rId31"/>
    <p:sldId id="378" r:id="rId32"/>
    <p:sldId id="383" r:id="rId33"/>
    <p:sldId id="384" r:id="rId34"/>
    <p:sldId id="379" r:id="rId35"/>
    <p:sldId id="350" r:id="rId36"/>
    <p:sldId id="363" r:id="rId37"/>
    <p:sldId id="360" r:id="rId38"/>
    <p:sldId id="364" r:id="rId39"/>
    <p:sldId id="377" r:id="rId40"/>
    <p:sldId id="278" r:id="rId41"/>
    <p:sldId id="277" r:id="rId42"/>
    <p:sldId id="279" r:id="rId43"/>
    <p:sldId id="388" r:id="rId44"/>
    <p:sldId id="390" r:id="rId45"/>
    <p:sldId id="391" r:id="rId46"/>
    <p:sldId id="38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16" autoAdjust="0"/>
  </p:normalViewPr>
  <p:slideViewPr>
    <p:cSldViewPr snapToGrid="0">
      <p:cViewPr>
        <p:scale>
          <a:sx n="75" d="100"/>
          <a:sy n="75" d="100"/>
        </p:scale>
        <p:origin x="874" y="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FCD0EE-0CC8-4360-9252-976D9585A54C}" type="datetimeFigureOut">
              <a:rPr lang="en-US" smtClean="0"/>
              <a:t>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FA73CD-B318-4231-BFB3-9D9865107096}" type="slidenum">
              <a:rPr lang="en-US" smtClean="0"/>
              <a:t>‹#›</a:t>
            </a:fld>
            <a:endParaRPr lang="en-US"/>
          </a:p>
        </p:txBody>
      </p:sp>
    </p:spTree>
    <p:extLst>
      <p:ext uri="{BB962C8B-B14F-4D97-AF65-F5344CB8AC3E}">
        <p14:creationId xmlns:p14="http://schemas.microsoft.com/office/powerpoint/2010/main" val="142699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FA73CD-B318-4231-BFB3-9D9865107096}" type="slidenum">
              <a:rPr lang="en-US" smtClean="0"/>
              <a:t>22</a:t>
            </a:fld>
            <a:endParaRPr lang="en-US"/>
          </a:p>
        </p:txBody>
      </p:sp>
    </p:spTree>
    <p:extLst>
      <p:ext uri="{BB962C8B-B14F-4D97-AF65-F5344CB8AC3E}">
        <p14:creationId xmlns:p14="http://schemas.microsoft.com/office/powerpoint/2010/main" val="537451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FA73CD-B318-4231-BFB3-9D9865107096}" type="slidenum">
              <a:rPr lang="en-US" smtClean="0"/>
              <a:t>24</a:t>
            </a:fld>
            <a:endParaRPr lang="en-US"/>
          </a:p>
        </p:txBody>
      </p:sp>
    </p:spTree>
    <p:extLst>
      <p:ext uri="{BB962C8B-B14F-4D97-AF65-F5344CB8AC3E}">
        <p14:creationId xmlns:p14="http://schemas.microsoft.com/office/powerpoint/2010/main" val="3797973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C07F771-C5C8-4989-975B-8107CE8CCEBE}"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F9EA2-7809-4B52-A98B-B91CBDBF1995}" type="slidenum">
              <a:rPr lang="en-US" smtClean="0"/>
              <a:t>‹#›</a:t>
            </a:fld>
            <a:endParaRPr lang="en-US"/>
          </a:p>
        </p:txBody>
      </p:sp>
    </p:spTree>
    <p:extLst>
      <p:ext uri="{BB962C8B-B14F-4D97-AF65-F5344CB8AC3E}">
        <p14:creationId xmlns:p14="http://schemas.microsoft.com/office/powerpoint/2010/main" val="1708619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07F771-C5C8-4989-975B-8107CE8CCEBE}"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F9EA2-7809-4B52-A98B-B91CBDBF1995}" type="slidenum">
              <a:rPr lang="en-US" smtClean="0"/>
              <a:t>‹#›</a:t>
            </a:fld>
            <a:endParaRPr lang="en-US"/>
          </a:p>
        </p:txBody>
      </p:sp>
    </p:spTree>
    <p:extLst>
      <p:ext uri="{BB962C8B-B14F-4D97-AF65-F5344CB8AC3E}">
        <p14:creationId xmlns:p14="http://schemas.microsoft.com/office/powerpoint/2010/main" val="2899998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07F771-C5C8-4989-975B-8107CE8CCEBE}"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F9EA2-7809-4B52-A98B-B91CBDBF1995}" type="slidenum">
              <a:rPr lang="en-US" smtClean="0"/>
              <a:t>‹#›</a:t>
            </a:fld>
            <a:endParaRPr lang="en-US"/>
          </a:p>
        </p:txBody>
      </p:sp>
    </p:spTree>
    <p:extLst>
      <p:ext uri="{BB962C8B-B14F-4D97-AF65-F5344CB8AC3E}">
        <p14:creationId xmlns:p14="http://schemas.microsoft.com/office/powerpoint/2010/main" val="400311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07F771-C5C8-4989-975B-8107CE8CCEBE}"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F9EA2-7809-4B52-A98B-B91CBDBF1995}" type="slidenum">
              <a:rPr lang="en-US" smtClean="0"/>
              <a:t>‹#›</a:t>
            </a:fld>
            <a:endParaRPr lang="en-US"/>
          </a:p>
        </p:txBody>
      </p:sp>
    </p:spTree>
    <p:extLst>
      <p:ext uri="{BB962C8B-B14F-4D97-AF65-F5344CB8AC3E}">
        <p14:creationId xmlns:p14="http://schemas.microsoft.com/office/powerpoint/2010/main" val="4161228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07F771-C5C8-4989-975B-8107CE8CCEBE}"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F9EA2-7809-4B52-A98B-B91CBDBF1995}" type="slidenum">
              <a:rPr lang="en-US" smtClean="0"/>
              <a:t>‹#›</a:t>
            </a:fld>
            <a:endParaRPr lang="en-US"/>
          </a:p>
        </p:txBody>
      </p:sp>
    </p:spTree>
    <p:extLst>
      <p:ext uri="{BB962C8B-B14F-4D97-AF65-F5344CB8AC3E}">
        <p14:creationId xmlns:p14="http://schemas.microsoft.com/office/powerpoint/2010/main" val="1084774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07F771-C5C8-4989-975B-8107CE8CCEBE}"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F9EA2-7809-4B52-A98B-B91CBDBF1995}" type="slidenum">
              <a:rPr lang="en-US" smtClean="0"/>
              <a:t>‹#›</a:t>
            </a:fld>
            <a:endParaRPr lang="en-US"/>
          </a:p>
        </p:txBody>
      </p:sp>
    </p:spTree>
    <p:extLst>
      <p:ext uri="{BB962C8B-B14F-4D97-AF65-F5344CB8AC3E}">
        <p14:creationId xmlns:p14="http://schemas.microsoft.com/office/powerpoint/2010/main" val="2047426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07F771-C5C8-4989-975B-8107CE8CCEBE}" type="datetimeFigureOut">
              <a:rPr lang="en-US" smtClean="0"/>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FF9EA2-7809-4B52-A98B-B91CBDBF1995}" type="slidenum">
              <a:rPr lang="en-US" smtClean="0"/>
              <a:t>‹#›</a:t>
            </a:fld>
            <a:endParaRPr lang="en-US"/>
          </a:p>
        </p:txBody>
      </p:sp>
    </p:spTree>
    <p:extLst>
      <p:ext uri="{BB962C8B-B14F-4D97-AF65-F5344CB8AC3E}">
        <p14:creationId xmlns:p14="http://schemas.microsoft.com/office/powerpoint/2010/main" val="4261011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07F771-C5C8-4989-975B-8107CE8CCEBE}" type="datetimeFigureOut">
              <a:rPr lang="en-US" smtClean="0"/>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FF9EA2-7809-4B52-A98B-B91CBDBF1995}" type="slidenum">
              <a:rPr lang="en-US" smtClean="0"/>
              <a:t>‹#›</a:t>
            </a:fld>
            <a:endParaRPr lang="en-US"/>
          </a:p>
        </p:txBody>
      </p:sp>
    </p:spTree>
    <p:extLst>
      <p:ext uri="{BB962C8B-B14F-4D97-AF65-F5344CB8AC3E}">
        <p14:creationId xmlns:p14="http://schemas.microsoft.com/office/powerpoint/2010/main" val="1559664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07F771-C5C8-4989-975B-8107CE8CCEBE}" type="datetimeFigureOut">
              <a:rPr lang="en-US" smtClean="0"/>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FF9EA2-7809-4B52-A98B-B91CBDBF1995}" type="slidenum">
              <a:rPr lang="en-US" smtClean="0"/>
              <a:t>‹#›</a:t>
            </a:fld>
            <a:endParaRPr lang="en-US"/>
          </a:p>
        </p:txBody>
      </p:sp>
    </p:spTree>
    <p:extLst>
      <p:ext uri="{BB962C8B-B14F-4D97-AF65-F5344CB8AC3E}">
        <p14:creationId xmlns:p14="http://schemas.microsoft.com/office/powerpoint/2010/main" val="1478953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07F771-C5C8-4989-975B-8107CE8CCEBE}"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F9EA2-7809-4B52-A98B-B91CBDBF1995}" type="slidenum">
              <a:rPr lang="en-US" smtClean="0"/>
              <a:t>‹#›</a:t>
            </a:fld>
            <a:endParaRPr lang="en-US"/>
          </a:p>
        </p:txBody>
      </p:sp>
    </p:spTree>
    <p:extLst>
      <p:ext uri="{BB962C8B-B14F-4D97-AF65-F5344CB8AC3E}">
        <p14:creationId xmlns:p14="http://schemas.microsoft.com/office/powerpoint/2010/main" val="2384202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07F771-C5C8-4989-975B-8107CE8CCEBE}"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F9EA2-7809-4B52-A98B-B91CBDBF1995}" type="slidenum">
              <a:rPr lang="en-US" smtClean="0"/>
              <a:t>‹#›</a:t>
            </a:fld>
            <a:endParaRPr lang="en-US"/>
          </a:p>
        </p:txBody>
      </p:sp>
    </p:spTree>
    <p:extLst>
      <p:ext uri="{BB962C8B-B14F-4D97-AF65-F5344CB8AC3E}">
        <p14:creationId xmlns:p14="http://schemas.microsoft.com/office/powerpoint/2010/main" val="3419253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07F771-C5C8-4989-975B-8107CE8CCEBE}" type="datetimeFigureOut">
              <a:rPr lang="en-US" smtClean="0"/>
              <a:t>2/13/2025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FF9EA2-7809-4B52-A98B-B91CBDBF1995}" type="slidenum">
              <a:rPr lang="en-US" smtClean="0"/>
              <a:t>‹#›</a:t>
            </a:fld>
            <a:endParaRPr lang="en-US"/>
          </a:p>
        </p:txBody>
      </p:sp>
    </p:spTree>
    <p:extLst>
      <p:ext uri="{BB962C8B-B14F-4D97-AF65-F5344CB8AC3E}">
        <p14:creationId xmlns:p14="http://schemas.microsoft.com/office/powerpoint/2010/main" val="3563937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yatebts.com/solutions_and_technology/multi-imsi-roaming-mvno/" TargetMode="External"/><Relationship Id="rId2" Type="http://schemas.openxmlformats.org/officeDocument/2006/relationships/hyperlink" Target="https://www.youtube.com/watch?v=_6Kx_hWWGjI"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mariadb.org/"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www.heidisql.com/"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53" y="1871660"/>
            <a:ext cx="11844337" cy="1938992"/>
          </a:xfrm>
          <a:prstGeom prst="rect">
            <a:avLst/>
          </a:prstGeom>
          <a:noFill/>
        </p:spPr>
        <p:txBody>
          <a:bodyPr wrap="square" rtlCol="0">
            <a:spAutoFit/>
          </a:bodyPr>
          <a:lstStyle/>
          <a:p>
            <a:pPr algn="ctr"/>
            <a:r>
              <a:rPr lang="en-US" sz="6000" b="1" dirty="0"/>
              <a:t>Chapter 4</a:t>
            </a:r>
            <a:br>
              <a:rPr lang="en-US" sz="6000" b="1" dirty="0"/>
            </a:br>
            <a:r>
              <a:rPr lang="en-US" sz="6000" b="1" dirty="0"/>
              <a:t>Telecommunication Systems</a:t>
            </a:r>
          </a:p>
        </p:txBody>
      </p:sp>
      <p:pic>
        <p:nvPicPr>
          <p:cNvPr id="2" name="Picture 1"/>
          <p:cNvPicPr>
            <a:picLocks noChangeAspect="1"/>
          </p:cNvPicPr>
          <p:nvPr/>
        </p:nvPicPr>
        <p:blipFill>
          <a:blip r:embed="rId2"/>
          <a:stretch>
            <a:fillRect/>
          </a:stretch>
        </p:blipFill>
        <p:spPr>
          <a:xfrm>
            <a:off x="8785682" y="5461573"/>
            <a:ext cx="3331842" cy="1313674"/>
          </a:xfrm>
          <a:prstGeom prst="rect">
            <a:avLst/>
          </a:prstGeom>
        </p:spPr>
      </p:pic>
      <p:sp>
        <p:nvSpPr>
          <p:cNvPr id="6" name="TextBox 5"/>
          <p:cNvSpPr txBox="1"/>
          <p:nvPr/>
        </p:nvSpPr>
        <p:spPr>
          <a:xfrm>
            <a:off x="0" y="10998"/>
            <a:ext cx="9144000" cy="369332"/>
          </a:xfrm>
          <a:prstGeom prst="rect">
            <a:avLst/>
          </a:prstGeom>
          <a:noFill/>
        </p:spPr>
        <p:txBody>
          <a:bodyPr wrap="square" rtlCol="0">
            <a:spAutoFit/>
          </a:bodyPr>
          <a:lstStyle/>
          <a:p>
            <a:r>
              <a:rPr lang="th-TH" dirty="0">
                <a:solidFill>
                  <a:srgbClr val="FF0000"/>
                </a:solidFill>
                <a:latin typeface="Kanit" panose="00000500000000000000" pitchFamily="2" charset="-34"/>
                <a:cs typeface="Kanit" panose="00000500000000000000" pitchFamily="2" charset="-34"/>
              </a:rPr>
              <a:t>แก้ไขครั้งล่าสุดเมื่อวันที่ </a:t>
            </a:r>
            <a:r>
              <a:rPr lang="en-US" dirty="0">
                <a:solidFill>
                  <a:srgbClr val="FF0000"/>
                </a:solidFill>
                <a:latin typeface="Kanit" panose="00000500000000000000" pitchFamily="2" charset="-34"/>
                <a:cs typeface="Kanit" panose="00000500000000000000" pitchFamily="2" charset="-34"/>
              </a:rPr>
              <a:t>13 </a:t>
            </a:r>
            <a:r>
              <a:rPr lang="th-TH" dirty="0">
                <a:solidFill>
                  <a:srgbClr val="FF0000"/>
                </a:solidFill>
                <a:latin typeface="Kanit" panose="00000500000000000000" pitchFamily="2" charset="-34"/>
                <a:cs typeface="Kanit" panose="00000500000000000000" pitchFamily="2" charset="-34"/>
              </a:rPr>
              <a:t>กุมภาพันธ์ </a:t>
            </a:r>
            <a:r>
              <a:rPr lang="en-US" dirty="0">
                <a:solidFill>
                  <a:srgbClr val="FF0000"/>
                </a:solidFill>
                <a:latin typeface="Kanit" panose="00000500000000000000" pitchFamily="2" charset="-34"/>
                <a:cs typeface="Kanit" panose="00000500000000000000" pitchFamily="2" charset="-34"/>
              </a:rPr>
              <a:t>256</a:t>
            </a:r>
            <a:r>
              <a:rPr lang="th-TH" dirty="0">
                <a:solidFill>
                  <a:srgbClr val="FF0000"/>
                </a:solidFill>
                <a:latin typeface="Kanit" panose="00000500000000000000" pitchFamily="2" charset="-34"/>
                <a:cs typeface="Kanit" panose="00000500000000000000" pitchFamily="2" charset="-34"/>
              </a:rPr>
              <a:t>8</a:t>
            </a:r>
            <a:endParaRPr lang="en-US" dirty="0">
              <a:solidFill>
                <a:srgbClr val="FF0000"/>
              </a:solidFill>
              <a:latin typeface="Kanit" panose="00000500000000000000" pitchFamily="2" charset="-34"/>
              <a:cs typeface="Kanit" panose="00000500000000000000" pitchFamily="2" charset="-34"/>
            </a:endParaRPr>
          </a:p>
        </p:txBody>
      </p:sp>
    </p:spTree>
    <p:extLst>
      <p:ext uri="{BB962C8B-B14F-4D97-AF65-F5344CB8AC3E}">
        <p14:creationId xmlns:p14="http://schemas.microsoft.com/office/powerpoint/2010/main" val="1647194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1050" y="0"/>
            <a:ext cx="7627958" cy="6858000"/>
          </a:xfrm>
          <a:prstGeom prst="rect">
            <a:avLst/>
          </a:prstGeom>
        </p:spPr>
      </p:pic>
      <p:sp>
        <p:nvSpPr>
          <p:cNvPr id="5" name="TextBox 4"/>
          <p:cNvSpPr txBox="1"/>
          <p:nvPr/>
        </p:nvSpPr>
        <p:spPr>
          <a:xfrm>
            <a:off x="7466940" y="2281917"/>
            <a:ext cx="4477410" cy="1384995"/>
          </a:xfrm>
          <a:prstGeom prst="rect">
            <a:avLst/>
          </a:prstGeom>
          <a:noFill/>
        </p:spPr>
        <p:txBody>
          <a:bodyPr wrap="square" rtlCol="0">
            <a:spAutoFit/>
          </a:bodyPr>
          <a:lstStyle/>
          <a:p>
            <a:r>
              <a:rPr lang="th-TH" sz="2800" dirty="0">
                <a:solidFill>
                  <a:srgbClr val="FF0000"/>
                </a:solidFill>
              </a:rPr>
              <a:t>กราฟที่แต่ละเส้นเชื่อมมี </a:t>
            </a:r>
            <a:r>
              <a:rPr lang="en-US" sz="2800" dirty="0">
                <a:solidFill>
                  <a:srgbClr val="FF0000"/>
                </a:solidFill>
              </a:rPr>
              <a:t>weight</a:t>
            </a:r>
            <a:r>
              <a:rPr lang="th-TH" sz="2800" dirty="0">
                <a:solidFill>
                  <a:srgbClr val="FF0000"/>
                </a:solidFill>
              </a:rPr>
              <a:t> </a:t>
            </a:r>
            <a:r>
              <a:rPr lang="en-US" sz="2800" dirty="0">
                <a:solidFill>
                  <a:srgbClr val="FF0000"/>
                </a:solidFill>
              </a:rPr>
              <a:t>(cost)</a:t>
            </a:r>
            <a:br>
              <a:rPr lang="th-TH" sz="2800" dirty="0">
                <a:solidFill>
                  <a:srgbClr val="FF0000"/>
                </a:solidFill>
              </a:rPr>
            </a:br>
            <a:r>
              <a:rPr lang="th-TH" sz="2800" dirty="0">
                <a:solidFill>
                  <a:srgbClr val="FF0000"/>
                </a:solidFill>
              </a:rPr>
              <a:t>ใช้ </a:t>
            </a:r>
            <a:r>
              <a:rPr lang="en-US" sz="2800" dirty="0">
                <a:solidFill>
                  <a:srgbClr val="FF0000"/>
                </a:solidFill>
              </a:rPr>
              <a:t>shortest path algorithm</a:t>
            </a:r>
          </a:p>
          <a:p>
            <a:r>
              <a:rPr lang="th-TH" sz="2800" dirty="0">
                <a:solidFill>
                  <a:srgbClr val="FF0000"/>
                </a:solidFill>
              </a:rPr>
              <a:t>หาเส้นทางที่มีค่าใช้จ่ายน้อยที่สุด</a:t>
            </a:r>
            <a:endParaRPr lang="en-US" sz="2800" dirty="0">
              <a:solidFill>
                <a:srgbClr val="FF0000"/>
              </a:solidFill>
            </a:endParaRPr>
          </a:p>
        </p:txBody>
      </p:sp>
    </p:spTree>
    <p:extLst>
      <p:ext uri="{BB962C8B-B14F-4D97-AF65-F5344CB8AC3E}">
        <p14:creationId xmlns:p14="http://schemas.microsoft.com/office/powerpoint/2010/main" val="1995973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1450" y="185738"/>
            <a:ext cx="11830050" cy="646331"/>
          </a:xfrm>
          <a:prstGeom prst="rect">
            <a:avLst/>
          </a:prstGeom>
          <a:noFill/>
        </p:spPr>
        <p:txBody>
          <a:bodyPr wrap="square" rtlCol="0">
            <a:spAutoFit/>
          </a:bodyPr>
          <a:lstStyle/>
          <a:p>
            <a:r>
              <a:rPr lang="th-TH" sz="3600" b="1" dirty="0"/>
              <a:t>สาย</a:t>
            </a:r>
            <a:r>
              <a:rPr lang="en-US" sz="3600" b="1" dirty="0"/>
              <a:t> Unshielded</a:t>
            </a:r>
            <a:r>
              <a:rPr lang="th-TH" sz="3600" b="1" dirty="0"/>
              <a:t> </a:t>
            </a:r>
            <a:r>
              <a:rPr lang="en-US" sz="3600" b="1" dirty="0"/>
              <a:t>Twisted Pair (UTP)</a:t>
            </a:r>
          </a:p>
        </p:txBody>
      </p:sp>
      <p:pic>
        <p:nvPicPr>
          <p:cNvPr id="2" name="Picture 1"/>
          <p:cNvPicPr>
            <a:picLocks noChangeAspect="1"/>
          </p:cNvPicPr>
          <p:nvPr/>
        </p:nvPicPr>
        <p:blipFill>
          <a:blip r:embed="rId2"/>
          <a:stretch>
            <a:fillRect/>
          </a:stretch>
        </p:blipFill>
        <p:spPr>
          <a:xfrm>
            <a:off x="2322217" y="3393537"/>
            <a:ext cx="4032949" cy="3021789"/>
          </a:xfrm>
          <a:prstGeom prst="rect">
            <a:avLst/>
          </a:prstGeom>
        </p:spPr>
      </p:pic>
      <p:pic>
        <p:nvPicPr>
          <p:cNvPr id="7" name="Picture 6"/>
          <p:cNvPicPr>
            <a:picLocks noChangeAspect="1"/>
          </p:cNvPicPr>
          <p:nvPr/>
        </p:nvPicPr>
        <p:blipFill>
          <a:blip r:embed="rId3"/>
          <a:stretch>
            <a:fillRect/>
          </a:stretch>
        </p:blipFill>
        <p:spPr>
          <a:xfrm rot="19604550" flipH="1" flipV="1">
            <a:off x="6313553" y="1051173"/>
            <a:ext cx="2609348" cy="2802369"/>
          </a:xfrm>
          <a:prstGeom prst="rect">
            <a:avLst/>
          </a:prstGeom>
        </p:spPr>
      </p:pic>
      <p:sp>
        <p:nvSpPr>
          <p:cNvPr id="9" name="TextBox 8"/>
          <p:cNvSpPr txBox="1"/>
          <p:nvPr/>
        </p:nvSpPr>
        <p:spPr>
          <a:xfrm>
            <a:off x="6355166" y="1052019"/>
            <a:ext cx="899886" cy="461665"/>
          </a:xfrm>
          <a:prstGeom prst="rect">
            <a:avLst/>
          </a:prstGeom>
          <a:noFill/>
        </p:spPr>
        <p:txBody>
          <a:bodyPr wrap="square" rtlCol="0">
            <a:spAutoFit/>
          </a:bodyPr>
          <a:lstStyle/>
          <a:p>
            <a:pPr algn="ctr"/>
            <a:r>
              <a:rPr lang="en-US" sz="2400" dirty="0"/>
              <a:t>RJ11</a:t>
            </a:r>
          </a:p>
        </p:txBody>
      </p:sp>
      <p:sp>
        <p:nvSpPr>
          <p:cNvPr id="14" name="TextBox 13"/>
          <p:cNvSpPr txBox="1"/>
          <p:nvPr/>
        </p:nvSpPr>
        <p:spPr>
          <a:xfrm>
            <a:off x="5958851" y="3119150"/>
            <a:ext cx="899886" cy="461665"/>
          </a:xfrm>
          <a:prstGeom prst="rect">
            <a:avLst/>
          </a:prstGeom>
          <a:noFill/>
        </p:spPr>
        <p:txBody>
          <a:bodyPr wrap="square" rtlCol="0">
            <a:spAutoFit/>
          </a:bodyPr>
          <a:lstStyle/>
          <a:p>
            <a:pPr algn="ctr"/>
            <a:r>
              <a:rPr lang="en-US" sz="2400" dirty="0"/>
              <a:t>RJ45</a:t>
            </a:r>
          </a:p>
        </p:txBody>
      </p:sp>
      <p:pic>
        <p:nvPicPr>
          <p:cNvPr id="10" name="Picture 9"/>
          <p:cNvPicPr>
            <a:picLocks noChangeAspect="1"/>
          </p:cNvPicPr>
          <p:nvPr/>
        </p:nvPicPr>
        <p:blipFill>
          <a:blip r:embed="rId4"/>
          <a:stretch>
            <a:fillRect/>
          </a:stretch>
        </p:blipFill>
        <p:spPr>
          <a:xfrm>
            <a:off x="1790700" y="1539841"/>
            <a:ext cx="3086100" cy="1276350"/>
          </a:xfrm>
          <a:prstGeom prst="rect">
            <a:avLst/>
          </a:prstGeom>
        </p:spPr>
      </p:pic>
      <p:sp>
        <p:nvSpPr>
          <p:cNvPr id="11" name="TextBox 10"/>
          <p:cNvSpPr txBox="1"/>
          <p:nvPr/>
        </p:nvSpPr>
        <p:spPr>
          <a:xfrm>
            <a:off x="4032780" y="1698351"/>
            <a:ext cx="3242229" cy="369332"/>
          </a:xfrm>
          <a:prstGeom prst="rect">
            <a:avLst/>
          </a:prstGeom>
          <a:noFill/>
        </p:spPr>
        <p:txBody>
          <a:bodyPr wrap="square" rtlCol="0">
            <a:spAutoFit/>
          </a:bodyPr>
          <a:lstStyle/>
          <a:p>
            <a:r>
              <a:rPr lang="th-TH" dirty="0">
                <a:solidFill>
                  <a:srgbClr val="FF0000"/>
                </a:solidFill>
              </a:rPr>
              <a:t>โทรศัพท์บ้าน </a:t>
            </a:r>
            <a:r>
              <a:rPr lang="en-US" dirty="0">
                <a:solidFill>
                  <a:srgbClr val="FF0000"/>
                </a:solidFill>
              </a:rPr>
              <a:t>(analog)</a:t>
            </a:r>
          </a:p>
        </p:txBody>
      </p:sp>
      <p:sp>
        <p:nvSpPr>
          <p:cNvPr id="17" name="TextBox 16"/>
          <p:cNvSpPr txBox="1"/>
          <p:nvPr/>
        </p:nvSpPr>
        <p:spPr>
          <a:xfrm>
            <a:off x="4012823" y="2313545"/>
            <a:ext cx="3242229" cy="369332"/>
          </a:xfrm>
          <a:prstGeom prst="rect">
            <a:avLst/>
          </a:prstGeom>
          <a:noFill/>
        </p:spPr>
        <p:txBody>
          <a:bodyPr wrap="square" rtlCol="0">
            <a:spAutoFit/>
          </a:bodyPr>
          <a:lstStyle/>
          <a:p>
            <a:r>
              <a:rPr lang="th-TH" dirty="0">
                <a:solidFill>
                  <a:srgbClr val="FF0000"/>
                </a:solidFill>
              </a:rPr>
              <a:t>โทรศัพท์ </a:t>
            </a:r>
            <a:r>
              <a:rPr lang="en-US" dirty="0">
                <a:solidFill>
                  <a:srgbClr val="FF0000"/>
                </a:solidFill>
              </a:rPr>
              <a:t>digital (ISDN)</a:t>
            </a:r>
          </a:p>
        </p:txBody>
      </p:sp>
      <p:pic>
        <p:nvPicPr>
          <p:cNvPr id="13" name="Picture 4" descr="File:UTP cabl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5009" y="4234760"/>
            <a:ext cx="2556430" cy="208531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076450" y="3119150"/>
            <a:ext cx="1257300" cy="909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122911" y="2754276"/>
            <a:ext cx="1871120" cy="307777"/>
          </a:xfrm>
          <a:prstGeom prst="rect">
            <a:avLst/>
          </a:prstGeom>
          <a:noFill/>
        </p:spPr>
        <p:txBody>
          <a:bodyPr wrap="square" rtlCol="0">
            <a:spAutoFit/>
          </a:bodyPr>
          <a:lstStyle/>
          <a:p>
            <a:r>
              <a:rPr lang="en-US" sz="1400" dirty="0"/>
              <a:t>TIEV </a:t>
            </a:r>
            <a:r>
              <a:rPr lang="th-TH" sz="1400" dirty="0"/>
              <a:t>คือ สายเดินภายในอาคาร</a:t>
            </a:r>
            <a:endParaRPr lang="en-US" sz="1400" dirty="0"/>
          </a:p>
        </p:txBody>
      </p:sp>
      <p:sp>
        <p:nvSpPr>
          <p:cNvPr id="4" name="TextBox 3"/>
          <p:cNvSpPr txBox="1"/>
          <p:nvPr/>
        </p:nvSpPr>
        <p:spPr>
          <a:xfrm>
            <a:off x="5180221" y="5424726"/>
            <a:ext cx="2627348" cy="923330"/>
          </a:xfrm>
          <a:prstGeom prst="rect">
            <a:avLst/>
          </a:prstGeom>
          <a:noFill/>
        </p:spPr>
        <p:txBody>
          <a:bodyPr wrap="square" rtlCol="0">
            <a:spAutoFit/>
          </a:bodyPr>
          <a:lstStyle/>
          <a:p>
            <a:r>
              <a:rPr lang="en-US" dirty="0"/>
              <a:t>8 core</a:t>
            </a:r>
            <a:br>
              <a:rPr lang="en-US" dirty="0"/>
            </a:br>
            <a:r>
              <a:rPr lang="th-TH" dirty="0"/>
              <a:t>ใช้โทรศัพท์ </a:t>
            </a:r>
            <a:r>
              <a:rPr lang="en-US" dirty="0"/>
              <a:t>analog </a:t>
            </a:r>
            <a:r>
              <a:rPr lang="th-TH" dirty="0"/>
              <a:t>ได้ </a:t>
            </a:r>
            <a:r>
              <a:rPr lang="en-US" dirty="0"/>
              <a:t>4</a:t>
            </a:r>
            <a:r>
              <a:rPr lang="th-TH" dirty="0"/>
              <a:t> เครื่อง</a:t>
            </a:r>
            <a:br>
              <a:rPr lang="en-US" dirty="0"/>
            </a:br>
            <a:r>
              <a:rPr lang="th-TH" dirty="0"/>
              <a:t>ใช้โทรศัพท์ </a:t>
            </a:r>
            <a:r>
              <a:rPr lang="en-US" dirty="0"/>
              <a:t>digital </a:t>
            </a:r>
            <a:r>
              <a:rPr lang="th-TH" dirty="0"/>
              <a:t>ได้ </a:t>
            </a:r>
            <a:r>
              <a:rPr lang="en-US" dirty="0"/>
              <a:t>2</a:t>
            </a:r>
            <a:r>
              <a:rPr lang="th-TH" dirty="0"/>
              <a:t> เครื่อง</a:t>
            </a:r>
            <a:endParaRPr lang="en-US" dirty="0"/>
          </a:p>
        </p:txBody>
      </p:sp>
    </p:spTree>
    <p:extLst>
      <p:ext uri="{BB962C8B-B14F-4D97-AF65-F5344CB8AC3E}">
        <p14:creationId xmlns:p14="http://schemas.microsoft.com/office/powerpoint/2010/main" val="1773952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le:FTP cabl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526" y="1133371"/>
            <a:ext cx="4084231" cy="26465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1450" y="185738"/>
            <a:ext cx="11830050" cy="646331"/>
          </a:xfrm>
          <a:prstGeom prst="rect">
            <a:avLst/>
          </a:prstGeom>
          <a:noFill/>
        </p:spPr>
        <p:txBody>
          <a:bodyPr wrap="square" rtlCol="0">
            <a:spAutoFit/>
          </a:bodyPr>
          <a:lstStyle/>
          <a:p>
            <a:r>
              <a:rPr lang="th-TH" sz="3600" b="1" dirty="0"/>
              <a:t>สาย </a:t>
            </a:r>
            <a:r>
              <a:rPr lang="en-US" sz="3600" b="1" dirty="0"/>
              <a:t>Foiled UTP </a:t>
            </a:r>
            <a:r>
              <a:rPr lang="th-TH" sz="3600" b="1" dirty="0"/>
              <a:t>และ</a:t>
            </a:r>
            <a:r>
              <a:rPr lang="en-US" sz="3600" b="1" dirty="0"/>
              <a:t> Shielded UTP</a:t>
            </a:r>
          </a:p>
        </p:txBody>
      </p:sp>
      <p:pic>
        <p:nvPicPr>
          <p:cNvPr id="3076" name="Picture 4" descr="File:S-FTP CAT 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6555968" y="1133371"/>
            <a:ext cx="3545293" cy="264574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2940641" y="3779112"/>
            <a:ext cx="5217522" cy="2832602"/>
          </a:xfrm>
          <a:prstGeom prst="rect">
            <a:avLst/>
          </a:prstGeom>
        </p:spPr>
      </p:pic>
    </p:spTree>
    <p:extLst>
      <p:ext uri="{BB962C8B-B14F-4D97-AF65-F5344CB8AC3E}">
        <p14:creationId xmlns:p14="http://schemas.microsoft.com/office/powerpoint/2010/main" val="1180175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external mod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5081" y="1887537"/>
            <a:ext cx="7188200" cy="40433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1450" y="185738"/>
            <a:ext cx="11830050" cy="646331"/>
          </a:xfrm>
          <a:prstGeom prst="rect">
            <a:avLst/>
          </a:prstGeom>
          <a:noFill/>
        </p:spPr>
        <p:txBody>
          <a:bodyPr wrap="square" rtlCol="0">
            <a:spAutoFit/>
          </a:bodyPr>
          <a:lstStyle/>
          <a:p>
            <a:r>
              <a:rPr lang="en-US" sz="3600" b="1" dirty="0"/>
              <a:t>Modem</a:t>
            </a:r>
          </a:p>
        </p:txBody>
      </p:sp>
      <p:cxnSp>
        <p:nvCxnSpPr>
          <p:cNvPr id="6" name="Straight Arrow Connector 5"/>
          <p:cNvCxnSpPr/>
          <p:nvPr/>
        </p:nvCxnSpPr>
        <p:spPr>
          <a:xfrm>
            <a:off x="776481" y="2967038"/>
            <a:ext cx="1614488" cy="428625"/>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8372668" y="2252663"/>
            <a:ext cx="1662113" cy="457199"/>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0183212" y="1452563"/>
            <a:ext cx="1557337" cy="151447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PC</a:t>
            </a:r>
          </a:p>
        </p:txBody>
      </p:sp>
      <p:sp>
        <p:nvSpPr>
          <p:cNvPr id="12" name="TextBox 11"/>
          <p:cNvSpPr txBox="1"/>
          <p:nvPr/>
        </p:nvSpPr>
        <p:spPr>
          <a:xfrm>
            <a:off x="1076519" y="5683548"/>
            <a:ext cx="6503117" cy="830997"/>
          </a:xfrm>
          <a:prstGeom prst="rect">
            <a:avLst/>
          </a:prstGeom>
          <a:noFill/>
        </p:spPr>
        <p:txBody>
          <a:bodyPr wrap="square" rtlCol="0">
            <a:spAutoFit/>
          </a:bodyPr>
          <a:lstStyle/>
          <a:p>
            <a:pPr algn="ctr"/>
            <a:r>
              <a:rPr lang="th-TH" sz="2400" dirty="0">
                <a:solidFill>
                  <a:srgbClr val="FF0000"/>
                </a:solidFill>
              </a:rPr>
              <a:t>ส่งสัญญาณ </a:t>
            </a:r>
            <a:r>
              <a:rPr lang="en-US" sz="2400" dirty="0">
                <a:solidFill>
                  <a:srgbClr val="FF0000"/>
                </a:solidFill>
              </a:rPr>
              <a:t>digital </a:t>
            </a:r>
            <a:r>
              <a:rPr lang="th-TH" sz="2400" dirty="0">
                <a:solidFill>
                  <a:srgbClr val="FF0000"/>
                </a:solidFill>
              </a:rPr>
              <a:t>ผ่านช่องสัญญาณ </a:t>
            </a:r>
            <a:r>
              <a:rPr lang="en-US" sz="2400" dirty="0">
                <a:solidFill>
                  <a:srgbClr val="FF0000"/>
                </a:solidFill>
              </a:rPr>
              <a:t>analog (</a:t>
            </a:r>
            <a:r>
              <a:rPr lang="th-TH" sz="2400" dirty="0">
                <a:solidFill>
                  <a:srgbClr val="FF0000"/>
                </a:solidFill>
              </a:rPr>
              <a:t>เสียงพูด</a:t>
            </a:r>
            <a:r>
              <a:rPr lang="en-US" sz="2400" dirty="0">
                <a:solidFill>
                  <a:srgbClr val="FF0000"/>
                </a:solidFill>
              </a:rPr>
              <a:t>)</a:t>
            </a:r>
            <a:br>
              <a:rPr lang="en-US" sz="2400" dirty="0">
                <a:solidFill>
                  <a:srgbClr val="FF0000"/>
                </a:solidFill>
              </a:rPr>
            </a:br>
            <a:r>
              <a:rPr lang="th-TH" sz="2400" dirty="0">
                <a:solidFill>
                  <a:srgbClr val="FF0000"/>
                </a:solidFill>
              </a:rPr>
              <a:t>ที่มี </a:t>
            </a:r>
            <a:r>
              <a:rPr lang="en-US" sz="2400" dirty="0">
                <a:solidFill>
                  <a:srgbClr val="FF0000"/>
                </a:solidFill>
              </a:rPr>
              <a:t>bandwidth </a:t>
            </a:r>
            <a:r>
              <a:rPr lang="th-TH" sz="2400" dirty="0">
                <a:solidFill>
                  <a:srgbClr val="FF0000"/>
                </a:solidFill>
              </a:rPr>
              <a:t>แคบ </a:t>
            </a:r>
            <a:r>
              <a:rPr lang="en-US" sz="2400" dirty="0">
                <a:solidFill>
                  <a:srgbClr val="FF0000"/>
                </a:solidFill>
              </a:rPr>
              <a:t>(&lt; 4 KHz)</a:t>
            </a:r>
          </a:p>
        </p:txBody>
      </p:sp>
      <p:sp>
        <p:nvSpPr>
          <p:cNvPr id="13" name="TextBox 12"/>
          <p:cNvSpPr txBox="1"/>
          <p:nvPr/>
        </p:nvSpPr>
        <p:spPr>
          <a:xfrm>
            <a:off x="8587888" y="5099903"/>
            <a:ext cx="2322286" cy="830997"/>
          </a:xfrm>
          <a:prstGeom prst="rect">
            <a:avLst/>
          </a:prstGeom>
          <a:noFill/>
        </p:spPr>
        <p:txBody>
          <a:bodyPr wrap="square" rtlCol="0">
            <a:spAutoFit/>
          </a:bodyPr>
          <a:lstStyle/>
          <a:p>
            <a:r>
              <a:rPr lang="th-TH" sz="2400" dirty="0">
                <a:solidFill>
                  <a:srgbClr val="FF0000"/>
                </a:solidFill>
              </a:rPr>
              <a:t>ได้ </a:t>
            </a:r>
            <a:r>
              <a:rPr lang="en-US" sz="2400" dirty="0">
                <a:solidFill>
                  <a:srgbClr val="FF0000"/>
                </a:solidFill>
              </a:rPr>
              <a:t>data rate </a:t>
            </a:r>
            <a:r>
              <a:rPr lang="th-TH" sz="2400" dirty="0">
                <a:solidFill>
                  <a:srgbClr val="FF0000"/>
                </a:solidFill>
              </a:rPr>
              <a:t>สูงสุด</a:t>
            </a:r>
            <a:br>
              <a:rPr lang="en-US" sz="2400" dirty="0">
                <a:solidFill>
                  <a:srgbClr val="FF0000"/>
                </a:solidFill>
              </a:rPr>
            </a:br>
            <a:r>
              <a:rPr lang="th-TH" sz="2400" dirty="0">
                <a:solidFill>
                  <a:srgbClr val="FF0000"/>
                </a:solidFill>
              </a:rPr>
              <a:t>ประมาณ</a:t>
            </a:r>
            <a:r>
              <a:rPr lang="en-US" sz="2400" dirty="0">
                <a:solidFill>
                  <a:srgbClr val="FF0000"/>
                </a:solidFill>
              </a:rPr>
              <a:t> 56K bit/s</a:t>
            </a:r>
          </a:p>
        </p:txBody>
      </p:sp>
      <p:sp>
        <p:nvSpPr>
          <p:cNvPr id="2" name="TextBox 1"/>
          <p:cNvSpPr txBox="1"/>
          <p:nvPr/>
        </p:nvSpPr>
        <p:spPr>
          <a:xfrm>
            <a:off x="2057990" y="1241692"/>
            <a:ext cx="2361803" cy="1200329"/>
          </a:xfrm>
          <a:prstGeom prst="rect">
            <a:avLst/>
          </a:prstGeom>
          <a:noFill/>
        </p:spPr>
        <p:txBody>
          <a:bodyPr wrap="square" rtlCol="0">
            <a:spAutoFit/>
          </a:bodyPr>
          <a:lstStyle/>
          <a:p>
            <a:r>
              <a:rPr lang="th-TH" dirty="0">
                <a:solidFill>
                  <a:srgbClr val="FF0000"/>
                </a:solidFill>
              </a:rPr>
              <a:t>ใช้โทรศัพท์พร้อมกับโมเด็มไม่ได้</a:t>
            </a:r>
          </a:p>
          <a:p>
            <a:r>
              <a:rPr lang="th-TH" dirty="0" err="1">
                <a:solidFill>
                  <a:srgbClr val="FF0000"/>
                </a:solidFill>
              </a:rPr>
              <a:t>ปัจจุบันเน็ต</a:t>
            </a:r>
            <a:r>
              <a:rPr lang="th-TH" dirty="0">
                <a:solidFill>
                  <a:srgbClr val="FF0000"/>
                </a:solidFill>
              </a:rPr>
              <a:t>บ้านก็ใช้สายโทรศัพท์</a:t>
            </a:r>
          </a:p>
          <a:p>
            <a:r>
              <a:rPr lang="th-TH" dirty="0">
                <a:solidFill>
                  <a:srgbClr val="FF0000"/>
                </a:solidFill>
              </a:rPr>
              <a:t>แต่ใช้ความถี่ที่สูงกว่า</a:t>
            </a:r>
          </a:p>
          <a:p>
            <a:r>
              <a:rPr lang="th-TH" dirty="0">
                <a:solidFill>
                  <a:srgbClr val="FF0000"/>
                </a:solidFill>
              </a:rPr>
              <a:t>ไม่ชนกับเสียงพูด</a:t>
            </a:r>
            <a:endParaRPr lang="en-US" dirty="0">
              <a:solidFill>
                <a:srgbClr val="FF0000"/>
              </a:solidFill>
            </a:endParaRPr>
          </a:p>
        </p:txBody>
      </p:sp>
      <p:sp>
        <p:nvSpPr>
          <p:cNvPr id="14" name="TextBox 13"/>
          <p:cNvSpPr txBox="1"/>
          <p:nvPr/>
        </p:nvSpPr>
        <p:spPr>
          <a:xfrm>
            <a:off x="522679" y="3603149"/>
            <a:ext cx="2361803" cy="923330"/>
          </a:xfrm>
          <a:prstGeom prst="rect">
            <a:avLst/>
          </a:prstGeom>
          <a:noFill/>
        </p:spPr>
        <p:txBody>
          <a:bodyPr wrap="square" rtlCol="0">
            <a:spAutoFit/>
          </a:bodyPr>
          <a:lstStyle/>
          <a:p>
            <a:r>
              <a:rPr lang="th-TH" dirty="0">
                <a:solidFill>
                  <a:srgbClr val="FF0000"/>
                </a:solidFill>
              </a:rPr>
              <a:t>ต้องโทรออกหา </a:t>
            </a:r>
            <a:r>
              <a:rPr lang="en-US" dirty="0">
                <a:solidFill>
                  <a:srgbClr val="FF0000"/>
                </a:solidFill>
              </a:rPr>
              <a:t>ISP </a:t>
            </a:r>
            <a:r>
              <a:rPr lang="th-TH" dirty="0">
                <a:solidFill>
                  <a:srgbClr val="FF0000"/>
                </a:solidFill>
              </a:rPr>
              <a:t>ก่อน</a:t>
            </a:r>
            <a:br>
              <a:rPr lang="th-TH" dirty="0">
                <a:solidFill>
                  <a:srgbClr val="FF0000"/>
                </a:solidFill>
              </a:rPr>
            </a:br>
            <a:r>
              <a:rPr lang="th-TH" dirty="0">
                <a:solidFill>
                  <a:srgbClr val="FF0000"/>
                </a:solidFill>
              </a:rPr>
              <a:t>ครั้งละ </a:t>
            </a:r>
            <a:r>
              <a:rPr lang="en-US" dirty="0">
                <a:solidFill>
                  <a:srgbClr val="FF0000"/>
                </a:solidFill>
              </a:rPr>
              <a:t>3 </a:t>
            </a:r>
            <a:r>
              <a:rPr lang="th-TH" dirty="0">
                <a:solidFill>
                  <a:srgbClr val="FF0000"/>
                </a:solidFill>
              </a:rPr>
              <a:t>บาท สายหลุดก็</a:t>
            </a:r>
            <a:br>
              <a:rPr lang="th-TH" dirty="0">
                <a:solidFill>
                  <a:srgbClr val="FF0000"/>
                </a:solidFill>
              </a:rPr>
            </a:br>
            <a:r>
              <a:rPr lang="th-TH" dirty="0">
                <a:solidFill>
                  <a:srgbClr val="FF0000"/>
                </a:solidFill>
              </a:rPr>
              <a:t>ต่อใหม่ เสียอีก </a:t>
            </a:r>
            <a:r>
              <a:rPr lang="en-US" dirty="0">
                <a:solidFill>
                  <a:srgbClr val="FF0000"/>
                </a:solidFill>
              </a:rPr>
              <a:t>3 </a:t>
            </a:r>
            <a:r>
              <a:rPr lang="th-TH" dirty="0">
                <a:solidFill>
                  <a:srgbClr val="FF0000"/>
                </a:solidFill>
              </a:rPr>
              <a:t>บาท</a:t>
            </a:r>
            <a:endParaRPr lang="en-US" dirty="0">
              <a:solidFill>
                <a:srgbClr val="FF0000"/>
              </a:solidFill>
            </a:endParaRPr>
          </a:p>
        </p:txBody>
      </p:sp>
      <p:pic>
        <p:nvPicPr>
          <p:cNvPr id="1028" name="Picture 4" descr="What is a Serial Po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7395" y="3110329"/>
            <a:ext cx="1908969" cy="9544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6122311" y="338138"/>
            <a:ext cx="2914650" cy="1524380"/>
          </a:xfrm>
          <a:prstGeom prst="rect">
            <a:avLst/>
          </a:prstGeom>
        </p:spPr>
      </p:pic>
      <p:sp>
        <p:nvSpPr>
          <p:cNvPr id="17" name="TextBox 16"/>
          <p:cNvSpPr txBox="1"/>
          <p:nvPr/>
        </p:nvSpPr>
        <p:spPr>
          <a:xfrm>
            <a:off x="7158230" y="1611333"/>
            <a:ext cx="2428875" cy="830997"/>
          </a:xfrm>
          <a:prstGeom prst="rect">
            <a:avLst/>
          </a:prstGeom>
          <a:noFill/>
        </p:spPr>
        <p:txBody>
          <a:bodyPr wrap="square" rtlCol="0">
            <a:spAutoFit/>
          </a:bodyPr>
          <a:lstStyle/>
          <a:p>
            <a:pPr algn="ctr"/>
            <a:r>
              <a:rPr lang="en-US" sz="2400" dirty="0">
                <a:solidFill>
                  <a:srgbClr val="FF0000"/>
                </a:solidFill>
              </a:rPr>
              <a:t>Serial Port</a:t>
            </a:r>
            <a:br>
              <a:rPr lang="en-US" sz="2400" dirty="0">
                <a:solidFill>
                  <a:srgbClr val="FF0000"/>
                </a:solidFill>
              </a:rPr>
            </a:br>
            <a:r>
              <a:rPr lang="en-US" sz="2400" dirty="0">
                <a:solidFill>
                  <a:srgbClr val="FF0000"/>
                </a:solidFill>
              </a:rPr>
              <a:t>(</a:t>
            </a:r>
            <a:r>
              <a:rPr lang="th-TH" sz="2400" dirty="0">
                <a:solidFill>
                  <a:srgbClr val="FF0000"/>
                </a:solidFill>
              </a:rPr>
              <a:t>สมัยนั้นไม่มี </a:t>
            </a:r>
            <a:r>
              <a:rPr lang="en-US" sz="2400" dirty="0">
                <a:solidFill>
                  <a:srgbClr val="FF0000"/>
                </a:solidFill>
              </a:rPr>
              <a:t>USB)</a:t>
            </a:r>
          </a:p>
        </p:txBody>
      </p:sp>
      <p:pic>
        <p:nvPicPr>
          <p:cNvPr id="19" name="Picture 18"/>
          <p:cNvPicPr>
            <a:picLocks noChangeAspect="1"/>
          </p:cNvPicPr>
          <p:nvPr/>
        </p:nvPicPr>
        <p:blipFill>
          <a:blip r:embed="rId5"/>
          <a:stretch>
            <a:fillRect/>
          </a:stretch>
        </p:blipFill>
        <p:spPr>
          <a:xfrm>
            <a:off x="171450" y="1673958"/>
            <a:ext cx="1383700" cy="1134442"/>
          </a:xfrm>
          <a:prstGeom prst="rect">
            <a:avLst/>
          </a:prstGeom>
        </p:spPr>
      </p:pic>
      <p:sp>
        <p:nvSpPr>
          <p:cNvPr id="20" name="TextBox 19"/>
          <p:cNvSpPr txBox="1"/>
          <p:nvPr/>
        </p:nvSpPr>
        <p:spPr>
          <a:xfrm>
            <a:off x="1076518" y="2418170"/>
            <a:ext cx="1962943" cy="830997"/>
          </a:xfrm>
          <a:prstGeom prst="rect">
            <a:avLst/>
          </a:prstGeom>
          <a:noFill/>
        </p:spPr>
        <p:txBody>
          <a:bodyPr wrap="square" rtlCol="0">
            <a:spAutoFit/>
          </a:bodyPr>
          <a:lstStyle/>
          <a:p>
            <a:pPr algn="ctr"/>
            <a:r>
              <a:rPr lang="th-TH" sz="2400" dirty="0">
                <a:solidFill>
                  <a:srgbClr val="FF0000"/>
                </a:solidFill>
              </a:rPr>
              <a:t>สายโทรศัพท์บ้าน</a:t>
            </a:r>
            <a:br>
              <a:rPr lang="en-US" sz="2400" dirty="0">
                <a:solidFill>
                  <a:srgbClr val="FF0000"/>
                </a:solidFill>
              </a:rPr>
            </a:br>
            <a:r>
              <a:rPr lang="en-US" sz="2400" dirty="0">
                <a:solidFill>
                  <a:srgbClr val="FF0000"/>
                </a:solidFill>
              </a:rPr>
              <a:t>(RJ11)</a:t>
            </a:r>
          </a:p>
        </p:txBody>
      </p:sp>
    </p:spTree>
    <p:extLst>
      <p:ext uri="{BB962C8B-B14F-4D97-AF65-F5344CB8AC3E}">
        <p14:creationId xmlns:p14="http://schemas.microsoft.com/office/powerpoint/2010/main" val="17275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50" y="185738"/>
            <a:ext cx="11830050" cy="646331"/>
          </a:xfrm>
          <a:prstGeom prst="rect">
            <a:avLst/>
          </a:prstGeom>
          <a:noFill/>
        </p:spPr>
        <p:txBody>
          <a:bodyPr wrap="square" rtlCol="0">
            <a:spAutoFit/>
          </a:bodyPr>
          <a:lstStyle/>
          <a:p>
            <a:r>
              <a:rPr lang="en-US" sz="3600" b="1" dirty="0"/>
              <a:t>Integrated Services Digital Network (ISDN)</a:t>
            </a:r>
          </a:p>
        </p:txBody>
      </p:sp>
      <p:pic>
        <p:nvPicPr>
          <p:cNvPr id="2" name="Picture 1"/>
          <p:cNvPicPr>
            <a:picLocks noChangeAspect="1"/>
          </p:cNvPicPr>
          <p:nvPr/>
        </p:nvPicPr>
        <p:blipFill>
          <a:blip r:embed="rId2"/>
          <a:stretch>
            <a:fillRect/>
          </a:stretch>
        </p:blipFill>
        <p:spPr>
          <a:xfrm>
            <a:off x="492257" y="832069"/>
            <a:ext cx="6260968" cy="4086226"/>
          </a:xfrm>
          <a:prstGeom prst="rect">
            <a:avLst/>
          </a:prstGeom>
        </p:spPr>
      </p:pic>
      <p:pic>
        <p:nvPicPr>
          <p:cNvPr id="3" name="Picture 2"/>
          <p:cNvPicPr>
            <a:picLocks noChangeAspect="1"/>
          </p:cNvPicPr>
          <p:nvPr/>
        </p:nvPicPr>
        <p:blipFill>
          <a:blip r:embed="rId3"/>
          <a:stretch>
            <a:fillRect/>
          </a:stretch>
        </p:blipFill>
        <p:spPr>
          <a:xfrm>
            <a:off x="6753225" y="4435913"/>
            <a:ext cx="4972050" cy="2257425"/>
          </a:xfrm>
          <a:prstGeom prst="rect">
            <a:avLst/>
          </a:prstGeom>
        </p:spPr>
      </p:pic>
      <p:sp>
        <p:nvSpPr>
          <p:cNvPr id="7" name="TextBox 6"/>
          <p:cNvSpPr txBox="1"/>
          <p:nvPr/>
        </p:nvSpPr>
        <p:spPr>
          <a:xfrm>
            <a:off x="7210622" y="2218492"/>
            <a:ext cx="3400227" cy="830997"/>
          </a:xfrm>
          <a:prstGeom prst="rect">
            <a:avLst/>
          </a:prstGeom>
          <a:noFill/>
        </p:spPr>
        <p:txBody>
          <a:bodyPr wrap="square" rtlCol="0">
            <a:spAutoFit/>
          </a:bodyPr>
          <a:lstStyle/>
          <a:p>
            <a:r>
              <a:rPr lang="th-TH" sz="2400" dirty="0">
                <a:solidFill>
                  <a:srgbClr val="FF0000"/>
                </a:solidFill>
              </a:rPr>
              <a:t>ต้องใช้สายพิเศษ</a:t>
            </a:r>
            <a:r>
              <a:rPr lang="en-US" sz="2400" dirty="0">
                <a:solidFill>
                  <a:srgbClr val="FF0000"/>
                </a:solidFill>
              </a:rPr>
              <a:t> (4c)</a:t>
            </a:r>
            <a:br>
              <a:rPr lang="th-TH" sz="2400" dirty="0">
                <a:solidFill>
                  <a:srgbClr val="FF0000"/>
                </a:solidFill>
              </a:rPr>
            </a:br>
            <a:r>
              <a:rPr lang="th-TH" sz="2400" dirty="0">
                <a:solidFill>
                  <a:srgbClr val="FF0000"/>
                </a:solidFill>
              </a:rPr>
              <a:t>ใช้สายโทรศัพท์เดิม </a:t>
            </a:r>
            <a:r>
              <a:rPr lang="en-US" sz="2400" dirty="0">
                <a:solidFill>
                  <a:srgbClr val="FF0000"/>
                </a:solidFill>
              </a:rPr>
              <a:t>(2c) </a:t>
            </a:r>
            <a:r>
              <a:rPr lang="th-TH" sz="2400" dirty="0">
                <a:solidFill>
                  <a:srgbClr val="FF0000"/>
                </a:solidFill>
              </a:rPr>
              <a:t>ไม่ได้</a:t>
            </a:r>
            <a:endParaRPr lang="en-US" sz="2400" dirty="0">
              <a:solidFill>
                <a:srgbClr val="FF0000"/>
              </a:solidFill>
            </a:endParaRPr>
          </a:p>
        </p:txBody>
      </p:sp>
    </p:spTree>
    <p:extLst>
      <p:ext uri="{BB962C8B-B14F-4D97-AF65-F5344CB8AC3E}">
        <p14:creationId xmlns:p14="http://schemas.microsoft.com/office/powerpoint/2010/main" val="2281855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1119877"/>
            <a:ext cx="11701463" cy="2246769"/>
          </a:xfrm>
          <a:prstGeom prst="rect">
            <a:avLst/>
          </a:prstGeom>
        </p:spPr>
        <p:txBody>
          <a:bodyPr wrap="square">
            <a:spAutoFit/>
          </a:bodyPr>
          <a:lstStyle/>
          <a:p>
            <a:r>
              <a:rPr lang="en-US" sz="2800" dirty="0">
                <a:solidFill>
                  <a:schemeClr val="bg1">
                    <a:lumMod val="75000"/>
                  </a:schemeClr>
                </a:solidFill>
                <a:ea typeface="Calibri" panose="020F0502020204030204" pitchFamily="34" charset="0"/>
              </a:rPr>
              <a:t>Basic Rate Interface (BRI)		</a:t>
            </a:r>
            <a:r>
              <a:rPr lang="en-US" sz="2800" dirty="0">
                <a:solidFill>
                  <a:schemeClr val="bg1">
                    <a:lumMod val="75000"/>
                  </a:schemeClr>
                </a:solidFill>
              </a:rPr>
              <a:t>2 x 64 </a:t>
            </a:r>
            <a:r>
              <a:rPr lang="en-US" sz="2800" dirty="0" err="1">
                <a:solidFill>
                  <a:schemeClr val="bg1">
                    <a:lumMod val="75000"/>
                  </a:schemeClr>
                </a:solidFill>
              </a:rPr>
              <a:t>kbit</a:t>
            </a:r>
            <a:r>
              <a:rPr lang="en-US" sz="2800" dirty="0">
                <a:solidFill>
                  <a:schemeClr val="bg1">
                    <a:lumMod val="75000"/>
                  </a:schemeClr>
                </a:solidFill>
              </a:rPr>
              <a:t>/s		1 x 16 </a:t>
            </a:r>
            <a:r>
              <a:rPr lang="en-US" sz="2800" dirty="0" err="1">
                <a:solidFill>
                  <a:schemeClr val="bg1">
                    <a:lumMod val="75000"/>
                  </a:schemeClr>
                </a:solidFill>
              </a:rPr>
              <a:t>kbit</a:t>
            </a:r>
            <a:r>
              <a:rPr lang="en-US" sz="2800" dirty="0">
                <a:solidFill>
                  <a:schemeClr val="bg1">
                    <a:lumMod val="75000"/>
                  </a:schemeClr>
                </a:solidFill>
              </a:rPr>
              <a:t>/s</a:t>
            </a:r>
            <a:br>
              <a:rPr lang="en-US" sz="2800" dirty="0">
                <a:solidFill>
                  <a:schemeClr val="bg1">
                    <a:lumMod val="75000"/>
                  </a:schemeClr>
                </a:solidFill>
                <a:ea typeface="Calibri" panose="020F0502020204030204" pitchFamily="34" charset="0"/>
              </a:rPr>
            </a:br>
            <a:r>
              <a:rPr lang="en-US" sz="2800" dirty="0">
                <a:solidFill>
                  <a:schemeClr val="bg1">
                    <a:lumMod val="75000"/>
                  </a:schemeClr>
                </a:solidFill>
                <a:ea typeface="Calibri" panose="020F0502020204030204" pitchFamily="34" charset="0"/>
              </a:rPr>
              <a:t>Primary Rate Interface (PRI)	</a:t>
            </a:r>
            <a:r>
              <a:rPr lang="en-US" sz="2800" dirty="0">
                <a:solidFill>
                  <a:schemeClr val="bg1">
                    <a:lumMod val="75000"/>
                  </a:schemeClr>
                </a:solidFill>
              </a:rPr>
              <a:t>23 x 64 </a:t>
            </a:r>
            <a:r>
              <a:rPr lang="en-US" sz="2800" dirty="0" err="1">
                <a:solidFill>
                  <a:schemeClr val="bg1">
                    <a:lumMod val="75000"/>
                  </a:schemeClr>
                </a:solidFill>
              </a:rPr>
              <a:t>kbit</a:t>
            </a:r>
            <a:r>
              <a:rPr lang="en-US" sz="2800" dirty="0">
                <a:solidFill>
                  <a:schemeClr val="bg1">
                    <a:lumMod val="75000"/>
                  </a:schemeClr>
                </a:solidFill>
              </a:rPr>
              <a:t>/s	1 x 16 </a:t>
            </a:r>
            <a:r>
              <a:rPr lang="en-US" sz="2800" dirty="0" err="1">
                <a:solidFill>
                  <a:schemeClr val="bg1">
                    <a:lumMod val="75000"/>
                  </a:schemeClr>
                </a:solidFill>
              </a:rPr>
              <a:t>kbit</a:t>
            </a:r>
            <a:r>
              <a:rPr lang="en-US" sz="2800" dirty="0">
                <a:solidFill>
                  <a:schemeClr val="bg1">
                    <a:lumMod val="75000"/>
                  </a:schemeClr>
                </a:solidFill>
              </a:rPr>
              <a:t>/s (US, T1)</a:t>
            </a:r>
          </a:p>
          <a:p>
            <a:r>
              <a:rPr lang="en-US" sz="2800" dirty="0">
                <a:solidFill>
                  <a:schemeClr val="bg1">
                    <a:lumMod val="75000"/>
                  </a:schemeClr>
                </a:solidFill>
                <a:ea typeface="Calibri" panose="020F0502020204030204" pitchFamily="34" charset="0"/>
              </a:rPr>
              <a:t>					</a:t>
            </a:r>
            <a:r>
              <a:rPr lang="en-US" sz="2800" dirty="0">
                <a:solidFill>
                  <a:schemeClr val="bg1">
                    <a:lumMod val="75000"/>
                  </a:schemeClr>
                </a:solidFill>
              </a:rPr>
              <a:t>30 x 64 </a:t>
            </a:r>
            <a:r>
              <a:rPr lang="en-US" sz="2800" dirty="0" err="1">
                <a:solidFill>
                  <a:schemeClr val="bg1">
                    <a:lumMod val="75000"/>
                  </a:schemeClr>
                </a:solidFill>
              </a:rPr>
              <a:t>kbit</a:t>
            </a:r>
            <a:r>
              <a:rPr lang="en-US" sz="2800" dirty="0">
                <a:solidFill>
                  <a:schemeClr val="bg1">
                    <a:lumMod val="75000"/>
                  </a:schemeClr>
                </a:solidFill>
              </a:rPr>
              <a:t>/s	1 x 16 </a:t>
            </a:r>
            <a:r>
              <a:rPr lang="en-US" sz="2800" dirty="0" err="1">
                <a:solidFill>
                  <a:schemeClr val="bg1">
                    <a:lumMod val="75000"/>
                  </a:schemeClr>
                </a:solidFill>
              </a:rPr>
              <a:t>kbit</a:t>
            </a:r>
            <a:r>
              <a:rPr lang="en-US" sz="2800" dirty="0">
                <a:solidFill>
                  <a:schemeClr val="bg1">
                    <a:lumMod val="75000"/>
                  </a:schemeClr>
                </a:solidFill>
              </a:rPr>
              <a:t>/s (AUS, E1)</a:t>
            </a:r>
            <a:br>
              <a:rPr lang="en-US" sz="2800" dirty="0">
                <a:solidFill>
                  <a:schemeClr val="bg1">
                    <a:lumMod val="75000"/>
                  </a:schemeClr>
                </a:solidFill>
                <a:ea typeface="Calibri" panose="020F0502020204030204" pitchFamily="34" charset="0"/>
              </a:rPr>
            </a:br>
            <a:r>
              <a:rPr lang="en-US" sz="2800" dirty="0">
                <a:ea typeface="Calibri" panose="020F0502020204030204" pitchFamily="34" charset="0"/>
              </a:rPr>
              <a:t>Narrowband ISDN (N-ISDN)	64 </a:t>
            </a:r>
            <a:r>
              <a:rPr lang="en-US" sz="2800" dirty="0" err="1">
                <a:ea typeface="Calibri" panose="020F0502020204030204" pitchFamily="34" charset="0"/>
              </a:rPr>
              <a:t>kbit</a:t>
            </a:r>
            <a:r>
              <a:rPr lang="en-US" sz="2800" dirty="0">
                <a:ea typeface="Calibri" panose="020F0502020204030204" pitchFamily="34" charset="0"/>
              </a:rPr>
              <a:t>/s (</a:t>
            </a:r>
            <a:r>
              <a:rPr lang="th-TH" sz="2800" dirty="0">
                <a:ea typeface="Calibri" panose="020F0502020204030204" pitchFamily="34" charset="0"/>
              </a:rPr>
              <a:t>ออกมาตรฐานช้า ออกมาก็ล้าสมัย </a:t>
            </a:r>
            <a:r>
              <a:rPr lang="en-US" sz="2800" dirty="0">
                <a:ea typeface="Calibri" panose="020F0502020204030204" pitchFamily="34" charset="0"/>
              </a:rPr>
              <a:t>data rate </a:t>
            </a:r>
            <a:r>
              <a:rPr lang="th-TH" sz="2800" dirty="0">
                <a:ea typeface="Calibri" panose="020F0502020204030204" pitchFamily="34" charset="0"/>
              </a:rPr>
              <a:t>น้อย</a:t>
            </a:r>
            <a:r>
              <a:rPr lang="en-US" sz="2800" dirty="0">
                <a:ea typeface="Calibri" panose="020F0502020204030204" pitchFamily="34" charset="0"/>
              </a:rPr>
              <a:t>)</a:t>
            </a:r>
            <a:br>
              <a:rPr lang="en-US" sz="2800" dirty="0">
                <a:ea typeface="Calibri" panose="020F0502020204030204" pitchFamily="34" charset="0"/>
              </a:rPr>
            </a:br>
            <a:r>
              <a:rPr lang="en-US" sz="2800" dirty="0">
                <a:ea typeface="Calibri" panose="020F0502020204030204" pitchFamily="34" charset="0"/>
              </a:rPr>
              <a:t>Broadband ISDN (B-ISDN)	&gt; 1.5 - 2 Mbit/s (primary rate)</a:t>
            </a:r>
            <a:endParaRPr lang="en-US" sz="2800" dirty="0"/>
          </a:p>
        </p:txBody>
      </p:sp>
      <p:sp>
        <p:nvSpPr>
          <p:cNvPr id="5" name="TextBox 4"/>
          <p:cNvSpPr txBox="1"/>
          <p:nvPr/>
        </p:nvSpPr>
        <p:spPr>
          <a:xfrm>
            <a:off x="4672003" y="658212"/>
            <a:ext cx="2357436" cy="461665"/>
          </a:xfrm>
          <a:prstGeom prst="rect">
            <a:avLst/>
          </a:prstGeom>
          <a:noFill/>
        </p:spPr>
        <p:txBody>
          <a:bodyPr wrap="square" rtlCol="0">
            <a:spAutoFit/>
          </a:bodyPr>
          <a:lstStyle/>
          <a:p>
            <a:pPr algn="ctr"/>
            <a:r>
              <a:rPr lang="en-US" sz="2400" dirty="0">
                <a:solidFill>
                  <a:schemeClr val="bg1">
                    <a:lumMod val="75000"/>
                  </a:schemeClr>
                </a:solidFill>
              </a:rPr>
              <a:t>B channel</a:t>
            </a:r>
          </a:p>
        </p:txBody>
      </p:sp>
      <p:sp>
        <p:nvSpPr>
          <p:cNvPr id="6" name="TextBox 5"/>
          <p:cNvSpPr txBox="1"/>
          <p:nvPr/>
        </p:nvSpPr>
        <p:spPr>
          <a:xfrm>
            <a:off x="7210416" y="658212"/>
            <a:ext cx="2357436" cy="461665"/>
          </a:xfrm>
          <a:prstGeom prst="rect">
            <a:avLst/>
          </a:prstGeom>
          <a:noFill/>
        </p:spPr>
        <p:txBody>
          <a:bodyPr wrap="square" rtlCol="0">
            <a:spAutoFit/>
          </a:bodyPr>
          <a:lstStyle/>
          <a:p>
            <a:pPr algn="ctr"/>
            <a:r>
              <a:rPr lang="en-US" sz="2400" dirty="0">
                <a:solidFill>
                  <a:schemeClr val="bg1">
                    <a:lumMod val="75000"/>
                  </a:schemeClr>
                </a:solidFill>
              </a:rPr>
              <a:t>D channel</a:t>
            </a:r>
          </a:p>
        </p:txBody>
      </p:sp>
      <p:sp>
        <p:nvSpPr>
          <p:cNvPr id="7" name="TextBox 6"/>
          <p:cNvSpPr txBox="1"/>
          <p:nvPr/>
        </p:nvSpPr>
        <p:spPr>
          <a:xfrm>
            <a:off x="9334499" y="2904981"/>
            <a:ext cx="2324101" cy="830997"/>
          </a:xfrm>
          <a:prstGeom prst="rect">
            <a:avLst/>
          </a:prstGeom>
          <a:noFill/>
        </p:spPr>
        <p:txBody>
          <a:bodyPr wrap="square" rtlCol="0">
            <a:spAutoFit/>
          </a:bodyPr>
          <a:lstStyle/>
          <a:p>
            <a:r>
              <a:rPr lang="th-TH" sz="2400" dirty="0">
                <a:solidFill>
                  <a:srgbClr val="FF0000"/>
                </a:solidFill>
              </a:rPr>
              <a:t>ถูกกลืนด้วย </a:t>
            </a:r>
            <a:r>
              <a:rPr lang="en-US" sz="2400" dirty="0">
                <a:solidFill>
                  <a:srgbClr val="FF0000"/>
                </a:solidFill>
              </a:rPr>
              <a:t>tech </a:t>
            </a:r>
            <a:r>
              <a:rPr lang="th-TH" sz="2400" dirty="0">
                <a:solidFill>
                  <a:srgbClr val="FF0000"/>
                </a:solidFill>
              </a:rPr>
              <a:t>อื่นๆ</a:t>
            </a:r>
            <a:br>
              <a:rPr lang="th-TH" sz="2400" dirty="0">
                <a:solidFill>
                  <a:srgbClr val="FF0000"/>
                </a:solidFill>
              </a:rPr>
            </a:br>
            <a:r>
              <a:rPr lang="th-TH" sz="2400" dirty="0">
                <a:solidFill>
                  <a:srgbClr val="FF0000"/>
                </a:solidFill>
              </a:rPr>
              <a:t>เช่น </a:t>
            </a:r>
            <a:r>
              <a:rPr lang="en-US" sz="2400" dirty="0">
                <a:solidFill>
                  <a:srgbClr val="FF0000"/>
                </a:solidFill>
              </a:rPr>
              <a:t>DSL</a:t>
            </a:r>
          </a:p>
        </p:txBody>
      </p:sp>
      <p:sp>
        <p:nvSpPr>
          <p:cNvPr id="8" name="TextBox 7"/>
          <p:cNvSpPr txBox="1"/>
          <p:nvPr/>
        </p:nvSpPr>
        <p:spPr>
          <a:xfrm>
            <a:off x="711201" y="4057645"/>
            <a:ext cx="10755086" cy="1815882"/>
          </a:xfrm>
          <a:prstGeom prst="rect">
            <a:avLst/>
          </a:prstGeom>
          <a:noFill/>
        </p:spPr>
        <p:txBody>
          <a:bodyPr wrap="square" rtlCol="0">
            <a:spAutoFit/>
          </a:bodyPr>
          <a:lstStyle/>
          <a:p>
            <a:r>
              <a:rPr lang="en-US" sz="2800" dirty="0"/>
              <a:t>ISDN </a:t>
            </a:r>
            <a:r>
              <a:rPr lang="th-TH" sz="2800" dirty="0"/>
              <a:t>ออกแบบมาเพื่อ </a:t>
            </a:r>
            <a:r>
              <a:rPr lang="en-US" sz="2800" dirty="0"/>
              <a:t>circuit-switched network (</a:t>
            </a:r>
            <a:r>
              <a:rPr lang="th-TH" sz="2800" dirty="0"/>
              <a:t>ต้องโทรออกก่อน ไม่เหมาะกับ </a:t>
            </a:r>
            <a:r>
              <a:rPr lang="en-US" sz="2800" dirty="0"/>
              <a:t>internet)</a:t>
            </a:r>
          </a:p>
          <a:p>
            <a:r>
              <a:rPr lang="en-US" sz="2800" dirty="0">
                <a:solidFill>
                  <a:srgbClr val="FF0000"/>
                </a:solidFill>
              </a:rPr>
              <a:t>Digital Subscriber Line (DSL)</a:t>
            </a:r>
            <a:r>
              <a:rPr lang="en-US" sz="2800" dirty="0"/>
              <a:t> </a:t>
            </a:r>
            <a:r>
              <a:rPr lang="th-TH" sz="2800" dirty="0"/>
              <a:t>ออกแบบมาเพื่อ </a:t>
            </a:r>
            <a:r>
              <a:rPr lang="en-US" sz="2800" dirty="0"/>
              <a:t>packet-switched network</a:t>
            </a:r>
            <a:br>
              <a:rPr lang="en-US" sz="2800" dirty="0"/>
            </a:br>
            <a:br>
              <a:rPr lang="en-US" sz="2800" dirty="0"/>
            </a:br>
            <a:r>
              <a:rPr lang="en-US" sz="2800" dirty="0"/>
              <a:t>ISDN vs. DSL </a:t>
            </a:r>
            <a:r>
              <a:rPr lang="th-TH" sz="2800" dirty="0"/>
              <a:t>อ่าน </a:t>
            </a:r>
            <a:r>
              <a:rPr lang="en-US" dirty="0"/>
              <a:t>http://www.tech-faq.com/difference-between-isdn-and-dsl.html</a:t>
            </a:r>
          </a:p>
        </p:txBody>
      </p:sp>
    </p:spTree>
    <p:extLst>
      <p:ext uri="{BB962C8B-B14F-4D97-AF65-F5344CB8AC3E}">
        <p14:creationId xmlns:p14="http://schemas.microsoft.com/office/powerpoint/2010/main" val="851267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50" y="185738"/>
            <a:ext cx="11830050" cy="646331"/>
          </a:xfrm>
          <a:prstGeom prst="rect">
            <a:avLst/>
          </a:prstGeom>
          <a:noFill/>
        </p:spPr>
        <p:txBody>
          <a:bodyPr wrap="square" rtlCol="0">
            <a:spAutoFit/>
          </a:bodyPr>
          <a:lstStyle/>
          <a:p>
            <a:r>
              <a:rPr lang="en-US" sz="3600" b="1" dirty="0"/>
              <a:t>Baseband vs. Broadband</a:t>
            </a:r>
          </a:p>
        </p:txBody>
      </p:sp>
      <p:pic>
        <p:nvPicPr>
          <p:cNvPr id="2" name="Picture 1"/>
          <p:cNvPicPr>
            <a:picLocks noChangeAspect="1"/>
          </p:cNvPicPr>
          <p:nvPr/>
        </p:nvPicPr>
        <p:blipFill>
          <a:blip r:embed="rId2"/>
          <a:stretch>
            <a:fillRect/>
          </a:stretch>
        </p:blipFill>
        <p:spPr>
          <a:xfrm>
            <a:off x="171450" y="832069"/>
            <a:ext cx="5853114" cy="5923633"/>
          </a:xfrm>
          <a:prstGeom prst="rect">
            <a:avLst/>
          </a:prstGeom>
        </p:spPr>
      </p:pic>
      <p:sp>
        <p:nvSpPr>
          <p:cNvPr id="5" name="Rectangle 4"/>
          <p:cNvSpPr/>
          <p:nvPr/>
        </p:nvSpPr>
        <p:spPr>
          <a:xfrm>
            <a:off x="6024564" y="873951"/>
            <a:ext cx="5976936" cy="5355312"/>
          </a:xfrm>
          <a:prstGeom prst="rect">
            <a:avLst/>
          </a:prstGeom>
        </p:spPr>
        <p:txBody>
          <a:bodyPr wrap="square">
            <a:spAutoFit/>
          </a:bodyPr>
          <a:lstStyle/>
          <a:p>
            <a:pPr algn="just"/>
            <a:r>
              <a:rPr lang="en-US" dirty="0">
                <a:solidFill>
                  <a:srgbClr val="424242"/>
                </a:solidFill>
                <a:latin typeface="droidsansregularregular"/>
              </a:rPr>
              <a:t>In Baseband, data is sent as digital signals through the media as a single channel that uses the entire bandwidth of the media. Baseband communication is bi-directional, which means that the same channel can be used to send and receive signals. In Baseband, frequency-division multiplexing is not possible.</a:t>
            </a:r>
          </a:p>
          <a:p>
            <a:pPr algn="just"/>
            <a:endParaRPr lang="en-US" dirty="0">
              <a:solidFill>
                <a:srgbClr val="424242"/>
              </a:solidFill>
              <a:latin typeface="droidsansregularregular"/>
            </a:endParaRPr>
          </a:p>
          <a:p>
            <a:pPr algn="just"/>
            <a:r>
              <a:rPr lang="en-US" dirty="0">
                <a:solidFill>
                  <a:srgbClr val="424242"/>
                </a:solidFill>
                <a:latin typeface="droidsansregularregular"/>
              </a:rPr>
              <a:t>Broadband sends information in the form of an analog signal. Each transmission is assigned to a portion of the bandwidth, hence multiple transmissions are possible at the same time. Broadband communication is unidirectional, so in order to send and receive, two pathways are needed. This can be accomplished either by assigning a frequency for sending and assigning a frequency for receiving along the same cable or by using two cables, one for sending and one for receiving. In broadband frequency-division multiplexing is possible.</a:t>
            </a:r>
            <a:br>
              <a:rPr lang="en-US" dirty="0">
                <a:solidFill>
                  <a:srgbClr val="424242"/>
                </a:solidFill>
                <a:latin typeface="droidsansregularregular"/>
              </a:rPr>
            </a:br>
            <a:br>
              <a:rPr lang="en-US" dirty="0">
                <a:solidFill>
                  <a:srgbClr val="424242"/>
                </a:solidFill>
                <a:latin typeface="droidsansregularregular"/>
              </a:rPr>
            </a:br>
            <a:r>
              <a:rPr lang="en-US" sz="1400" dirty="0">
                <a:solidFill>
                  <a:srgbClr val="424242"/>
                </a:solidFill>
                <a:latin typeface="droidsansregularregular"/>
              </a:rPr>
              <a:t>http://www.omnisecu.com</a:t>
            </a:r>
          </a:p>
        </p:txBody>
      </p:sp>
      <p:sp>
        <p:nvSpPr>
          <p:cNvPr id="3" name="TextBox 2"/>
          <p:cNvSpPr txBox="1"/>
          <p:nvPr/>
        </p:nvSpPr>
        <p:spPr>
          <a:xfrm>
            <a:off x="482116" y="6297104"/>
            <a:ext cx="5231781" cy="369332"/>
          </a:xfrm>
          <a:prstGeom prst="rect">
            <a:avLst/>
          </a:prstGeom>
          <a:noFill/>
        </p:spPr>
        <p:txBody>
          <a:bodyPr wrap="square" rtlCol="0">
            <a:spAutoFit/>
          </a:bodyPr>
          <a:lstStyle/>
          <a:p>
            <a:r>
              <a:rPr lang="th-TH" dirty="0">
                <a:solidFill>
                  <a:srgbClr val="FF0000"/>
                </a:solidFill>
              </a:rPr>
              <a:t>เช่น </a:t>
            </a:r>
            <a:r>
              <a:rPr lang="en-US" dirty="0">
                <a:solidFill>
                  <a:srgbClr val="FF0000"/>
                </a:solidFill>
              </a:rPr>
              <a:t>Cable TV, Internet, Telephone, Radio </a:t>
            </a:r>
            <a:r>
              <a:rPr lang="th-TH" dirty="0">
                <a:solidFill>
                  <a:srgbClr val="FF0000"/>
                </a:solidFill>
              </a:rPr>
              <a:t>มาในสายเดียวกัน</a:t>
            </a:r>
            <a:endParaRPr lang="en-US" dirty="0">
              <a:solidFill>
                <a:srgbClr val="FF0000"/>
              </a:solidFill>
            </a:endParaRPr>
          </a:p>
        </p:txBody>
      </p:sp>
      <p:sp>
        <p:nvSpPr>
          <p:cNvPr id="6" name="TextBox 5"/>
          <p:cNvSpPr txBox="1"/>
          <p:nvPr/>
        </p:nvSpPr>
        <p:spPr>
          <a:xfrm>
            <a:off x="8544394" y="5906097"/>
            <a:ext cx="3333284" cy="646331"/>
          </a:xfrm>
          <a:prstGeom prst="rect">
            <a:avLst/>
          </a:prstGeom>
          <a:noFill/>
        </p:spPr>
        <p:txBody>
          <a:bodyPr wrap="square" rtlCol="0">
            <a:spAutoFit/>
          </a:bodyPr>
          <a:lstStyle/>
          <a:p>
            <a:r>
              <a:rPr lang="th-TH" dirty="0">
                <a:solidFill>
                  <a:srgbClr val="FF0000"/>
                </a:solidFill>
              </a:rPr>
              <a:t>ในความหมายทั่ว ๆ ไป</a:t>
            </a:r>
            <a:br>
              <a:rPr lang="th-TH" dirty="0">
                <a:solidFill>
                  <a:srgbClr val="FF0000"/>
                </a:solidFill>
              </a:rPr>
            </a:br>
            <a:r>
              <a:rPr lang="en-US" dirty="0">
                <a:solidFill>
                  <a:srgbClr val="FF0000"/>
                </a:solidFill>
              </a:rPr>
              <a:t>broadband = high-speed internet</a:t>
            </a:r>
          </a:p>
        </p:txBody>
      </p:sp>
    </p:spTree>
    <p:extLst>
      <p:ext uri="{BB962C8B-B14F-4D97-AF65-F5344CB8AC3E}">
        <p14:creationId xmlns:p14="http://schemas.microsoft.com/office/powerpoint/2010/main" val="166988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2900" y="509587"/>
            <a:ext cx="11506200" cy="5838825"/>
          </a:xfrm>
          <a:prstGeom prst="rect">
            <a:avLst/>
          </a:prstGeom>
        </p:spPr>
      </p:pic>
      <p:sp>
        <p:nvSpPr>
          <p:cNvPr id="5" name="TextBox 4"/>
          <p:cNvSpPr txBox="1"/>
          <p:nvPr/>
        </p:nvSpPr>
        <p:spPr>
          <a:xfrm>
            <a:off x="5820229" y="495572"/>
            <a:ext cx="5805714" cy="461665"/>
          </a:xfrm>
          <a:prstGeom prst="rect">
            <a:avLst/>
          </a:prstGeom>
          <a:noFill/>
        </p:spPr>
        <p:txBody>
          <a:bodyPr wrap="square" rtlCol="0">
            <a:spAutoFit/>
          </a:bodyPr>
          <a:lstStyle/>
          <a:p>
            <a:r>
              <a:rPr lang="en-US" sz="2400" dirty="0">
                <a:solidFill>
                  <a:srgbClr val="FF0000"/>
                </a:solidFill>
              </a:rPr>
              <a:t>DSL </a:t>
            </a:r>
            <a:r>
              <a:rPr lang="th-TH" sz="2400" dirty="0">
                <a:solidFill>
                  <a:srgbClr val="FF0000"/>
                </a:solidFill>
              </a:rPr>
              <a:t>ใช้สายโทรศัพท์ที่มีอยู่แล้วได้ </a:t>
            </a:r>
            <a:r>
              <a:rPr lang="en-US" sz="2400" dirty="0">
                <a:solidFill>
                  <a:srgbClr val="FF0000"/>
                </a:solidFill>
              </a:rPr>
              <a:t>(2c) </a:t>
            </a:r>
            <a:r>
              <a:rPr lang="th-TH" sz="2400" dirty="0">
                <a:solidFill>
                  <a:srgbClr val="FF0000"/>
                </a:solidFill>
              </a:rPr>
              <a:t>ไม่ต้องใช้สายใหม่ </a:t>
            </a:r>
            <a:r>
              <a:rPr lang="en-US" sz="2400" dirty="0">
                <a:solidFill>
                  <a:srgbClr val="FF0000"/>
                </a:solidFill>
              </a:rPr>
              <a:t>(4c)</a:t>
            </a:r>
          </a:p>
        </p:txBody>
      </p:sp>
      <p:sp>
        <p:nvSpPr>
          <p:cNvPr id="6" name="Rounded Rectangle 5"/>
          <p:cNvSpPr/>
          <p:nvPr/>
        </p:nvSpPr>
        <p:spPr>
          <a:xfrm>
            <a:off x="3846286" y="3388004"/>
            <a:ext cx="7416800" cy="261257"/>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2190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3bb.co.th/UserFiles/VDSL_50Mb_LandingPage_755x316p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950" y="1131886"/>
            <a:ext cx="10506385" cy="439737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rot="20947636">
            <a:off x="2843213" y="1247618"/>
            <a:ext cx="2400300" cy="1057275"/>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33029" y="5630423"/>
            <a:ext cx="4743307" cy="707886"/>
          </a:xfrm>
          <a:prstGeom prst="rect">
            <a:avLst/>
          </a:prstGeom>
          <a:noFill/>
        </p:spPr>
        <p:txBody>
          <a:bodyPr wrap="square" rtlCol="0">
            <a:spAutoFit/>
          </a:bodyPr>
          <a:lstStyle/>
          <a:p>
            <a:pPr algn="r"/>
            <a:r>
              <a:rPr lang="en-US" sz="2000" dirty="0">
                <a:solidFill>
                  <a:srgbClr val="FF0000"/>
                </a:solidFill>
              </a:rPr>
              <a:t>50/10 </a:t>
            </a:r>
            <a:r>
              <a:rPr lang="th-TH" sz="2000" dirty="0">
                <a:solidFill>
                  <a:srgbClr val="FF0000"/>
                </a:solidFill>
              </a:rPr>
              <a:t>หมายถึง </a:t>
            </a:r>
            <a:r>
              <a:rPr lang="en-US" sz="2000" dirty="0">
                <a:solidFill>
                  <a:srgbClr val="FF0000"/>
                </a:solidFill>
              </a:rPr>
              <a:t>downstream/upstream</a:t>
            </a:r>
          </a:p>
          <a:p>
            <a:pPr algn="r"/>
            <a:r>
              <a:rPr lang="th-TH" sz="2000" dirty="0">
                <a:solidFill>
                  <a:srgbClr val="FF0000"/>
                </a:solidFill>
              </a:rPr>
              <a:t>ไม่สมมาตร เพราะโดยทั่วไปใช้ </a:t>
            </a:r>
            <a:r>
              <a:rPr lang="en-US" sz="2000" dirty="0">
                <a:solidFill>
                  <a:srgbClr val="FF0000"/>
                </a:solidFill>
              </a:rPr>
              <a:t>downstream </a:t>
            </a:r>
            <a:r>
              <a:rPr lang="th-TH" sz="2000" dirty="0">
                <a:solidFill>
                  <a:srgbClr val="FF0000"/>
                </a:solidFill>
              </a:rPr>
              <a:t>มากกว่า</a:t>
            </a:r>
            <a:endParaRPr lang="en-US" sz="2000" dirty="0">
              <a:solidFill>
                <a:srgbClr val="FF0000"/>
              </a:solidFill>
            </a:endParaRPr>
          </a:p>
        </p:txBody>
      </p:sp>
    </p:spTree>
    <p:extLst>
      <p:ext uri="{BB962C8B-B14F-4D97-AF65-F5344CB8AC3E}">
        <p14:creationId xmlns:p14="http://schemas.microsoft.com/office/powerpoint/2010/main" val="1111305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03" y="1121600"/>
            <a:ext cx="7620000" cy="50768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3bb fi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4466" y="1121601"/>
            <a:ext cx="3522696" cy="50768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5803" y="659935"/>
            <a:ext cx="3676650" cy="461665"/>
          </a:xfrm>
          <a:prstGeom prst="rect">
            <a:avLst/>
          </a:prstGeom>
          <a:noFill/>
        </p:spPr>
        <p:txBody>
          <a:bodyPr wrap="square" rtlCol="0">
            <a:spAutoFit/>
          </a:bodyPr>
          <a:lstStyle/>
          <a:p>
            <a:r>
              <a:rPr lang="th-TH" sz="2400" dirty="0">
                <a:solidFill>
                  <a:srgbClr val="FF0000"/>
                </a:solidFill>
              </a:rPr>
              <a:t>ใน </a:t>
            </a:r>
            <a:r>
              <a:rPr lang="th-TH" sz="2400" dirty="0" err="1">
                <a:solidFill>
                  <a:srgbClr val="FF0000"/>
                </a:solidFill>
              </a:rPr>
              <a:t>กทม</a:t>
            </a:r>
            <a:r>
              <a:rPr lang="th-TH" sz="2400" dirty="0">
                <a:solidFill>
                  <a:srgbClr val="FF0000"/>
                </a:solidFill>
              </a:rPr>
              <a:t> </a:t>
            </a:r>
            <a:r>
              <a:rPr lang="en-US" sz="2400" dirty="0">
                <a:solidFill>
                  <a:srgbClr val="FF0000"/>
                </a:solidFill>
              </a:rPr>
              <a:t>Fiber </a:t>
            </a:r>
            <a:r>
              <a:rPr lang="th-TH" sz="2400" dirty="0">
                <a:solidFill>
                  <a:srgbClr val="FF0000"/>
                </a:solidFill>
              </a:rPr>
              <a:t>เป็น </a:t>
            </a:r>
            <a:r>
              <a:rPr lang="en-US" sz="2400" dirty="0">
                <a:solidFill>
                  <a:srgbClr val="FF0000"/>
                </a:solidFill>
              </a:rPr>
              <a:t>norm </a:t>
            </a:r>
            <a:r>
              <a:rPr lang="th-TH" sz="2400" dirty="0">
                <a:solidFill>
                  <a:srgbClr val="FF0000"/>
                </a:solidFill>
              </a:rPr>
              <a:t>ไปแล้ว</a:t>
            </a:r>
            <a:endParaRPr lang="en-US" sz="2400" dirty="0">
              <a:solidFill>
                <a:srgbClr val="FF0000"/>
              </a:solidFill>
            </a:endParaRPr>
          </a:p>
        </p:txBody>
      </p:sp>
    </p:spTree>
    <p:extLst>
      <p:ext uri="{BB962C8B-B14F-4D97-AF65-F5344CB8AC3E}">
        <p14:creationId xmlns:p14="http://schemas.microsoft.com/office/powerpoint/2010/main" val="84269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50" y="185738"/>
            <a:ext cx="11830050" cy="646331"/>
          </a:xfrm>
          <a:prstGeom prst="rect">
            <a:avLst/>
          </a:prstGeom>
          <a:noFill/>
        </p:spPr>
        <p:txBody>
          <a:bodyPr wrap="square" rtlCol="0">
            <a:spAutoFit/>
          </a:bodyPr>
          <a:lstStyle/>
          <a:p>
            <a:r>
              <a:rPr lang="en-US" sz="3600" b="1" dirty="0"/>
              <a:t>Analog vs. Digital</a:t>
            </a:r>
          </a:p>
        </p:txBody>
      </p:sp>
      <p:pic>
        <p:nvPicPr>
          <p:cNvPr id="5" name="Picture 4"/>
          <p:cNvPicPr>
            <a:picLocks noChangeAspect="1"/>
          </p:cNvPicPr>
          <p:nvPr/>
        </p:nvPicPr>
        <p:blipFill>
          <a:blip r:embed="rId2"/>
          <a:stretch>
            <a:fillRect/>
          </a:stretch>
        </p:blipFill>
        <p:spPr>
          <a:xfrm>
            <a:off x="414337" y="1414461"/>
            <a:ext cx="8810625" cy="4825183"/>
          </a:xfrm>
          <a:prstGeom prst="rect">
            <a:avLst/>
          </a:prstGeom>
        </p:spPr>
      </p:pic>
      <p:sp>
        <p:nvSpPr>
          <p:cNvPr id="2" name="TextBox 1"/>
          <p:cNvSpPr txBox="1"/>
          <p:nvPr/>
        </p:nvSpPr>
        <p:spPr>
          <a:xfrm>
            <a:off x="6915149" y="2533650"/>
            <a:ext cx="4619625" cy="954107"/>
          </a:xfrm>
          <a:prstGeom prst="rect">
            <a:avLst/>
          </a:prstGeom>
          <a:noFill/>
        </p:spPr>
        <p:txBody>
          <a:bodyPr wrap="square" rtlCol="0">
            <a:spAutoFit/>
          </a:bodyPr>
          <a:lstStyle/>
          <a:p>
            <a:r>
              <a:rPr lang="th-TH" sz="2800" dirty="0">
                <a:solidFill>
                  <a:srgbClr val="FF0000"/>
                </a:solidFill>
              </a:rPr>
              <a:t>ข้อเสียคือมีการรบกวน ทำให้สัญญาณเพี้ยนไป</a:t>
            </a:r>
          </a:p>
          <a:p>
            <a:r>
              <a:rPr lang="th-TH" sz="2800" dirty="0">
                <a:solidFill>
                  <a:srgbClr val="FF0000"/>
                </a:solidFill>
              </a:rPr>
              <a:t>และเข้ารหัสข้อมูลไม่ได้</a:t>
            </a:r>
            <a:endParaRPr lang="en-US" sz="2800" dirty="0">
              <a:solidFill>
                <a:srgbClr val="FF0000"/>
              </a:solidFill>
            </a:endParaRPr>
          </a:p>
        </p:txBody>
      </p:sp>
    </p:spTree>
    <p:extLst>
      <p:ext uri="{BB962C8B-B14F-4D97-AF65-F5344CB8AC3E}">
        <p14:creationId xmlns:p14="http://schemas.microsoft.com/office/powerpoint/2010/main" val="2423455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50" y="185738"/>
            <a:ext cx="11830050" cy="646331"/>
          </a:xfrm>
          <a:prstGeom prst="rect">
            <a:avLst/>
          </a:prstGeom>
          <a:noFill/>
        </p:spPr>
        <p:txBody>
          <a:bodyPr wrap="square" rtlCol="0">
            <a:spAutoFit/>
          </a:bodyPr>
          <a:lstStyle/>
          <a:p>
            <a:r>
              <a:rPr lang="en-US" sz="3600" b="1" dirty="0"/>
              <a:t>Development of 1G to 3G</a:t>
            </a: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9047" y="984874"/>
            <a:ext cx="10028719" cy="5476227"/>
          </a:xfrm>
          <a:prstGeom prst="rect">
            <a:avLst/>
          </a:prstGeom>
          <a:noFill/>
          <a:ln>
            <a:noFill/>
          </a:ln>
        </p:spPr>
      </p:pic>
      <p:sp>
        <p:nvSpPr>
          <p:cNvPr id="2" name="Rectangle 1"/>
          <p:cNvSpPr/>
          <p:nvPr/>
        </p:nvSpPr>
        <p:spPr>
          <a:xfrm>
            <a:off x="2924175" y="2695575"/>
            <a:ext cx="638175" cy="32385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76401" y="1543050"/>
            <a:ext cx="533400" cy="29527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0" y="2695575"/>
            <a:ext cx="585019" cy="32385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93965" y="2114550"/>
            <a:ext cx="635410" cy="32385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08564" y="3608687"/>
            <a:ext cx="702085" cy="32385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F2908B8-E8FD-36B4-2BF0-3F2EAFCDF323}"/>
              </a:ext>
            </a:extLst>
          </p:cNvPr>
          <p:cNvSpPr txBox="1"/>
          <p:nvPr/>
        </p:nvSpPr>
        <p:spPr>
          <a:xfrm>
            <a:off x="352956" y="1869514"/>
            <a:ext cx="2571219" cy="369332"/>
          </a:xfrm>
          <a:prstGeom prst="rect">
            <a:avLst/>
          </a:prstGeom>
          <a:noFill/>
        </p:spPr>
        <p:txBody>
          <a:bodyPr wrap="square">
            <a:spAutoFit/>
          </a:bodyPr>
          <a:lstStyle/>
          <a:p>
            <a:r>
              <a:rPr lang="en-US" u="sng" dirty="0">
                <a:solidFill>
                  <a:srgbClr val="FF0000"/>
                </a:solidFill>
              </a:rPr>
              <a:t>N</a:t>
            </a:r>
            <a:r>
              <a:rPr lang="en-US" dirty="0">
                <a:solidFill>
                  <a:srgbClr val="FF0000"/>
                </a:solidFill>
              </a:rPr>
              <a:t>ordic </a:t>
            </a:r>
            <a:r>
              <a:rPr lang="en-US" u="sng" dirty="0">
                <a:solidFill>
                  <a:srgbClr val="FF0000"/>
                </a:solidFill>
              </a:rPr>
              <a:t>M</a:t>
            </a:r>
            <a:r>
              <a:rPr lang="en-US" dirty="0">
                <a:solidFill>
                  <a:srgbClr val="FF0000"/>
                </a:solidFill>
              </a:rPr>
              <a:t>obile </a:t>
            </a:r>
            <a:r>
              <a:rPr lang="en-US" u="sng" dirty="0">
                <a:solidFill>
                  <a:srgbClr val="FF0000"/>
                </a:solidFill>
              </a:rPr>
              <a:t>T</a:t>
            </a:r>
            <a:r>
              <a:rPr lang="en-US" dirty="0">
                <a:solidFill>
                  <a:srgbClr val="FF0000"/>
                </a:solidFill>
              </a:rPr>
              <a:t>elephone</a:t>
            </a:r>
          </a:p>
        </p:txBody>
      </p:sp>
      <p:sp>
        <p:nvSpPr>
          <p:cNvPr id="16" name="TextBox 15">
            <a:extLst>
              <a:ext uri="{FF2B5EF4-FFF2-40B4-BE49-F238E27FC236}">
                <a16:creationId xmlns:a16="http://schemas.microsoft.com/office/drawing/2014/main" id="{858A0644-6883-9E6F-D407-0B194B674A97}"/>
              </a:ext>
            </a:extLst>
          </p:cNvPr>
          <p:cNvSpPr txBox="1"/>
          <p:nvPr/>
        </p:nvSpPr>
        <p:spPr>
          <a:xfrm>
            <a:off x="594062" y="3374283"/>
            <a:ext cx="4179743" cy="369332"/>
          </a:xfrm>
          <a:prstGeom prst="rect">
            <a:avLst/>
          </a:prstGeom>
          <a:noFill/>
        </p:spPr>
        <p:txBody>
          <a:bodyPr wrap="square">
            <a:spAutoFit/>
          </a:bodyPr>
          <a:lstStyle/>
          <a:p>
            <a:r>
              <a:rPr lang="en-US" u="sng" dirty="0">
                <a:solidFill>
                  <a:srgbClr val="FF0000"/>
                </a:solidFill>
              </a:rPr>
              <a:t>G</a:t>
            </a:r>
            <a:r>
              <a:rPr lang="en-US" dirty="0">
                <a:solidFill>
                  <a:srgbClr val="FF0000"/>
                </a:solidFill>
              </a:rPr>
              <a:t>lobal </a:t>
            </a:r>
            <a:r>
              <a:rPr lang="en-US" u="sng" dirty="0">
                <a:solidFill>
                  <a:srgbClr val="FF0000"/>
                </a:solidFill>
              </a:rPr>
              <a:t>S</a:t>
            </a:r>
            <a:r>
              <a:rPr lang="en-US" dirty="0">
                <a:solidFill>
                  <a:srgbClr val="FF0000"/>
                </a:solidFill>
              </a:rPr>
              <a:t>ystem for </a:t>
            </a:r>
            <a:r>
              <a:rPr lang="en-US" u="sng" dirty="0">
                <a:solidFill>
                  <a:srgbClr val="FF0000"/>
                </a:solidFill>
              </a:rPr>
              <a:t>M</a:t>
            </a:r>
            <a:r>
              <a:rPr lang="en-US" dirty="0">
                <a:solidFill>
                  <a:srgbClr val="FF0000"/>
                </a:solidFill>
              </a:rPr>
              <a:t>obile Communications</a:t>
            </a:r>
          </a:p>
        </p:txBody>
      </p:sp>
      <p:sp>
        <p:nvSpPr>
          <p:cNvPr id="18" name="TextBox 17">
            <a:extLst>
              <a:ext uri="{FF2B5EF4-FFF2-40B4-BE49-F238E27FC236}">
                <a16:creationId xmlns:a16="http://schemas.microsoft.com/office/drawing/2014/main" id="{BD44C414-E82A-E48B-65E3-7A13E0F1C5E8}"/>
              </a:ext>
            </a:extLst>
          </p:cNvPr>
          <p:cNvSpPr txBox="1"/>
          <p:nvPr/>
        </p:nvSpPr>
        <p:spPr>
          <a:xfrm>
            <a:off x="8308564" y="3932537"/>
            <a:ext cx="3135240" cy="369332"/>
          </a:xfrm>
          <a:prstGeom prst="rect">
            <a:avLst/>
          </a:prstGeom>
          <a:noFill/>
        </p:spPr>
        <p:txBody>
          <a:bodyPr wrap="square">
            <a:spAutoFit/>
          </a:bodyPr>
          <a:lstStyle/>
          <a:p>
            <a:r>
              <a:rPr lang="en-US" u="sng" dirty="0">
                <a:solidFill>
                  <a:srgbClr val="FF0000"/>
                </a:solidFill>
              </a:rPr>
              <a:t>C</a:t>
            </a:r>
            <a:r>
              <a:rPr lang="en-US" dirty="0">
                <a:solidFill>
                  <a:srgbClr val="FF0000"/>
                </a:solidFill>
              </a:rPr>
              <a:t>ode </a:t>
            </a:r>
            <a:r>
              <a:rPr lang="en-US" u="sng" dirty="0">
                <a:solidFill>
                  <a:srgbClr val="FF0000"/>
                </a:solidFill>
              </a:rPr>
              <a:t>D</a:t>
            </a:r>
            <a:r>
              <a:rPr lang="en-US" dirty="0">
                <a:solidFill>
                  <a:srgbClr val="FF0000"/>
                </a:solidFill>
              </a:rPr>
              <a:t>ivision </a:t>
            </a:r>
            <a:r>
              <a:rPr lang="en-US" u="sng" dirty="0">
                <a:solidFill>
                  <a:srgbClr val="FF0000"/>
                </a:solidFill>
              </a:rPr>
              <a:t>M</a:t>
            </a:r>
            <a:r>
              <a:rPr lang="en-US" dirty="0">
                <a:solidFill>
                  <a:srgbClr val="FF0000"/>
                </a:solidFill>
              </a:rPr>
              <a:t>ultiple </a:t>
            </a:r>
            <a:r>
              <a:rPr lang="en-US" u="sng" dirty="0">
                <a:solidFill>
                  <a:srgbClr val="FF0000"/>
                </a:solidFill>
              </a:rPr>
              <a:t>A</a:t>
            </a:r>
            <a:r>
              <a:rPr lang="en-US" dirty="0">
                <a:solidFill>
                  <a:srgbClr val="FF0000"/>
                </a:solidFill>
              </a:rPr>
              <a:t>ccess</a:t>
            </a:r>
          </a:p>
        </p:txBody>
      </p:sp>
      <p:sp>
        <p:nvSpPr>
          <p:cNvPr id="20" name="TextBox 19">
            <a:extLst>
              <a:ext uri="{FF2B5EF4-FFF2-40B4-BE49-F238E27FC236}">
                <a16:creationId xmlns:a16="http://schemas.microsoft.com/office/drawing/2014/main" id="{8AE6F800-251B-53C3-BF28-FF3643ADEE00}"/>
              </a:ext>
            </a:extLst>
          </p:cNvPr>
          <p:cNvSpPr txBox="1"/>
          <p:nvPr/>
        </p:nvSpPr>
        <p:spPr>
          <a:xfrm>
            <a:off x="4361212" y="891885"/>
            <a:ext cx="4288317" cy="646331"/>
          </a:xfrm>
          <a:prstGeom prst="rect">
            <a:avLst/>
          </a:prstGeom>
          <a:noFill/>
        </p:spPr>
        <p:txBody>
          <a:bodyPr wrap="square">
            <a:spAutoFit/>
          </a:bodyPr>
          <a:lstStyle/>
          <a:p>
            <a:r>
              <a:rPr lang="en-US" u="sng" dirty="0">
                <a:solidFill>
                  <a:srgbClr val="FF0000"/>
                </a:solidFill>
              </a:rPr>
              <a:t>G</a:t>
            </a:r>
            <a:r>
              <a:rPr lang="en-US" dirty="0">
                <a:solidFill>
                  <a:srgbClr val="FF0000"/>
                </a:solidFill>
              </a:rPr>
              <a:t>eneral </a:t>
            </a:r>
            <a:r>
              <a:rPr lang="en-US" u="sng" dirty="0">
                <a:solidFill>
                  <a:srgbClr val="FF0000"/>
                </a:solidFill>
              </a:rPr>
              <a:t>P</a:t>
            </a:r>
            <a:r>
              <a:rPr lang="en-US" dirty="0">
                <a:solidFill>
                  <a:srgbClr val="FF0000"/>
                </a:solidFill>
              </a:rPr>
              <a:t>acket </a:t>
            </a:r>
            <a:r>
              <a:rPr lang="en-US" u="sng" dirty="0">
                <a:solidFill>
                  <a:srgbClr val="FF0000"/>
                </a:solidFill>
              </a:rPr>
              <a:t>R</a:t>
            </a:r>
            <a:r>
              <a:rPr lang="en-US" dirty="0">
                <a:solidFill>
                  <a:srgbClr val="FF0000"/>
                </a:solidFill>
              </a:rPr>
              <a:t>adio </a:t>
            </a:r>
            <a:r>
              <a:rPr lang="en-US" u="sng" dirty="0">
                <a:solidFill>
                  <a:srgbClr val="FF0000"/>
                </a:solidFill>
              </a:rPr>
              <a:t>S</a:t>
            </a:r>
            <a:r>
              <a:rPr lang="en-US" dirty="0">
                <a:solidFill>
                  <a:srgbClr val="FF0000"/>
                </a:solidFill>
              </a:rPr>
              <a:t>ervice</a:t>
            </a:r>
            <a:br>
              <a:rPr lang="en-US" dirty="0">
                <a:solidFill>
                  <a:srgbClr val="FF0000"/>
                </a:solidFill>
              </a:rPr>
            </a:br>
            <a:r>
              <a:rPr lang="en-US" u="sng" dirty="0">
                <a:solidFill>
                  <a:srgbClr val="FF0000"/>
                </a:solidFill>
              </a:rPr>
              <a:t>E</a:t>
            </a:r>
            <a:r>
              <a:rPr lang="en-US" dirty="0">
                <a:solidFill>
                  <a:srgbClr val="FF0000"/>
                </a:solidFill>
              </a:rPr>
              <a:t>nhanced </a:t>
            </a:r>
            <a:r>
              <a:rPr lang="en-US" u="sng" dirty="0">
                <a:solidFill>
                  <a:srgbClr val="FF0000"/>
                </a:solidFill>
              </a:rPr>
              <a:t>D</a:t>
            </a:r>
            <a:r>
              <a:rPr lang="en-US" dirty="0">
                <a:solidFill>
                  <a:srgbClr val="FF0000"/>
                </a:solidFill>
              </a:rPr>
              <a:t>ata rates for </a:t>
            </a:r>
            <a:r>
              <a:rPr lang="en-US" u="sng" dirty="0">
                <a:solidFill>
                  <a:srgbClr val="FF0000"/>
                </a:solidFill>
              </a:rPr>
              <a:t>G</a:t>
            </a:r>
            <a:r>
              <a:rPr lang="en-US" dirty="0">
                <a:solidFill>
                  <a:srgbClr val="FF0000"/>
                </a:solidFill>
              </a:rPr>
              <a:t>SM </a:t>
            </a:r>
            <a:r>
              <a:rPr lang="en-US" u="sng" dirty="0">
                <a:solidFill>
                  <a:srgbClr val="FF0000"/>
                </a:solidFill>
              </a:rPr>
              <a:t>E</a:t>
            </a:r>
            <a:r>
              <a:rPr lang="en-US" dirty="0">
                <a:solidFill>
                  <a:srgbClr val="FF0000"/>
                </a:solidFill>
              </a:rPr>
              <a:t>volution</a:t>
            </a:r>
          </a:p>
        </p:txBody>
      </p:sp>
    </p:spTree>
    <p:extLst>
      <p:ext uri="{BB962C8B-B14F-4D97-AF65-F5344CB8AC3E}">
        <p14:creationId xmlns:p14="http://schemas.microsoft.com/office/powerpoint/2010/main" val="1172771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50" y="185738"/>
            <a:ext cx="11830050" cy="646331"/>
          </a:xfrm>
          <a:prstGeom prst="rect">
            <a:avLst/>
          </a:prstGeom>
          <a:noFill/>
        </p:spPr>
        <p:txBody>
          <a:bodyPr wrap="square" rtlCol="0">
            <a:spAutoFit/>
          </a:bodyPr>
          <a:lstStyle/>
          <a:p>
            <a:r>
              <a:rPr lang="en-US" sz="3600" b="1" dirty="0"/>
              <a:t>1G</a:t>
            </a:r>
          </a:p>
        </p:txBody>
      </p:sp>
      <p:sp>
        <p:nvSpPr>
          <p:cNvPr id="2" name="Rectangle 1"/>
          <p:cNvSpPr/>
          <p:nvPr/>
        </p:nvSpPr>
        <p:spPr>
          <a:xfrm>
            <a:off x="339520" y="996874"/>
            <a:ext cx="11493910" cy="2266005"/>
          </a:xfrm>
          <a:prstGeom prst="rect">
            <a:avLst/>
          </a:prstGeom>
        </p:spPr>
        <p:txBody>
          <a:bodyPr wrap="square">
            <a:spAutoFit/>
          </a:bodyPr>
          <a:lstStyle/>
          <a:p>
            <a:pPr marL="342900" lvl="0" indent="-342900" algn="thaiDist">
              <a:lnSpc>
                <a:spcPct val="107000"/>
              </a:lnSpc>
              <a:spcAft>
                <a:spcPts val="0"/>
              </a:spcAft>
              <a:buFont typeface="Symbol" panose="05050102010706020507" pitchFamily="18" charset="2"/>
              <a:buChar char=""/>
            </a:pPr>
            <a:r>
              <a:rPr lang="th-TH" sz="2200" dirty="0">
                <a:ea typeface="Calibri" panose="020F0502020204030204" pitchFamily="34" charset="0"/>
              </a:rPr>
              <a:t>ใช้สัญญาณ </a:t>
            </a:r>
            <a:r>
              <a:rPr lang="en-US" sz="2200" dirty="0">
                <a:ea typeface="Calibri" panose="020F0502020204030204" pitchFamily="34" charset="0"/>
              </a:rPr>
              <a:t>Analog </a:t>
            </a:r>
            <a:r>
              <a:rPr lang="th-TH" sz="2200" dirty="0">
                <a:ea typeface="Calibri" panose="020F0502020204030204" pitchFamily="34" charset="0"/>
              </a:rPr>
              <a:t>โดนรบกวนมาก ไม่ปลอดภัย เข้ารหัสไม่ได้ ใช้ </a:t>
            </a:r>
            <a:r>
              <a:rPr lang="en-US" sz="2200" dirty="0">
                <a:ea typeface="Calibri" panose="020F0502020204030204" pitchFamily="34" charset="0"/>
              </a:rPr>
              <a:t>voice </a:t>
            </a:r>
            <a:r>
              <a:rPr lang="th-TH" sz="2200" dirty="0">
                <a:ea typeface="Calibri" panose="020F0502020204030204" pitchFamily="34" charset="0"/>
              </a:rPr>
              <a:t>เท่านั้น ยังไม่มี </a:t>
            </a:r>
            <a:r>
              <a:rPr lang="en-US" sz="2200" dirty="0">
                <a:ea typeface="Calibri" panose="020F0502020204030204" pitchFamily="34" charset="0"/>
              </a:rPr>
              <a:t>data</a:t>
            </a:r>
          </a:p>
          <a:p>
            <a:pPr marL="342900" lvl="0" indent="-342900" algn="thaiDist">
              <a:lnSpc>
                <a:spcPct val="107000"/>
              </a:lnSpc>
              <a:spcAft>
                <a:spcPts val="0"/>
              </a:spcAft>
              <a:buFont typeface="Symbol" panose="05050102010706020507" pitchFamily="18" charset="2"/>
              <a:buChar char=""/>
            </a:pPr>
            <a:r>
              <a:rPr lang="th-TH" sz="2200" dirty="0">
                <a:ea typeface="Calibri" panose="020F0502020204030204" pitchFamily="34" charset="0"/>
              </a:rPr>
              <a:t>มี </a:t>
            </a:r>
            <a:r>
              <a:rPr lang="en-US" sz="2200" dirty="0">
                <a:ea typeface="Calibri" panose="020F0502020204030204" pitchFamily="34" charset="0"/>
              </a:rPr>
              <a:t>Base </a:t>
            </a:r>
            <a:r>
              <a:rPr lang="en-US" sz="2200" strike="sngStrike" dirty="0">
                <a:ea typeface="Calibri" panose="020F0502020204030204" pitchFamily="34" charset="0"/>
              </a:rPr>
              <a:t>Transceiver</a:t>
            </a:r>
            <a:r>
              <a:rPr lang="en-US" sz="2200" dirty="0">
                <a:ea typeface="Calibri" panose="020F0502020204030204" pitchFamily="34" charset="0"/>
              </a:rPr>
              <a:t> Station (BTS) </a:t>
            </a:r>
            <a:r>
              <a:rPr lang="th-TH" sz="2200" dirty="0">
                <a:ea typeface="Calibri" panose="020F0502020204030204" pitchFamily="34" charset="0"/>
              </a:rPr>
              <a:t>ตัวเดียว นำโทรศัพท์มือ</a:t>
            </a:r>
            <a:r>
              <a:rPr lang="en-US" sz="2200" dirty="0">
                <a:ea typeface="Calibri" panose="020F0502020204030204" pitchFamily="34" charset="0"/>
              </a:rPr>
              <a:t> (MS) </a:t>
            </a:r>
            <a:r>
              <a:rPr lang="th-TH" sz="2200" dirty="0">
                <a:ea typeface="Calibri" panose="020F0502020204030204" pitchFamily="34" charset="0"/>
              </a:rPr>
              <a:t>ถือออกนอกพื้นที่ </a:t>
            </a:r>
            <a:r>
              <a:rPr lang="en-US" sz="2200" dirty="0">
                <a:ea typeface="Calibri" panose="020F0502020204030204" pitchFamily="34" charset="0"/>
              </a:rPr>
              <a:t>(cell) </a:t>
            </a:r>
            <a:r>
              <a:rPr lang="th-TH" sz="2200" dirty="0">
                <a:ea typeface="Calibri" panose="020F0502020204030204" pitchFamily="34" charset="0"/>
              </a:rPr>
              <a:t>ไม่ได้</a:t>
            </a:r>
          </a:p>
          <a:p>
            <a:pPr marL="342900" lvl="0" indent="-342900" algn="thaiDist">
              <a:lnSpc>
                <a:spcPct val="107000"/>
              </a:lnSpc>
              <a:spcAft>
                <a:spcPts val="0"/>
              </a:spcAft>
              <a:buFont typeface="Symbol" panose="05050102010706020507" pitchFamily="18" charset="2"/>
              <a:buChar char=""/>
            </a:pPr>
            <a:r>
              <a:rPr lang="th-TH" sz="2200" dirty="0">
                <a:ea typeface="Calibri" panose="020F0502020204030204" pitchFamily="34" charset="0"/>
              </a:rPr>
              <a:t>โทรศัพท์มือถือทุกเครื่องส่งสัญญาณผ่าน </a:t>
            </a:r>
            <a:r>
              <a:rPr lang="en-US" sz="2200" dirty="0">
                <a:ea typeface="Calibri" panose="020F0502020204030204" pitchFamily="34" charset="0"/>
              </a:rPr>
              <a:t>BTS, BTS </a:t>
            </a:r>
            <a:r>
              <a:rPr lang="th-TH" sz="2200" dirty="0">
                <a:ea typeface="Calibri" panose="020F0502020204030204" pitchFamily="34" charset="0"/>
              </a:rPr>
              <a:t>ทำหน้าที่เป็นตัวกลางระหว่าง </a:t>
            </a:r>
            <a:r>
              <a:rPr lang="en-US" sz="2200" dirty="0">
                <a:ea typeface="Calibri" panose="020F0502020204030204" pitchFamily="34" charset="0"/>
              </a:rPr>
              <a:t>MS </a:t>
            </a:r>
            <a:r>
              <a:rPr lang="th-TH" sz="2200" dirty="0">
                <a:ea typeface="Calibri" panose="020F0502020204030204" pitchFamily="34" charset="0"/>
              </a:rPr>
              <a:t>และโทรศัพท์บ้าน</a:t>
            </a:r>
          </a:p>
          <a:p>
            <a:pPr marL="342900" lvl="0" indent="-342900" algn="thaiDist">
              <a:lnSpc>
                <a:spcPct val="107000"/>
              </a:lnSpc>
              <a:spcAft>
                <a:spcPts val="0"/>
              </a:spcAft>
              <a:buFont typeface="Symbol" panose="05050102010706020507" pitchFamily="18" charset="2"/>
              <a:buChar char=""/>
            </a:pPr>
            <a:r>
              <a:rPr lang="th-TH" sz="2200" dirty="0">
                <a:ea typeface="Calibri" panose="020F0502020204030204" pitchFamily="34" charset="0"/>
              </a:rPr>
              <a:t>ใช้ </a:t>
            </a:r>
            <a:r>
              <a:rPr lang="en-US" sz="2200" dirty="0">
                <a:ea typeface="Calibri" panose="020F0502020204030204" pitchFamily="34" charset="0"/>
              </a:rPr>
              <a:t>Frequency Division Multiple Access (FDMA)</a:t>
            </a:r>
          </a:p>
          <a:p>
            <a:pPr marL="342900" indent="-342900" algn="thaiDist">
              <a:lnSpc>
                <a:spcPct val="107000"/>
              </a:lnSpc>
              <a:buFont typeface="Symbol" panose="05050102010706020507" pitchFamily="18" charset="2"/>
              <a:buChar char=""/>
            </a:pPr>
            <a:r>
              <a:rPr lang="th-TH" sz="2200" dirty="0">
                <a:ea typeface="Calibri" panose="020F0502020204030204" pitchFamily="34" charset="0"/>
              </a:rPr>
              <a:t>ระบบ </a:t>
            </a:r>
            <a:r>
              <a:rPr lang="en-US" sz="2200" dirty="0">
                <a:ea typeface="Calibri" panose="020F0502020204030204" pitchFamily="34" charset="0"/>
              </a:rPr>
              <a:t>AMPS</a:t>
            </a:r>
            <a:r>
              <a:rPr lang="th-TH" sz="2200" dirty="0">
                <a:ea typeface="Calibri" panose="020F0502020204030204" pitchFamily="34" charset="0"/>
              </a:rPr>
              <a:t> </a:t>
            </a:r>
            <a:r>
              <a:rPr lang="en-US" sz="2200" dirty="0">
                <a:ea typeface="Calibri" panose="020F0502020204030204" pitchFamily="34" charset="0"/>
              </a:rPr>
              <a:t>(US), TACS (UK), NMT (Nordic countries), C-</a:t>
            </a:r>
            <a:r>
              <a:rPr lang="en-US" sz="2200" dirty="0" err="1">
                <a:ea typeface="Calibri" panose="020F0502020204030204" pitchFamily="34" charset="0"/>
              </a:rPr>
              <a:t>Netz</a:t>
            </a:r>
            <a:r>
              <a:rPr lang="en-US" sz="2200" dirty="0">
                <a:ea typeface="Calibri" panose="020F0502020204030204" pitchFamily="34" charset="0"/>
              </a:rPr>
              <a:t> (Germany)</a:t>
            </a:r>
          </a:p>
          <a:p>
            <a:pPr marL="342900" lvl="0" indent="-342900" algn="thaiDist">
              <a:lnSpc>
                <a:spcPct val="107000"/>
              </a:lnSpc>
              <a:spcAft>
                <a:spcPts val="0"/>
              </a:spcAft>
              <a:buFont typeface="Symbol" panose="05050102010706020507" pitchFamily="18" charset="2"/>
              <a:buChar char=""/>
            </a:pPr>
            <a:r>
              <a:rPr lang="en-US" sz="2200" dirty="0">
                <a:ea typeface="Calibri" panose="020F0502020204030204" pitchFamily="34" charset="0"/>
              </a:rPr>
              <a:t>AMPS </a:t>
            </a:r>
            <a:r>
              <a:rPr lang="th-TH" sz="2200" dirty="0">
                <a:ea typeface="Calibri" panose="020F0502020204030204" pitchFamily="34" charset="0"/>
              </a:rPr>
              <a:t>ใช้ความถี่ </a:t>
            </a:r>
            <a:r>
              <a:rPr lang="en-US" sz="2200" dirty="0">
                <a:ea typeface="Calibri" panose="020F0502020204030204" pitchFamily="34" charset="0"/>
              </a:rPr>
              <a:t>824 - 849 MHz (Uplink) </a:t>
            </a:r>
            <a:r>
              <a:rPr lang="th-TH" sz="2200" dirty="0">
                <a:ea typeface="Calibri" panose="020F0502020204030204" pitchFamily="34" charset="0"/>
              </a:rPr>
              <a:t>และ </a:t>
            </a:r>
            <a:r>
              <a:rPr lang="en-US" sz="2200" dirty="0">
                <a:ea typeface="Calibri" panose="020F0502020204030204" pitchFamily="34" charset="0"/>
              </a:rPr>
              <a:t>869 - 894 MHz (Downlink) </a:t>
            </a:r>
            <a:r>
              <a:rPr lang="th-TH" sz="2200" dirty="0">
                <a:ea typeface="Calibri" panose="020F0502020204030204" pitchFamily="34" charset="0"/>
              </a:rPr>
              <a:t>ช่องละ </a:t>
            </a:r>
            <a:r>
              <a:rPr lang="en-US" sz="2200" dirty="0">
                <a:ea typeface="Calibri" panose="020F0502020204030204" pitchFamily="34" charset="0"/>
              </a:rPr>
              <a:t>30 KHz (833 channels)</a:t>
            </a:r>
          </a:p>
        </p:txBody>
      </p:sp>
      <p:pic>
        <p:nvPicPr>
          <p:cNvPr id="3" name="Picture 2"/>
          <p:cNvPicPr>
            <a:picLocks noChangeAspect="1"/>
          </p:cNvPicPr>
          <p:nvPr/>
        </p:nvPicPr>
        <p:blipFill>
          <a:blip r:embed="rId2"/>
          <a:stretch>
            <a:fillRect/>
          </a:stretch>
        </p:blipFill>
        <p:spPr>
          <a:xfrm>
            <a:off x="8243809" y="4300391"/>
            <a:ext cx="3948191" cy="2557609"/>
          </a:xfrm>
          <a:prstGeom prst="rect">
            <a:avLst/>
          </a:prstGeom>
        </p:spPr>
      </p:pic>
      <p:pic>
        <p:nvPicPr>
          <p:cNvPr id="5" name="Picture 4"/>
          <p:cNvPicPr>
            <a:picLocks noChangeAspect="1"/>
          </p:cNvPicPr>
          <p:nvPr/>
        </p:nvPicPr>
        <p:blipFill>
          <a:blip r:embed="rId3"/>
          <a:stretch>
            <a:fillRect/>
          </a:stretch>
        </p:blipFill>
        <p:spPr>
          <a:xfrm>
            <a:off x="4537951" y="4247213"/>
            <a:ext cx="317638" cy="956404"/>
          </a:xfrm>
          <a:prstGeom prst="rect">
            <a:avLst/>
          </a:prstGeom>
        </p:spPr>
      </p:pic>
      <p:pic>
        <p:nvPicPr>
          <p:cNvPr id="6" name="Picture 5"/>
          <p:cNvPicPr>
            <a:picLocks noChangeAspect="1"/>
          </p:cNvPicPr>
          <p:nvPr/>
        </p:nvPicPr>
        <p:blipFill>
          <a:blip r:embed="rId3"/>
          <a:stretch>
            <a:fillRect/>
          </a:stretch>
        </p:blipFill>
        <p:spPr>
          <a:xfrm>
            <a:off x="5959518" y="3592576"/>
            <a:ext cx="317638" cy="956404"/>
          </a:xfrm>
          <a:prstGeom prst="rect">
            <a:avLst/>
          </a:prstGeom>
        </p:spPr>
      </p:pic>
      <p:pic>
        <p:nvPicPr>
          <p:cNvPr id="7" name="Picture 6"/>
          <p:cNvPicPr>
            <a:picLocks noChangeAspect="1"/>
          </p:cNvPicPr>
          <p:nvPr/>
        </p:nvPicPr>
        <p:blipFill>
          <a:blip r:embed="rId3"/>
          <a:stretch>
            <a:fillRect/>
          </a:stretch>
        </p:blipFill>
        <p:spPr>
          <a:xfrm>
            <a:off x="7534104" y="3904871"/>
            <a:ext cx="317638" cy="956404"/>
          </a:xfrm>
          <a:prstGeom prst="rect">
            <a:avLst/>
          </a:prstGeom>
        </p:spPr>
      </p:pic>
      <p:pic>
        <p:nvPicPr>
          <p:cNvPr id="8" name="Picture 7"/>
          <p:cNvPicPr>
            <a:picLocks noChangeAspect="1"/>
          </p:cNvPicPr>
          <p:nvPr/>
        </p:nvPicPr>
        <p:blipFill>
          <a:blip r:embed="rId3"/>
          <a:stretch>
            <a:fillRect/>
          </a:stretch>
        </p:blipFill>
        <p:spPr>
          <a:xfrm>
            <a:off x="7091894" y="5596261"/>
            <a:ext cx="317638" cy="956404"/>
          </a:xfrm>
          <a:prstGeom prst="rect">
            <a:avLst/>
          </a:prstGeom>
        </p:spPr>
      </p:pic>
      <p:pic>
        <p:nvPicPr>
          <p:cNvPr id="9" name="Picture 8"/>
          <p:cNvPicPr>
            <a:picLocks noChangeAspect="1"/>
          </p:cNvPicPr>
          <p:nvPr/>
        </p:nvPicPr>
        <p:blipFill>
          <a:blip r:embed="rId3"/>
          <a:stretch>
            <a:fillRect/>
          </a:stretch>
        </p:blipFill>
        <p:spPr>
          <a:xfrm>
            <a:off x="5310563" y="5596261"/>
            <a:ext cx="317638" cy="956404"/>
          </a:xfrm>
          <a:prstGeom prst="rect">
            <a:avLst/>
          </a:prstGeom>
        </p:spPr>
      </p:pic>
      <p:pic>
        <p:nvPicPr>
          <p:cNvPr id="1026" name="Picture 2" descr="11 เทคโนโลยีการสื่อสารข้อมูลสำหรับอุปกรณ์ IoT มีอะไรบ้าง?"/>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3666" y="4725415"/>
            <a:ext cx="1156601" cy="11566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home telepho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3095" y="3742027"/>
            <a:ext cx="770861" cy="670649"/>
          </a:xfrm>
          <a:prstGeom prst="rect">
            <a:avLst/>
          </a:prstGeom>
          <a:noFill/>
          <a:extLst>
            <a:ext uri="{909E8E84-426E-40DD-AFC4-6F175D3DCCD1}">
              <a14:hiddenFill xmlns:a14="http://schemas.microsoft.com/office/drawing/2010/main">
                <a:solidFill>
                  <a:srgbClr val="FFFFFF"/>
                </a:solidFill>
              </a14:hiddenFill>
            </a:ext>
          </a:extLst>
        </p:spPr>
      </p:pic>
      <p:sp>
        <p:nvSpPr>
          <p:cNvPr id="10" name="Cloud 9"/>
          <p:cNvSpPr/>
          <p:nvPr/>
        </p:nvSpPr>
        <p:spPr>
          <a:xfrm>
            <a:off x="2231138" y="5068623"/>
            <a:ext cx="1712976" cy="100584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PSTN</a:t>
            </a:r>
          </a:p>
        </p:txBody>
      </p:sp>
      <p:pic>
        <p:nvPicPr>
          <p:cNvPr id="13" name="Picture 4" descr="Image result for home telepho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225" y="4732219"/>
            <a:ext cx="770861" cy="6706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home telepho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4689" y="5882016"/>
            <a:ext cx="770861" cy="67064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p:cNvCxnSpPr>
            <a:stCxn id="1026" idx="1"/>
            <a:endCxn id="10" idx="0"/>
          </p:cNvCxnSpPr>
          <p:nvPr/>
        </p:nvCxnSpPr>
        <p:spPr>
          <a:xfrm flipH="1">
            <a:off x="3942687" y="5303716"/>
            <a:ext cx="1840979" cy="2678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3"/>
          </p:cNvCxnSpPr>
          <p:nvPr/>
        </p:nvCxnSpPr>
        <p:spPr>
          <a:xfrm>
            <a:off x="2323956" y="4077352"/>
            <a:ext cx="750302" cy="9901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3"/>
            <a:endCxn id="10" idx="2"/>
          </p:cNvCxnSpPr>
          <p:nvPr/>
        </p:nvCxnSpPr>
        <p:spPr>
          <a:xfrm>
            <a:off x="1120086" y="5067544"/>
            <a:ext cx="1116365" cy="5039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4" idx="3"/>
            <a:endCxn id="10" idx="2"/>
          </p:cNvCxnSpPr>
          <p:nvPr/>
        </p:nvCxnSpPr>
        <p:spPr>
          <a:xfrm flipV="1">
            <a:off x="1635550" y="5571543"/>
            <a:ext cx="600901" cy="6457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4318360" y="3183934"/>
            <a:ext cx="3925449" cy="3674066"/>
          </a:xfrm>
          <a:prstGeom prst="ellipse">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21BB863-9249-1DBF-D253-CD27F61565DC}"/>
              </a:ext>
            </a:extLst>
          </p:cNvPr>
          <p:cNvSpPr txBox="1"/>
          <p:nvPr/>
        </p:nvSpPr>
        <p:spPr>
          <a:xfrm>
            <a:off x="6086475" y="276370"/>
            <a:ext cx="5962993" cy="646331"/>
          </a:xfrm>
          <a:prstGeom prst="rect">
            <a:avLst/>
          </a:prstGeom>
          <a:noFill/>
        </p:spPr>
        <p:txBody>
          <a:bodyPr wrap="square">
            <a:spAutoFit/>
          </a:bodyPr>
          <a:lstStyle/>
          <a:p>
            <a:r>
              <a:rPr lang="en-US" dirty="0">
                <a:solidFill>
                  <a:srgbClr val="FF0000"/>
                </a:solidFill>
              </a:rPr>
              <a:t>A </a:t>
            </a:r>
            <a:r>
              <a:rPr lang="en-US" b="1" dirty="0">
                <a:solidFill>
                  <a:srgbClr val="FF0000"/>
                </a:solidFill>
              </a:rPr>
              <a:t>transceiver</a:t>
            </a:r>
            <a:r>
              <a:rPr lang="en-US" dirty="0">
                <a:solidFill>
                  <a:srgbClr val="FF0000"/>
                </a:solidFill>
              </a:rPr>
              <a:t> is an electronic device which is a combination of a radio transmitter and a receiver, hence the name.</a:t>
            </a:r>
          </a:p>
        </p:txBody>
      </p:sp>
      <p:sp>
        <p:nvSpPr>
          <p:cNvPr id="20" name="TextBox 19">
            <a:extLst>
              <a:ext uri="{FF2B5EF4-FFF2-40B4-BE49-F238E27FC236}">
                <a16:creationId xmlns:a16="http://schemas.microsoft.com/office/drawing/2014/main" id="{DD124AAC-70E2-7ACD-BECA-5ACE378D6E6B}"/>
              </a:ext>
            </a:extLst>
          </p:cNvPr>
          <p:cNvSpPr txBox="1"/>
          <p:nvPr/>
        </p:nvSpPr>
        <p:spPr>
          <a:xfrm>
            <a:off x="5980999" y="5755042"/>
            <a:ext cx="762676" cy="369332"/>
          </a:xfrm>
          <a:prstGeom prst="rect">
            <a:avLst/>
          </a:prstGeom>
          <a:noFill/>
        </p:spPr>
        <p:txBody>
          <a:bodyPr wrap="square">
            <a:spAutoFit/>
          </a:bodyPr>
          <a:lstStyle/>
          <a:p>
            <a:pPr algn="ctr"/>
            <a:r>
              <a:rPr lang="en-US" b="1" dirty="0">
                <a:solidFill>
                  <a:srgbClr val="FF0000"/>
                </a:solidFill>
              </a:rPr>
              <a:t>BTS</a:t>
            </a:r>
            <a:endParaRPr lang="en-US" dirty="0">
              <a:solidFill>
                <a:srgbClr val="FF0000"/>
              </a:solidFill>
            </a:endParaRPr>
          </a:p>
        </p:txBody>
      </p:sp>
    </p:spTree>
    <p:extLst>
      <p:ext uri="{BB962C8B-B14F-4D97-AF65-F5344CB8AC3E}">
        <p14:creationId xmlns:p14="http://schemas.microsoft.com/office/powerpoint/2010/main" val="778535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bloggang.com/data/wato/picture/1270782060.jpg"/>
          <p:cNvPicPr/>
          <p:nvPr/>
        </p:nvPicPr>
        <p:blipFill>
          <a:blip r:embed="rId3">
            <a:extLst>
              <a:ext uri="{28A0092B-C50C-407E-A947-70E740481C1C}">
                <a14:useLocalDpi xmlns:a14="http://schemas.microsoft.com/office/drawing/2010/main" val="0"/>
              </a:ext>
            </a:extLst>
          </a:blip>
          <a:srcRect/>
          <a:stretch>
            <a:fillRect/>
          </a:stretch>
        </p:blipFill>
        <p:spPr bwMode="auto">
          <a:xfrm>
            <a:off x="541005" y="763051"/>
            <a:ext cx="5005116" cy="5279849"/>
          </a:xfrm>
          <a:prstGeom prst="rect">
            <a:avLst/>
          </a:prstGeom>
          <a:noFill/>
          <a:ln>
            <a:noFill/>
          </a:ln>
        </p:spPr>
      </p:pic>
      <p:pic>
        <p:nvPicPr>
          <p:cNvPr id="3" name="Picture 2" descr="http://www.techpin.com/wp-content/uploads/2010/05/cell-phone-history.jpg"/>
          <p:cNvPicPr/>
          <p:nvPr/>
        </p:nvPicPr>
        <p:blipFill>
          <a:blip r:embed="rId4">
            <a:extLst>
              <a:ext uri="{28A0092B-C50C-407E-A947-70E740481C1C}">
                <a14:useLocalDpi xmlns:a14="http://schemas.microsoft.com/office/drawing/2010/main" val="0"/>
              </a:ext>
            </a:extLst>
          </a:blip>
          <a:srcRect/>
          <a:stretch>
            <a:fillRect/>
          </a:stretch>
        </p:blipFill>
        <p:spPr bwMode="auto">
          <a:xfrm>
            <a:off x="7248479" y="624566"/>
            <a:ext cx="3971064" cy="5556820"/>
          </a:xfrm>
          <a:prstGeom prst="rect">
            <a:avLst/>
          </a:prstGeom>
          <a:noFill/>
          <a:ln>
            <a:noFill/>
          </a:ln>
        </p:spPr>
      </p:pic>
      <p:sp>
        <p:nvSpPr>
          <p:cNvPr id="6" name="Rectangle 5"/>
          <p:cNvSpPr/>
          <p:nvPr/>
        </p:nvSpPr>
        <p:spPr>
          <a:xfrm>
            <a:off x="2447755" y="5442735"/>
            <a:ext cx="5099148" cy="1200329"/>
          </a:xfrm>
          <a:prstGeom prst="rect">
            <a:avLst/>
          </a:prstGeom>
        </p:spPr>
        <p:txBody>
          <a:bodyPr wrap="square">
            <a:spAutoFit/>
          </a:bodyPr>
          <a:lstStyle/>
          <a:p>
            <a:r>
              <a:rPr lang="en-US" sz="2400" dirty="0">
                <a:solidFill>
                  <a:srgbClr val="FF0000"/>
                </a:solidFill>
              </a:rPr>
              <a:t>Hotline Ericsson </a:t>
            </a:r>
            <a:r>
              <a:rPr lang="th-TH" sz="2400" dirty="0">
                <a:solidFill>
                  <a:srgbClr val="FF0000"/>
                </a:solidFill>
              </a:rPr>
              <a:t>ใช้ระบบ </a:t>
            </a:r>
            <a:r>
              <a:rPr lang="en-US" sz="2400" dirty="0">
                <a:solidFill>
                  <a:srgbClr val="FF0000"/>
                </a:solidFill>
              </a:rPr>
              <a:t>NMT 450</a:t>
            </a:r>
            <a:r>
              <a:rPr lang="th-TH" sz="2400" dirty="0">
                <a:solidFill>
                  <a:srgbClr val="FF0000"/>
                </a:solidFill>
              </a:rPr>
              <a:t> </a:t>
            </a:r>
            <a:r>
              <a:rPr lang="en-US" sz="2400" dirty="0">
                <a:solidFill>
                  <a:srgbClr val="FF0000"/>
                </a:solidFill>
              </a:rPr>
              <a:t>MHz</a:t>
            </a:r>
            <a:br>
              <a:rPr lang="en-US" sz="2400" dirty="0">
                <a:solidFill>
                  <a:srgbClr val="FF0000"/>
                </a:solidFill>
              </a:rPr>
            </a:br>
            <a:r>
              <a:rPr lang="en-US" sz="2400" dirty="0">
                <a:solidFill>
                  <a:srgbClr val="FF0000"/>
                </a:solidFill>
              </a:rPr>
              <a:t>(</a:t>
            </a:r>
            <a:r>
              <a:rPr lang="th-TH" sz="2400" dirty="0">
                <a:solidFill>
                  <a:srgbClr val="FF0000"/>
                </a:solidFill>
              </a:rPr>
              <a:t>ซ้าย</a:t>
            </a:r>
            <a:r>
              <a:rPr lang="en-US" sz="2400" dirty="0">
                <a:solidFill>
                  <a:srgbClr val="FF0000"/>
                </a:solidFill>
              </a:rPr>
              <a:t>) </a:t>
            </a:r>
            <a:r>
              <a:rPr lang="th-TH" sz="2400" dirty="0">
                <a:solidFill>
                  <a:srgbClr val="FF0000"/>
                </a:solidFill>
              </a:rPr>
              <a:t>ติดรถยนต์ </a:t>
            </a:r>
            <a:r>
              <a:rPr lang="en-US" sz="2400" dirty="0">
                <a:solidFill>
                  <a:srgbClr val="FF0000"/>
                </a:solidFill>
              </a:rPr>
              <a:t>(</a:t>
            </a:r>
            <a:r>
              <a:rPr lang="th-TH" sz="2400" dirty="0">
                <a:solidFill>
                  <a:srgbClr val="FF0000"/>
                </a:solidFill>
              </a:rPr>
              <a:t>ขวา</a:t>
            </a:r>
            <a:r>
              <a:rPr lang="en-US" sz="2400" dirty="0">
                <a:solidFill>
                  <a:srgbClr val="FF0000"/>
                </a:solidFill>
              </a:rPr>
              <a:t>) </a:t>
            </a:r>
            <a:r>
              <a:rPr lang="th-TH" sz="2400" dirty="0">
                <a:solidFill>
                  <a:srgbClr val="FF0000"/>
                </a:solidFill>
              </a:rPr>
              <a:t>ถือติดตัวไปได้ หนัก </a:t>
            </a:r>
            <a:r>
              <a:rPr lang="en-US" sz="2400" dirty="0">
                <a:solidFill>
                  <a:srgbClr val="FF0000"/>
                </a:solidFill>
              </a:rPr>
              <a:t>5 kg</a:t>
            </a:r>
            <a:br>
              <a:rPr lang="th-TH" sz="2400" dirty="0">
                <a:solidFill>
                  <a:srgbClr val="FF0000"/>
                </a:solidFill>
              </a:rPr>
            </a:br>
            <a:r>
              <a:rPr lang="th-TH" sz="2400" dirty="0">
                <a:solidFill>
                  <a:srgbClr val="FF0000"/>
                </a:solidFill>
              </a:rPr>
              <a:t>ราคา </a:t>
            </a:r>
            <a:r>
              <a:rPr lang="en-US" sz="2400" dirty="0">
                <a:solidFill>
                  <a:srgbClr val="FF0000"/>
                </a:solidFill>
              </a:rPr>
              <a:t>1 </a:t>
            </a:r>
            <a:r>
              <a:rPr lang="th-TH" sz="2400" dirty="0">
                <a:solidFill>
                  <a:srgbClr val="FF0000"/>
                </a:solidFill>
              </a:rPr>
              <a:t>แสนบาท</a:t>
            </a:r>
            <a:r>
              <a:rPr lang="en-US" sz="2400" dirty="0">
                <a:solidFill>
                  <a:srgbClr val="FF0000"/>
                </a:solidFill>
              </a:rPr>
              <a:t> (</a:t>
            </a:r>
            <a:r>
              <a:rPr lang="th-TH" sz="2400" dirty="0">
                <a:solidFill>
                  <a:srgbClr val="FF0000"/>
                </a:solidFill>
              </a:rPr>
              <a:t>พ.ศ. </a:t>
            </a:r>
            <a:r>
              <a:rPr lang="en-US" sz="2400" dirty="0">
                <a:solidFill>
                  <a:srgbClr val="FF0000"/>
                </a:solidFill>
              </a:rPr>
              <a:t>2532)</a:t>
            </a:r>
          </a:p>
        </p:txBody>
      </p:sp>
      <p:sp>
        <p:nvSpPr>
          <p:cNvPr id="4" name="Oval 3">
            <a:extLst>
              <a:ext uri="{FF2B5EF4-FFF2-40B4-BE49-F238E27FC236}">
                <a16:creationId xmlns:a16="http://schemas.microsoft.com/office/drawing/2014/main" id="{321D98DB-E5F1-AB26-C0C1-AEC1B94935B6}"/>
              </a:ext>
            </a:extLst>
          </p:cNvPr>
          <p:cNvSpPr/>
          <p:nvPr/>
        </p:nvSpPr>
        <p:spPr>
          <a:xfrm>
            <a:off x="4208318" y="4343807"/>
            <a:ext cx="1129985" cy="498764"/>
          </a:xfrm>
          <a:prstGeom prst="ellipse">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6F64C2B9-3BA1-97E3-BF36-627FC8B3BEE8}"/>
              </a:ext>
            </a:extLst>
          </p:cNvPr>
          <p:cNvCxnSpPr>
            <a:stCxn id="4" idx="5"/>
          </p:cNvCxnSpPr>
          <p:nvPr/>
        </p:nvCxnSpPr>
        <p:spPr>
          <a:xfrm>
            <a:off x="5172821" y="4769529"/>
            <a:ext cx="373300" cy="654526"/>
          </a:xfrm>
          <a:prstGeom prst="straightConnector1">
            <a:avLst/>
          </a:prstGeom>
          <a:ln>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404C2B3-D72F-6D03-7DA8-879FD466B649}"/>
              </a:ext>
            </a:extLst>
          </p:cNvPr>
          <p:cNvSpPr txBox="1"/>
          <p:nvPr/>
        </p:nvSpPr>
        <p:spPr>
          <a:xfrm>
            <a:off x="7248478" y="6489571"/>
            <a:ext cx="4941789" cy="369332"/>
          </a:xfrm>
          <a:prstGeom prst="rect">
            <a:avLst/>
          </a:prstGeom>
          <a:noFill/>
        </p:spPr>
        <p:txBody>
          <a:bodyPr wrap="square">
            <a:spAutoFit/>
          </a:bodyPr>
          <a:lstStyle/>
          <a:p>
            <a:pPr algn="r"/>
            <a:r>
              <a:rPr lang="en-US" dirty="0">
                <a:solidFill>
                  <a:srgbClr val="FF0000"/>
                </a:solidFill>
              </a:rPr>
              <a:t>Ericsson is a Swedish company. Nokia is in Finland.</a:t>
            </a:r>
          </a:p>
        </p:txBody>
      </p:sp>
    </p:spTree>
    <p:extLst>
      <p:ext uri="{BB962C8B-B14F-4D97-AF65-F5344CB8AC3E}">
        <p14:creationId xmlns:p14="http://schemas.microsoft.com/office/powerpoint/2010/main" val="2591838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50" y="185738"/>
            <a:ext cx="11830050" cy="646331"/>
          </a:xfrm>
          <a:prstGeom prst="rect">
            <a:avLst/>
          </a:prstGeom>
          <a:noFill/>
        </p:spPr>
        <p:txBody>
          <a:bodyPr wrap="square" rtlCol="0">
            <a:spAutoFit/>
          </a:bodyPr>
          <a:lstStyle/>
          <a:p>
            <a:r>
              <a:rPr lang="en-US" sz="3600" b="1" dirty="0"/>
              <a:t>2G</a:t>
            </a:r>
          </a:p>
        </p:txBody>
      </p:sp>
      <p:sp>
        <p:nvSpPr>
          <p:cNvPr id="2" name="Rectangle 1"/>
          <p:cNvSpPr/>
          <p:nvPr/>
        </p:nvSpPr>
        <p:spPr>
          <a:xfrm>
            <a:off x="339520" y="996874"/>
            <a:ext cx="11493910" cy="2266005"/>
          </a:xfrm>
          <a:prstGeom prst="rect">
            <a:avLst/>
          </a:prstGeom>
        </p:spPr>
        <p:txBody>
          <a:bodyPr wrap="square">
            <a:spAutoFit/>
          </a:bodyPr>
          <a:lstStyle/>
          <a:p>
            <a:pPr marL="342900" lvl="0" indent="-342900" algn="thaiDist">
              <a:lnSpc>
                <a:spcPct val="107000"/>
              </a:lnSpc>
              <a:spcAft>
                <a:spcPts val="0"/>
              </a:spcAft>
              <a:buFont typeface="Symbol" panose="05050102010706020507" pitchFamily="18" charset="2"/>
              <a:buChar char=""/>
            </a:pPr>
            <a:r>
              <a:rPr lang="th-TH" sz="2200" dirty="0">
                <a:ea typeface="Calibri" panose="020F0502020204030204" pitchFamily="34" charset="0"/>
              </a:rPr>
              <a:t>ใช้สัญญาณ </a:t>
            </a:r>
            <a:r>
              <a:rPr lang="en-US" sz="2200" dirty="0">
                <a:ea typeface="Calibri" panose="020F0502020204030204" pitchFamily="34" charset="0"/>
              </a:rPr>
              <a:t>Digital </a:t>
            </a:r>
            <a:r>
              <a:rPr lang="th-TH" sz="2200" dirty="0">
                <a:ea typeface="Calibri" panose="020F0502020204030204" pitchFamily="34" charset="0"/>
              </a:rPr>
              <a:t>เสียงคมชัด เข้ารหัสข้อมูล ยังเน้นการใช้งาน </a:t>
            </a:r>
            <a:r>
              <a:rPr lang="en-US" sz="2200" dirty="0">
                <a:ea typeface="Calibri" panose="020F0502020204030204" pitchFamily="34" charset="0"/>
              </a:rPr>
              <a:t>voice </a:t>
            </a:r>
            <a:r>
              <a:rPr lang="th-TH" sz="2200" dirty="0">
                <a:ea typeface="Calibri" panose="020F0502020204030204" pitchFamily="34" charset="0"/>
              </a:rPr>
              <a:t>เป็นหลัก แต่ก็เริ่มใช้ </a:t>
            </a:r>
            <a:r>
              <a:rPr lang="en-US" sz="2200" dirty="0">
                <a:ea typeface="Calibri" panose="020F0502020204030204" pitchFamily="34" charset="0"/>
              </a:rPr>
              <a:t>data </a:t>
            </a:r>
            <a:r>
              <a:rPr lang="th-TH" sz="2200" dirty="0">
                <a:ea typeface="Calibri" panose="020F0502020204030204" pitchFamily="34" charset="0"/>
              </a:rPr>
              <a:t>บ้าง เช่น </a:t>
            </a:r>
            <a:r>
              <a:rPr lang="en-US" sz="2200" dirty="0">
                <a:ea typeface="Calibri" panose="020F0502020204030204" pitchFamily="34" charset="0"/>
              </a:rPr>
              <a:t>SMS </a:t>
            </a:r>
            <a:r>
              <a:rPr lang="th-TH" sz="2200" dirty="0">
                <a:ea typeface="Calibri" panose="020F0502020204030204" pitchFamily="34" charset="0"/>
              </a:rPr>
              <a:t>เป็นต้น</a:t>
            </a:r>
            <a:endParaRPr lang="en-US" sz="2200" dirty="0">
              <a:ea typeface="Calibri" panose="020F0502020204030204" pitchFamily="34" charset="0"/>
            </a:endParaRPr>
          </a:p>
          <a:p>
            <a:pPr marL="342900" lvl="0" indent="-342900" algn="thaiDist">
              <a:lnSpc>
                <a:spcPct val="107000"/>
              </a:lnSpc>
              <a:spcAft>
                <a:spcPts val="0"/>
              </a:spcAft>
              <a:buFont typeface="Symbol" panose="05050102010706020507" pitchFamily="18" charset="2"/>
              <a:buChar char=""/>
            </a:pPr>
            <a:r>
              <a:rPr lang="th-TH" sz="2200" dirty="0">
                <a:ea typeface="Calibri" panose="020F0502020204030204" pitchFamily="34" charset="0"/>
              </a:rPr>
              <a:t>คิดค่าบริการตามเวลาโทร และจำนวนครั้งที่ส่ง </a:t>
            </a:r>
            <a:r>
              <a:rPr lang="en-US" sz="2200" dirty="0">
                <a:ea typeface="Calibri" panose="020F0502020204030204" pitchFamily="34" charset="0"/>
              </a:rPr>
              <a:t>SMS</a:t>
            </a:r>
          </a:p>
          <a:p>
            <a:pPr marL="342900" lvl="0" indent="-342900" algn="thaiDist">
              <a:lnSpc>
                <a:spcPct val="107000"/>
              </a:lnSpc>
              <a:spcAft>
                <a:spcPts val="0"/>
              </a:spcAft>
              <a:buFont typeface="Symbol" panose="05050102010706020507" pitchFamily="18" charset="2"/>
              <a:buChar char=""/>
            </a:pPr>
            <a:r>
              <a:rPr lang="th-TH" sz="2200" dirty="0">
                <a:ea typeface="Calibri" panose="020F0502020204030204" pitchFamily="34" charset="0"/>
              </a:rPr>
              <a:t>ใช้ </a:t>
            </a:r>
            <a:r>
              <a:rPr lang="en-US" sz="2200" dirty="0">
                <a:ea typeface="Calibri" panose="020F0502020204030204" pitchFamily="34" charset="0"/>
              </a:rPr>
              <a:t>cells </a:t>
            </a:r>
            <a:r>
              <a:rPr lang="th-TH" sz="2200" dirty="0">
                <a:ea typeface="Calibri" panose="020F0502020204030204" pitchFamily="34" charset="0"/>
              </a:rPr>
              <a:t>จำนวนมากเพื่อคลุมพื้นที่ให้บริการ เกิด </a:t>
            </a:r>
            <a:r>
              <a:rPr lang="en-US" sz="2200" dirty="0">
                <a:ea typeface="Calibri" panose="020F0502020204030204" pitchFamily="34" charset="0"/>
              </a:rPr>
              <a:t>Cellular Network </a:t>
            </a:r>
            <a:r>
              <a:rPr lang="th-TH" sz="2200" dirty="0">
                <a:ea typeface="Calibri" panose="020F0502020204030204" pitchFamily="34" charset="0"/>
              </a:rPr>
              <a:t>นำ </a:t>
            </a:r>
            <a:r>
              <a:rPr lang="en-US" sz="2200" dirty="0">
                <a:ea typeface="Calibri" panose="020F0502020204030204" pitchFamily="34" charset="0"/>
              </a:rPr>
              <a:t>MS </a:t>
            </a:r>
            <a:r>
              <a:rPr lang="th-TH" sz="2200" dirty="0">
                <a:ea typeface="Calibri" panose="020F0502020204030204" pitchFamily="34" charset="0"/>
              </a:rPr>
              <a:t>เคลื่อนที่ไปได้ ทำ </a:t>
            </a:r>
            <a:r>
              <a:rPr lang="en-US" sz="2200" dirty="0">
                <a:ea typeface="Calibri" panose="020F0502020204030204" pitchFamily="34" charset="0"/>
              </a:rPr>
              <a:t>handover</a:t>
            </a:r>
          </a:p>
          <a:p>
            <a:pPr marL="342900" lvl="0" indent="-342900" algn="thaiDist">
              <a:lnSpc>
                <a:spcPct val="107000"/>
              </a:lnSpc>
              <a:spcAft>
                <a:spcPts val="0"/>
              </a:spcAft>
              <a:buFont typeface="Symbol" panose="05050102010706020507" pitchFamily="18" charset="2"/>
              <a:buChar char=""/>
            </a:pPr>
            <a:r>
              <a:rPr lang="th-TH" sz="2200" dirty="0">
                <a:ea typeface="Calibri" panose="020F0502020204030204" pitchFamily="34" charset="0"/>
              </a:rPr>
              <a:t>ใช้ </a:t>
            </a:r>
            <a:r>
              <a:rPr lang="en-US" sz="2200" dirty="0">
                <a:ea typeface="Calibri" panose="020F0502020204030204" pitchFamily="34" charset="0"/>
              </a:rPr>
              <a:t>FDMA + TDMA </a:t>
            </a:r>
            <a:r>
              <a:rPr lang="th-TH" sz="2200" dirty="0">
                <a:ea typeface="Calibri" panose="020F0502020204030204" pitchFamily="34" charset="0"/>
              </a:rPr>
              <a:t>เพื่อสร้าง </a:t>
            </a:r>
            <a:r>
              <a:rPr lang="en-US" sz="2200" dirty="0">
                <a:ea typeface="Calibri" panose="020F0502020204030204" pitchFamily="34" charset="0"/>
              </a:rPr>
              <a:t>channels</a:t>
            </a:r>
            <a:endParaRPr lang="th-TH" sz="2200" dirty="0">
              <a:ea typeface="Calibri" panose="020F0502020204030204" pitchFamily="34" charset="0"/>
            </a:endParaRPr>
          </a:p>
          <a:p>
            <a:pPr marL="342900" lvl="0" indent="-342900" algn="thaiDist">
              <a:lnSpc>
                <a:spcPct val="107000"/>
              </a:lnSpc>
              <a:spcAft>
                <a:spcPts val="0"/>
              </a:spcAft>
              <a:buFont typeface="Symbol" panose="05050102010706020507" pitchFamily="18" charset="2"/>
              <a:buChar char=""/>
            </a:pPr>
            <a:r>
              <a:rPr lang="th-TH" sz="2200" dirty="0">
                <a:ea typeface="Calibri" panose="020F0502020204030204" pitchFamily="34" charset="0"/>
              </a:rPr>
              <a:t>ระบบ</a:t>
            </a:r>
            <a:r>
              <a:rPr lang="en-US" sz="2200" dirty="0">
                <a:ea typeface="Calibri" panose="020F0502020204030204" pitchFamily="34" charset="0"/>
              </a:rPr>
              <a:t> GSM (EU), D-AMPS (US)</a:t>
            </a:r>
          </a:p>
          <a:p>
            <a:pPr marL="342900" lvl="0" indent="-342900" algn="thaiDist">
              <a:lnSpc>
                <a:spcPct val="107000"/>
              </a:lnSpc>
              <a:spcAft>
                <a:spcPts val="0"/>
              </a:spcAft>
              <a:buFont typeface="Symbol" panose="05050102010706020507" pitchFamily="18" charset="2"/>
              <a:buChar char=""/>
            </a:pPr>
            <a:r>
              <a:rPr lang="th-TH" sz="2200" dirty="0">
                <a:ea typeface="Calibri" panose="020F0502020204030204" pitchFamily="34" charset="0"/>
              </a:rPr>
              <a:t>ยังใช้ </a:t>
            </a:r>
            <a:r>
              <a:rPr lang="en-US" sz="2200" dirty="0">
                <a:ea typeface="Calibri" panose="020F0502020204030204" pitchFamily="34" charset="0"/>
              </a:rPr>
              <a:t>network </a:t>
            </a:r>
            <a:r>
              <a:rPr lang="th-TH" sz="2200" dirty="0">
                <a:ea typeface="Calibri" panose="020F0502020204030204" pitchFamily="34" charset="0"/>
              </a:rPr>
              <a:t>แบบ </a:t>
            </a:r>
            <a:r>
              <a:rPr lang="en-US" sz="2200" dirty="0">
                <a:ea typeface="Calibri" panose="020F0502020204030204" pitchFamily="34" charset="0"/>
              </a:rPr>
              <a:t>circuit-switching</a:t>
            </a:r>
          </a:p>
        </p:txBody>
      </p:sp>
      <p:pic>
        <p:nvPicPr>
          <p:cNvPr id="12" name="Picture 11"/>
          <p:cNvPicPr>
            <a:picLocks noChangeAspect="1"/>
          </p:cNvPicPr>
          <p:nvPr/>
        </p:nvPicPr>
        <p:blipFill>
          <a:blip r:embed="rId2"/>
          <a:stretch>
            <a:fillRect/>
          </a:stretch>
        </p:blipFill>
        <p:spPr>
          <a:xfrm>
            <a:off x="837957" y="3678171"/>
            <a:ext cx="3017711" cy="2479707"/>
          </a:xfrm>
          <a:prstGeom prst="rect">
            <a:avLst/>
          </a:prstGeom>
        </p:spPr>
      </p:pic>
      <p:sp>
        <p:nvSpPr>
          <p:cNvPr id="15" name="TextBox 14"/>
          <p:cNvSpPr txBox="1"/>
          <p:nvPr/>
        </p:nvSpPr>
        <p:spPr>
          <a:xfrm>
            <a:off x="3855668" y="5511547"/>
            <a:ext cx="7943088" cy="646331"/>
          </a:xfrm>
          <a:prstGeom prst="rect">
            <a:avLst/>
          </a:prstGeom>
          <a:noFill/>
        </p:spPr>
        <p:txBody>
          <a:bodyPr wrap="square" rtlCol="0">
            <a:spAutoFit/>
          </a:bodyPr>
          <a:lstStyle/>
          <a:p>
            <a:r>
              <a:rPr lang="en-US" dirty="0"/>
              <a:t>Cell </a:t>
            </a:r>
            <a:r>
              <a:rPr lang="th-TH" dirty="0"/>
              <a:t>รูป </a:t>
            </a:r>
            <a:r>
              <a:rPr lang="en-US" dirty="0"/>
              <a:t>6 </a:t>
            </a:r>
            <a:r>
              <a:rPr lang="th-TH" dirty="0"/>
              <a:t>เหลี่ยม </a:t>
            </a:r>
            <a:r>
              <a:rPr lang="en-US" dirty="0"/>
              <a:t>(</a:t>
            </a:r>
            <a:r>
              <a:rPr lang="th-TH" dirty="0"/>
              <a:t>อุดมคติ</a:t>
            </a:r>
            <a:r>
              <a:rPr lang="en-US" dirty="0"/>
              <a:t>)</a:t>
            </a:r>
            <a:r>
              <a:rPr lang="th-TH" dirty="0"/>
              <a:t> ของจริงไม่เป็นรูปทรงเรขาคณิต ขึ้นอยู่กับสิ่งกีดขวาง และการรบกวนในธรรมชาติ</a:t>
            </a:r>
            <a:br>
              <a:rPr lang="th-TH" dirty="0"/>
            </a:br>
            <a:r>
              <a:rPr lang="en-US" dirty="0"/>
              <a:t>F1, F2, F3, … </a:t>
            </a:r>
            <a:r>
              <a:rPr lang="th-TH" dirty="0"/>
              <a:t>คือ ย่านความถี่ที่</a:t>
            </a:r>
            <a:r>
              <a:rPr lang="th-TH" u="sng" dirty="0"/>
              <a:t>ไม่</a:t>
            </a:r>
            <a:r>
              <a:rPr lang="th-TH" dirty="0"/>
              <a:t>ทับซ้อนกัน เพื่อไม่ให้แต่ละ </a:t>
            </a:r>
            <a:r>
              <a:rPr lang="en-US" dirty="0"/>
              <a:t>cell </a:t>
            </a:r>
            <a:r>
              <a:rPr lang="th-TH" dirty="0"/>
              <a:t>รบกวนกัน</a:t>
            </a:r>
            <a:endParaRPr lang="en-US" dirty="0"/>
          </a:p>
        </p:txBody>
      </p:sp>
    </p:spTree>
    <p:extLst>
      <p:ext uri="{BB962C8B-B14F-4D97-AF65-F5344CB8AC3E}">
        <p14:creationId xmlns:p14="http://schemas.microsoft.com/office/powerpoint/2010/main" val="2449715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50" y="185738"/>
            <a:ext cx="11830050" cy="646331"/>
          </a:xfrm>
          <a:prstGeom prst="rect">
            <a:avLst/>
          </a:prstGeom>
          <a:noFill/>
        </p:spPr>
        <p:txBody>
          <a:bodyPr wrap="square" rtlCol="0">
            <a:spAutoFit/>
          </a:bodyPr>
          <a:lstStyle/>
          <a:p>
            <a:r>
              <a:rPr lang="en-US" sz="3600" b="1" dirty="0"/>
              <a:t>GSM Architecture</a:t>
            </a:r>
          </a:p>
        </p:txBody>
      </p:sp>
      <p:sp>
        <p:nvSpPr>
          <p:cNvPr id="2" name="Rectangle 1"/>
          <p:cNvSpPr/>
          <p:nvPr/>
        </p:nvSpPr>
        <p:spPr>
          <a:xfrm>
            <a:off x="171450" y="832069"/>
            <a:ext cx="5213350" cy="1394997"/>
          </a:xfrm>
          <a:prstGeom prst="rect">
            <a:avLst/>
          </a:prstGeom>
        </p:spPr>
        <p:txBody>
          <a:bodyPr wrap="square">
            <a:spAutoFit/>
          </a:bodyPr>
          <a:lstStyle/>
          <a:p>
            <a:pPr>
              <a:lnSpc>
                <a:spcPct val="107000"/>
              </a:lnSpc>
              <a:spcAft>
                <a:spcPts val="0"/>
              </a:spcAft>
              <a:tabLst>
                <a:tab pos="449263" algn="l"/>
              </a:tabLst>
            </a:pPr>
            <a:r>
              <a:rPr lang="th-TH" sz="2000" dirty="0">
                <a:ea typeface="Calibri" panose="020F0502020204030204" pitchFamily="34" charset="0"/>
                <a:cs typeface="Cordia New" panose="020B0304020202020204" pitchFamily="34" charset="-34"/>
              </a:rPr>
              <a:t>ประกอบด้วย </a:t>
            </a:r>
            <a:r>
              <a:rPr lang="en-US" sz="2000" dirty="0">
                <a:ea typeface="Calibri" panose="020F0502020204030204" pitchFamily="34" charset="0"/>
                <a:cs typeface="Cordia New" panose="020B0304020202020204" pitchFamily="34" charset="-34"/>
              </a:rPr>
              <a:t>3 </a:t>
            </a:r>
            <a:r>
              <a:rPr lang="th-TH" sz="2000" dirty="0">
                <a:ea typeface="Calibri" panose="020F0502020204030204" pitchFamily="34" charset="0"/>
                <a:cs typeface="Cordia New" panose="020B0304020202020204" pitchFamily="34" charset="-34"/>
              </a:rPr>
              <a:t>ส่วนคือ</a:t>
            </a:r>
            <a:br>
              <a:rPr lang="en-US" sz="2000" dirty="0">
                <a:ea typeface="Calibri" panose="020F0502020204030204" pitchFamily="34" charset="0"/>
                <a:cs typeface="Cordia New" panose="020B0304020202020204" pitchFamily="34" charset="-34"/>
              </a:rPr>
            </a:br>
            <a:r>
              <a:rPr lang="en-US" sz="2000" dirty="0">
                <a:ea typeface="Calibri" panose="020F0502020204030204" pitchFamily="34" charset="0"/>
                <a:cs typeface="Cordia New" panose="020B0304020202020204" pitchFamily="34" charset="-34"/>
              </a:rPr>
              <a:t>	radio subsystem (RSS)</a:t>
            </a:r>
            <a:br>
              <a:rPr lang="en-US" sz="2000" dirty="0">
                <a:ea typeface="Calibri" panose="020F0502020204030204" pitchFamily="34" charset="0"/>
                <a:cs typeface="Cordia New" panose="020B0304020202020204" pitchFamily="34" charset="-34"/>
              </a:rPr>
            </a:br>
            <a:r>
              <a:rPr lang="en-US" sz="2000" dirty="0">
                <a:ea typeface="Calibri" panose="020F0502020204030204" pitchFamily="34" charset="0"/>
                <a:cs typeface="Cordia New" panose="020B0304020202020204" pitchFamily="34" charset="-34"/>
              </a:rPr>
              <a:t>	network and switching subsystem (NSS)</a:t>
            </a:r>
            <a:br>
              <a:rPr lang="en-US" sz="2000" dirty="0">
                <a:ea typeface="Calibri" panose="020F0502020204030204" pitchFamily="34" charset="0"/>
                <a:cs typeface="Cordia New" panose="020B0304020202020204" pitchFamily="34" charset="-34"/>
              </a:rPr>
            </a:br>
            <a:r>
              <a:rPr lang="en-US" sz="2000" dirty="0">
                <a:ea typeface="Calibri" panose="020F0502020204030204" pitchFamily="34" charset="0"/>
                <a:cs typeface="Cordia New" panose="020B0304020202020204" pitchFamily="34" charset="-34"/>
              </a:rPr>
              <a:t>	operation subsystem (OSS)</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172710" y="204026"/>
            <a:ext cx="6828790" cy="6601109"/>
          </a:xfrm>
          <a:prstGeom prst="rect">
            <a:avLst/>
          </a:prstGeom>
          <a:noFill/>
          <a:ln>
            <a:noFill/>
          </a:ln>
        </p:spPr>
      </p:pic>
      <p:sp>
        <p:nvSpPr>
          <p:cNvPr id="3" name="TextBox 2"/>
          <p:cNvSpPr txBox="1"/>
          <p:nvPr/>
        </p:nvSpPr>
        <p:spPr>
          <a:xfrm>
            <a:off x="385763" y="3208011"/>
            <a:ext cx="4786947" cy="3416320"/>
          </a:xfrm>
          <a:prstGeom prst="rect">
            <a:avLst/>
          </a:prstGeom>
          <a:noFill/>
        </p:spPr>
        <p:txBody>
          <a:bodyPr wrap="square" rtlCol="0">
            <a:spAutoFit/>
          </a:bodyPr>
          <a:lstStyle/>
          <a:p>
            <a:r>
              <a:rPr lang="en-US" dirty="0"/>
              <a:t>BSS	Base Station Subsystem</a:t>
            </a:r>
            <a:br>
              <a:rPr lang="en-US" dirty="0"/>
            </a:br>
            <a:r>
              <a:rPr lang="en-US" dirty="0"/>
              <a:t>MS	Mobile Station</a:t>
            </a:r>
            <a:br>
              <a:rPr lang="en-US" dirty="0"/>
            </a:br>
            <a:r>
              <a:rPr lang="en-US" dirty="0"/>
              <a:t>BTS	Base Transceiver Station	</a:t>
            </a:r>
            <a:br>
              <a:rPr lang="en-US" dirty="0"/>
            </a:br>
            <a:r>
              <a:rPr lang="en-US" dirty="0"/>
              <a:t>BSC	Base Station Controller</a:t>
            </a:r>
            <a:br>
              <a:rPr lang="en-US" dirty="0"/>
            </a:br>
            <a:r>
              <a:rPr lang="en-US" dirty="0"/>
              <a:t>MSC	Mobile Services Switching Center</a:t>
            </a:r>
            <a:br>
              <a:rPr lang="en-US" dirty="0"/>
            </a:br>
            <a:r>
              <a:rPr lang="en-US" dirty="0"/>
              <a:t>VLR	Visitor Location Register</a:t>
            </a:r>
            <a:br>
              <a:rPr lang="en-US" dirty="0"/>
            </a:br>
            <a:r>
              <a:rPr lang="en-US" dirty="0"/>
              <a:t>HLR	Home Location Register</a:t>
            </a:r>
          </a:p>
          <a:p>
            <a:r>
              <a:rPr lang="en-US" dirty="0"/>
              <a:t>EIR	Equipment Identity Register</a:t>
            </a:r>
            <a:br>
              <a:rPr lang="en-US" dirty="0"/>
            </a:br>
            <a:r>
              <a:rPr lang="en-US" dirty="0"/>
              <a:t>AUC	Authentication Center</a:t>
            </a:r>
            <a:br>
              <a:rPr lang="en-US" dirty="0"/>
            </a:br>
            <a:r>
              <a:rPr lang="en-US" dirty="0"/>
              <a:t>OMC	Operation and Maintenance Center</a:t>
            </a:r>
            <a:br>
              <a:rPr lang="en-US" dirty="0"/>
            </a:br>
            <a:r>
              <a:rPr lang="en-US" dirty="0"/>
              <a:t>GMSC	Gateway MSC</a:t>
            </a:r>
            <a:br>
              <a:rPr lang="en-US" dirty="0"/>
            </a:br>
            <a:r>
              <a:rPr lang="en-US" dirty="0"/>
              <a:t>IWF	Interworking Functions</a:t>
            </a:r>
          </a:p>
        </p:txBody>
      </p:sp>
      <p:sp>
        <p:nvSpPr>
          <p:cNvPr id="7" name="TextBox 6"/>
          <p:cNvSpPr txBox="1"/>
          <p:nvPr/>
        </p:nvSpPr>
        <p:spPr>
          <a:xfrm>
            <a:off x="9028149" y="6281915"/>
            <a:ext cx="2580456" cy="369332"/>
          </a:xfrm>
          <a:prstGeom prst="rect">
            <a:avLst/>
          </a:prstGeom>
          <a:noFill/>
        </p:spPr>
        <p:txBody>
          <a:bodyPr wrap="square" rtlCol="0">
            <a:spAutoFit/>
          </a:bodyPr>
          <a:lstStyle/>
          <a:p>
            <a:r>
              <a:rPr lang="th-TH" dirty="0">
                <a:solidFill>
                  <a:srgbClr val="FF0000"/>
                </a:solidFill>
              </a:rPr>
              <a:t>เป็น </a:t>
            </a:r>
            <a:r>
              <a:rPr lang="en-US" dirty="0">
                <a:solidFill>
                  <a:srgbClr val="FF0000"/>
                </a:solidFill>
              </a:rPr>
              <a:t>circuit-switching </a:t>
            </a:r>
            <a:r>
              <a:rPr lang="th-TH" dirty="0">
                <a:solidFill>
                  <a:srgbClr val="FF0000"/>
                </a:solidFill>
              </a:rPr>
              <a:t>ทั้งหมด</a:t>
            </a:r>
            <a:endParaRPr lang="en-US" dirty="0">
              <a:solidFill>
                <a:srgbClr val="FF0000"/>
              </a:solidFill>
            </a:endParaRPr>
          </a:p>
        </p:txBody>
      </p:sp>
      <p:sp>
        <p:nvSpPr>
          <p:cNvPr id="6" name="TextBox 5"/>
          <p:cNvSpPr txBox="1"/>
          <p:nvPr/>
        </p:nvSpPr>
        <p:spPr>
          <a:xfrm>
            <a:off x="9138484" y="2314963"/>
            <a:ext cx="943363" cy="338554"/>
          </a:xfrm>
          <a:prstGeom prst="rect">
            <a:avLst/>
          </a:prstGeom>
          <a:noFill/>
        </p:spPr>
        <p:txBody>
          <a:bodyPr wrap="square" rtlCol="0">
            <a:spAutoFit/>
          </a:bodyPr>
          <a:lstStyle/>
          <a:p>
            <a:r>
              <a:rPr lang="en-US" sz="1600" dirty="0">
                <a:solidFill>
                  <a:srgbClr val="FF0000"/>
                </a:solidFill>
              </a:rPr>
              <a:t>wireless</a:t>
            </a:r>
          </a:p>
        </p:txBody>
      </p:sp>
      <p:sp>
        <p:nvSpPr>
          <p:cNvPr id="8" name="TextBox 7"/>
          <p:cNvSpPr txBox="1"/>
          <p:nvPr/>
        </p:nvSpPr>
        <p:spPr>
          <a:xfrm>
            <a:off x="8441025" y="3370185"/>
            <a:ext cx="943363" cy="338554"/>
          </a:xfrm>
          <a:prstGeom prst="rect">
            <a:avLst/>
          </a:prstGeom>
          <a:noFill/>
        </p:spPr>
        <p:txBody>
          <a:bodyPr wrap="square" rtlCol="0">
            <a:spAutoFit/>
          </a:bodyPr>
          <a:lstStyle/>
          <a:p>
            <a:r>
              <a:rPr lang="en-US" sz="1600" dirty="0">
                <a:solidFill>
                  <a:srgbClr val="FF0000"/>
                </a:solidFill>
              </a:rPr>
              <a:t>wired</a:t>
            </a:r>
          </a:p>
        </p:txBody>
      </p:sp>
      <p:sp>
        <p:nvSpPr>
          <p:cNvPr id="9" name="TextBox 8"/>
          <p:cNvSpPr txBox="1"/>
          <p:nvPr/>
        </p:nvSpPr>
        <p:spPr>
          <a:xfrm>
            <a:off x="10173970" y="3239707"/>
            <a:ext cx="1622204" cy="307777"/>
          </a:xfrm>
          <a:prstGeom prst="rect">
            <a:avLst/>
          </a:prstGeom>
          <a:noFill/>
        </p:spPr>
        <p:txBody>
          <a:bodyPr wrap="square" rtlCol="0">
            <a:spAutoFit/>
          </a:bodyPr>
          <a:lstStyle/>
          <a:p>
            <a:r>
              <a:rPr lang="en-US" sz="1400" dirty="0"/>
              <a:t>Interface</a:t>
            </a:r>
          </a:p>
        </p:txBody>
      </p:sp>
      <p:sp>
        <p:nvSpPr>
          <p:cNvPr id="10" name="TextBox 9"/>
          <p:cNvSpPr txBox="1"/>
          <p:nvPr/>
        </p:nvSpPr>
        <p:spPr>
          <a:xfrm>
            <a:off x="10173970" y="3992053"/>
            <a:ext cx="1622204" cy="307777"/>
          </a:xfrm>
          <a:prstGeom prst="rect">
            <a:avLst/>
          </a:prstGeom>
          <a:noFill/>
        </p:spPr>
        <p:txBody>
          <a:bodyPr wrap="square" rtlCol="0">
            <a:spAutoFit/>
          </a:bodyPr>
          <a:lstStyle/>
          <a:p>
            <a:r>
              <a:rPr lang="en-US" sz="1400" dirty="0"/>
              <a:t>Interface</a:t>
            </a:r>
          </a:p>
        </p:txBody>
      </p:sp>
      <p:sp>
        <p:nvSpPr>
          <p:cNvPr id="11" name="TextBox 10"/>
          <p:cNvSpPr txBox="1"/>
          <p:nvPr/>
        </p:nvSpPr>
        <p:spPr>
          <a:xfrm>
            <a:off x="10081847" y="5183150"/>
            <a:ext cx="1224716" cy="369332"/>
          </a:xfrm>
          <a:prstGeom prst="rect">
            <a:avLst/>
          </a:prstGeom>
          <a:noFill/>
        </p:spPr>
        <p:txBody>
          <a:bodyPr wrap="square" rtlCol="0">
            <a:spAutoFit/>
          </a:bodyPr>
          <a:lstStyle/>
          <a:p>
            <a:r>
              <a:rPr lang="th-TH" dirty="0">
                <a:solidFill>
                  <a:srgbClr val="FF0000"/>
                </a:solidFill>
              </a:rPr>
              <a:t>โทรศัพท์บ้าน</a:t>
            </a:r>
            <a:endParaRPr lang="en-US" dirty="0">
              <a:solidFill>
                <a:srgbClr val="FF0000"/>
              </a:solidFill>
            </a:endParaRPr>
          </a:p>
        </p:txBody>
      </p:sp>
      <p:sp>
        <p:nvSpPr>
          <p:cNvPr id="12" name="TextBox 11"/>
          <p:cNvSpPr txBox="1"/>
          <p:nvPr/>
        </p:nvSpPr>
        <p:spPr>
          <a:xfrm>
            <a:off x="10081847" y="5494199"/>
            <a:ext cx="1224716" cy="369332"/>
          </a:xfrm>
          <a:prstGeom prst="rect">
            <a:avLst/>
          </a:prstGeom>
          <a:noFill/>
        </p:spPr>
        <p:txBody>
          <a:bodyPr wrap="square" rtlCol="0">
            <a:spAutoFit/>
          </a:bodyPr>
          <a:lstStyle/>
          <a:p>
            <a:r>
              <a:rPr lang="th-TH" dirty="0">
                <a:solidFill>
                  <a:srgbClr val="FF0000"/>
                </a:solidFill>
              </a:rPr>
              <a:t>อินเทอร์เน็ต</a:t>
            </a:r>
            <a:endParaRPr lang="en-US" dirty="0">
              <a:solidFill>
                <a:srgbClr val="FF0000"/>
              </a:solidFill>
            </a:endParaRPr>
          </a:p>
        </p:txBody>
      </p:sp>
      <p:sp>
        <p:nvSpPr>
          <p:cNvPr id="13" name="TextBox 12"/>
          <p:cNvSpPr txBox="1"/>
          <p:nvPr/>
        </p:nvSpPr>
        <p:spPr>
          <a:xfrm>
            <a:off x="6520377" y="2470636"/>
            <a:ext cx="1920648" cy="461665"/>
          </a:xfrm>
          <a:prstGeom prst="rect">
            <a:avLst/>
          </a:prstGeom>
          <a:noFill/>
        </p:spPr>
        <p:txBody>
          <a:bodyPr wrap="square" rtlCol="0">
            <a:spAutoFit/>
          </a:bodyPr>
          <a:lstStyle/>
          <a:p>
            <a:r>
              <a:rPr lang="en-US" sz="1200" dirty="0">
                <a:solidFill>
                  <a:srgbClr val="FF0000"/>
                </a:solidFill>
              </a:rPr>
              <a:t>BTS </a:t>
            </a:r>
            <a:r>
              <a:rPr lang="th-TH" sz="1200" dirty="0">
                <a:solidFill>
                  <a:srgbClr val="FF0000"/>
                </a:solidFill>
              </a:rPr>
              <a:t>ทำหน้าที่</a:t>
            </a:r>
            <a:r>
              <a:rPr lang="en-US" sz="1200" dirty="0">
                <a:solidFill>
                  <a:srgbClr val="FF0000"/>
                </a:solidFill>
              </a:rPr>
              <a:t> encrypt/decrypt</a:t>
            </a:r>
            <a:br>
              <a:rPr lang="en-US" sz="1200" dirty="0">
                <a:solidFill>
                  <a:srgbClr val="FF0000"/>
                </a:solidFill>
              </a:rPr>
            </a:br>
            <a:r>
              <a:rPr lang="th-TH" sz="1200" dirty="0">
                <a:solidFill>
                  <a:srgbClr val="FF0000"/>
                </a:solidFill>
              </a:rPr>
              <a:t>ข้อมูลระหว่าง</a:t>
            </a:r>
            <a:r>
              <a:rPr lang="en-US" sz="1200" dirty="0">
                <a:solidFill>
                  <a:srgbClr val="FF0000"/>
                </a:solidFill>
              </a:rPr>
              <a:t> BTS </a:t>
            </a:r>
            <a:r>
              <a:rPr lang="th-TH" sz="1200" dirty="0">
                <a:solidFill>
                  <a:srgbClr val="FF0000"/>
                </a:solidFill>
              </a:rPr>
              <a:t>กับ</a:t>
            </a:r>
            <a:r>
              <a:rPr lang="en-US" sz="1200" dirty="0">
                <a:solidFill>
                  <a:srgbClr val="FF0000"/>
                </a:solidFill>
              </a:rPr>
              <a:t> MS</a:t>
            </a:r>
          </a:p>
        </p:txBody>
      </p:sp>
      <p:sp>
        <p:nvSpPr>
          <p:cNvPr id="14" name="TextBox 13"/>
          <p:cNvSpPr txBox="1"/>
          <p:nvPr/>
        </p:nvSpPr>
        <p:spPr>
          <a:xfrm>
            <a:off x="7070496" y="3393595"/>
            <a:ext cx="820410" cy="461665"/>
          </a:xfrm>
          <a:prstGeom prst="rect">
            <a:avLst/>
          </a:prstGeom>
          <a:noFill/>
        </p:spPr>
        <p:txBody>
          <a:bodyPr wrap="square" rtlCol="0">
            <a:spAutoFit/>
          </a:bodyPr>
          <a:lstStyle/>
          <a:p>
            <a:pPr algn="ctr"/>
            <a:r>
              <a:rPr lang="th-TH" sz="1200" dirty="0">
                <a:solidFill>
                  <a:srgbClr val="FF0000"/>
                </a:solidFill>
              </a:rPr>
              <a:t>ทำหน้าที่</a:t>
            </a:r>
            <a:br>
              <a:rPr lang="en-US" sz="1200" dirty="0">
                <a:solidFill>
                  <a:srgbClr val="FF0000"/>
                </a:solidFill>
              </a:rPr>
            </a:br>
            <a:r>
              <a:rPr lang="en-US" sz="1200" dirty="0">
                <a:solidFill>
                  <a:srgbClr val="FF0000"/>
                </a:solidFill>
              </a:rPr>
              <a:t>handover</a:t>
            </a:r>
          </a:p>
        </p:txBody>
      </p:sp>
      <p:sp>
        <p:nvSpPr>
          <p:cNvPr id="15" name="Rectangle 14"/>
          <p:cNvSpPr/>
          <p:nvPr/>
        </p:nvSpPr>
        <p:spPr>
          <a:xfrm>
            <a:off x="6078824" y="6092903"/>
            <a:ext cx="2362201" cy="669547"/>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8552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34551" y="1121899"/>
            <a:ext cx="7415135" cy="4468099"/>
          </a:xfrm>
          <a:prstGeom prst="rect">
            <a:avLst/>
          </a:prstGeom>
          <a:noFill/>
          <a:ln>
            <a:noFill/>
          </a:ln>
        </p:spPr>
      </p:pic>
      <p:sp>
        <p:nvSpPr>
          <p:cNvPr id="5" name="Rectangle 4"/>
          <p:cNvSpPr/>
          <p:nvPr/>
        </p:nvSpPr>
        <p:spPr>
          <a:xfrm>
            <a:off x="6258654" y="666935"/>
            <a:ext cx="5849257" cy="5361468"/>
          </a:xfrm>
          <a:prstGeom prst="rect">
            <a:avLst/>
          </a:prstGeom>
          <a:solidFill>
            <a:schemeClr val="bg1"/>
          </a:solidFill>
        </p:spPr>
        <p:txBody>
          <a:bodyPr wrap="square">
            <a:spAutoFit/>
          </a:bodyPr>
          <a:lstStyle/>
          <a:p>
            <a:pPr>
              <a:lnSpc>
                <a:spcPct val="107000"/>
              </a:lnSpc>
              <a:spcAft>
                <a:spcPts val="0"/>
              </a:spcAft>
            </a:pPr>
            <a:r>
              <a:rPr lang="th-TH" sz="2000" dirty="0">
                <a:latin typeface="TH SarabunPSK" panose="020B0500040200020003" pitchFamily="34" charset="-34"/>
                <a:ea typeface="Calibri" panose="020F0502020204030204" pitchFamily="34" charset="0"/>
              </a:rPr>
              <a:t>โทรศัพท์บ้านโทรเข้ามือถือ</a:t>
            </a:r>
            <a:endParaRPr lang="en-US" sz="2000" dirty="0">
              <a:latin typeface="TH SarabunPSK" panose="020B0500040200020003" pitchFamily="34" charset="-34"/>
              <a:ea typeface="Calibri" panose="020F0502020204030204" pitchFamily="34" charset="0"/>
            </a:endParaRPr>
          </a:p>
          <a:p>
            <a:pPr marL="342900" lvl="0" indent="-342900">
              <a:lnSpc>
                <a:spcPct val="107000"/>
              </a:lnSpc>
              <a:spcAft>
                <a:spcPts val="0"/>
              </a:spcAft>
              <a:buFont typeface="+mj-lt"/>
              <a:buAutoNum type="arabicPeriod"/>
            </a:pPr>
            <a:r>
              <a:rPr lang="th-TH" sz="2000" dirty="0">
                <a:latin typeface="TH SarabunPSK" panose="020B0500040200020003" pitchFamily="34" charset="-34"/>
                <a:ea typeface="Calibri" panose="020F0502020204030204" pitchFamily="34" charset="0"/>
              </a:rPr>
              <a:t>กดเบอร์โทรใน </a:t>
            </a:r>
            <a:r>
              <a:rPr lang="en-US" sz="2000" dirty="0">
                <a:latin typeface="TH SarabunPSK" panose="020B0500040200020003" pitchFamily="34" charset="-34"/>
                <a:ea typeface="Calibri" panose="020F0502020204030204" pitchFamily="34" charset="0"/>
              </a:rPr>
              <a:t>GSM </a:t>
            </a:r>
            <a:r>
              <a:rPr lang="th-TH" sz="2000" dirty="0">
                <a:latin typeface="TH SarabunPSK" panose="020B0500040200020003" pitchFamily="34" charset="-34"/>
                <a:ea typeface="Calibri" panose="020F0502020204030204" pitchFamily="34" charset="0"/>
              </a:rPr>
              <a:t>เช่น ที่ขึ้นต้นด้วย </a:t>
            </a:r>
            <a:r>
              <a:rPr lang="en-US" sz="2000" dirty="0">
                <a:latin typeface="TH SarabunPSK" panose="020B0500040200020003" pitchFamily="34" charset="-34"/>
                <a:ea typeface="Calibri" panose="020F0502020204030204" pitchFamily="34" charset="0"/>
              </a:rPr>
              <a:t>081</a:t>
            </a:r>
          </a:p>
          <a:p>
            <a:pPr marL="342900" indent="-342900">
              <a:lnSpc>
                <a:spcPct val="107000"/>
              </a:lnSpc>
              <a:buFont typeface="+mj-lt"/>
              <a:buAutoNum type="arabicPeriod"/>
            </a:pPr>
            <a:r>
              <a:rPr lang="th-TH" sz="2000" dirty="0">
                <a:latin typeface="TH SarabunPSK" panose="020B0500040200020003" pitchFamily="34" charset="-34"/>
                <a:ea typeface="Calibri" panose="020F0502020204030204" pitchFamily="34" charset="0"/>
              </a:rPr>
              <a:t>ส่งไป </a:t>
            </a:r>
            <a:r>
              <a:rPr lang="en-US" sz="2000" dirty="0">
                <a:latin typeface="TH SarabunPSK" panose="020B0500040200020003" pitchFamily="34" charset="-34"/>
                <a:ea typeface="Calibri" panose="020F0502020204030204" pitchFamily="34" charset="0"/>
              </a:rPr>
              <a:t>Gateway MSC (GMSC)</a:t>
            </a:r>
          </a:p>
          <a:p>
            <a:pPr marL="342900" lvl="0" indent="-342900">
              <a:lnSpc>
                <a:spcPct val="107000"/>
              </a:lnSpc>
              <a:spcAft>
                <a:spcPts val="0"/>
              </a:spcAft>
              <a:buFont typeface="+mj-lt"/>
              <a:buAutoNum type="arabicPeriod"/>
            </a:pPr>
            <a:r>
              <a:rPr lang="en-US" sz="2000" dirty="0">
                <a:latin typeface="TH SarabunPSK" panose="020B0500040200020003" pitchFamily="34" charset="-34"/>
                <a:ea typeface="Calibri" panose="020F0502020204030204" pitchFamily="34" charset="0"/>
              </a:rPr>
              <a:t>HLR </a:t>
            </a:r>
            <a:r>
              <a:rPr lang="th-TH" sz="2000" dirty="0">
                <a:latin typeface="TH SarabunPSK" panose="020B0500040200020003" pitchFamily="34" charset="-34"/>
                <a:ea typeface="Calibri" panose="020F0502020204030204" pitchFamily="34" charset="0"/>
              </a:rPr>
              <a:t>เช็คว่ามีเบอร์นี้อยู่ในระบบ และมีสิทธิใช้งาน</a:t>
            </a:r>
            <a:endParaRPr lang="en-US" sz="2000" dirty="0">
              <a:latin typeface="TH SarabunPSK" panose="020B0500040200020003" pitchFamily="34" charset="-34"/>
              <a:ea typeface="Calibri" panose="020F0502020204030204" pitchFamily="34" charset="0"/>
            </a:endParaRPr>
          </a:p>
          <a:p>
            <a:pPr marL="342900" lvl="0" indent="-342900">
              <a:lnSpc>
                <a:spcPct val="107000"/>
              </a:lnSpc>
              <a:spcAft>
                <a:spcPts val="0"/>
              </a:spcAft>
              <a:buFont typeface="+mj-lt"/>
              <a:buAutoNum type="arabicPeriod"/>
            </a:pPr>
            <a:r>
              <a:rPr lang="en-US" sz="2000" dirty="0">
                <a:latin typeface="TH SarabunPSK" panose="020B0500040200020003" pitchFamily="34" charset="-34"/>
                <a:ea typeface="Calibri" panose="020F0502020204030204" pitchFamily="34" charset="0"/>
              </a:rPr>
              <a:t>HLR </a:t>
            </a:r>
            <a:r>
              <a:rPr lang="th-TH" sz="2000" dirty="0">
                <a:latin typeface="TH SarabunPSK" panose="020B0500040200020003" pitchFamily="34" charset="-34"/>
                <a:ea typeface="Calibri" panose="020F0502020204030204" pitchFamily="34" charset="0"/>
              </a:rPr>
              <a:t>ขอ</a:t>
            </a:r>
            <a:r>
              <a:rPr lang="en-US" sz="2000" dirty="0">
                <a:latin typeface="TH SarabunPSK" panose="020B0500040200020003" pitchFamily="34" charset="-34"/>
                <a:ea typeface="Calibri" panose="020F0502020204030204" pitchFamily="34" charset="0"/>
              </a:rPr>
              <a:t> location </a:t>
            </a:r>
            <a:r>
              <a:rPr lang="th-TH" sz="2000" dirty="0">
                <a:latin typeface="TH SarabunPSK" panose="020B0500040200020003" pitchFamily="34" charset="-34"/>
                <a:ea typeface="Calibri" panose="020F0502020204030204" pitchFamily="34" charset="0"/>
              </a:rPr>
              <a:t>จาก </a:t>
            </a:r>
            <a:r>
              <a:rPr lang="en-US" sz="2000" dirty="0">
                <a:latin typeface="TH SarabunPSK" panose="020B0500040200020003" pitchFamily="34" charset="-34"/>
                <a:ea typeface="Calibri" panose="020F0502020204030204" pitchFamily="34" charset="0"/>
              </a:rPr>
              <a:t>VLR (</a:t>
            </a:r>
            <a:r>
              <a:rPr lang="th-TH" sz="2000" dirty="0">
                <a:latin typeface="TH SarabunPSK" panose="020B0500040200020003" pitchFamily="34" charset="-34"/>
                <a:ea typeface="Calibri" panose="020F0502020204030204" pitchFamily="34" charset="0"/>
              </a:rPr>
              <a:t>น่าจะขอจาก </a:t>
            </a:r>
            <a:r>
              <a:rPr lang="en-US" sz="2000" dirty="0">
                <a:latin typeface="TH SarabunPSK" panose="020B0500040200020003" pitchFamily="34" charset="-34"/>
                <a:ea typeface="Calibri" panose="020F0502020204030204" pitchFamily="34" charset="0"/>
              </a:rPr>
              <a:t>VLR </a:t>
            </a:r>
            <a:r>
              <a:rPr lang="th-TH" sz="2000" dirty="0">
                <a:latin typeface="TH SarabunPSK" panose="020B0500040200020003" pitchFamily="34" charset="-34"/>
                <a:ea typeface="Calibri" panose="020F0502020204030204" pitchFamily="34" charset="0"/>
              </a:rPr>
              <a:t>ทุกตัว</a:t>
            </a:r>
            <a:r>
              <a:rPr lang="en-US" sz="2000" dirty="0">
                <a:latin typeface="TH SarabunPSK" panose="020B0500040200020003" pitchFamily="34" charset="-34"/>
                <a:ea typeface="Calibri" panose="020F0502020204030204" pitchFamily="34" charset="0"/>
              </a:rPr>
              <a:t>)</a:t>
            </a:r>
            <a:r>
              <a:rPr lang="en-US" sz="2000" dirty="0">
                <a:solidFill>
                  <a:srgbClr val="FF0000"/>
                </a:solidFill>
                <a:latin typeface="TH SarabunPSK" panose="020B0500040200020003" pitchFamily="34" charset="-34"/>
                <a:ea typeface="Calibri" panose="020F0502020204030204" pitchFamily="34" charset="0"/>
              </a:rPr>
              <a:t>*</a:t>
            </a:r>
            <a:r>
              <a:rPr lang="en-US" sz="2000" dirty="0">
                <a:latin typeface="TH SarabunPSK" panose="020B0500040200020003" pitchFamily="34" charset="-34"/>
                <a:ea typeface="Calibri" panose="020F0502020204030204" pitchFamily="34" charset="0"/>
              </a:rPr>
              <a:t>	</a:t>
            </a:r>
            <a:endParaRPr lang="th-TH" sz="2000" dirty="0">
              <a:latin typeface="TH SarabunPSK" panose="020B0500040200020003" pitchFamily="34" charset="-34"/>
              <a:ea typeface="Calibri" panose="020F0502020204030204" pitchFamily="34" charset="0"/>
            </a:endParaRPr>
          </a:p>
          <a:p>
            <a:pPr marL="342900" lvl="0" indent="-342900">
              <a:lnSpc>
                <a:spcPct val="107000"/>
              </a:lnSpc>
              <a:spcAft>
                <a:spcPts val="0"/>
              </a:spcAft>
              <a:buFont typeface="+mj-lt"/>
              <a:buAutoNum type="arabicPeriod"/>
            </a:pPr>
            <a:r>
              <a:rPr lang="en-US" sz="2000" dirty="0">
                <a:latin typeface="TH SarabunPSK" panose="020B0500040200020003" pitchFamily="34" charset="-34"/>
                <a:ea typeface="Calibri" panose="020F0502020204030204" pitchFamily="34" charset="0"/>
              </a:rPr>
              <a:t>VLR </a:t>
            </a:r>
            <a:r>
              <a:rPr lang="th-TH" sz="2000" dirty="0">
                <a:latin typeface="TH SarabunPSK" panose="020B0500040200020003" pitchFamily="34" charset="-34"/>
                <a:ea typeface="Calibri" panose="020F0502020204030204" pitchFamily="34" charset="0"/>
              </a:rPr>
              <a:t>ส่ง </a:t>
            </a:r>
            <a:r>
              <a:rPr lang="en-US" sz="2000" dirty="0">
                <a:latin typeface="TH SarabunPSK" panose="020B0500040200020003" pitchFamily="34" charset="-34"/>
                <a:ea typeface="Calibri" panose="020F0502020204030204" pitchFamily="34" charset="0"/>
              </a:rPr>
              <a:t>location </a:t>
            </a:r>
            <a:r>
              <a:rPr lang="th-TH" sz="2000" dirty="0">
                <a:latin typeface="TH SarabunPSK" panose="020B0500040200020003" pitchFamily="34" charset="-34"/>
                <a:ea typeface="Calibri" panose="020F0502020204030204" pitchFamily="34" charset="0"/>
              </a:rPr>
              <a:t>มาให้</a:t>
            </a:r>
            <a:endParaRPr lang="en-US" sz="2000" dirty="0">
              <a:latin typeface="TH SarabunPSK" panose="020B0500040200020003" pitchFamily="34" charset="-34"/>
              <a:ea typeface="Calibri" panose="020F0502020204030204" pitchFamily="34" charset="0"/>
            </a:endParaRPr>
          </a:p>
          <a:p>
            <a:pPr marL="342900" lvl="0" indent="-342900">
              <a:lnSpc>
                <a:spcPct val="107000"/>
              </a:lnSpc>
              <a:spcAft>
                <a:spcPts val="0"/>
              </a:spcAft>
              <a:buFont typeface="+mj-lt"/>
              <a:buAutoNum type="arabicPeriod"/>
            </a:pPr>
            <a:r>
              <a:rPr lang="en-US" sz="2000" dirty="0">
                <a:latin typeface="TH SarabunPSK" panose="020B0500040200020003" pitchFamily="34" charset="-34"/>
                <a:ea typeface="Calibri" panose="020F0502020204030204" pitchFamily="34" charset="0"/>
              </a:rPr>
              <a:t>HLR </a:t>
            </a:r>
            <a:r>
              <a:rPr lang="th-TH" sz="2000" dirty="0">
                <a:latin typeface="TH SarabunPSK" panose="020B0500040200020003" pitchFamily="34" charset="-34"/>
                <a:ea typeface="Calibri" panose="020F0502020204030204" pitchFamily="34" charset="0"/>
              </a:rPr>
              <a:t>รู้ </a:t>
            </a:r>
            <a:r>
              <a:rPr lang="en-US" sz="2000" dirty="0">
                <a:latin typeface="TH SarabunPSK" panose="020B0500040200020003" pitchFamily="34" charset="-34"/>
                <a:ea typeface="Calibri" panose="020F0502020204030204" pitchFamily="34" charset="0"/>
              </a:rPr>
              <a:t>location </a:t>
            </a:r>
            <a:r>
              <a:rPr lang="th-TH" sz="2000" dirty="0">
                <a:latin typeface="TH SarabunPSK" panose="020B0500040200020003" pitchFamily="34" charset="-34"/>
                <a:ea typeface="Calibri" panose="020F0502020204030204" pitchFamily="34" charset="0"/>
              </a:rPr>
              <a:t>แล้วว่าต้องไปที่ </a:t>
            </a:r>
            <a:r>
              <a:rPr lang="en-US" sz="2000" dirty="0">
                <a:latin typeface="TH SarabunPSK" panose="020B0500040200020003" pitchFamily="34" charset="-34"/>
                <a:ea typeface="Calibri" panose="020F0502020204030204" pitchFamily="34" charset="0"/>
              </a:rPr>
              <a:t>MSC </a:t>
            </a:r>
            <a:r>
              <a:rPr lang="th-TH" sz="2000" dirty="0">
                <a:latin typeface="TH SarabunPSK" panose="020B0500040200020003" pitchFamily="34" charset="-34"/>
                <a:ea typeface="Calibri" panose="020F0502020204030204" pitchFamily="34" charset="0"/>
              </a:rPr>
              <a:t>ใด จึง </a:t>
            </a:r>
            <a:r>
              <a:rPr lang="en-US" sz="2000" dirty="0">
                <a:latin typeface="TH SarabunPSK" panose="020B0500040200020003" pitchFamily="34" charset="-34"/>
                <a:ea typeface="Calibri" panose="020F0502020204030204" pitchFamily="34" charset="0"/>
              </a:rPr>
              <a:t>forward </a:t>
            </a:r>
            <a:r>
              <a:rPr lang="th-TH" sz="2000" dirty="0">
                <a:latin typeface="TH SarabunPSK" panose="020B0500040200020003" pitchFamily="34" charset="-34"/>
                <a:ea typeface="Calibri" panose="020F0502020204030204" pitchFamily="34" charset="0"/>
              </a:rPr>
              <a:t>ไปยัง </a:t>
            </a:r>
            <a:r>
              <a:rPr lang="en-US" sz="2000" dirty="0">
                <a:latin typeface="TH SarabunPSK" panose="020B0500040200020003" pitchFamily="34" charset="-34"/>
                <a:ea typeface="Calibri" panose="020F0502020204030204" pitchFamily="34" charset="0"/>
              </a:rPr>
              <a:t>GMSC</a:t>
            </a:r>
          </a:p>
          <a:p>
            <a:pPr marL="342900" lvl="0" indent="-342900">
              <a:lnSpc>
                <a:spcPct val="107000"/>
              </a:lnSpc>
              <a:spcAft>
                <a:spcPts val="0"/>
              </a:spcAft>
              <a:buFont typeface="+mj-lt"/>
              <a:buAutoNum type="arabicPeriod"/>
            </a:pPr>
            <a:r>
              <a:rPr lang="en-US" sz="2000" dirty="0">
                <a:latin typeface="TH SarabunPSK" panose="020B0500040200020003" pitchFamily="34" charset="-34"/>
                <a:ea typeface="Calibri" panose="020F0502020204030204" pitchFamily="34" charset="0"/>
              </a:rPr>
              <a:t>GMSC </a:t>
            </a:r>
            <a:r>
              <a:rPr lang="th-TH" sz="2000" dirty="0">
                <a:latin typeface="TH SarabunPSK" panose="020B0500040200020003" pitchFamily="34" charset="-34"/>
                <a:ea typeface="Calibri" panose="020F0502020204030204" pitchFamily="34" charset="0"/>
              </a:rPr>
              <a:t>ก็ </a:t>
            </a:r>
            <a:r>
              <a:rPr lang="en-US" sz="2000" dirty="0">
                <a:latin typeface="TH SarabunPSK" panose="020B0500040200020003" pitchFamily="34" charset="-34"/>
                <a:ea typeface="Calibri" panose="020F0502020204030204" pitchFamily="34" charset="0"/>
              </a:rPr>
              <a:t>forward </a:t>
            </a:r>
            <a:r>
              <a:rPr lang="th-TH" sz="2000" dirty="0">
                <a:latin typeface="TH SarabunPSK" panose="020B0500040200020003" pitchFamily="34" charset="-34"/>
                <a:ea typeface="Calibri" panose="020F0502020204030204" pitchFamily="34" charset="0"/>
              </a:rPr>
              <a:t>ต่อไปยัง </a:t>
            </a:r>
            <a:r>
              <a:rPr lang="en-US" sz="2000" dirty="0">
                <a:latin typeface="TH SarabunPSK" panose="020B0500040200020003" pitchFamily="34" charset="-34"/>
                <a:ea typeface="Calibri" panose="020F0502020204030204" pitchFamily="34" charset="0"/>
              </a:rPr>
              <a:t>MSC</a:t>
            </a:r>
          </a:p>
          <a:p>
            <a:pPr marL="342900" lvl="0" indent="-342900">
              <a:lnSpc>
                <a:spcPct val="107000"/>
              </a:lnSpc>
              <a:spcAft>
                <a:spcPts val="0"/>
              </a:spcAft>
              <a:buFont typeface="+mj-lt"/>
              <a:buAutoNum type="arabicPeriod"/>
            </a:pPr>
            <a:r>
              <a:rPr lang="en-US" sz="2000" dirty="0">
                <a:latin typeface="TH SarabunPSK" panose="020B0500040200020003" pitchFamily="34" charset="-34"/>
                <a:ea typeface="Calibri" panose="020F0502020204030204" pitchFamily="34" charset="0"/>
              </a:rPr>
              <a:t>MSC </a:t>
            </a:r>
            <a:r>
              <a:rPr lang="th-TH" sz="2000" dirty="0">
                <a:latin typeface="TH SarabunPSK" panose="020B0500040200020003" pitchFamily="34" charset="-34"/>
                <a:ea typeface="Calibri" panose="020F0502020204030204" pitchFamily="34" charset="0"/>
              </a:rPr>
              <a:t>ขอ </a:t>
            </a:r>
            <a:r>
              <a:rPr lang="en-US" sz="2000" dirty="0">
                <a:latin typeface="TH SarabunPSK" panose="020B0500040200020003" pitchFamily="34" charset="-34"/>
                <a:ea typeface="Calibri" panose="020F0502020204030204" pitchFamily="34" charset="0"/>
              </a:rPr>
              <a:t>status </a:t>
            </a:r>
            <a:r>
              <a:rPr lang="th-TH" sz="2000" dirty="0">
                <a:latin typeface="TH SarabunPSK" panose="020B0500040200020003" pitchFamily="34" charset="-34"/>
                <a:ea typeface="Calibri" panose="020F0502020204030204" pitchFamily="34" charset="0"/>
              </a:rPr>
              <a:t>ของ </a:t>
            </a:r>
            <a:r>
              <a:rPr lang="en-US" sz="2000" dirty="0">
                <a:latin typeface="TH SarabunPSK" panose="020B0500040200020003" pitchFamily="34" charset="-34"/>
                <a:ea typeface="Calibri" panose="020F0502020204030204" pitchFamily="34" charset="0"/>
              </a:rPr>
              <a:t>MS </a:t>
            </a:r>
            <a:r>
              <a:rPr lang="th-TH" sz="2000" dirty="0">
                <a:latin typeface="TH SarabunPSK" panose="020B0500040200020003" pitchFamily="34" charset="-34"/>
                <a:ea typeface="Calibri" panose="020F0502020204030204" pitchFamily="34" charset="0"/>
              </a:rPr>
              <a:t>จาก </a:t>
            </a:r>
            <a:r>
              <a:rPr lang="en-US" sz="2000" dirty="0">
                <a:latin typeface="TH SarabunPSK" panose="020B0500040200020003" pitchFamily="34" charset="-34"/>
                <a:ea typeface="Calibri" panose="020F0502020204030204" pitchFamily="34" charset="0"/>
              </a:rPr>
              <a:t>VLR</a:t>
            </a:r>
            <a:r>
              <a:rPr lang="th-TH" sz="2000" dirty="0">
                <a:latin typeface="TH SarabunPSK" panose="020B0500040200020003" pitchFamily="34" charset="-34"/>
                <a:ea typeface="Calibri" panose="020F0502020204030204" pitchFamily="34" charset="0"/>
              </a:rPr>
              <a:t> ถ้า </a:t>
            </a:r>
            <a:r>
              <a:rPr lang="en-US" sz="2000" dirty="0">
                <a:latin typeface="TH SarabunPSK" panose="020B0500040200020003" pitchFamily="34" charset="-34"/>
                <a:ea typeface="Calibri" panose="020F0502020204030204" pitchFamily="34" charset="0"/>
              </a:rPr>
              <a:t>busy </a:t>
            </a:r>
            <a:r>
              <a:rPr lang="th-TH" sz="2000" dirty="0">
                <a:latin typeface="TH SarabunPSK" panose="020B0500040200020003" pitchFamily="34" charset="-34"/>
                <a:ea typeface="Calibri" panose="020F0502020204030204" pitchFamily="34" charset="0"/>
              </a:rPr>
              <a:t>ก็จบ สายไม่ว่าง</a:t>
            </a:r>
            <a:endParaRPr lang="en-US" sz="2000" dirty="0">
              <a:latin typeface="TH SarabunPSK" panose="020B0500040200020003" pitchFamily="34" charset="-34"/>
              <a:ea typeface="Calibri" panose="020F0502020204030204" pitchFamily="34" charset="0"/>
            </a:endParaRPr>
          </a:p>
          <a:p>
            <a:pPr marL="342900" lvl="0" indent="-342900">
              <a:lnSpc>
                <a:spcPct val="107000"/>
              </a:lnSpc>
              <a:spcAft>
                <a:spcPts val="0"/>
              </a:spcAft>
              <a:buFont typeface="+mj-lt"/>
              <a:buAutoNum type="arabicPeriod"/>
            </a:pPr>
            <a:r>
              <a:rPr lang="en-US" sz="2000" dirty="0">
                <a:latin typeface="TH SarabunPSK" panose="020B0500040200020003" pitchFamily="34" charset="-34"/>
                <a:ea typeface="Calibri" panose="020F0502020204030204" pitchFamily="34" charset="0"/>
              </a:rPr>
              <a:t>VLR </a:t>
            </a:r>
            <a:r>
              <a:rPr lang="th-TH" sz="2000" dirty="0">
                <a:latin typeface="TH SarabunPSK" panose="020B0500040200020003" pitchFamily="34" charset="-34"/>
                <a:ea typeface="Calibri" panose="020F0502020204030204" pitchFamily="34" charset="0"/>
              </a:rPr>
              <a:t>ส่ง </a:t>
            </a:r>
            <a:r>
              <a:rPr lang="en-US" sz="2000" dirty="0">
                <a:latin typeface="TH SarabunPSK" panose="020B0500040200020003" pitchFamily="34" charset="-34"/>
                <a:ea typeface="Calibri" panose="020F0502020204030204" pitchFamily="34" charset="0"/>
              </a:rPr>
              <a:t>status </a:t>
            </a:r>
            <a:r>
              <a:rPr lang="th-TH" sz="2000" dirty="0">
                <a:latin typeface="TH SarabunPSK" panose="020B0500040200020003" pitchFamily="34" charset="-34"/>
                <a:ea typeface="Calibri" panose="020F0502020204030204" pitchFamily="34" charset="0"/>
              </a:rPr>
              <a:t>กลับมา</a:t>
            </a:r>
            <a:endParaRPr lang="en-US" sz="2000" dirty="0">
              <a:latin typeface="TH SarabunPSK" panose="020B0500040200020003" pitchFamily="34" charset="-34"/>
              <a:ea typeface="Calibri" panose="020F0502020204030204" pitchFamily="34" charset="0"/>
            </a:endParaRPr>
          </a:p>
          <a:p>
            <a:pPr marL="342900" lvl="0" indent="-342900">
              <a:lnSpc>
                <a:spcPct val="107000"/>
              </a:lnSpc>
              <a:spcAft>
                <a:spcPts val="0"/>
              </a:spcAft>
              <a:buFont typeface="+mj-lt"/>
              <a:buAutoNum type="arabicPeriod"/>
            </a:pPr>
            <a:r>
              <a:rPr lang="en-US" sz="2000" dirty="0">
                <a:latin typeface="TH SarabunPSK" panose="020B0500040200020003" pitchFamily="34" charset="-34"/>
                <a:ea typeface="Calibri" panose="020F0502020204030204" pitchFamily="34" charset="0"/>
              </a:rPr>
              <a:t>MSC </a:t>
            </a:r>
            <a:r>
              <a:rPr lang="th-TH" sz="2000" dirty="0">
                <a:latin typeface="TH SarabunPSK" panose="020B0500040200020003" pitchFamily="34" charset="-34"/>
                <a:ea typeface="Calibri" panose="020F0502020204030204" pitchFamily="34" charset="0"/>
              </a:rPr>
              <a:t>ทำ </a:t>
            </a:r>
            <a:r>
              <a:rPr lang="en-US" sz="2000" dirty="0">
                <a:latin typeface="TH SarabunPSK" panose="020B0500040200020003" pitchFamily="34" charset="-34"/>
                <a:ea typeface="Calibri" panose="020F0502020204030204" pitchFamily="34" charset="0"/>
              </a:rPr>
              <a:t>paging </a:t>
            </a:r>
            <a:r>
              <a:rPr lang="th-TH" sz="2000" dirty="0">
                <a:latin typeface="TH SarabunPSK" panose="020B0500040200020003" pitchFamily="34" charset="-34"/>
                <a:ea typeface="Calibri" panose="020F0502020204030204" pitchFamily="34" charset="0"/>
              </a:rPr>
              <a:t>ในทุก</a:t>
            </a:r>
            <a:r>
              <a:rPr lang="en-US" sz="2000" dirty="0">
                <a:latin typeface="TH SarabunPSK" panose="020B0500040200020003" pitchFamily="34" charset="-34"/>
                <a:ea typeface="Calibri" panose="020F0502020204030204" pitchFamily="34" charset="0"/>
              </a:rPr>
              <a:t> </a:t>
            </a:r>
            <a:r>
              <a:rPr lang="th-TH" sz="2000" dirty="0">
                <a:latin typeface="TH SarabunPSK" panose="020B0500040200020003" pitchFamily="34" charset="-34"/>
                <a:ea typeface="Calibri" panose="020F0502020204030204" pitchFamily="34" charset="0"/>
              </a:rPr>
              <a:t>ๆ </a:t>
            </a:r>
            <a:r>
              <a:rPr lang="en-US" sz="2000" dirty="0">
                <a:latin typeface="TH SarabunPSK" panose="020B0500040200020003" pitchFamily="34" charset="-34"/>
                <a:ea typeface="Calibri" panose="020F0502020204030204" pitchFamily="34" charset="0"/>
              </a:rPr>
              <a:t>cell </a:t>
            </a:r>
            <a:r>
              <a:rPr lang="th-TH" sz="2000" dirty="0">
                <a:latin typeface="TH SarabunPSK" panose="020B0500040200020003" pitchFamily="34" charset="-34"/>
                <a:ea typeface="Calibri" panose="020F0502020204030204" pitchFamily="34" charset="0"/>
              </a:rPr>
              <a:t>ที่ </a:t>
            </a:r>
            <a:r>
              <a:rPr lang="en-US" sz="2000" dirty="0">
                <a:latin typeface="TH SarabunPSK" panose="020B0500040200020003" pitchFamily="34" charset="-34"/>
                <a:ea typeface="Calibri" panose="020F0502020204030204" pitchFamily="34" charset="0"/>
              </a:rPr>
              <a:t>MSC </a:t>
            </a:r>
            <a:r>
              <a:rPr lang="th-TH" sz="2000" dirty="0">
                <a:latin typeface="TH SarabunPSK" panose="020B0500040200020003" pitchFamily="34" charset="-34"/>
                <a:ea typeface="Calibri" panose="020F0502020204030204" pitchFamily="34" charset="0"/>
              </a:rPr>
              <a:t>นั้นดูแลอยู่</a:t>
            </a:r>
            <a:endParaRPr lang="en-US" sz="2000" dirty="0">
              <a:latin typeface="TH SarabunPSK" panose="020B0500040200020003" pitchFamily="34" charset="-34"/>
              <a:ea typeface="Calibri" panose="020F0502020204030204" pitchFamily="34" charset="0"/>
            </a:endParaRPr>
          </a:p>
          <a:p>
            <a:pPr marL="342900" lvl="0" indent="-342900">
              <a:lnSpc>
                <a:spcPct val="107000"/>
              </a:lnSpc>
              <a:spcAft>
                <a:spcPts val="0"/>
              </a:spcAft>
              <a:buFont typeface="+mj-lt"/>
              <a:buAutoNum type="arabicPeriod"/>
            </a:pPr>
            <a:r>
              <a:rPr lang="en-US" sz="2000" dirty="0">
                <a:latin typeface="TH SarabunPSK" panose="020B0500040200020003" pitchFamily="34" charset="-34"/>
                <a:ea typeface="Calibri" panose="020F0502020204030204" pitchFamily="34" charset="0"/>
              </a:rPr>
              <a:t>MS </a:t>
            </a:r>
            <a:r>
              <a:rPr lang="th-TH" sz="2000" dirty="0">
                <a:latin typeface="TH SarabunPSK" panose="020B0500040200020003" pitchFamily="34" charset="-34"/>
                <a:ea typeface="Calibri" panose="020F0502020204030204" pitchFamily="34" charset="0"/>
              </a:rPr>
              <a:t>ตอบกลับไปยัง </a:t>
            </a:r>
            <a:r>
              <a:rPr lang="en-US" sz="2000" dirty="0">
                <a:latin typeface="TH SarabunPSK" panose="020B0500040200020003" pitchFamily="34" charset="-34"/>
                <a:ea typeface="Calibri" panose="020F0502020204030204" pitchFamily="34" charset="0"/>
              </a:rPr>
              <a:t>BSS</a:t>
            </a:r>
          </a:p>
          <a:p>
            <a:pPr marL="342900" lvl="0" indent="-342900">
              <a:lnSpc>
                <a:spcPct val="107000"/>
              </a:lnSpc>
              <a:spcAft>
                <a:spcPts val="0"/>
              </a:spcAft>
              <a:buFont typeface="+mj-lt"/>
              <a:buAutoNum type="arabicPeriod"/>
            </a:pPr>
            <a:r>
              <a:rPr lang="en-US" sz="2000" dirty="0">
                <a:latin typeface="TH SarabunPSK" panose="020B0500040200020003" pitchFamily="34" charset="-34"/>
                <a:ea typeface="Calibri" panose="020F0502020204030204" pitchFamily="34" charset="0"/>
              </a:rPr>
              <a:t>BSS </a:t>
            </a:r>
            <a:r>
              <a:rPr lang="th-TH" sz="2000" dirty="0">
                <a:latin typeface="TH SarabunPSK" panose="020B0500040200020003" pitchFamily="34" charset="-34"/>
                <a:ea typeface="Calibri" panose="020F0502020204030204" pitchFamily="34" charset="0"/>
              </a:rPr>
              <a:t>ตอบกลับไปยัง </a:t>
            </a:r>
            <a:r>
              <a:rPr lang="en-US" sz="2000" dirty="0">
                <a:latin typeface="TH SarabunPSK" panose="020B0500040200020003" pitchFamily="34" charset="-34"/>
                <a:ea typeface="Calibri" panose="020F0502020204030204" pitchFamily="34" charset="0"/>
              </a:rPr>
              <a:t>MSC</a:t>
            </a:r>
          </a:p>
          <a:p>
            <a:pPr marL="342900" lvl="0" indent="-342900">
              <a:lnSpc>
                <a:spcPct val="107000"/>
              </a:lnSpc>
              <a:spcAft>
                <a:spcPts val="0"/>
              </a:spcAft>
              <a:buFont typeface="+mj-lt"/>
              <a:buAutoNum type="arabicPeriod"/>
            </a:pPr>
            <a:r>
              <a:rPr lang="th-TH" sz="2000" dirty="0">
                <a:latin typeface="TH SarabunPSK" panose="020B0500040200020003" pitchFamily="34" charset="-34"/>
                <a:ea typeface="Calibri" panose="020F0502020204030204" pitchFamily="34" charset="0"/>
              </a:rPr>
              <a:t>ทำ </a:t>
            </a:r>
            <a:r>
              <a:rPr lang="en-US" sz="2000" dirty="0">
                <a:latin typeface="TH SarabunPSK" panose="020B0500040200020003" pitchFamily="34" charset="-34"/>
                <a:ea typeface="Calibri" panose="020F0502020204030204" pitchFamily="34" charset="0"/>
              </a:rPr>
              <a:t>security check (</a:t>
            </a:r>
            <a:r>
              <a:rPr lang="en-US" sz="2000" dirty="0" err="1">
                <a:latin typeface="TH SarabunPSK" panose="020B0500040200020003" pitchFamily="34" charset="-34"/>
                <a:ea typeface="Calibri" panose="020F0502020204030204" pitchFamily="34" charset="0"/>
              </a:rPr>
              <a:t>authen</a:t>
            </a:r>
            <a:r>
              <a:rPr lang="en-US" sz="2000" dirty="0">
                <a:latin typeface="TH SarabunPSK" panose="020B0500040200020003" pitchFamily="34" charset="-34"/>
                <a:ea typeface="Calibri" panose="020F0502020204030204" pitchFamily="34" charset="0"/>
              </a:rPr>
              <a:t>) </a:t>
            </a:r>
            <a:r>
              <a:rPr lang="th-TH" sz="2000" dirty="0">
                <a:latin typeface="TH SarabunPSK" panose="020B0500040200020003" pitchFamily="34" charset="-34"/>
                <a:ea typeface="Calibri" panose="020F0502020204030204" pitchFamily="34" charset="0"/>
              </a:rPr>
              <a:t>และเริ่มการเข้ารหัส</a:t>
            </a:r>
            <a:endParaRPr lang="en-US" sz="2000" dirty="0">
              <a:latin typeface="TH SarabunPSK" panose="020B0500040200020003" pitchFamily="34" charset="-34"/>
              <a:ea typeface="Calibri" panose="020F0502020204030204" pitchFamily="34" charset="0"/>
            </a:endParaRPr>
          </a:p>
          <a:p>
            <a:pPr marL="342900" lvl="0" indent="-342900">
              <a:lnSpc>
                <a:spcPct val="107000"/>
              </a:lnSpc>
              <a:spcAft>
                <a:spcPts val="800"/>
              </a:spcAft>
              <a:buFont typeface="+mj-lt"/>
              <a:buAutoNum type="arabicPeriod"/>
            </a:pPr>
            <a:r>
              <a:rPr lang="en-US" sz="2000" dirty="0">
                <a:latin typeface="TH SarabunPSK" panose="020B0500040200020003" pitchFamily="34" charset="-34"/>
                <a:ea typeface="Calibri" panose="020F0502020204030204" pitchFamily="34" charset="0"/>
              </a:rPr>
              <a:t>15. 16. 17. VLR </a:t>
            </a:r>
            <a:r>
              <a:rPr lang="th-TH" sz="2000" dirty="0">
                <a:latin typeface="TH SarabunPSK" panose="020B0500040200020003" pitchFamily="34" charset="-34"/>
                <a:ea typeface="Calibri" panose="020F0502020204030204" pitchFamily="34" charset="0"/>
              </a:rPr>
              <a:t>ส่งสัญญาณให้ </a:t>
            </a:r>
            <a:r>
              <a:rPr lang="en-US" sz="2000" dirty="0">
                <a:latin typeface="TH SarabunPSK" panose="020B0500040200020003" pitchFamily="34" charset="-34"/>
                <a:ea typeface="Calibri" panose="020F0502020204030204" pitchFamily="34" charset="0"/>
              </a:rPr>
              <a:t>MSC setup connection</a:t>
            </a:r>
            <a:br>
              <a:rPr lang="en-US" sz="2000" dirty="0">
                <a:latin typeface="TH SarabunPSK" panose="020B0500040200020003" pitchFamily="34" charset="-34"/>
                <a:ea typeface="Calibri" panose="020F0502020204030204" pitchFamily="34" charset="0"/>
              </a:rPr>
            </a:br>
            <a:r>
              <a:rPr lang="en-US" sz="2000" dirty="0">
                <a:latin typeface="TH SarabunPSK" panose="020B0500040200020003" pitchFamily="34" charset="-34"/>
                <a:ea typeface="Calibri" panose="020F0502020204030204" pitchFamily="34" charset="0"/>
              </a:rPr>
              <a:t>(</a:t>
            </a:r>
            <a:r>
              <a:rPr lang="th-TH" sz="2000" dirty="0">
                <a:latin typeface="TH SarabunPSK" panose="020B0500040200020003" pitchFamily="34" charset="-34"/>
                <a:ea typeface="Calibri" panose="020F0502020204030204" pitchFamily="34" charset="0"/>
              </a:rPr>
              <a:t>สร้าง </a:t>
            </a:r>
            <a:r>
              <a:rPr lang="en-US" sz="2000" dirty="0">
                <a:latin typeface="TH SarabunPSK" panose="020B0500040200020003" pitchFamily="34" charset="-34"/>
                <a:ea typeface="Calibri" panose="020F0502020204030204" pitchFamily="34" charset="0"/>
              </a:rPr>
              <a:t>data channel) </a:t>
            </a:r>
            <a:r>
              <a:rPr lang="th-TH" sz="2000" dirty="0">
                <a:latin typeface="TH SarabunPSK" panose="020B0500040200020003" pitchFamily="34" charset="-34"/>
                <a:ea typeface="Calibri" panose="020F0502020204030204" pitchFamily="34" charset="0"/>
              </a:rPr>
              <a:t>กับ </a:t>
            </a:r>
            <a:r>
              <a:rPr lang="en-US" sz="2000" dirty="0">
                <a:latin typeface="TH SarabunPSK" panose="020B0500040200020003" pitchFamily="34" charset="-34"/>
                <a:ea typeface="Calibri" panose="020F0502020204030204" pitchFamily="34" charset="0"/>
              </a:rPr>
              <a:t>MS</a:t>
            </a:r>
          </a:p>
        </p:txBody>
      </p:sp>
      <p:sp>
        <p:nvSpPr>
          <p:cNvPr id="2" name="TextBox 1"/>
          <p:cNvSpPr txBox="1"/>
          <p:nvPr/>
        </p:nvSpPr>
        <p:spPr>
          <a:xfrm>
            <a:off x="1800429" y="4001022"/>
            <a:ext cx="1464695" cy="369332"/>
          </a:xfrm>
          <a:prstGeom prst="rect">
            <a:avLst/>
          </a:prstGeom>
          <a:noFill/>
        </p:spPr>
        <p:txBody>
          <a:bodyPr wrap="square" rtlCol="0">
            <a:spAutoFit/>
          </a:bodyPr>
          <a:lstStyle/>
          <a:p>
            <a:pPr algn="ctr"/>
            <a:r>
              <a:rPr lang="en-US" dirty="0">
                <a:solidFill>
                  <a:srgbClr val="FF0000"/>
                </a:solidFill>
              </a:rPr>
              <a:t>Paging</a:t>
            </a:r>
          </a:p>
        </p:txBody>
      </p:sp>
      <p:sp>
        <p:nvSpPr>
          <p:cNvPr id="3" name="Rounded Rectangle 2"/>
          <p:cNvSpPr/>
          <p:nvPr/>
        </p:nvSpPr>
        <p:spPr>
          <a:xfrm>
            <a:off x="1969481" y="3318325"/>
            <a:ext cx="4210557" cy="1249542"/>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DC95F27-DB2A-A248-F235-EBC7B55341EE}"/>
              </a:ext>
            </a:extLst>
          </p:cNvPr>
          <p:cNvSpPr txBox="1"/>
          <p:nvPr/>
        </p:nvSpPr>
        <p:spPr>
          <a:xfrm>
            <a:off x="141032" y="6122859"/>
            <a:ext cx="10029128" cy="738664"/>
          </a:xfrm>
          <a:prstGeom prst="rect">
            <a:avLst/>
          </a:prstGeom>
          <a:noFill/>
        </p:spPr>
        <p:txBody>
          <a:bodyPr wrap="square">
            <a:spAutoFit/>
          </a:bodyPr>
          <a:lstStyle/>
          <a:p>
            <a:r>
              <a:rPr lang="en-US" sz="2800" dirty="0">
                <a:solidFill>
                  <a:srgbClr val="FF0000"/>
                </a:solidFill>
                <a:latin typeface="TH SarabunPSK" panose="020B0500040200020003" pitchFamily="34" charset="-34"/>
                <a:ea typeface="Calibri" panose="020F0502020204030204" pitchFamily="34" charset="0"/>
              </a:rPr>
              <a:t>*</a:t>
            </a:r>
            <a:r>
              <a:rPr lang="en-US" sz="1400" b="0" i="0" dirty="0">
                <a:solidFill>
                  <a:srgbClr val="000000"/>
                </a:solidFill>
                <a:effectLst/>
                <a:latin typeface="Raleway" panose="020F0502020204030204" pitchFamily="2" charset="0"/>
              </a:rPr>
              <a:t>Once a subscriber moves to an MSC’s location area, there is a record update in the VLR.</a:t>
            </a:r>
            <a:br>
              <a:rPr lang="en-US" sz="1400" b="0" i="0" dirty="0">
                <a:solidFill>
                  <a:srgbClr val="000000"/>
                </a:solidFill>
                <a:effectLst/>
                <a:latin typeface="Raleway" panose="020F0502020204030204" pitchFamily="2" charset="0"/>
              </a:rPr>
            </a:br>
            <a:r>
              <a:rPr lang="en-US" sz="1400" b="0" i="0" dirty="0">
                <a:solidFill>
                  <a:srgbClr val="000000"/>
                </a:solidFill>
                <a:effectLst/>
                <a:latin typeface="Raleway" panose="020F0502020204030204" pitchFamily="2" charset="0"/>
              </a:rPr>
              <a:t>   It automatically informs the subscriber’s HLR of the </a:t>
            </a:r>
            <a:r>
              <a:rPr lang="en-US" sz="1400" dirty="0">
                <a:solidFill>
                  <a:srgbClr val="000000"/>
                </a:solidFill>
                <a:latin typeface="Raleway" panose="020F0502020204030204" pitchFamily="2" charset="0"/>
              </a:rPr>
              <a:t>change</a:t>
            </a:r>
            <a:r>
              <a:rPr lang="th-TH" sz="1400" dirty="0">
                <a:solidFill>
                  <a:srgbClr val="000000"/>
                </a:solidFill>
                <a:latin typeface="Raleway" panose="020F0502020204030204" pitchFamily="2" charset="0"/>
              </a:rPr>
              <a:t> </a:t>
            </a:r>
            <a:r>
              <a:rPr lang="en-US" sz="1400" dirty="0">
                <a:solidFill>
                  <a:srgbClr val="000000"/>
                </a:solidFill>
                <a:latin typeface="Raleway" panose="020F0502020204030204" pitchFamily="2" charset="0"/>
              </a:rPr>
              <a:t>(https://tektelic.com/what-it-is/visitor-location-register).</a:t>
            </a:r>
          </a:p>
        </p:txBody>
      </p:sp>
    </p:spTree>
    <p:extLst>
      <p:ext uri="{BB962C8B-B14F-4D97-AF65-F5344CB8AC3E}">
        <p14:creationId xmlns:p14="http://schemas.microsoft.com/office/powerpoint/2010/main" val="3033313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054049" y="2921590"/>
            <a:ext cx="8800882" cy="3696926"/>
          </a:xfrm>
          <a:prstGeom prst="rect">
            <a:avLst/>
          </a:prstGeom>
          <a:noFill/>
          <a:ln>
            <a:noFill/>
          </a:ln>
        </p:spPr>
      </p:pic>
      <p:sp>
        <p:nvSpPr>
          <p:cNvPr id="5" name="Rectangle 4"/>
          <p:cNvSpPr/>
          <p:nvPr/>
        </p:nvSpPr>
        <p:spPr>
          <a:xfrm>
            <a:off x="406398" y="168421"/>
            <a:ext cx="11219545" cy="2463367"/>
          </a:xfrm>
          <a:prstGeom prst="rect">
            <a:avLst/>
          </a:prstGeom>
        </p:spPr>
        <p:txBody>
          <a:bodyPr wrap="square">
            <a:spAutoFit/>
          </a:bodyPr>
          <a:lstStyle/>
          <a:p>
            <a:pPr algn="thaiDist">
              <a:lnSpc>
                <a:spcPct val="107000"/>
              </a:lnSpc>
              <a:spcAft>
                <a:spcPts val="0"/>
              </a:spcAft>
            </a:pPr>
            <a:r>
              <a:rPr lang="th-TH" sz="2400" dirty="0">
                <a:latin typeface="TH SarabunPSK" panose="020B0500040200020003" pitchFamily="34" charset="-34"/>
                <a:ea typeface="Calibri" panose="020F0502020204030204" pitchFamily="34" charset="0"/>
              </a:rPr>
              <a:t>มือถือโทรเข้าโทรศัพท์บ้าน</a:t>
            </a:r>
            <a:endParaRPr lang="en-US" sz="2400" dirty="0">
              <a:latin typeface="TH SarabunPSK" panose="020B0500040200020003" pitchFamily="34" charset="-34"/>
              <a:ea typeface="Calibri" panose="020F0502020204030204" pitchFamily="34" charset="0"/>
            </a:endParaRPr>
          </a:p>
          <a:p>
            <a:pPr marL="342900" lvl="0" indent="-342900" algn="thaiDist">
              <a:lnSpc>
                <a:spcPct val="107000"/>
              </a:lnSpc>
              <a:spcAft>
                <a:spcPts val="0"/>
              </a:spcAft>
              <a:buFont typeface="+mj-lt"/>
              <a:buAutoNum type="arabicPeriod"/>
            </a:pPr>
            <a:r>
              <a:rPr lang="en-US" sz="2400" dirty="0">
                <a:latin typeface="TH SarabunPSK" panose="020B0500040200020003" pitchFamily="34" charset="-34"/>
                <a:ea typeface="Calibri" panose="020F0502020204030204" pitchFamily="34" charset="0"/>
              </a:rPr>
              <a:t>MS </a:t>
            </a:r>
            <a:r>
              <a:rPr lang="th-TH" sz="2400" dirty="0">
                <a:latin typeface="TH SarabunPSK" panose="020B0500040200020003" pitchFamily="34" charset="-34"/>
                <a:ea typeface="Calibri" panose="020F0502020204030204" pitchFamily="34" charset="0"/>
              </a:rPr>
              <a:t>ร้องขอไปยัง </a:t>
            </a:r>
            <a:r>
              <a:rPr lang="en-US" sz="2400" dirty="0">
                <a:latin typeface="TH SarabunPSK" panose="020B0500040200020003" pitchFamily="34" charset="-34"/>
                <a:ea typeface="Calibri" panose="020F0502020204030204" pitchFamily="34" charset="0"/>
              </a:rPr>
              <a:t>BSS </a:t>
            </a:r>
            <a:r>
              <a:rPr lang="th-TH" sz="2400" dirty="0">
                <a:latin typeface="TH SarabunPSK" panose="020B0500040200020003" pitchFamily="34" charset="-34"/>
                <a:ea typeface="Calibri" panose="020F0502020204030204" pitchFamily="34" charset="0"/>
              </a:rPr>
              <a:t>ว่าต้องการโทรออก</a:t>
            </a:r>
            <a:endParaRPr lang="en-US" sz="2400" dirty="0">
              <a:latin typeface="TH SarabunPSK" panose="020B0500040200020003" pitchFamily="34" charset="-34"/>
              <a:ea typeface="Calibri" panose="020F0502020204030204" pitchFamily="34" charset="0"/>
            </a:endParaRPr>
          </a:p>
          <a:p>
            <a:pPr marL="342900" lvl="0" indent="-342900" algn="thaiDist">
              <a:lnSpc>
                <a:spcPct val="107000"/>
              </a:lnSpc>
              <a:spcAft>
                <a:spcPts val="0"/>
              </a:spcAft>
              <a:buFont typeface="+mj-lt"/>
              <a:buAutoNum type="arabicPeriod"/>
            </a:pPr>
            <a:r>
              <a:rPr lang="en-US" sz="2400" dirty="0">
                <a:latin typeface="TH SarabunPSK" panose="020B0500040200020003" pitchFamily="34" charset="-34"/>
                <a:ea typeface="Calibri" panose="020F0502020204030204" pitchFamily="34" charset="0"/>
              </a:rPr>
              <a:t>BSS </a:t>
            </a:r>
            <a:r>
              <a:rPr lang="th-TH" sz="2400" dirty="0">
                <a:latin typeface="TH SarabunPSK" panose="020B0500040200020003" pitchFamily="34" charset="-34"/>
                <a:ea typeface="Calibri" panose="020F0502020204030204" pitchFamily="34" charset="0"/>
              </a:rPr>
              <a:t>ส่งต่อ </a:t>
            </a:r>
            <a:r>
              <a:rPr lang="en-US" sz="2400" dirty="0">
                <a:latin typeface="TH SarabunPSK" panose="020B0500040200020003" pitchFamily="34" charset="-34"/>
                <a:ea typeface="Calibri" panose="020F0502020204030204" pitchFamily="34" charset="0"/>
              </a:rPr>
              <a:t>request </a:t>
            </a:r>
            <a:r>
              <a:rPr lang="th-TH" sz="2400" dirty="0">
                <a:latin typeface="TH SarabunPSK" panose="020B0500040200020003" pitchFamily="34" charset="-34"/>
                <a:ea typeface="Calibri" panose="020F0502020204030204" pitchFamily="34" charset="0"/>
              </a:rPr>
              <a:t>นี้ไปยัง </a:t>
            </a:r>
            <a:r>
              <a:rPr lang="en-US" sz="2400" dirty="0">
                <a:latin typeface="TH SarabunPSK" panose="020B0500040200020003" pitchFamily="34" charset="-34"/>
                <a:ea typeface="Calibri" panose="020F0502020204030204" pitchFamily="34" charset="0"/>
              </a:rPr>
              <a:t>MSC</a:t>
            </a:r>
          </a:p>
          <a:p>
            <a:pPr marL="342900" lvl="0" indent="-342900" algn="thaiDist">
              <a:lnSpc>
                <a:spcPct val="107000"/>
              </a:lnSpc>
              <a:spcAft>
                <a:spcPts val="0"/>
              </a:spcAft>
              <a:buFont typeface="+mj-lt"/>
              <a:buAutoNum type="arabicPeriod"/>
            </a:pPr>
            <a:r>
              <a:rPr lang="en-US" sz="2400" dirty="0">
                <a:latin typeface="TH SarabunPSK" panose="020B0500040200020003" pitchFamily="34" charset="-34"/>
                <a:ea typeface="Calibri" panose="020F0502020204030204" pitchFamily="34" charset="0"/>
              </a:rPr>
              <a:t>MSC </a:t>
            </a:r>
            <a:r>
              <a:rPr lang="th-TH" sz="2400" dirty="0">
                <a:latin typeface="TH SarabunPSK" panose="020B0500040200020003" pitchFamily="34" charset="-34"/>
                <a:ea typeface="Calibri" panose="020F0502020204030204" pitchFamily="34" charset="0"/>
              </a:rPr>
              <a:t>เช็คกับ </a:t>
            </a:r>
            <a:r>
              <a:rPr lang="en-US" sz="2400" dirty="0">
                <a:latin typeface="TH SarabunPSK" panose="020B0500040200020003" pitchFamily="34" charset="-34"/>
                <a:ea typeface="Calibri" panose="020F0502020204030204" pitchFamily="34" charset="0"/>
              </a:rPr>
              <a:t>VLR </a:t>
            </a:r>
            <a:r>
              <a:rPr lang="th-TH" sz="2400" dirty="0">
                <a:latin typeface="TH SarabunPSK" panose="020B0500040200020003" pitchFamily="34" charset="-34"/>
                <a:ea typeface="Calibri" panose="020F0502020204030204" pitchFamily="34" charset="0"/>
              </a:rPr>
              <a:t>ว่าผู้ใช้งานนี้สามารถใช้บริการนี้ได้ และมีทรัพยากรพอ </a:t>
            </a:r>
            <a:r>
              <a:rPr lang="en-US" sz="2400" dirty="0">
                <a:latin typeface="TH SarabunPSK" panose="020B0500040200020003" pitchFamily="34" charset="-34"/>
                <a:ea typeface="Calibri" panose="020F0502020204030204" pitchFamily="34" charset="0"/>
              </a:rPr>
              <a:t>(</a:t>
            </a:r>
            <a:r>
              <a:rPr lang="th-TH" sz="2400" dirty="0">
                <a:latin typeface="TH SarabunPSK" panose="020B0500040200020003" pitchFamily="34" charset="-34"/>
                <a:ea typeface="Calibri" panose="020F0502020204030204" pitchFamily="34" charset="0"/>
              </a:rPr>
              <a:t>มี </a:t>
            </a:r>
            <a:r>
              <a:rPr lang="en-US" sz="2400" dirty="0">
                <a:latin typeface="TH SarabunPSK" panose="020B0500040200020003" pitchFamily="34" charset="-34"/>
                <a:ea typeface="Calibri" panose="020F0502020204030204" pitchFamily="34" charset="0"/>
              </a:rPr>
              <a:t>channel </a:t>
            </a:r>
            <a:r>
              <a:rPr lang="th-TH" sz="2400" dirty="0">
                <a:latin typeface="TH SarabunPSK" panose="020B0500040200020003" pitchFamily="34" charset="-34"/>
                <a:ea typeface="Calibri" panose="020F0502020204030204" pitchFamily="34" charset="0"/>
              </a:rPr>
              <a:t>ว่าง</a:t>
            </a:r>
            <a:r>
              <a:rPr lang="en-US" sz="2400" dirty="0">
                <a:latin typeface="TH SarabunPSK" panose="020B0500040200020003" pitchFamily="34" charset="-34"/>
                <a:ea typeface="Calibri" panose="020F0502020204030204" pitchFamily="34" charset="0"/>
              </a:rPr>
              <a:t>)</a:t>
            </a:r>
          </a:p>
          <a:p>
            <a:pPr marL="342900" lvl="0" indent="-342900" algn="thaiDist">
              <a:lnSpc>
                <a:spcPct val="107000"/>
              </a:lnSpc>
              <a:spcAft>
                <a:spcPts val="0"/>
              </a:spcAft>
              <a:buFont typeface="+mj-lt"/>
              <a:buAutoNum type="arabicPeriod"/>
            </a:pPr>
            <a:r>
              <a:rPr lang="en-US" sz="2400" dirty="0">
                <a:latin typeface="TH SarabunPSK" panose="020B0500040200020003" pitchFamily="34" charset="-34"/>
                <a:ea typeface="Calibri" panose="020F0502020204030204" pitchFamily="34" charset="0"/>
              </a:rPr>
              <a:t>VLR </a:t>
            </a:r>
            <a:r>
              <a:rPr lang="th-TH" sz="2400" dirty="0">
                <a:latin typeface="TH SarabunPSK" panose="020B0500040200020003" pitchFamily="34" charset="-34"/>
                <a:ea typeface="Calibri" panose="020F0502020204030204" pitchFamily="34" charset="0"/>
              </a:rPr>
              <a:t>ตอบกลับมา</a:t>
            </a:r>
            <a:endParaRPr lang="en-US" sz="2400" dirty="0">
              <a:latin typeface="TH SarabunPSK" panose="020B0500040200020003" pitchFamily="34" charset="-34"/>
              <a:ea typeface="Calibri" panose="020F0502020204030204" pitchFamily="34" charset="0"/>
            </a:endParaRPr>
          </a:p>
          <a:p>
            <a:pPr marL="342900" lvl="0" indent="-342900" algn="thaiDist">
              <a:lnSpc>
                <a:spcPct val="107000"/>
              </a:lnSpc>
              <a:spcAft>
                <a:spcPts val="800"/>
              </a:spcAft>
              <a:buFont typeface="+mj-lt"/>
              <a:buAutoNum type="arabicPeriod"/>
            </a:pPr>
            <a:r>
              <a:rPr lang="en-US" sz="2400" dirty="0">
                <a:latin typeface="TH SarabunPSK" panose="020B0500040200020003" pitchFamily="34" charset="-34"/>
                <a:ea typeface="Calibri" panose="020F0502020204030204" pitchFamily="34" charset="0"/>
              </a:rPr>
              <a:t>6. 7. 8. 9. 10. MSC setup connection (</a:t>
            </a:r>
            <a:r>
              <a:rPr lang="th-TH" sz="2400" dirty="0">
                <a:latin typeface="TH SarabunPSK" panose="020B0500040200020003" pitchFamily="34" charset="-34"/>
                <a:ea typeface="Calibri" panose="020F0502020204030204" pitchFamily="34" charset="0"/>
              </a:rPr>
              <a:t>สร้าง</a:t>
            </a:r>
            <a:r>
              <a:rPr lang="en-US" sz="2400" dirty="0">
                <a:latin typeface="TH SarabunPSK" panose="020B0500040200020003" pitchFamily="34" charset="-34"/>
                <a:ea typeface="Calibri" panose="020F0502020204030204" pitchFamily="34" charset="0"/>
              </a:rPr>
              <a:t> channel </a:t>
            </a:r>
            <a:r>
              <a:rPr lang="th-TH" sz="2400" dirty="0">
                <a:latin typeface="TH SarabunPSK" panose="020B0500040200020003" pitchFamily="34" charset="-34"/>
                <a:ea typeface="Calibri" panose="020F0502020204030204" pitchFamily="34" charset="0"/>
              </a:rPr>
              <a:t>ระหว่าง </a:t>
            </a:r>
            <a:r>
              <a:rPr lang="en-US" sz="2400" dirty="0">
                <a:latin typeface="TH SarabunPSK" panose="020B0500040200020003" pitchFamily="34" charset="-34"/>
                <a:ea typeface="Calibri" panose="020F0502020204030204" pitchFamily="34" charset="0"/>
              </a:rPr>
              <a:t>MS </a:t>
            </a:r>
            <a:r>
              <a:rPr lang="th-TH" sz="2400" dirty="0">
                <a:latin typeface="TH SarabunPSK" panose="020B0500040200020003" pitchFamily="34" charset="-34"/>
                <a:ea typeface="Calibri" panose="020F0502020204030204" pitchFamily="34" charset="0"/>
              </a:rPr>
              <a:t>กับโทรศัพท์บ้าน</a:t>
            </a:r>
            <a:r>
              <a:rPr lang="en-US" sz="2400" dirty="0">
                <a:latin typeface="TH SarabunPSK" panose="020B0500040200020003" pitchFamily="34" charset="-34"/>
                <a:ea typeface="Calibri" panose="020F0502020204030204" pitchFamily="34" charset="0"/>
              </a:rPr>
              <a:t>)</a:t>
            </a:r>
          </a:p>
        </p:txBody>
      </p:sp>
    </p:spTree>
    <p:extLst>
      <p:ext uri="{BB962C8B-B14F-4D97-AF65-F5344CB8AC3E}">
        <p14:creationId xmlns:p14="http://schemas.microsoft.com/office/powerpoint/2010/main" val="1195794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506287" y="1200192"/>
            <a:ext cx="8508212" cy="4083006"/>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0" y="3892524"/>
            <a:ext cx="5921465" cy="2781349"/>
          </a:xfrm>
          <a:prstGeom prst="rect">
            <a:avLst/>
          </a:prstGeom>
          <a:noFill/>
          <a:ln>
            <a:noFill/>
          </a:ln>
        </p:spPr>
      </p:pic>
      <p:sp>
        <p:nvSpPr>
          <p:cNvPr id="6" name="TextBox 5"/>
          <p:cNvSpPr txBox="1"/>
          <p:nvPr/>
        </p:nvSpPr>
        <p:spPr>
          <a:xfrm>
            <a:off x="171450" y="185738"/>
            <a:ext cx="11830050" cy="646331"/>
          </a:xfrm>
          <a:prstGeom prst="rect">
            <a:avLst/>
          </a:prstGeom>
          <a:noFill/>
        </p:spPr>
        <p:txBody>
          <a:bodyPr wrap="square" rtlCol="0">
            <a:spAutoFit/>
          </a:bodyPr>
          <a:lstStyle/>
          <a:p>
            <a:r>
              <a:rPr lang="en-US" sz="3600" b="1" dirty="0"/>
              <a:t>Handover</a:t>
            </a:r>
          </a:p>
        </p:txBody>
      </p:sp>
      <p:sp>
        <p:nvSpPr>
          <p:cNvPr id="7" name="TextBox 6"/>
          <p:cNvSpPr txBox="1"/>
          <p:nvPr/>
        </p:nvSpPr>
        <p:spPr>
          <a:xfrm>
            <a:off x="3758836" y="5609203"/>
            <a:ext cx="2162629" cy="369332"/>
          </a:xfrm>
          <a:prstGeom prst="rect">
            <a:avLst/>
          </a:prstGeom>
          <a:noFill/>
        </p:spPr>
        <p:txBody>
          <a:bodyPr wrap="square" rtlCol="0">
            <a:spAutoFit/>
          </a:bodyPr>
          <a:lstStyle/>
          <a:p>
            <a:r>
              <a:rPr lang="en-US" dirty="0">
                <a:solidFill>
                  <a:srgbClr val="FF0000"/>
                </a:solidFill>
              </a:rPr>
              <a:t>Hand-over margin</a:t>
            </a:r>
          </a:p>
        </p:txBody>
      </p:sp>
      <p:sp>
        <p:nvSpPr>
          <p:cNvPr id="2" name="Rectangle 1">
            <a:extLst>
              <a:ext uri="{FF2B5EF4-FFF2-40B4-BE49-F238E27FC236}">
                <a16:creationId xmlns:a16="http://schemas.microsoft.com/office/drawing/2014/main" id="{2602F3E3-7463-6867-60D1-F509027A997D}"/>
              </a:ext>
            </a:extLst>
          </p:cNvPr>
          <p:cNvSpPr/>
          <p:nvPr/>
        </p:nvSpPr>
        <p:spPr>
          <a:xfrm>
            <a:off x="5284473" y="104744"/>
            <a:ext cx="6820936" cy="1323439"/>
          </a:xfrm>
          <a:prstGeom prst="rect">
            <a:avLst/>
          </a:prstGeom>
        </p:spPr>
        <p:txBody>
          <a:bodyPr wrap="square">
            <a:spAutoFit/>
          </a:bodyPr>
          <a:lstStyle/>
          <a:p>
            <a:r>
              <a:rPr lang="en-US" sz="2000" dirty="0">
                <a:solidFill>
                  <a:srgbClr val="FF0000"/>
                </a:solidFill>
              </a:rPr>
              <a:t>(2) </a:t>
            </a:r>
            <a:r>
              <a:rPr lang="th-TH" sz="2000" dirty="0">
                <a:solidFill>
                  <a:srgbClr val="FF0000"/>
                </a:solidFill>
              </a:rPr>
              <a:t>ต้อง </a:t>
            </a:r>
            <a:r>
              <a:rPr lang="en-US" sz="2000" dirty="0">
                <a:solidFill>
                  <a:srgbClr val="FF0000"/>
                </a:solidFill>
              </a:rPr>
              <a:t>retransmit data </a:t>
            </a:r>
            <a:r>
              <a:rPr lang="th-TH" sz="2000" dirty="0">
                <a:solidFill>
                  <a:srgbClr val="FF0000"/>
                </a:solidFill>
              </a:rPr>
              <a:t>ผ่าน </a:t>
            </a:r>
            <a:r>
              <a:rPr lang="en-US" sz="2000" dirty="0">
                <a:solidFill>
                  <a:srgbClr val="FF0000"/>
                </a:solidFill>
              </a:rPr>
              <a:t>BSC</a:t>
            </a:r>
            <a:br>
              <a:rPr lang="th-TH" sz="2000" dirty="0">
                <a:solidFill>
                  <a:srgbClr val="FF0000"/>
                </a:solidFill>
              </a:rPr>
            </a:br>
            <a:r>
              <a:rPr lang="en-US" sz="2000" dirty="0">
                <a:solidFill>
                  <a:srgbClr val="FF0000"/>
                </a:solidFill>
              </a:rPr>
              <a:t>(3) </a:t>
            </a:r>
            <a:r>
              <a:rPr lang="th-TH" sz="2000" dirty="0">
                <a:solidFill>
                  <a:srgbClr val="FF0000"/>
                </a:solidFill>
              </a:rPr>
              <a:t>ต้อง </a:t>
            </a:r>
            <a:r>
              <a:rPr lang="en-US" sz="2000" dirty="0">
                <a:solidFill>
                  <a:srgbClr val="FF0000"/>
                </a:solidFill>
              </a:rPr>
              <a:t>retransmit data </a:t>
            </a:r>
            <a:r>
              <a:rPr lang="th-TH" sz="2000" dirty="0">
                <a:solidFill>
                  <a:srgbClr val="FF0000"/>
                </a:solidFill>
              </a:rPr>
              <a:t>ผ่าน </a:t>
            </a:r>
            <a:r>
              <a:rPr lang="en-US" sz="2000" dirty="0">
                <a:solidFill>
                  <a:srgbClr val="FF0000"/>
                </a:solidFill>
              </a:rPr>
              <a:t>MSC</a:t>
            </a:r>
            <a:r>
              <a:rPr lang="en-US" sz="2000" baseline="-25000" dirty="0">
                <a:solidFill>
                  <a:srgbClr val="FF0000"/>
                </a:solidFill>
              </a:rPr>
              <a:t>1</a:t>
            </a:r>
            <a:endParaRPr lang="th-TH" sz="2000" baseline="-25000" dirty="0">
              <a:solidFill>
                <a:srgbClr val="FF0000"/>
              </a:solidFill>
            </a:endParaRPr>
          </a:p>
          <a:p>
            <a:r>
              <a:rPr lang="en-US" sz="2000" dirty="0">
                <a:solidFill>
                  <a:srgbClr val="FF0000"/>
                </a:solidFill>
              </a:rPr>
              <a:t>(4) </a:t>
            </a:r>
            <a:r>
              <a:rPr lang="th-TH" sz="2000" dirty="0">
                <a:solidFill>
                  <a:srgbClr val="FF0000"/>
                </a:solidFill>
              </a:rPr>
              <a:t>ต้อง </a:t>
            </a:r>
            <a:r>
              <a:rPr lang="en-US" sz="2000" dirty="0">
                <a:solidFill>
                  <a:srgbClr val="FF0000"/>
                </a:solidFill>
              </a:rPr>
              <a:t>retransmit data </a:t>
            </a:r>
            <a:r>
              <a:rPr lang="th-TH" sz="2000" dirty="0">
                <a:solidFill>
                  <a:srgbClr val="FF0000"/>
                </a:solidFill>
              </a:rPr>
              <a:t>ผ่าน </a:t>
            </a:r>
            <a:r>
              <a:rPr lang="en-US" sz="2000" dirty="0">
                <a:solidFill>
                  <a:srgbClr val="FF0000"/>
                </a:solidFill>
              </a:rPr>
              <a:t>MSC</a:t>
            </a:r>
            <a:r>
              <a:rPr lang="en-US" sz="2000" baseline="-25000" dirty="0">
                <a:solidFill>
                  <a:srgbClr val="FF0000"/>
                </a:solidFill>
              </a:rPr>
              <a:t>1</a:t>
            </a:r>
            <a:r>
              <a:rPr lang="en-US" sz="2000" dirty="0">
                <a:solidFill>
                  <a:srgbClr val="FF0000"/>
                </a:solidFill>
              </a:rPr>
              <a:t> </a:t>
            </a:r>
            <a:r>
              <a:rPr lang="th-TH" sz="2000" dirty="0">
                <a:solidFill>
                  <a:srgbClr val="FF0000"/>
                </a:solidFill>
              </a:rPr>
              <a:t>และ </a:t>
            </a:r>
            <a:r>
              <a:rPr lang="en-US" sz="2000" dirty="0">
                <a:solidFill>
                  <a:srgbClr val="FF0000"/>
                </a:solidFill>
              </a:rPr>
              <a:t>MSC</a:t>
            </a:r>
            <a:r>
              <a:rPr lang="en-US" sz="2000" baseline="-25000" dirty="0">
                <a:solidFill>
                  <a:srgbClr val="FF0000"/>
                </a:solidFill>
              </a:rPr>
              <a:t>2</a:t>
            </a:r>
            <a:br>
              <a:rPr lang="th-TH" sz="2000" dirty="0">
                <a:solidFill>
                  <a:srgbClr val="FF0000"/>
                </a:solidFill>
              </a:rPr>
            </a:br>
            <a:r>
              <a:rPr lang="en-US" sz="2000" dirty="0">
                <a:solidFill>
                  <a:srgbClr val="FF0000"/>
                </a:solidFill>
              </a:rPr>
              <a:t>      </a:t>
            </a:r>
            <a:r>
              <a:rPr lang="th-TH" sz="2000" dirty="0">
                <a:solidFill>
                  <a:srgbClr val="FF0000"/>
                </a:solidFill>
              </a:rPr>
              <a:t>ต้องลบ</a:t>
            </a:r>
            <a:r>
              <a:rPr lang="th-TH" sz="2000" dirty="0" err="1">
                <a:solidFill>
                  <a:srgbClr val="FF0000"/>
                </a:solidFill>
              </a:rPr>
              <a:t>เร</a:t>
            </a:r>
            <a:r>
              <a:rPr lang="th-TH" sz="2000" dirty="0">
                <a:solidFill>
                  <a:srgbClr val="FF0000"/>
                </a:solidFill>
              </a:rPr>
              <a:t>คอร์ดใน </a:t>
            </a:r>
            <a:r>
              <a:rPr lang="en-US" sz="2000" dirty="0">
                <a:solidFill>
                  <a:srgbClr val="FF0000"/>
                </a:solidFill>
              </a:rPr>
              <a:t>VLR </a:t>
            </a:r>
            <a:r>
              <a:rPr lang="th-TH" sz="2000" dirty="0">
                <a:solidFill>
                  <a:srgbClr val="FF0000"/>
                </a:solidFill>
              </a:rPr>
              <a:t>เก่า และเพิ่ม</a:t>
            </a:r>
            <a:r>
              <a:rPr lang="th-TH" sz="2000" dirty="0" err="1">
                <a:solidFill>
                  <a:srgbClr val="FF0000"/>
                </a:solidFill>
              </a:rPr>
              <a:t>เร</a:t>
            </a:r>
            <a:r>
              <a:rPr lang="th-TH" sz="2000" dirty="0">
                <a:solidFill>
                  <a:srgbClr val="FF0000"/>
                </a:solidFill>
              </a:rPr>
              <a:t>คอร์ดใน </a:t>
            </a:r>
            <a:r>
              <a:rPr lang="en-US" sz="2000" dirty="0">
                <a:solidFill>
                  <a:srgbClr val="FF0000"/>
                </a:solidFill>
              </a:rPr>
              <a:t>VLR </a:t>
            </a:r>
            <a:r>
              <a:rPr lang="th-TH" sz="2000" dirty="0">
                <a:solidFill>
                  <a:srgbClr val="FF0000"/>
                </a:solidFill>
              </a:rPr>
              <a:t>ใหม่</a:t>
            </a:r>
            <a:endParaRPr lang="en-US" sz="2000" dirty="0">
              <a:solidFill>
                <a:srgbClr val="FF0000"/>
              </a:solidFill>
            </a:endParaRPr>
          </a:p>
        </p:txBody>
      </p:sp>
      <p:sp>
        <p:nvSpPr>
          <p:cNvPr id="3" name="TextBox 2">
            <a:extLst>
              <a:ext uri="{FF2B5EF4-FFF2-40B4-BE49-F238E27FC236}">
                <a16:creationId xmlns:a16="http://schemas.microsoft.com/office/drawing/2014/main" id="{C4DFEFB8-6FBD-0A3C-C034-9E3A5DA5A4F5}"/>
              </a:ext>
            </a:extLst>
          </p:cNvPr>
          <p:cNvSpPr txBox="1"/>
          <p:nvPr/>
        </p:nvSpPr>
        <p:spPr>
          <a:xfrm>
            <a:off x="9498872" y="4890891"/>
            <a:ext cx="294640" cy="338554"/>
          </a:xfrm>
          <a:prstGeom prst="rect">
            <a:avLst/>
          </a:prstGeom>
          <a:noFill/>
        </p:spPr>
        <p:txBody>
          <a:bodyPr wrap="square" rtlCol="0">
            <a:spAutoFit/>
          </a:bodyPr>
          <a:lstStyle/>
          <a:p>
            <a:r>
              <a:rPr lang="en-US" sz="1600" b="1" dirty="0"/>
              <a:t>1</a:t>
            </a:r>
          </a:p>
        </p:txBody>
      </p:sp>
      <p:sp>
        <p:nvSpPr>
          <p:cNvPr id="8" name="TextBox 7">
            <a:extLst>
              <a:ext uri="{FF2B5EF4-FFF2-40B4-BE49-F238E27FC236}">
                <a16:creationId xmlns:a16="http://schemas.microsoft.com/office/drawing/2014/main" id="{3A48C422-3013-71A6-7E7E-DFC3C0E5C337}"/>
              </a:ext>
            </a:extLst>
          </p:cNvPr>
          <p:cNvSpPr txBox="1"/>
          <p:nvPr/>
        </p:nvSpPr>
        <p:spPr>
          <a:xfrm>
            <a:off x="11154952" y="4890891"/>
            <a:ext cx="294640" cy="338554"/>
          </a:xfrm>
          <a:prstGeom prst="rect">
            <a:avLst/>
          </a:prstGeom>
          <a:noFill/>
        </p:spPr>
        <p:txBody>
          <a:bodyPr wrap="square" rtlCol="0">
            <a:spAutoFit/>
          </a:bodyPr>
          <a:lstStyle/>
          <a:p>
            <a:r>
              <a:rPr lang="en-US" sz="1600" b="1" dirty="0"/>
              <a:t>2</a:t>
            </a:r>
          </a:p>
        </p:txBody>
      </p:sp>
      <p:pic>
        <p:nvPicPr>
          <p:cNvPr id="10" name="Picture 9">
            <a:extLst>
              <a:ext uri="{FF2B5EF4-FFF2-40B4-BE49-F238E27FC236}">
                <a16:creationId xmlns:a16="http://schemas.microsoft.com/office/drawing/2014/main" id="{E2743D23-C9DC-C2DD-8327-C2672675DF7B}"/>
              </a:ext>
            </a:extLst>
          </p:cNvPr>
          <p:cNvPicPr>
            <a:picLocks noChangeAspect="1"/>
          </p:cNvPicPr>
          <p:nvPr/>
        </p:nvPicPr>
        <p:blipFill>
          <a:blip r:embed="rId4"/>
          <a:stretch>
            <a:fillRect/>
          </a:stretch>
        </p:blipFill>
        <p:spPr>
          <a:xfrm>
            <a:off x="8253506" y="5184227"/>
            <a:ext cx="714475" cy="523948"/>
          </a:xfrm>
          <a:prstGeom prst="rect">
            <a:avLst/>
          </a:prstGeom>
        </p:spPr>
      </p:pic>
      <p:pic>
        <p:nvPicPr>
          <p:cNvPr id="11" name="Picture 10">
            <a:extLst>
              <a:ext uri="{FF2B5EF4-FFF2-40B4-BE49-F238E27FC236}">
                <a16:creationId xmlns:a16="http://schemas.microsoft.com/office/drawing/2014/main" id="{24EDCF1E-9F67-0F71-44DD-1FBEBAFE0C83}"/>
              </a:ext>
            </a:extLst>
          </p:cNvPr>
          <p:cNvPicPr>
            <a:picLocks noChangeAspect="1"/>
          </p:cNvPicPr>
          <p:nvPr/>
        </p:nvPicPr>
        <p:blipFill>
          <a:blip r:embed="rId4"/>
          <a:stretch>
            <a:fillRect/>
          </a:stretch>
        </p:blipFill>
        <p:spPr>
          <a:xfrm>
            <a:off x="9912559" y="5170548"/>
            <a:ext cx="714475" cy="523948"/>
          </a:xfrm>
          <a:prstGeom prst="rect">
            <a:avLst/>
          </a:prstGeom>
        </p:spPr>
      </p:pic>
    </p:spTree>
    <p:extLst>
      <p:ext uri="{BB962C8B-B14F-4D97-AF65-F5344CB8AC3E}">
        <p14:creationId xmlns:p14="http://schemas.microsoft.com/office/powerpoint/2010/main" val="931887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50" y="185738"/>
            <a:ext cx="11830050" cy="646331"/>
          </a:xfrm>
          <a:prstGeom prst="rect">
            <a:avLst/>
          </a:prstGeom>
          <a:noFill/>
        </p:spPr>
        <p:txBody>
          <a:bodyPr wrap="square" rtlCol="0">
            <a:spAutoFit/>
          </a:bodyPr>
          <a:lstStyle/>
          <a:p>
            <a:r>
              <a:rPr lang="en-US" sz="3600" b="1" dirty="0"/>
              <a:t>2.5G</a:t>
            </a:r>
          </a:p>
        </p:txBody>
      </p:sp>
      <p:sp>
        <p:nvSpPr>
          <p:cNvPr id="2" name="Rectangle 1"/>
          <p:cNvSpPr/>
          <p:nvPr/>
        </p:nvSpPr>
        <p:spPr>
          <a:xfrm>
            <a:off x="339520" y="996874"/>
            <a:ext cx="11493910" cy="1903726"/>
          </a:xfrm>
          <a:prstGeom prst="rect">
            <a:avLst/>
          </a:prstGeom>
        </p:spPr>
        <p:txBody>
          <a:bodyPr wrap="square">
            <a:spAutoFit/>
          </a:bodyPr>
          <a:lstStyle/>
          <a:p>
            <a:pPr marL="800100" lvl="1" indent="-342900" algn="thaiDist">
              <a:lnSpc>
                <a:spcPct val="107000"/>
              </a:lnSpc>
              <a:buFont typeface="Symbol" panose="05050102010706020507" pitchFamily="18" charset="2"/>
              <a:buChar char=""/>
            </a:pPr>
            <a:r>
              <a:rPr lang="en-US" sz="2200" dirty="0">
                <a:ea typeface="Calibri" panose="020F0502020204030204" pitchFamily="34" charset="0"/>
              </a:rPr>
              <a:t>General Packet Radio Service (GPRS)</a:t>
            </a:r>
          </a:p>
          <a:p>
            <a:pPr marL="800100" lvl="1" indent="-342900" algn="thaiDist">
              <a:lnSpc>
                <a:spcPct val="107000"/>
              </a:lnSpc>
              <a:buFont typeface="Symbol" panose="05050102010706020507" pitchFamily="18" charset="2"/>
              <a:buChar char=""/>
            </a:pPr>
            <a:r>
              <a:rPr lang="th-TH" sz="2200" dirty="0">
                <a:ea typeface="Calibri" panose="020F0502020204030204" pitchFamily="34" charset="0"/>
              </a:rPr>
              <a:t>ใช้ </a:t>
            </a:r>
            <a:r>
              <a:rPr lang="en-US" sz="2200" dirty="0">
                <a:ea typeface="Calibri" panose="020F0502020204030204" pitchFamily="34" charset="0"/>
              </a:rPr>
              <a:t>network </a:t>
            </a:r>
            <a:r>
              <a:rPr lang="th-TH" sz="2200" dirty="0">
                <a:ea typeface="Calibri" panose="020F0502020204030204" pitchFamily="34" charset="0"/>
              </a:rPr>
              <a:t>แบบ</a:t>
            </a:r>
            <a:r>
              <a:rPr lang="en-US" sz="2200" dirty="0">
                <a:ea typeface="Calibri" panose="020F0502020204030204" pitchFamily="34" charset="0"/>
              </a:rPr>
              <a:t> packet-switching</a:t>
            </a:r>
            <a:r>
              <a:rPr lang="th-TH" sz="2200" dirty="0">
                <a:ea typeface="Calibri" panose="020F0502020204030204" pitchFamily="34" charset="0"/>
              </a:rPr>
              <a:t> </a:t>
            </a:r>
            <a:r>
              <a:rPr lang="en-US" sz="2200" dirty="0">
                <a:ea typeface="Calibri" panose="020F0502020204030204" pitchFamily="34" charset="0"/>
              </a:rPr>
              <a:t>(</a:t>
            </a:r>
            <a:r>
              <a:rPr lang="th-TH" sz="2200" dirty="0">
                <a:ea typeface="Calibri" panose="020F0502020204030204" pitchFamily="34" charset="0"/>
              </a:rPr>
              <a:t>เหมือน </a:t>
            </a:r>
            <a:r>
              <a:rPr lang="en-US" sz="2200" dirty="0">
                <a:ea typeface="Calibri" panose="020F0502020204030204" pitchFamily="34" charset="0"/>
              </a:rPr>
              <a:t>internet)</a:t>
            </a:r>
          </a:p>
          <a:p>
            <a:pPr marL="800100" lvl="1" indent="-342900" algn="thaiDist">
              <a:lnSpc>
                <a:spcPct val="107000"/>
              </a:lnSpc>
              <a:buFont typeface="Symbol" panose="05050102010706020507" pitchFamily="18" charset="2"/>
              <a:buChar char=""/>
            </a:pPr>
            <a:r>
              <a:rPr lang="th-TH" sz="2200" dirty="0">
                <a:ea typeface="Calibri" panose="020F0502020204030204" pitchFamily="34" charset="0"/>
              </a:rPr>
              <a:t>คิดเงินตามปริมาณข้อมูล </a:t>
            </a:r>
            <a:r>
              <a:rPr lang="en-US" sz="2200" dirty="0">
                <a:ea typeface="Calibri" panose="020F0502020204030204" pitchFamily="34" charset="0"/>
              </a:rPr>
              <a:t>(MB/GB) </a:t>
            </a:r>
            <a:r>
              <a:rPr lang="th-TH" sz="2200" dirty="0">
                <a:ea typeface="Calibri" panose="020F0502020204030204" pitchFamily="34" charset="0"/>
              </a:rPr>
              <a:t>ไม่ได้คิดเงินตามเวลา</a:t>
            </a:r>
            <a:r>
              <a:rPr lang="en-US" sz="2200" dirty="0">
                <a:ea typeface="Calibri" panose="020F0502020204030204" pitchFamily="34" charset="0"/>
              </a:rPr>
              <a:t>  </a:t>
            </a:r>
          </a:p>
          <a:p>
            <a:pPr marL="800100" lvl="1" indent="-342900" algn="thaiDist">
              <a:lnSpc>
                <a:spcPct val="107000"/>
              </a:lnSpc>
              <a:buFont typeface="Symbol" panose="05050102010706020507" pitchFamily="18" charset="2"/>
              <a:buChar char=""/>
            </a:pPr>
            <a:r>
              <a:rPr lang="th-TH" sz="2200" dirty="0">
                <a:ea typeface="Calibri" panose="020F0502020204030204" pitchFamily="34" charset="0"/>
              </a:rPr>
              <a:t>การใช้งานเริ่มเปลี่ยนจาก </a:t>
            </a:r>
            <a:r>
              <a:rPr lang="en-US" sz="2200" dirty="0">
                <a:ea typeface="Calibri" panose="020F0502020204030204" pitchFamily="34" charset="0"/>
              </a:rPr>
              <a:t>voice </a:t>
            </a:r>
            <a:r>
              <a:rPr lang="th-TH" sz="2200" dirty="0">
                <a:ea typeface="Calibri" panose="020F0502020204030204" pitchFamily="34" charset="0"/>
              </a:rPr>
              <a:t>เป็น </a:t>
            </a:r>
            <a:r>
              <a:rPr lang="en-US" sz="2200" dirty="0">
                <a:ea typeface="Calibri" panose="020F0502020204030204" pitchFamily="34" charset="0"/>
              </a:rPr>
              <a:t>data </a:t>
            </a:r>
            <a:r>
              <a:rPr lang="th-TH" sz="2200" dirty="0">
                <a:ea typeface="Calibri" panose="020F0502020204030204" pitchFamily="34" charset="0"/>
              </a:rPr>
              <a:t>มากขึ้น</a:t>
            </a:r>
          </a:p>
          <a:p>
            <a:pPr marL="800100" lvl="1" indent="-342900" algn="thaiDist">
              <a:lnSpc>
                <a:spcPct val="107000"/>
              </a:lnSpc>
              <a:buFont typeface="Symbol" panose="05050102010706020507" pitchFamily="18" charset="2"/>
              <a:buChar char=""/>
            </a:pPr>
            <a:r>
              <a:rPr lang="th-TH" sz="2200" dirty="0">
                <a:ea typeface="Calibri" panose="020F0502020204030204" pitchFamily="34" charset="0"/>
              </a:rPr>
              <a:t>ดูเว็บไซต์ทั่ว ๆ ไปได้ แต่ยังทำ </a:t>
            </a:r>
            <a:r>
              <a:rPr lang="en-US" sz="2200" dirty="0">
                <a:ea typeface="Calibri" panose="020F0502020204030204" pitchFamily="34" charset="0"/>
              </a:rPr>
              <a:t>video streaming </a:t>
            </a:r>
            <a:r>
              <a:rPr lang="th-TH" sz="2200" dirty="0">
                <a:ea typeface="Calibri" panose="020F0502020204030204" pitchFamily="34" charset="0"/>
              </a:rPr>
              <a:t>ไม่ได้</a:t>
            </a:r>
          </a:p>
        </p:txBody>
      </p:sp>
      <p:pic>
        <p:nvPicPr>
          <p:cNvPr id="5" name="Picture 4"/>
          <p:cNvPicPr>
            <a:picLocks noChangeAspect="1"/>
          </p:cNvPicPr>
          <p:nvPr/>
        </p:nvPicPr>
        <p:blipFill>
          <a:blip r:embed="rId2"/>
          <a:stretch>
            <a:fillRect/>
          </a:stretch>
        </p:blipFill>
        <p:spPr>
          <a:xfrm>
            <a:off x="7215339" y="305403"/>
            <a:ext cx="4129842" cy="1539941"/>
          </a:xfrm>
          <a:prstGeom prst="rect">
            <a:avLst/>
          </a:prstGeom>
        </p:spPr>
      </p:pic>
      <p:sp>
        <p:nvSpPr>
          <p:cNvPr id="6" name="TextBox 5"/>
          <p:cNvSpPr txBox="1"/>
          <p:nvPr/>
        </p:nvSpPr>
        <p:spPr>
          <a:xfrm>
            <a:off x="7389676" y="1845344"/>
            <a:ext cx="4103985" cy="1200329"/>
          </a:xfrm>
          <a:prstGeom prst="rect">
            <a:avLst/>
          </a:prstGeom>
          <a:noFill/>
        </p:spPr>
        <p:txBody>
          <a:bodyPr wrap="square" rtlCol="0">
            <a:spAutoFit/>
          </a:bodyPr>
          <a:lstStyle/>
          <a:p>
            <a:r>
              <a:rPr lang="en-US" dirty="0">
                <a:solidFill>
                  <a:srgbClr val="FF0000"/>
                </a:solidFill>
              </a:rPr>
              <a:t>1 time slot = 1 voice channel</a:t>
            </a:r>
            <a:endParaRPr lang="th-TH" dirty="0">
              <a:solidFill>
                <a:srgbClr val="FF0000"/>
              </a:solidFill>
            </a:endParaRPr>
          </a:p>
          <a:p>
            <a:r>
              <a:rPr lang="th-TH" dirty="0">
                <a:solidFill>
                  <a:srgbClr val="FF0000"/>
                </a:solidFill>
              </a:rPr>
              <a:t>เอา </a:t>
            </a:r>
            <a:r>
              <a:rPr lang="en-US" dirty="0">
                <a:solidFill>
                  <a:srgbClr val="FF0000"/>
                </a:solidFill>
              </a:rPr>
              <a:t>time slot </a:t>
            </a:r>
            <a:r>
              <a:rPr lang="th-TH" dirty="0">
                <a:solidFill>
                  <a:srgbClr val="FF0000"/>
                </a:solidFill>
              </a:rPr>
              <a:t>ที่ว่างของ </a:t>
            </a:r>
            <a:r>
              <a:rPr lang="en-US" dirty="0">
                <a:solidFill>
                  <a:srgbClr val="FF0000"/>
                </a:solidFill>
              </a:rPr>
              <a:t>TDMA </a:t>
            </a:r>
            <a:r>
              <a:rPr lang="th-TH" dirty="0">
                <a:solidFill>
                  <a:srgbClr val="FF0000"/>
                </a:solidFill>
              </a:rPr>
              <a:t>มาใช้ทำ </a:t>
            </a:r>
            <a:r>
              <a:rPr lang="en-US" dirty="0">
                <a:solidFill>
                  <a:srgbClr val="FF0000"/>
                </a:solidFill>
              </a:rPr>
              <a:t>GPRS</a:t>
            </a:r>
          </a:p>
          <a:p>
            <a:r>
              <a:rPr lang="th-TH" dirty="0">
                <a:solidFill>
                  <a:srgbClr val="FF0000"/>
                </a:solidFill>
              </a:rPr>
              <a:t>เพื่อขาย </a:t>
            </a:r>
            <a:r>
              <a:rPr lang="en-US" dirty="0">
                <a:solidFill>
                  <a:srgbClr val="FF0000"/>
                </a:solidFill>
              </a:rPr>
              <a:t>data (internet) </a:t>
            </a:r>
            <a:r>
              <a:rPr lang="th-TH" dirty="0">
                <a:solidFill>
                  <a:srgbClr val="FF0000"/>
                </a:solidFill>
              </a:rPr>
              <a:t>คิดค่าบริการเป็นรายเดือน</a:t>
            </a:r>
            <a:br>
              <a:rPr lang="en-US" dirty="0">
                <a:solidFill>
                  <a:srgbClr val="FF0000"/>
                </a:solidFill>
              </a:rPr>
            </a:br>
            <a:r>
              <a:rPr lang="th-TH" dirty="0">
                <a:solidFill>
                  <a:srgbClr val="FF0000"/>
                </a:solidFill>
              </a:rPr>
              <a:t>จะได้ </a:t>
            </a:r>
            <a:r>
              <a:rPr lang="en-US" dirty="0">
                <a:solidFill>
                  <a:srgbClr val="FF0000"/>
                </a:solidFill>
              </a:rPr>
              <a:t>data rate </a:t>
            </a:r>
            <a:r>
              <a:rPr lang="th-TH" dirty="0">
                <a:solidFill>
                  <a:srgbClr val="FF0000"/>
                </a:solidFill>
              </a:rPr>
              <a:t>เท่าใด ขึ้นกับปริมาณการใช้งานในขณะนั้น</a:t>
            </a:r>
          </a:p>
        </p:txBody>
      </p:sp>
      <p:pic>
        <p:nvPicPr>
          <p:cNvPr id="10" name="Picture 9" descr="http://bankja.net/blog/wp-content/uploads/Screen-shot-2010-05-21-at-22.45.44--500x211.png"/>
          <p:cNvPicPr/>
          <p:nvPr/>
        </p:nvPicPr>
        <p:blipFill>
          <a:blip r:embed="rId3">
            <a:extLst>
              <a:ext uri="{28A0092B-C50C-407E-A947-70E740481C1C}">
                <a14:useLocalDpi xmlns:a14="http://schemas.microsoft.com/office/drawing/2010/main" val="0"/>
              </a:ext>
            </a:extLst>
          </a:blip>
          <a:srcRect/>
          <a:stretch>
            <a:fillRect/>
          </a:stretch>
        </p:blipFill>
        <p:spPr bwMode="auto">
          <a:xfrm>
            <a:off x="2138090" y="3125753"/>
            <a:ext cx="7448596" cy="3140567"/>
          </a:xfrm>
          <a:prstGeom prst="rect">
            <a:avLst/>
          </a:prstGeom>
          <a:noFill/>
          <a:ln>
            <a:noFill/>
          </a:ln>
        </p:spPr>
      </p:pic>
      <p:sp>
        <p:nvSpPr>
          <p:cNvPr id="8" name="Rectangle 7"/>
          <p:cNvSpPr/>
          <p:nvPr/>
        </p:nvSpPr>
        <p:spPr>
          <a:xfrm>
            <a:off x="3752850" y="4112732"/>
            <a:ext cx="885351" cy="211618"/>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908534" y="3435544"/>
            <a:ext cx="2749816" cy="2441381"/>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9652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50" y="185738"/>
            <a:ext cx="11830050" cy="646331"/>
          </a:xfrm>
          <a:prstGeom prst="rect">
            <a:avLst/>
          </a:prstGeom>
          <a:noFill/>
        </p:spPr>
        <p:txBody>
          <a:bodyPr wrap="square" rtlCol="0">
            <a:spAutoFit/>
          </a:bodyPr>
          <a:lstStyle/>
          <a:p>
            <a:r>
              <a:rPr lang="en-US" sz="3600" b="1" dirty="0"/>
              <a:t>2.75G</a:t>
            </a:r>
          </a:p>
        </p:txBody>
      </p:sp>
      <p:sp>
        <p:nvSpPr>
          <p:cNvPr id="2" name="Rectangle 1"/>
          <p:cNvSpPr/>
          <p:nvPr/>
        </p:nvSpPr>
        <p:spPr>
          <a:xfrm>
            <a:off x="339520" y="996874"/>
            <a:ext cx="11493910" cy="816890"/>
          </a:xfrm>
          <a:prstGeom prst="rect">
            <a:avLst/>
          </a:prstGeom>
        </p:spPr>
        <p:txBody>
          <a:bodyPr wrap="square">
            <a:spAutoFit/>
          </a:bodyPr>
          <a:lstStyle/>
          <a:p>
            <a:pPr marL="342900" lvl="0" indent="-342900" algn="thaiDist">
              <a:lnSpc>
                <a:spcPct val="107000"/>
              </a:lnSpc>
              <a:spcAft>
                <a:spcPts val="0"/>
              </a:spcAft>
              <a:buFont typeface="Symbol" panose="05050102010706020507" pitchFamily="18" charset="2"/>
              <a:buChar char=""/>
            </a:pPr>
            <a:r>
              <a:rPr lang="en-US" sz="2200" dirty="0">
                <a:ea typeface="Calibri" panose="020F0502020204030204" pitchFamily="34" charset="0"/>
              </a:rPr>
              <a:t>Enhanced Data Rates for GSM Evolution (EDGE)</a:t>
            </a:r>
          </a:p>
          <a:p>
            <a:pPr marL="342900" lvl="0" indent="-342900" algn="thaiDist">
              <a:lnSpc>
                <a:spcPct val="107000"/>
              </a:lnSpc>
              <a:spcAft>
                <a:spcPts val="0"/>
              </a:spcAft>
              <a:buFont typeface="Symbol" panose="05050102010706020507" pitchFamily="18" charset="2"/>
              <a:buChar char=""/>
            </a:pPr>
            <a:r>
              <a:rPr lang="th-TH" sz="2200" dirty="0">
                <a:ea typeface="Calibri" panose="020F0502020204030204" pitchFamily="34" charset="0"/>
              </a:rPr>
              <a:t>เปลี่ยนวิธี </a:t>
            </a:r>
            <a:r>
              <a:rPr lang="en-US" sz="2200" dirty="0">
                <a:ea typeface="Calibri" panose="020F0502020204030204" pitchFamily="34" charset="0"/>
              </a:rPr>
              <a:t>modulation </a:t>
            </a:r>
            <a:r>
              <a:rPr lang="th-TH" sz="2200" dirty="0">
                <a:ea typeface="Calibri" panose="020F0502020204030204" pitchFamily="34" charset="0"/>
              </a:rPr>
              <a:t>ทำให้ส่งข้อมูลได้เร็วขึ้น </a:t>
            </a:r>
            <a:r>
              <a:rPr lang="en-US" sz="2200" dirty="0">
                <a:ea typeface="Calibri" panose="020F0502020204030204" pitchFamily="34" charset="0"/>
              </a:rPr>
              <a:t>3 </a:t>
            </a:r>
            <a:r>
              <a:rPr lang="th-TH" sz="2200" dirty="0">
                <a:ea typeface="Calibri" panose="020F0502020204030204" pitchFamily="34" charset="0"/>
              </a:rPr>
              <a:t>เท่า</a:t>
            </a:r>
            <a:endParaRPr lang="en-US" sz="2200" dirty="0">
              <a:ea typeface="Calibri" panose="020F0502020204030204" pitchFamily="34" charset="0"/>
            </a:endParaRPr>
          </a:p>
        </p:txBody>
      </p:sp>
      <p:pic>
        <p:nvPicPr>
          <p:cNvPr id="7" name="Picture 6" descr="https://upload.wikimedia.org/wikipedia/commons/thumb/1/11/8PSK_Gray_Coded.svg/626px-8PSK_Gray_Coded.svg.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5381" y="1996900"/>
            <a:ext cx="2643124" cy="2738413"/>
          </a:xfrm>
          <a:prstGeom prst="rect">
            <a:avLst/>
          </a:prstGeom>
          <a:noFill/>
          <a:ln>
            <a:noFill/>
          </a:ln>
        </p:spPr>
      </p:pic>
      <p:sp>
        <p:nvSpPr>
          <p:cNvPr id="8" name="TextBox 7"/>
          <p:cNvSpPr txBox="1"/>
          <p:nvPr/>
        </p:nvSpPr>
        <p:spPr>
          <a:xfrm>
            <a:off x="7188608" y="4867305"/>
            <a:ext cx="3120118" cy="707886"/>
          </a:xfrm>
          <a:prstGeom prst="rect">
            <a:avLst/>
          </a:prstGeom>
          <a:noFill/>
        </p:spPr>
        <p:txBody>
          <a:bodyPr wrap="square" rtlCol="0">
            <a:spAutoFit/>
          </a:bodyPr>
          <a:lstStyle/>
          <a:p>
            <a:pPr algn="ctr"/>
            <a:r>
              <a:rPr lang="en-US" sz="2000" dirty="0"/>
              <a:t>Phase Shift Keying (PSK)</a:t>
            </a:r>
            <a:br>
              <a:rPr lang="en-US" sz="2000" dirty="0"/>
            </a:br>
            <a:r>
              <a:rPr lang="th-TH" sz="2000" dirty="0"/>
              <a:t>ใช้ </a:t>
            </a:r>
            <a:r>
              <a:rPr lang="en-US" sz="2000" dirty="0"/>
              <a:t>8 </a:t>
            </a:r>
            <a:r>
              <a:rPr lang="th-TH" sz="2000" dirty="0"/>
              <a:t>เฟสที่แตกต่างกัน</a:t>
            </a:r>
            <a:endParaRPr lang="en-US" sz="2000" dirty="0"/>
          </a:p>
        </p:txBody>
      </p:sp>
      <p:pic>
        <p:nvPicPr>
          <p:cNvPr id="9" name="Picture 8"/>
          <p:cNvPicPr>
            <a:picLocks noChangeAspect="1"/>
          </p:cNvPicPr>
          <p:nvPr/>
        </p:nvPicPr>
        <p:blipFill>
          <a:blip r:embed="rId3"/>
          <a:stretch>
            <a:fillRect/>
          </a:stretch>
        </p:blipFill>
        <p:spPr>
          <a:xfrm>
            <a:off x="782659" y="1996900"/>
            <a:ext cx="5154735" cy="3620491"/>
          </a:xfrm>
          <a:prstGeom prst="rect">
            <a:avLst/>
          </a:prstGeom>
        </p:spPr>
      </p:pic>
      <p:sp>
        <p:nvSpPr>
          <p:cNvPr id="10" name="TextBox 9"/>
          <p:cNvSpPr txBox="1"/>
          <p:nvPr/>
        </p:nvSpPr>
        <p:spPr>
          <a:xfrm>
            <a:off x="782659" y="5954999"/>
            <a:ext cx="5154735" cy="707886"/>
          </a:xfrm>
          <a:prstGeom prst="rect">
            <a:avLst/>
          </a:prstGeom>
          <a:noFill/>
        </p:spPr>
        <p:txBody>
          <a:bodyPr wrap="square" rtlCol="0">
            <a:spAutoFit/>
          </a:bodyPr>
          <a:lstStyle>
            <a:defPPr>
              <a:defRPr lang="en-US"/>
            </a:defPPr>
            <a:lvl1pPr algn="ctr">
              <a:defRPr sz="2800"/>
            </a:lvl1pPr>
          </a:lstStyle>
          <a:p>
            <a:r>
              <a:rPr lang="en-US" sz="2000" dirty="0"/>
              <a:t>Gaussian Minimum Shift Keying (GMSK)</a:t>
            </a:r>
            <a:br>
              <a:rPr lang="en-US" sz="2000" dirty="0"/>
            </a:br>
            <a:r>
              <a:rPr lang="th-TH" sz="2000" dirty="0"/>
              <a:t>ใช้ใน </a:t>
            </a:r>
            <a:r>
              <a:rPr lang="en-US" sz="2000" dirty="0"/>
              <a:t>GSM Standard</a:t>
            </a:r>
          </a:p>
        </p:txBody>
      </p:sp>
      <p:sp>
        <p:nvSpPr>
          <p:cNvPr id="11" name="TextBox 10"/>
          <p:cNvSpPr txBox="1"/>
          <p:nvPr/>
        </p:nvSpPr>
        <p:spPr>
          <a:xfrm>
            <a:off x="7523456" y="5575191"/>
            <a:ext cx="2466974" cy="646331"/>
          </a:xfrm>
          <a:prstGeom prst="rect">
            <a:avLst/>
          </a:prstGeom>
          <a:noFill/>
        </p:spPr>
        <p:txBody>
          <a:bodyPr wrap="square" rtlCol="0">
            <a:spAutoFit/>
          </a:bodyPr>
          <a:lstStyle/>
          <a:p>
            <a:pPr algn="ctr"/>
            <a:r>
              <a:rPr lang="th-TH" dirty="0">
                <a:solidFill>
                  <a:srgbClr val="FF0000"/>
                </a:solidFill>
              </a:rPr>
              <a:t>ส่งทีละ </a:t>
            </a:r>
            <a:r>
              <a:rPr lang="en-US" dirty="0">
                <a:solidFill>
                  <a:srgbClr val="FF0000"/>
                </a:solidFill>
              </a:rPr>
              <a:t>3 </a:t>
            </a:r>
            <a:r>
              <a:rPr lang="th-TH" dirty="0">
                <a:solidFill>
                  <a:srgbClr val="FF0000"/>
                </a:solidFill>
              </a:rPr>
              <a:t>บิต เร็วขึ้น </a:t>
            </a:r>
            <a:r>
              <a:rPr lang="en-US" dirty="0">
                <a:solidFill>
                  <a:srgbClr val="FF0000"/>
                </a:solidFill>
              </a:rPr>
              <a:t>3 </a:t>
            </a:r>
            <a:r>
              <a:rPr lang="th-TH" dirty="0">
                <a:solidFill>
                  <a:srgbClr val="FF0000"/>
                </a:solidFill>
              </a:rPr>
              <a:t>เท่า</a:t>
            </a:r>
            <a:endParaRPr lang="en-US" dirty="0">
              <a:solidFill>
                <a:srgbClr val="FF0000"/>
              </a:solidFill>
            </a:endParaRPr>
          </a:p>
          <a:p>
            <a:pPr algn="ctr"/>
            <a:r>
              <a:rPr lang="th-TH" dirty="0">
                <a:solidFill>
                  <a:srgbClr val="FF0000"/>
                </a:solidFill>
              </a:rPr>
              <a:t>เร็วกว่า </a:t>
            </a:r>
            <a:r>
              <a:rPr lang="en-US" dirty="0">
                <a:solidFill>
                  <a:srgbClr val="FF0000"/>
                </a:solidFill>
              </a:rPr>
              <a:t>GMSK 3 </a:t>
            </a:r>
            <a:r>
              <a:rPr lang="th-TH" dirty="0">
                <a:solidFill>
                  <a:srgbClr val="FF0000"/>
                </a:solidFill>
              </a:rPr>
              <a:t>เท่า</a:t>
            </a:r>
            <a:endParaRPr lang="en-US" dirty="0">
              <a:solidFill>
                <a:srgbClr val="FF0000"/>
              </a:solidFill>
            </a:endParaRPr>
          </a:p>
        </p:txBody>
      </p:sp>
      <p:sp>
        <p:nvSpPr>
          <p:cNvPr id="13" name="Right Brace 12"/>
          <p:cNvSpPr/>
          <p:nvPr/>
        </p:nvSpPr>
        <p:spPr>
          <a:xfrm rot="5400000">
            <a:off x="1916213" y="5354523"/>
            <a:ext cx="66665" cy="56947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1901437" y="5659907"/>
            <a:ext cx="2661038" cy="369332"/>
          </a:xfrm>
          <a:prstGeom prst="rect">
            <a:avLst/>
          </a:prstGeom>
          <a:noFill/>
        </p:spPr>
        <p:txBody>
          <a:bodyPr wrap="square" rtlCol="0">
            <a:spAutoFit/>
          </a:bodyPr>
          <a:lstStyle/>
          <a:p>
            <a:r>
              <a:rPr lang="th-TH" dirty="0">
                <a:solidFill>
                  <a:srgbClr val="FF0000"/>
                </a:solidFill>
              </a:rPr>
              <a:t>ส่งได้ </a:t>
            </a:r>
            <a:r>
              <a:rPr lang="en-US" dirty="0">
                <a:solidFill>
                  <a:srgbClr val="FF0000"/>
                </a:solidFill>
              </a:rPr>
              <a:t>1</a:t>
            </a:r>
            <a:r>
              <a:rPr lang="th-TH" dirty="0">
                <a:solidFill>
                  <a:srgbClr val="FF0000"/>
                </a:solidFill>
              </a:rPr>
              <a:t> บิต แต่ถ้าใช้ </a:t>
            </a:r>
            <a:r>
              <a:rPr lang="en-US" dirty="0">
                <a:solidFill>
                  <a:srgbClr val="FF0000"/>
                </a:solidFill>
              </a:rPr>
              <a:t>PSK </a:t>
            </a:r>
            <a:r>
              <a:rPr lang="th-TH" dirty="0">
                <a:solidFill>
                  <a:srgbClr val="FF0000"/>
                </a:solidFill>
              </a:rPr>
              <a:t>ส่งได้ </a:t>
            </a:r>
            <a:r>
              <a:rPr lang="en-US" dirty="0">
                <a:solidFill>
                  <a:srgbClr val="FF0000"/>
                </a:solidFill>
              </a:rPr>
              <a:t>3 </a:t>
            </a:r>
            <a:r>
              <a:rPr lang="th-TH" dirty="0">
                <a:solidFill>
                  <a:srgbClr val="FF0000"/>
                </a:solidFill>
              </a:rPr>
              <a:t>บิต</a:t>
            </a:r>
            <a:endParaRPr lang="en-US" dirty="0">
              <a:solidFill>
                <a:srgbClr val="FF0000"/>
              </a:solidFill>
            </a:endParaRPr>
          </a:p>
        </p:txBody>
      </p:sp>
    </p:spTree>
    <p:extLst>
      <p:ext uri="{BB962C8B-B14F-4D97-AF65-F5344CB8AC3E}">
        <p14:creationId xmlns:p14="http://schemas.microsoft.com/office/powerpoint/2010/main" val="1613091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62301" y="0"/>
            <a:ext cx="7537836" cy="6858000"/>
          </a:xfrm>
          <a:prstGeom prst="rect">
            <a:avLst/>
          </a:prstGeom>
        </p:spPr>
      </p:pic>
      <p:sp>
        <p:nvSpPr>
          <p:cNvPr id="3" name="TextBox 2"/>
          <p:cNvSpPr txBox="1"/>
          <p:nvPr/>
        </p:nvSpPr>
        <p:spPr>
          <a:xfrm>
            <a:off x="590550" y="619125"/>
            <a:ext cx="3162301" cy="1384995"/>
          </a:xfrm>
          <a:prstGeom prst="rect">
            <a:avLst/>
          </a:prstGeom>
          <a:noFill/>
        </p:spPr>
        <p:txBody>
          <a:bodyPr wrap="square" rtlCol="0">
            <a:spAutoFit/>
          </a:bodyPr>
          <a:lstStyle/>
          <a:p>
            <a:r>
              <a:rPr lang="th-TH" sz="2800" dirty="0">
                <a:solidFill>
                  <a:srgbClr val="FF0000"/>
                </a:solidFill>
              </a:rPr>
              <a:t>ข้อดีคือสัญญาณไม่เพี้ยนเลย</a:t>
            </a:r>
          </a:p>
          <a:p>
            <a:r>
              <a:rPr lang="en-US" sz="2800" dirty="0">
                <a:solidFill>
                  <a:srgbClr val="FF0000"/>
                </a:solidFill>
              </a:rPr>
              <a:t>(</a:t>
            </a:r>
            <a:r>
              <a:rPr lang="th-TH" sz="2800" dirty="0">
                <a:solidFill>
                  <a:srgbClr val="FF0000"/>
                </a:solidFill>
              </a:rPr>
              <a:t>ถ้าการรบกวนไม่มากเกินไป</a:t>
            </a:r>
            <a:r>
              <a:rPr lang="en-US" sz="2800" dirty="0">
                <a:solidFill>
                  <a:srgbClr val="FF0000"/>
                </a:solidFill>
              </a:rPr>
              <a:t>)</a:t>
            </a:r>
            <a:endParaRPr lang="th-TH" sz="2800" dirty="0">
              <a:solidFill>
                <a:srgbClr val="FF0000"/>
              </a:solidFill>
            </a:endParaRPr>
          </a:p>
          <a:p>
            <a:r>
              <a:rPr lang="th-TH" sz="2800" dirty="0">
                <a:solidFill>
                  <a:srgbClr val="FF0000"/>
                </a:solidFill>
              </a:rPr>
              <a:t>เข้ารหัสข้อมูลได้ง่าย ปลอดภัย</a:t>
            </a:r>
          </a:p>
        </p:txBody>
      </p:sp>
    </p:spTree>
    <p:extLst>
      <p:ext uri="{BB962C8B-B14F-4D97-AF65-F5344CB8AC3E}">
        <p14:creationId xmlns:p14="http://schemas.microsoft.com/office/powerpoint/2010/main" val="1555176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50" y="185738"/>
            <a:ext cx="11830050" cy="646331"/>
          </a:xfrm>
          <a:prstGeom prst="rect">
            <a:avLst/>
          </a:prstGeom>
          <a:noFill/>
        </p:spPr>
        <p:txBody>
          <a:bodyPr wrap="square" rtlCol="0">
            <a:spAutoFit/>
          </a:bodyPr>
          <a:lstStyle/>
          <a:p>
            <a:r>
              <a:rPr lang="en-US" sz="3600" b="1" dirty="0"/>
              <a:t>3G</a:t>
            </a:r>
          </a:p>
        </p:txBody>
      </p:sp>
      <p:sp>
        <p:nvSpPr>
          <p:cNvPr id="2" name="Rectangle 1"/>
          <p:cNvSpPr/>
          <p:nvPr/>
        </p:nvSpPr>
        <p:spPr>
          <a:xfrm>
            <a:off x="339520" y="996874"/>
            <a:ext cx="11493910" cy="1541448"/>
          </a:xfrm>
          <a:prstGeom prst="rect">
            <a:avLst/>
          </a:prstGeom>
        </p:spPr>
        <p:txBody>
          <a:bodyPr wrap="square">
            <a:spAutoFit/>
          </a:bodyPr>
          <a:lstStyle/>
          <a:p>
            <a:pPr marL="342900" lvl="0" indent="-342900" algn="thaiDist">
              <a:lnSpc>
                <a:spcPct val="107000"/>
              </a:lnSpc>
              <a:spcAft>
                <a:spcPts val="0"/>
              </a:spcAft>
              <a:buFont typeface="Symbol" panose="05050102010706020507" pitchFamily="18" charset="2"/>
              <a:buChar char=""/>
            </a:pPr>
            <a:r>
              <a:rPr lang="th-TH" sz="2200" dirty="0">
                <a:ea typeface="Calibri" panose="020F0502020204030204" pitchFamily="34" charset="0"/>
              </a:rPr>
              <a:t>ใช้</a:t>
            </a:r>
            <a:r>
              <a:rPr lang="en-US" sz="2200" dirty="0">
                <a:ea typeface="Calibri" panose="020F0502020204030204" pitchFamily="34" charset="0"/>
              </a:rPr>
              <a:t> CDMA (2G </a:t>
            </a:r>
            <a:r>
              <a:rPr lang="th-TH" sz="2200" dirty="0">
                <a:ea typeface="Calibri" panose="020F0502020204030204" pitchFamily="34" charset="0"/>
              </a:rPr>
              <a:t>ใช้ </a:t>
            </a:r>
            <a:r>
              <a:rPr lang="en-US" sz="2200" dirty="0">
                <a:ea typeface="Calibri" panose="020F0502020204030204" pitchFamily="34" charset="0"/>
              </a:rPr>
              <a:t>FDMA + TDMA)</a:t>
            </a:r>
          </a:p>
          <a:p>
            <a:pPr marL="342900" lvl="0" indent="-342900" algn="thaiDist">
              <a:lnSpc>
                <a:spcPct val="107000"/>
              </a:lnSpc>
              <a:spcAft>
                <a:spcPts val="0"/>
              </a:spcAft>
              <a:buFont typeface="Symbol" panose="05050102010706020507" pitchFamily="18" charset="2"/>
              <a:buChar char=""/>
            </a:pPr>
            <a:r>
              <a:rPr lang="th-TH" sz="2200" dirty="0">
                <a:ea typeface="Calibri" panose="020F0502020204030204" pitchFamily="34" charset="0"/>
              </a:rPr>
              <a:t>ได้ </a:t>
            </a:r>
            <a:r>
              <a:rPr lang="en-US" sz="2200" dirty="0">
                <a:ea typeface="Calibri" panose="020F0502020204030204" pitchFamily="34" charset="0"/>
              </a:rPr>
              <a:t>data rate </a:t>
            </a:r>
            <a:r>
              <a:rPr lang="th-TH" sz="2200" dirty="0">
                <a:ea typeface="Calibri" panose="020F0502020204030204" pitchFamily="34" charset="0"/>
              </a:rPr>
              <a:t>สูงพอที่จะทำ </a:t>
            </a:r>
            <a:r>
              <a:rPr lang="en-US" sz="2200" dirty="0">
                <a:ea typeface="Calibri" panose="020F0502020204030204" pitchFamily="34" charset="0"/>
              </a:rPr>
              <a:t>video streaming </a:t>
            </a:r>
            <a:r>
              <a:rPr lang="th-TH" sz="2200" dirty="0">
                <a:ea typeface="Calibri" panose="020F0502020204030204" pitchFamily="34" charset="0"/>
              </a:rPr>
              <a:t>ได้ </a:t>
            </a:r>
            <a:r>
              <a:rPr lang="en-US" sz="2200" dirty="0">
                <a:ea typeface="Calibri" panose="020F0502020204030204" pitchFamily="34" charset="0"/>
              </a:rPr>
              <a:t>(</a:t>
            </a:r>
            <a:r>
              <a:rPr lang="th-TH" sz="2200" dirty="0">
                <a:ea typeface="Calibri" panose="020F0502020204030204" pitchFamily="34" charset="0"/>
              </a:rPr>
              <a:t>แต่ถ้ามี </a:t>
            </a:r>
            <a:r>
              <a:rPr lang="en-US" sz="2200" dirty="0">
                <a:ea typeface="Calibri" panose="020F0502020204030204" pitchFamily="34" charset="0"/>
              </a:rPr>
              <a:t>users</a:t>
            </a:r>
            <a:r>
              <a:rPr lang="th-TH" sz="2200" dirty="0">
                <a:ea typeface="Calibri" panose="020F0502020204030204" pitchFamily="34" charset="0"/>
              </a:rPr>
              <a:t> ใน </a:t>
            </a:r>
            <a:r>
              <a:rPr lang="en-US" sz="2200" dirty="0">
                <a:ea typeface="Calibri" panose="020F0502020204030204" pitchFamily="34" charset="0"/>
              </a:rPr>
              <a:t>cell </a:t>
            </a:r>
            <a:r>
              <a:rPr lang="th-TH" sz="2200" dirty="0">
                <a:ea typeface="Calibri" panose="020F0502020204030204" pitchFamily="34" charset="0"/>
              </a:rPr>
              <a:t>จำนวนมาก </a:t>
            </a:r>
            <a:r>
              <a:rPr lang="en-US" sz="2200" dirty="0">
                <a:ea typeface="Calibri" panose="020F0502020204030204" pitchFamily="34" charset="0"/>
              </a:rPr>
              <a:t>data rate </a:t>
            </a:r>
            <a:r>
              <a:rPr lang="th-TH" sz="2200" dirty="0">
                <a:ea typeface="Calibri" panose="020F0502020204030204" pitchFamily="34" charset="0"/>
              </a:rPr>
              <a:t>ก็จะลดลง</a:t>
            </a:r>
            <a:r>
              <a:rPr lang="en-US" sz="2200" dirty="0">
                <a:ea typeface="Calibri" panose="020F0502020204030204" pitchFamily="34" charset="0"/>
              </a:rPr>
              <a:t>)</a:t>
            </a:r>
            <a:endParaRPr lang="th-TH" sz="2200" dirty="0">
              <a:ea typeface="Calibri" panose="020F0502020204030204" pitchFamily="34" charset="0"/>
            </a:endParaRPr>
          </a:p>
          <a:p>
            <a:pPr marL="342900" lvl="0" indent="-342900" algn="thaiDist">
              <a:lnSpc>
                <a:spcPct val="107000"/>
              </a:lnSpc>
              <a:spcAft>
                <a:spcPts val="0"/>
              </a:spcAft>
              <a:buFont typeface="Symbol" panose="05050102010706020507" pitchFamily="18" charset="2"/>
              <a:buChar char=""/>
            </a:pPr>
            <a:r>
              <a:rPr lang="th-TH" sz="2200" dirty="0">
                <a:ea typeface="Calibri" panose="020F0502020204030204" pitchFamily="34" charset="0"/>
              </a:rPr>
              <a:t>แบบที่ </a:t>
            </a:r>
            <a:r>
              <a:rPr lang="en-US" sz="2200" dirty="0">
                <a:ea typeface="Calibri" panose="020F0502020204030204" pitchFamily="34" charset="0"/>
              </a:rPr>
              <a:t>1 </a:t>
            </a:r>
            <a:r>
              <a:rPr lang="th-TH" sz="2200" dirty="0" err="1">
                <a:ea typeface="Calibri" panose="020F0502020204030204" pitchFamily="34" charset="0"/>
              </a:rPr>
              <a:t>อัปเ</a:t>
            </a:r>
            <a:r>
              <a:rPr lang="th-TH" sz="2200" dirty="0">
                <a:ea typeface="Calibri" panose="020F0502020204030204" pitchFamily="34" charset="0"/>
              </a:rPr>
              <a:t>กรดระบบเดิม </a:t>
            </a:r>
            <a:r>
              <a:rPr lang="en-US" sz="2200" dirty="0">
                <a:ea typeface="Calibri" panose="020F0502020204030204" pitchFamily="34" charset="0"/>
              </a:rPr>
              <a:t>GSM -&gt; UMTS</a:t>
            </a:r>
            <a:endParaRPr lang="th-TH" sz="2200" dirty="0">
              <a:ea typeface="Calibri" panose="020F0502020204030204" pitchFamily="34" charset="0"/>
            </a:endParaRPr>
          </a:p>
          <a:p>
            <a:pPr marL="342900" lvl="0" indent="-342900" algn="thaiDist">
              <a:lnSpc>
                <a:spcPct val="107000"/>
              </a:lnSpc>
              <a:spcAft>
                <a:spcPts val="0"/>
              </a:spcAft>
              <a:buFont typeface="Symbol" panose="05050102010706020507" pitchFamily="18" charset="2"/>
              <a:buChar char=""/>
            </a:pPr>
            <a:r>
              <a:rPr lang="th-TH" sz="2200" dirty="0">
                <a:ea typeface="Calibri" panose="020F0502020204030204" pitchFamily="34" charset="0"/>
              </a:rPr>
              <a:t>แบบที่ </a:t>
            </a:r>
            <a:r>
              <a:rPr lang="en-US" sz="2200" dirty="0">
                <a:ea typeface="Calibri" panose="020F0502020204030204" pitchFamily="34" charset="0"/>
              </a:rPr>
              <a:t>2 </a:t>
            </a:r>
            <a:r>
              <a:rPr lang="th-TH" sz="2200" dirty="0" err="1">
                <a:ea typeface="Calibri" panose="020F0502020204030204" pitchFamily="34" charset="0"/>
              </a:rPr>
              <a:t>อัปเ</a:t>
            </a:r>
            <a:r>
              <a:rPr lang="th-TH" sz="2200" dirty="0">
                <a:ea typeface="Calibri" panose="020F0502020204030204" pitchFamily="34" charset="0"/>
              </a:rPr>
              <a:t>กรดระบบเดิม </a:t>
            </a:r>
            <a:r>
              <a:rPr lang="en-US" sz="2200" dirty="0">
                <a:ea typeface="Calibri" panose="020F0502020204030204" pitchFamily="34" charset="0"/>
              </a:rPr>
              <a:t>IS-95 (</a:t>
            </a:r>
            <a:r>
              <a:rPr lang="en-US" sz="2200" dirty="0" err="1">
                <a:ea typeface="Calibri" panose="020F0502020204030204" pitchFamily="34" charset="0"/>
              </a:rPr>
              <a:t>cdmaOne</a:t>
            </a:r>
            <a:r>
              <a:rPr lang="en-US" sz="2200" dirty="0">
                <a:ea typeface="Calibri" panose="020F0502020204030204" pitchFamily="34" charset="0"/>
              </a:rPr>
              <a:t>) -&gt; CDMA2000</a:t>
            </a:r>
          </a:p>
        </p:txBody>
      </p:sp>
      <p:pic>
        <p:nvPicPr>
          <p:cNvPr id="3" name="Picture 2"/>
          <p:cNvPicPr>
            <a:picLocks noChangeAspect="1"/>
          </p:cNvPicPr>
          <p:nvPr/>
        </p:nvPicPr>
        <p:blipFill>
          <a:blip r:embed="rId2"/>
          <a:stretch>
            <a:fillRect/>
          </a:stretch>
        </p:blipFill>
        <p:spPr>
          <a:xfrm>
            <a:off x="1192675" y="2616936"/>
            <a:ext cx="6052187" cy="4064372"/>
          </a:xfrm>
          <a:prstGeom prst="rect">
            <a:avLst/>
          </a:prstGeom>
        </p:spPr>
      </p:pic>
      <p:sp>
        <p:nvSpPr>
          <p:cNvPr id="5" name="Rounded Rectangle 4"/>
          <p:cNvSpPr/>
          <p:nvPr/>
        </p:nvSpPr>
        <p:spPr>
          <a:xfrm>
            <a:off x="1100589" y="5445024"/>
            <a:ext cx="6144273" cy="856475"/>
          </a:xfrm>
          <a:prstGeom prst="roundRect">
            <a:avLst/>
          </a:pr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244862" y="5932167"/>
            <a:ext cx="3740352" cy="369332"/>
          </a:xfrm>
          <a:prstGeom prst="rect">
            <a:avLst/>
          </a:prstGeom>
          <a:noFill/>
        </p:spPr>
        <p:txBody>
          <a:bodyPr wrap="square" rtlCol="0">
            <a:spAutoFit/>
          </a:bodyPr>
          <a:lstStyle/>
          <a:p>
            <a:r>
              <a:rPr lang="en-US" dirty="0">
                <a:solidFill>
                  <a:srgbClr val="FF0000"/>
                </a:solidFill>
              </a:rPr>
              <a:t>Upgrade </a:t>
            </a:r>
            <a:r>
              <a:rPr lang="th-TH" dirty="0">
                <a:solidFill>
                  <a:srgbClr val="FF0000"/>
                </a:solidFill>
              </a:rPr>
              <a:t>ระบบ </a:t>
            </a:r>
            <a:r>
              <a:rPr lang="en-US" dirty="0">
                <a:solidFill>
                  <a:srgbClr val="FF0000"/>
                </a:solidFill>
              </a:rPr>
              <a:t>GSM </a:t>
            </a:r>
            <a:r>
              <a:rPr lang="th-TH" dirty="0">
                <a:solidFill>
                  <a:srgbClr val="FF0000"/>
                </a:solidFill>
              </a:rPr>
              <a:t>เดิม</a:t>
            </a:r>
            <a:r>
              <a:rPr lang="en-US" dirty="0">
                <a:solidFill>
                  <a:srgbClr val="FF0000"/>
                </a:solidFill>
              </a:rPr>
              <a:t> </a:t>
            </a:r>
            <a:r>
              <a:rPr lang="th-TH" dirty="0">
                <a:solidFill>
                  <a:srgbClr val="FF0000"/>
                </a:solidFill>
              </a:rPr>
              <a:t>ให้เป็น </a:t>
            </a:r>
            <a:r>
              <a:rPr lang="en-US" dirty="0">
                <a:solidFill>
                  <a:srgbClr val="FF0000"/>
                </a:solidFill>
              </a:rPr>
              <a:t>UMTS</a:t>
            </a:r>
          </a:p>
        </p:txBody>
      </p:sp>
      <p:sp>
        <p:nvSpPr>
          <p:cNvPr id="7" name="Rectangle 6">
            <a:extLst>
              <a:ext uri="{FF2B5EF4-FFF2-40B4-BE49-F238E27FC236}">
                <a16:creationId xmlns:a16="http://schemas.microsoft.com/office/drawing/2014/main" id="{06C64A52-43F3-B36D-A983-C3192CFFF98C}"/>
              </a:ext>
            </a:extLst>
          </p:cNvPr>
          <p:cNvSpPr/>
          <p:nvPr/>
        </p:nvSpPr>
        <p:spPr>
          <a:xfrm>
            <a:off x="1027279" y="2518080"/>
            <a:ext cx="9550666" cy="4163228"/>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9117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50" y="185738"/>
            <a:ext cx="11830050" cy="646331"/>
          </a:xfrm>
          <a:prstGeom prst="rect">
            <a:avLst/>
          </a:prstGeom>
          <a:noFill/>
        </p:spPr>
        <p:txBody>
          <a:bodyPr wrap="square" rtlCol="0">
            <a:spAutoFit/>
          </a:bodyPr>
          <a:lstStyle/>
          <a:p>
            <a:r>
              <a:rPr lang="en-US" sz="3600" b="1" dirty="0"/>
              <a:t>Subscriber identity module (SIM)</a:t>
            </a:r>
          </a:p>
        </p:txBody>
      </p:sp>
      <p:sp>
        <p:nvSpPr>
          <p:cNvPr id="2" name="Rectangle 1"/>
          <p:cNvSpPr/>
          <p:nvPr/>
        </p:nvSpPr>
        <p:spPr>
          <a:xfrm>
            <a:off x="339520" y="996874"/>
            <a:ext cx="11493910" cy="2331792"/>
          </a:xfrm>
          <a:prstGeom prst="rect">
            <a:avLst/>
          </a:prstGeom>
        </p:spPr>
        <p:txBody>
          <a:bodyPr wrap="square">
            <a:spAutoFit/>
          </a:bodyPr>
          <a:lstStyle/>
          <a:p>
            <a:pPr marL="342900" lvl="0" indent="-342900" algn="thaiDist">
              <a:lnSpc>
                <a:spcPct val="107000"/>
              </a:lnSpc>
              <a:spcAft>
                <a:spcPts val="0"/>
              </a:spcAft>
              <a:buFont typeface="Symbol" panose="05050102010706020507" pitchFamily="18" charset="2"/>
              <a:buChar char=""/>
            </a:pPr>
            <a:r>
              <a:rPr lang="en-US" sz="2200" dirty="0">
                <a:ea typeface="Calibri" panose="020F0502020204030204" pitchFamily="34" charset="0"/>
              </a:rPr>
              <a:t>SIM </a:t>
            </a:r>
            <a:r>
              <a:rPr lang="th-TH" sz="2200" dirty="0">
                <a:ea typeface="Calibri" panose="020F0502020204030204" pitchFamily="34" charset="0"/>
              </a:rPr>
              <a:t>เป็นสิ่งที่กำหนดว่าจะให้บริการอะไรบ้าง </a:t>
            </a:r>
            <a:r>
              <a:rPr lang="en-US" sz="2200" dirty="0">
                <a:ea typeface="Calibri" panose="020F0502020204030204" pitchFamily="34" charset="0"/>
              </a:rPr>
              <a:t>voice, data, package/promotion </a:t>
            </a:r>
            <a:r>
              <a:rPr lang="th-TH" sz="2200" dirty="0">
                <a:ea typeface="Calibri" panose="020F0502020204030204" pitchFamily="34" charset="0"/>
              </a:rPr>
              <a:t>ฯลฯ</a:t>
            </a:r>
            <a:endParaRPr lang="en-US" sz="2200" dirty="0">
              <a:ea typeface="Calibri" panose="020F0502020204030204" pitchFamily="34" charset="0"/>
            </a:endParaRPr>
          </a:p>
          <a:p>
            <a:pPr marL="342900" lvl="0" indent="-342900" algn="thaiDist">
              <a:lnSpc>
                <a:spcPct val="107000"/>
              </a:lnSpc>
              <a:spcAft>
                <a:spcPts val="0"/>
              </a:spcAft>
              <a:buFont typeface="Symbol" panose="05050102010706020507" pitchFamily="18" charset="2"/>
              <a:buChar char=""/>
            </a:pPr>
            <a:r>
              <a:rPr lang="th-TH" sz="2200" dirty="0">
                <a:ea typeface="Calibri" panose="020F0502020204030204" pitchFamily="34" charset="0"/>
              </a:rPr>
              <a:t>ไม่ใช้เบอร์โทรศัพท์ เนื่องจากเบอร์เดิม เปลี่ยน </a:t>
            </a:r>
            <a:r>
              <a:rPr lang="en-US" sz="2200" dirty="0">
                <a:ea typeface="Calibri" panose="020F0502020204030204" pitchFamily="34" charset="0"/>
              </a:rPr>
              <a:t>SIM </a:t>
            </a:r>
            <a:r>
              <a:rPr lang="th-TH" sz="2200" dirty="0">
                <a:ea typeface="Calibri" panose="020F0502020204030204" pitchFamily="34" charset="0"/>
              </a:rPr>
              <a:t>ได้ เช่น เปลี่ยน </a:t>
            </a:r>
            <a:r>
              <a:rPr lang="en-US" sz="2200" dirty="0">
                <a:ea typeface="Calibri" panose="020F0502020204030204" pitchFamily="34" charset="0"/>
              </a:rPr>
              <a:t>package/promotion</a:t>
            </a:r>
          </a:p>
          <a:p>
            <a:pPr marL="342900" lvl="0" indent="-342900" algn="thaiDist">
              <a:lnSpc>
                <a:spcPct val="107000"/>
              </a:lnSpc>
              <a:spcAft>
                <a:spcPts val="0"/>
              </a:spcAft>
              <a:buFont typeface="Symbol" panose="05050102010706020507" pitchFamily="18" charset="2"/>
              <a:buChar char=""/>
            </a:pPr>
            <a:r>
              <a:rPr lang="th-TH" sz="2200" dirty="0">
                <a:ea typeface="Calibri" panose="020F0502020204030204" pitchFamily="34" charset="0"/>
              </a:rPr>
              <a:t>หรือเบอร์เดียวมีหลาย </a:t>
            </a:r>
            <a:r>
              <a:rPr lang="en-US" sz="2200" dirty="0">
                <a:ea typeface="Calibri" panose="020F0502020204030204" pitchFamily="34" charset="0"/>
              </a:rPr>
              <a:t>SIM </a:t>
            </a:r>
            <a:r>
              <a:rPr lang="th-TH" sz="2200" dirty="0">
                <a:ea typeface="Calibri" panose="020F0502020204030204" pitchFamily="34" charset="0"/>
              </a:rPr>
              <a:t>เช่น </a:t>
            </a:r>
            <a:r>
              <a:rPr lang="en-US" sz="2200" dirty="0">
                <a:ea typeface="Calibri" panose="020F0502020204030204" pitchFamily="34" charset="0"/>
              </a:rPr>
              <a:t>SIM </a:t>
            </a:r>
            <a:r>
              <a:rPr lang="th-TH" sz="2200" dirty="0">
                <a:ea typeface="Calibri" panose="020F0502020204030204" pitchFamily="34" charset="0"/>
              </a:rPr>
              <a:t>หลักใช้ </a:t>
            </a:r>
            <a:r>
              <a:rPr lang="en-US" sz="2200" dirty="0">
                <a:ea typeface="Calibri" panose="020F0502020204030204" pitchFamily="34" charset="0"/>
              </a:rPr>
              <a:t>voice + data, SIM </a:t>
            </a:r>
            <a:r>
              <a:rPr lang="th-TH" sz="2200" dirty="0">
                <a:ea typeface="Calibri" panose="020F0502020204030204" pitchFamily="34" charset="0"/>
              </a:rPr>
              <a:t>อื่น ๆ ใช้ </a:t>
            </a:r>
            <a:r>
              <a:rPr lang="en-US" sz="2200" dirty="0">
                <a:ea typeface="Calibri" panose="020F0502020204030204" pitchFamily="34" charset="0"/>
              </a:rPr>
              <a:t>data </a:t>
            </a:r>
            <a:r>
              <a:rPr lang="th-TH" sz="2200" dirty="0">
                <a:ea typeface="Calibri" panose="020F0502020204030204" pitchFamily="34" charset="0"/>
              </a:rPr>
              <a:t>ได้อย่างเดียว</a:t>
            </a:r>
            <a:endParaRPr lang="en-US" sz="2200" dirty="0">
              <a:ea typeface="Calibri" panose="020F0502020204030204" pitchFamily="34" charset="0"/>
            </a:endParaRPr>
          </a:p>
          <a:p>
            <a:pPr marL="342900" lvl="0" indent="-342900" algn="thaiDist">
              <a:lnSpc>
                <a:spcPct val="107000"/>
              </a:lnSpc>
              <a:spcAft>
                <a:spcPts val="0"/>
              </a:spcAft>
              <a:buFont typeface="Symbol" panose="05050102010706020507" pitchFamily="18" charset="2"/>
              <a:buChar char=""/>
            </a:pPr>
            <a:r>
              <a:rPr lang="th-TH" sz="2200" dirty="0">
                <a:ea typeface="Calibri" panose="020F0502020204030204" pitchFamily="34" charset="0"/>
              </a:rPr>
              <a:t>ในระบบ </a:t>
            </a:r>
            <a:r>
              <a:rPr lang="en-US" sz="2200" dirty="0">
                <a:ea typeface="Calibri" panose="020F0502020204030204" pitchFamily="34" charset="0"/>
              </a:rPr>
              <a:t>GSM </a:t>
            </a:r>
            <a:r>
              <a:rPr lang="th-TH" sz="2200" dirty="0">
                <a:ea typeface="Calibri" panose="020F0502020204030204" pitchFamily="34" charset="0"/>
              </a:rPr>
              <a:t>ถ้าไม่มี </a:t>
            </a:r>
            <a:r>
              <a:rPr lang="en-US" sz="2200" dirty="0">
                <a:ea typeface="Calibri" panose="020F0502020204030204" pitchFamily="34" charset="0"/>
              </a:rPr>
              <a:t>SIM </a:t>
            </a:r>
            <a:r>
              <a:rPr lang="th-TH" sz="2200" dirty="0">
                <a:ea typeface="Calibri" panose="020F0502020204030204" pitchFamily="34" charset="0"/>
              </a:rPr>
              <a:t>จะโทรเบอร์ฉุกเฉินได้เท่านั้น เช่น </a:t>
            </a:r>
            <a:r>
              <a:rPr lang="en-US" sz="2200" dirty="0">
                <a:ea typeface="Calibri" panose="020F0502020204030204" pitchFamily="34" charset="0"/>
              </a:rPr>
              <a:t>191 </a:t>
            </a:r>
            <a:r>
              <a:rPr lang="th-TH" sz="2200" dirty="0">
                <a:ea typeface="Calibri" panose="020F0502020204030204" pitchFamily="34" charset="0"/>
              </a:rPr>
              <a:t>เป็นต้น</a:t>
            </a:r>
          </a:p>
          <a:p>
            <a:pPr marL="342900" lvl="0" indent="-342900" algn="thaiDist">
              <a:lnSpc>
                <a:spcPct val="107000"/>
              </a:lnSpc>
              <a:spcAft>
                <a:spcPts val="0"/>
              </a:spcAft>
              <a:buFont typeface="Symbol" panose="05050102010706020507" pitchFamily="18" charset="2"/>
              <a:buChar char=""/>
            </a:pPr>
            <a:r>
              <a:rPr lang="en-US" sz="2400" dirty="0"/>
              <a:t>Personal Identity Number (PIN) </a:t>
            </a:r>
            <a:r>
              <a:rPr lang="th-TH" sz="2400" dirty="0"/>
              <a:t>ใช้ </a:t>
            </a:r>
            <a:r>
              <a:rPr lang="en-US" sz="2400" dirty="0"/>
              <a:t>activate SIM </a:t>
            </a:r>
            <a:r>
              <a:rPr lang="th-TH" sz="2400" dirty="0"/>
              <a:t>ยืนยันสิทธิ์การใช้งาน</a:t>
            </a:r>
            <a:r>
              <a:rPr lang="en-US" sz="2400" dirty="0"/>
              <a:t> </a:t>
            </a:r>
            <a:r>
              <a:rPr lang="th-TH" sz="2400" dirty="0"/>
              <a:t>ถ้าใส่ผิด </a:t>
            </a:r>
            <a:r>
              <a:rPr lang="en-US" sz="2400" dirty="0"/>
              <a:t>3 </a:t>
            </a:r>
            <a:r>
              <a:rPr lang="th-TH" sz="2400" dirty="0"/>
              <a:t>ครั้งจะ </a:t>
            </a:r>
            <a:r>
              <a:rPr lang="en-US" sz="2400" dirty="0"/>
              <a:t>lock</a:t>
            </a:r>
          </a:p>
          <a:p>
            <a:pPr marL="342900" lvl="0" indent="-342900" algn="thaiDist">
              <a:lnSpc>
                <a:spcPct val="107000"/>
              </a:lnSpc>
              <a:spcAft>
                <a:spcPts val="0"/>
              </a:spcAft>
              <a:buFont typeface="Symbol" panose="05050102010706020507" pitchFamily="18" charset="2"/>
              <a:buChar char=""/>
            </a:pPr>
            <a:r>
              <a:rPr lang="en-US" sz="2400" dirty="0"/>
              <a:t>Personal Unblocking Key (PUK) </a:t>
            </a:r>
            <a:r>
              <a:rPr lang="th-TH" sz="2400" dirty="0"/>
              <a:t>ใช้ </a:t>
            </a:r>
            <a:r>
              <a:rPr lang="en-US" sz="2400" dirty="0"/>
              <a:t>unlock SIM</a:t>
            </a:r>
            <a:endParaRPr lang="en-US" sz="2200" dirty="0">
              <a:ea typeface="Calibri" panose="020F0502020204030204" pitchFamily="34" charset="0"/>
            </a:endParaRPr>
          </a:p>
        </p:txBody>
      </p:sp>
      <p:pic>
        <p:nvPicPr>
          <p:cNvPr id="1026" name="Picture 2" descr="4 in 1 นาโน SIM การ์ดไมโครอะแดปเตอร์มาตรฐานซิมการ์ดสำหรับ iphone ๗๘ 4S 5 5s  6 6S XS สูงสุด XR- ซื้อสินค้าราคาถูกในร้านค้าออนไลน์ Jo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877" y="3193965"/>
            <a:ext cx="3456512" cy="34565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iwifi.jp/choose-net/wp-content/uploads/2018/08/sim-card-and-contacts-transfer_28074-1-300x3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41" y="3493471"/>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550223"/>
            <a:ext cx="4680192" cy="307777"/>
          </a:xfrm>
          <a:prstGeom prst="rect">
            <a:avLst/>
          </a:prstGeom>
        </p:spPr>
        <p:txBody>
          <a:bodyPr wrap="none">
            <a:spAutoFit/>
          </a:bodyPr>
          <a:lstStyle/>
          <a:p>
            <a:r>
              <a:rPr lang="th-TH" sz="1400" dirty="0"/>
              <a:t>เนื้อหาเพิ่มเติม </a:t>
            </a:r>
            <a:r>
              <a:rPr lang="en-US" sz="1400" dirty="0"/>
              <a:t>https://www.youtube.com/watch?v=37KTPhU6FQE</a:t>
            </a:r>
          </a:p>
        </p:txBody>
      </p:sp>
    </p:spTree>
    <p:extLst>
      <p:ext uri="{BB962C8B-B14F-4D97-AF65-F5344CB8AC3E}">
        <p14:creationId xmlns:p14="http://schemas.microsoft.com/office/powerpoint/2010/main" val="4059801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450" y="185738"/>
            <a:ext cx="11830050" cy="646331"/>
          </a:xfrm>
          <a:prstGeom prst="rect">
            <a:avLst/>
          </a:prstGeom>
          <a:noFill/>
        </p:spPr>
        <p:txBody>
          <a:bodyPr wrap="square" rtlCol="0">
            <a:spAutoFit/>
          </a:bodyPr>
          <a:lstStyle/>
          <a:p>
            <a:r>
              <a:rPr lang="en-US" sz="3600" b="1" dirty="0"/>
              <a:t>Authentication</a:t>
            </a:r>
          </a:p>
        </p:txBody>
      </p:sp>
      <p:sp>
        <p:nvSpPr>
          <p:cNvPr id="4" name="Rectangle 3"/>
          <p:cNvSpPr/>
          <p:nvPr/>
        </p:nvSpPr>
        <p:spPr>
          <a:xfrm>
            <a:off x="469446" y="952141"/>
            <a:ext cx="5108167" cy="1277850"/>
          </a:xfrm>
          <a:prstGeom prst="rect">
            <a:avLst/>
          </a:prstGeom>
        </p:spPr>
        <p:txBody>
          <a:bodyPr wrap="square">
            <a:spAutoFit/>
          </a:bodyPr>
          <a:lstStyle/>
          <a:p>
            <a:pPr algn="just">
              <a:lnSpc>
                <a:spcPct val="107000"/>
              </a:lnSpc>
            </a:pPr>
            <a:r>
              <a:rPr lang="th-TH" sz="2400" dirty="0">
                <a:ea typeface="Calibri" panose="020F0502020204030204" pitchFamily="34" charset="0"/>
                <a:cs typeface="Cordia New" panose="020B0304020202020204" pitchFamily="34" charset="-34"/>
              </a:rPr>
              <a:t>ใน </a:t>
            </a:r>
            <a:r>
              <a:rPr lang="en-US" sz="2400" dirty="0">
                <a:ea typeface="Calibri" panose="020F0502020204030204" pitchFamily="34" charset="0"/>
                <a:cs typeface="Cordia New" panose="020B0304020202020204" pitchFamily="34" charset="-34"/>
              </a:rPr>
              <a:t>SIM </a:t>
            </a:r>
            <a:r>
              <a:rPr lang="th-TH" sz="2400" dirty="0">
                <a:ea typeface="Calibri" panose="020F0502020204030204" pitchFamily="34" charset="0"/>
                <a:cs typeface="Cordia New" panose="020B0304020202020204" pitchFamily="34" charset="-34"/>
              </a:rPr>
              <a:t>ประกอบด้วย</a:t>
            </a:r>
            <a:endParaRPr lang="en-US" sz="2400" dirty="0">
              <a:ea typeface="Calibri" panose="020F0502020204030204" pitchFamily="34" charset="0"/>
              <a:cs typeface="Cordia New" panose="020B0304020202020204" pitchFamily="34" charset="-34"/>
            </a:endParaRPr>
          </a:p>
          <a:p>
            <a:pPr marL="800100" lvl="1" indent="-342900" algn="just">
              <a:lnSpc>
                <a:spcPct val="107000"/>
              </a:lnSpc>
              <a:buFont typeface="Symbol" panose="05050102010706020507" pitchFamily="18" charset="2"/>
              <a:buChar char=""/>
            </a:pPr>
            <a:r>
              <a:rPr lang="en-US" sz="2400" dirty="0">
                <a:ea typeface="Calibri" panose="020F0502020204030204" pitchFamily="34" charset="0"/>
                <a:cs typeface="Cordia New" panose="020B0304020202020204" pitchFamily="34" charset="-34"/>
              </a:rPr>
              <a:t>Individual authentication key, K</a:t>
            </a:r>
            <a:r>
              <a:rPr lang="en-US" sz="2400" baseline="-25000" dirty="0">
                <a:ea typeface="Calibri" panose="020F0502020204030204" pitchFamily="34" charset="0"/>
                <a:cs typeface="Cordia New" panose="020B0304020202020204" pitchFamily="34" charset="-34"/>
              </a:rPr>
              <a:t>i</a:t>
            </a:r>
          </a:p>
          <a:p>
            <a:pPr marL="800100" lvl="1" indent="-342900" algn="just">
              <a:lnSpc>
                <a:spcPct val="107000"/>
              </a:lnSpc>
              <a:buFont typeface="Symbol" panose="05050102010706020507" pitchFamily="18" charset="2"/>
              <a:buChar char=""/>
            </a:pPr>
            <a:r>
              <a:rPr lang="en-US" sz="2400" dirty="0">
                <a:ea typeface="Calibri" panose="020F0502020204030204" pitchFamily="34" charset="0"/>
                <a:cs typeface="Cordia New" panose="020B0304020202020204" pitchFamily="34" charset="-34"/>
              </a:rPr>
              <a:t>Algorithm for authentication, A</a:t>
            </a:r>
            <a:r>
              <a:rPr lang="en-US" sz="2400" baseline="-25000" dirty="0">
                <a:ea typeface="Calibri" panose="020F0502020204030204" pitchFamily="34" charset="0"/>
                <a:cs typeface="Cordia New" panose="020B0304020202020204" pitchFamily="34" charset="-34"/>
              </a:rPr>
              <a:t>3</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819463" y="2350063"/>
            <a:ext cx="6207987" cy="4080674"/>
          </a:xfrm>
          <a:prstGeom prst="rect">
            <a:avLst/>
          </a:prstGeom>
          <a:noFill/>
          <a:ln>
            <a:noFill/>
          </a:ln>
        </p:spPr>
      </p:pic>
      <p:sp>
        <p:nvSpPr>
          <p:cNvPr id="6" name="TextBox 5"/>
          <p:cNvSpPr txBox="1"/>
          <p:nvPr/>
        </p:nvSpPr>
        <p:spPr>
          <a:xfrm>
            <a:off x="1956077" y="6430737"/>
            <a:ext cx="10045423" cy="400110"/>
          </a:xfrm>
          <a:prstGeom prst="rect">
            <a:avLst/>
          </a:prstGeom>
          <a:noFill/>
        </p:spPr>
        <p:txBody>
          <a:bodyPr wrap="square" rtlCol="0">
            <a:spAutoFit/>
          </a:bodyPr>
          <a:lstStyle/>
          <a:p>
            <a:r>
              <a:rPr lang="th-TH" sz="2000" dirty="0">
                <a:solidFill>
                  <a:srgbClr val="FF0000"/>
                </a:solidFill>
              </a:rPr>
              <a:t>ต้องสร้าง </a:t>
            </a:r>
            <a:r>
              <a:rPr lang="en-US" sz="2000" dirty="0">
                <a:solidFill>
                  <a:srgbClr val="FF0000"/>
                </a:solidFill>
              </a:rPr>
              <a:t>SRES </a:t>
            </a:r>
            <a:r>
              <a:rPr lang="th-TH" sz="2000" dirty="0">
                <a:solidFill>
                  <a:srgbClr val="FF0000"/>
                </a:solidFill>
              </a:rPr>
              <a:t>ได้ตรงกัน</a:t>
            </a:r>
            <a:r>
              <a:rPr lang="en-US" sz="2000" dirty="0">
                <a:solidFill>
                  <a:srgbClr val="FF0000"/>
                </a:solidFill>
              </a:rPr>
              <a:t> (SRES = Signed Response) </a:t>
            </a:r>
            <a:r>
              <a:rPr lang="th-TH" sz="2000" dirty="0">
                <a:solidFill>
                  <a:srgbClr val="FF0000"/>
                </a:solidFill>
              </a:rPr>
              <a:t>ใครขโมย </a:t>
            </a:r>
            <a:r>
              <a:rPr lang="en-US" sz="2000" dirty="0">
                <a:solidFill>
                  <a:srgbClr val="FF0000"/>
                </a:solidFill>
              </a:rPr>
              <a:t>SRES </a:t>
            </a:r>
            <a:r>
              <a:rPr lang="th-TH" sz="2000" dirty="0">
                <a:solidFill>
                  <a:srgbClr val="FF0000"/>
                </a:solidFill>
              </a:rPr>
              <a:t>ไปได้ก็ไม่มีประโยชน์ เพราะทุกครั้งใช้ </a:t>
            </a:r>
            <a:r>
              <a:rPr lang="en-US" sz="2000" dirty="0">
                <a:solidFill>
                  <a:srgbClr val="FF0000"/>
                </a:solidFill>
              </a:rPr>
              <a:t>RAND </a:t>
            </a:r>
            <a:r>
              <a:rPr lang="th-TH" sz="2000" dirty="0">
                <a:solidFill>
                  <a:srgbClr val="FF0000"/>
                </a:solidFill>
              </a:rPr>
              <a:t>ใหม่</a:t>
            </a:r>
            <a:endParaRPr lang="en-US" sz="2000" dirty="0">
              <a:solidFill>
                <a:srgbClr val="FF0000"/>
              </a:solidFill>
            </a:endParaRPr>
          </a:p>
        </p:txBody>
      </p:sp>
      <p:sp>
        <p:nvSpPr>
          <p:cNvPr id="7" name="TextBox 6"/>
          <p:cNvSpPr txBox="1"/>
          <p:nvPr/>
        </p:nvSpPr>
        <p:spPr>
          <a:xfrm>
            <a:off x="6044279" y="4041403"/>
            <a:ext cx="5957221" cy="1477328"/>
          </a:xfrm>
          <a:prstGeom prst="rect">
            <a:avLst/>
          </a:prstGeom>
          <a:noFill/>
        </p:spPr>
        <p:txBody>
          <a:bodyPr wrap="square" rtlCol="0">
            <a:spAutoFit/>
          </a:bodyPr>
          <a:lstStyle/>
          <a:p>
            <a:r>
              <a:rPr lang="en-US" dirty="0">
                <a:solidFill>
                  <a:srgbClr val="FF0000"/>
                </a:solidFill>
              </a:rPr>
              <a:t>Assume</a:t>
            </a:r>
            <a:br>
              <a:rPr lang="en-US" dirty="0">
                <a:solidFill>
                  <a:srgbClr val="FF0000"/>
                </a:solidFill>
              </a:rPr>
            </a:br>
            <a:r>
              <a:rPr lang="th-TH" dirty="0">
                <a:solidFill>
                  <a:srgbClr val="FF0000"/>
                </a:solidFill>
              </a:rPr>
              <a:t>ผู้ร้ายไม่มี </a:t>
            </a:r>
            <a:r>
              <a:rPr lang="en-US" dirty="0">
                <a:solidFill>
                  <a:srgbClr val="FF0000"/>
                </a:solidFill>
              </a:rPr>
              <a:t>K</a:t>
            </a:r>
            <a:r>
              <a:rPr lang="en-US" baseline="-25000" dirty="0">
                <a:solidFill>
                  <a:srgbClr val="FF0000"/>
                </a:solidFill>
              </a:rPr>
              <a:t>i</a:t>
            </a:r>
            <a:r>
              <a:rPr lang="en-US" dirty="0">
                <a:solidFill>
                  <a:srgbClr val="FF0000"/>
                </a:solidFill>
              </a:rPr>
              <a:t> (</a:t>
            </a:r>
            <a:r>
              <a:rPr lang="th-TH" dirty="0">
                <a:solidFill>
                  <a:srgbClr val="FF0000"/>
                </a:solidFill>
              </a:rPr>
              <a:t>แต่อาจจะมี </a:t>
            </a:r>
            <a:r>
              <a:rPr lang="en-US" dirty="0">
                <a:solidFill>
                  <a:srgbClr val="FF0000"/>
                </a:solidFill>
              </a:rPr>
              <a:t>A3</a:t>
            </a:r>
            <a:r>
              <a:rPr lang="th-TH" dirty="0">
                <a:solidFill>
                  <a:srgbClr val="FF0000"/>
                </a:solidFill>
              </a:rPr>
              <a:t> ก็ได้</a:t>
            </a:r>
            <a:r>
              <a:rPr lang="en-US" dirty="0">
                <a:solidFill>
                  <a:srgbClr val="FF0000"/>
                </a:solidFill>
              </a:rPr>
              <a:t>)</a:t>
            </a:r>
          </a:p>
          <a:p>
            <a:endParaRPr lang="en-US" dirty="0">
              <a:solidFill>
                <a:srgbClr val="FF0000"/>
              </a:solidFill>
            </a:endParaRPr>
          </a:p>
          <a:p>
            <a:r>
              <a:rPr lang="en-US" dirty="0">
                <a:solidFill>
                  <a:srgbClr val="FF0000"/>
                </a:solidFill>
              </a:rPr>
              <a:t>RAND </a:t>
            </a:r>
            <a:r>
              <a:rPr lang="th-TH" dirty="0">
                <a:solidFill>
                  <a:srgbClr val="FF0000"/>
                </a:solidFill>
              </a:rPr>
              <a:t>มีไว้ป้องกันผู้ร้ายได้ยิน </a:t>
            </a:r>
            <a:r>
              <a:rPr lang="en-US" dirty="0">
                <a:solidFill>
                  <a:srgbClr val="FF0000"/>
                </a:solidFill>
              </a:rPr>
              <a:t>SRES </a:t>
            </a:r>
            <a:r>
              <a:rPr lang="th-TH" dirty="0">
                <a:solidFill>
                  <a:srgbClr val="FF0000"/>
                </a:solidFill>
              </a:rPr>
              <a:t>เนื่องจากเป็น </a:t>
            </a:r>
            <a:r>
              <a:rPr lang="en-US" dirty="0">
                <a:solidFill>
                  <a:srgbClr val="FF0000"/>
                </a:solidFill>
              </a:rPr>
              <a:t>wireless</a:t>
            </a:r>
            <a:br>
              <a:rPr lang="en-US" dirty="0">
                <a:solidFill>
                  <a:srgbClr val="FF0000"/>
                </a:solidFill>
              </a:rPr>
            </a:br>
            <a:r>
              <a:rPr lang="th-TH" dirty="0">
                <a:solidFill>
                  <a:srgbClr val="FF0000"/>
                </a:solidFill>
              </a:rPr>
              <a:t>พอผู้ใช้ส่ง </a:t>
            </a:r>
            <a:r>
              <a:rPr lang="en-US" dirty="0">
                <a:solidFill>
                  <a:srgbClr val="FF0000"/>
                </a:solidFill>
              </a:rPr>
              <a:t>SRES </a:t>
            </a:r>
            <a:r>
              <a:rPr lang="th-TH" dirty="0">
                <a:solidFill>
                  <a:srgbClr val="FF0000"/>
                </a:solidFill>
              </a:rPr>
              <a:t>ออกมา ทุกคนก็ได้รับข้อมูล </a:t>
            </a:r>
            <a:r>
              <a:rPr lang="en-US" dirty="0">
                <a:solidFill>
                  <a:srgbClr val="FF0000"/>
                </a:solidFill>
              </a:rPr>
              <a:t>SRES </a:t>
            </a:r>
            <a:r>
              <a:rPr lang="th-TH" dirty="0">
                <a:solidFill>
                  <a:srgbClr val="FF0000"/>
                </a:solidFill>
              </a:rPr>
              <a:t>ไปด้วย</a:t>
            </a:r>
            <a:endParaRPr lang="en-US" dirty="0">
              <a:solidFill>
                <a:srgbClr val="FF0000"/>
              </a:solidFill>
            </a:endParaRPr>
          </a:p>
        </p:txBody>
      </p:sp>
    </p:spTree>
    <p:extLst>
      <p:ext uri="{BB962C8B-B14F-4D97-AF65-F5344CB8AC3E}">
        <p14:creationId xmlns:p14="http://schemas.microsoft.com/office/powerpoint/2010/main" val="1700420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319756" y="2070736"/>
            <a:ext cx="6311402" cy="4352756"/>
          </a:xfrm>
          <a:prstGeom prst="rect">
            <a:avLst/>
          </a:prstGeom>
          <a:noFill/>
          <a:ln>
            <a:noFill/>
          </a:ln>
        </p:spPr>
      </p:pic>
      <p:sp>
        <p:nvSpPr>
          <p:cNvPr id="3" name="TextBox 2"/>
          <p:cNvSpPr txBox="1"/>
          <p:nvPr/>
        </p:nvSpPr>
        <p:spPr>
          <a:xfrm>
            <a:off x="171450" y="185738"/>
            <a:ext cx="11830050" cy="646331"/>
          </a:xfrm>
          <a:prstGeom prst="rect">
            <a:avLst/>
          </a:prstGeom>
          <a:noFill/>
        </p:spPr>
        <p:txBody>
          <a:bodyPr wrap="square" rtlCol="0">
            <a:spAutoFit/>
          </a:bodyPr>
          <a:lstStyle/>
          <a:p>
            <a:r>
              <a:rPr lang="en-US" sz="3600" b="1" dirty="0"/>
              <a:t>Encryption</a:t>
            </a:r>
          </a:p>
        </p:txBody>
      </p:sp>
      <p:sp>
        <p:nvSpPr>
          <p:cNvPr id="4" name="Rectangle 3"/>
          <p:cNvSpPr/>
          <p:nvPr/>
        </p:nvSpPr>
        <p:spPr>
          <a:xfrm>
            <a:off x="171450" y="883636"/>
            <a:ext cx="11830050" cy="882678"/>
          </a:xfrm>
          <a:prstGeom prst="rect">
            <a:avLst/>
          </a:prstGeom>
        </p:spPr>
        <p:txBody>
          <a:bodyPr wrap="square">
            <a:spAutoFit/>
          </a:bodyPr>
          <a:lstStyle/>
          <a:p>
            <a:pPr algn="thaiDist">
              <a:lnSpc>
                <a:spcPct val="107000"/>
              </a:lnSpc>
              <a:spcAft>
                <a:spcPts val="0"/>
              </a:spcAft>
            </a:pPr>
            <a:r>
              <a:rPr lang="en-US" sz="2400" dirty="0">
                <a:ea typeface="Calibri" panose="020F0502020204030204" pitchFamily="34" charset="0"/>
                <a:cs typeface="TH SarabunPSK" panose="020B0500040200020003" pitchFamily="34" charset="-34"/>
              </a:rPr>
              <a:t>A</a:t>
            </a:r>
            <a:r>
              <a:rPr lang="en-US" sz="2400" dirty="0">
                <a:ea typeface="Calibri" panose="020F0502020204030204" pitchFamily="34" charset="0"/>
                <a:cs typeface="Cordia New" panose="020B0304020202020204" pitchFamily="34" charset="-34"/>
              </a:rPr>
              <a:t>lgorithm A5, A8 </a:t>
            </a:r>
            <a:r>
              <a:rPr lang="th-TH" sz="2400" dirty="0">
                <a:ea typeface="Calibri" panose="020F0502020204030204" pitchFamily="34" charset="0"/>
              </a:rPr>
              <a:t>ใน </a:t>
            </a:r>
            <a:r>
              <a:rPr lang="en-US" sz="2400" dirty="0">
                <a:ea typeface="Calibri" panose="020F0502020204030204" pitchFamily="34" charset="0"/>
                <a:cs typeface="Cordia New" panose="020B0304020202020204" pitchFamily="34" charset="-34"/>
              </a:rPr>
              <a:t>SIM </a:t>
            </a:r>
            <a:r>
              <a:rPr lang="th-TH" sz="2400" dirty="0">
                <a:ea typeface="Calibri" panose="020F0502020204030204" pitchFamily="34" charset="0"/>
              </a:rPr>
              <a:t>ใช้ </a:t>
            </a:r>
            <a:r>
              <a:rPr lang="en-US" sz="2400" dirty="0">
                <a:ea typeface="Calibri" panose="020F0502020204030204" pitchFamily="34" charset="0"/>
                <a:cs typeface="Cordia New" panose="020B0304020202020204" pitchFamily="34" charset="-34"/>
              </a:rPr>
              <a:t>random number </a:t>
            </a:r>
            <a:r>
              <a:rPr lang="th-TH" sz="2400" dirty="0">
                <a:ea typeface="Calibri" panose="020F0502020204030204" pitchFamily="34" charset="0"/>
              </a:rPr>
              <a:t>ผสมกับ </a:t>
            </a:r>
            <a:r>
              <a:rPr lang="en-US" sz="2400" dirty="0">
                <a:ea typeface="Calibri" panose="020F0502020204030204" pitchFamily="34" charset="0"/>
                <a:cs typeface="Cordia New" panose="020B0304020202020204" pitchFamily="34" charset="-34"/>
              </a:rPr>
              <a:t>K</a:t>
            </a:r>
            <a:r>
              <a:rPr lang="en-US" sz="2400" baseline="-25000" dirty="0">
                <a:ea typeface="Calibri" panose="020F0502020204030204" pitchFamily="34" charset="0"/>
                <a:cs typeface="Cordia New" panose="020B0304020202020204" pitchFamily="34" charset="-34"/>
              </a:rPr>
              <a:t>i</a:t>
            </a:r>
            <a:r>
              <a:rPr lang="en-US" sz="2400" dirty="0">
                <a:ea typeface="Calibri" panose="020F0502020204030204" pitchFamily="34" charset="0"/>
                <a:cs typeface="Cordia New" panose="020B0304020202020204" pitchFamily="34" charset="-34"/>
              </a:rPr>
              <a:t> </a:t>
            </a:r>
            <a:r>
              <a:rPr lang="th-TH" sz="2400" dirty="0">
                <a:ea typeface="Calibri" panose="020F0502020204030204" pitchFamily="34" charset="0"/>
              </a:rPr>
              <a:t>เพื่อสร้าง</a:t>
            </a:r>
            <a:r>
              <a:rPr lang="en-US" sz="2400" dirty="0">
                <a:ea typeface="Calibri" panose="020F0502020204030204" pitchFamily="34" charset="0"/>
                <a:cs typeface="Cordia New" panose="020B0304020202020204" pitchFamily="34" charset="-34"/>
              </a:rPr>
              <a:t> cipher key K</a:t>
            </a:r>
            <a:r>
              <a:rPr lang="en-US" sz="2400" baseline="-25000" dirty="0">
                <a:ea typeface="Calibri" panose="020F0502020204030204" pitchFamily="34" charset="0"/>
                <a:cs typeface="Cordia New" panose="020B0304020202020204" pitchFamily="34" charset="-34"/>
              </a:rPr>
              <a:t>c</a:t>
            </a:r>
            <a:r>
              <a:rPr lang="en-US" sz="2400" dirty="0">
                <a:ea typeface="Calibri" panose="020F0502020204030204" pitchFamily="34" charset="0"/>
                <a:cs typeface="Cordia New" panose="020B0304020202020204" pitchFamily="34" charset="-34"/>
              </a:rPr>
              <a:t> </a:t>
            </a:r>
            <a:r>
              <a:rPr lang="th-TH" sz="2400" dirty="0">
                <a:ea typeface="Calibri" panose="020F0502020204030204" pitchFamily="34" charset="0"/>
              </a:rPr>
              <a:t>สำหรับเข้ารหัสข้อมูล </a:t>
            </a:r>
            <a:r>
              <a:rPr lang="en-US" sz="2400" dirty="0">
                <a:ea typeface="Calibri" panose="020F0502020204030204" pitchFamily="34" charset="0"/>
                <a:cs typeface="Cordia New" panose="020B0304020202020204" pitchFamily="34" charset="-34"/>
              </a:rPr>
              <a:t>(</a:t>
            </a:r>
            <a:r>
              <a:rPr lang="th-TH" sz="2400" dirty="0">
                <a:ea typeface="Calibri" panose="020F0502020204030204" pitchFamily="34" charset="0"/>
              </a:rPr>
              <a:t>ถ้าใช้ </a:t>
            </a:r>
            <a:r>
              <a:rPr lang="en-US" sz="2400" dirty="0">
                <a:ea typeface="Calibri" panose="020F0502020204030204" pitchFamily="34" charset="0"/>
                <a:cs typeface="Cordia New" panose="020B0304020202020204" pitchFamily="34" charset="-34"/>
              </a:rPr>
              <a:t>K</a:t>
            </a:r>
            <a:r>
              <a:rPr lang="en-US" sz="2400" baseline="-25000" dirty="0">
                <a:ea typeface="Calibri" panose="020F0502020204030204" pitchFamily="34" charset="0"/>
                <a:cs typeface="Cordia New" panose="020B0304020202020204" pitchFamily="34" charset="-34"/>
              </a:rPr>
              <a:t>i</a:t>
            </a:r>
            <a:r>
              <a:rPr lang="en-US" sz="2400" dirty="0">
                <a:ea typeface="Calibri" panose="020F0502020204030204" pitchFamily="34" charset="0"/>
                <a:cs typeface="Cordia New" panose="020B0304020202020204" pitchFamily="34" charset="-34"/>
              </a:rPr>
              <a:t> </a:t>
            </a:r>
            <a:r>
              <a:rPr lang="th-TH" sz="2400" dirty="0">
                <a:ea typeface="Calibri" panose="020F0502020204030204" pitchFamily="34" charset="0"/>
              </a:rPr>
              <a:t>บ่อยๆ เดี๋ยวคนจับได้ ต้องผสม </a:t>
            </a:r>
            <a:r>
              <a:rPr lang="en-US" sz="2400" dirty="0">
                <a:ea typeface="Calibri" panose="020F0502020204030204" pitchFamily="34" charset="0"/>
                <a:cs typeface="Cordia New" panose="020B0304020202020204" pitchFamily="34" charset="-34"/>
              </a:rPr>
              <a:t>random number </a:t>
            </a:r>
            <a:r>
              <a:rPr lang="th-TH" sz="2400" dirty="0">
                <a:ea typeface="Calibri" panose="020F0502020204030204" pitchFamily="34" charset="0"/>
              </a:rPr>
              <a:t>ลงไปด้วย </a:t>
            </a:r>
            <a:r>
              <a:rPr lang="en-US" sz="2400" dirty="0">
                <a:ea typeface="Calibri" panose="020F0502020204030204" pitchFamily="34" charset="0"/>
                <a:cs typeface="Cordia New" panose="020B0304020202020204" pitchFamily="34" charset="-34"/>
              </a:rPr>
              <a:t>connect </a:t>
            </a:r>
            <a:r>
              <a:rPr lang="th-TH" sz="2400" dirty="0">
                <a:ea typeface="Calibri" panose="020F0502020204030204" pitchFamily="34" charset="0"/>
              </a:rPr>
              <a:t>ใหม่รอบหน้าก็เปลี่ยน </a:t>
            </a:r>
            <a:r>
              <a:rPr lang="en-US" sz="2400" dirty="0">
                <a:ea typeface="Calibri" panose="020F0502020204030204" pitchFamily="34" charset="0"/>
                <a:cs typeface="Cordia New" panose="020B0304020202020204" pitchFamily="34" charset="-34"/>
              </a:rPr>
              <a:t>random number </a:t>
            </a:r>
            <a:r>
              <a:rPr lang="th-TH" sz="2400" dirty="0">
                <a:ea typeface="Calibri" panose="020F0502020204030204" pitchFamily="34" charset="0"/>
              </a:rPr>
              <a:t>อีก</a:t>
            </a:r>
            <a:r>
              <a:rPr lang="en-US" sz="2400" dirty="0">
                <a:ea typeface="Calibri" panose="020F0502020204030204" pitchFamily="34" charset="0"/>
                <a:cs typeface="Cordia New" panose="020B0304020202020204" pitchFamily="34" charset="-34"/>
              </a:rPr>
              <a:t>)</a:t>
            </a:r>
            <a:endParaRPr lang="en-US" dirty="0">
              <a:effectLst/>
              <a:ea typeface="Calibri" panose="020F0502020204030204" pitchFamily="34" charset="0"/>
              <a:cs typeface="Cordia New" panose="020B0304020202020204" pitchFamily="34" charset="-34"/>
            </a:endParaRPr>
          </a:p>
        </p:txBody>
      </p:sp>
      <p:sp>
        <p:nvSpPr>
          <p:cNvPr id="5" name="TextBox 4"/>
          <p:cNvSpPr txBox="1"/>
          <p:nvPr/>
        </p:nvSpPr>
        <p:spPr>
          <a:xfrm>
            <a:off x="3629449" y="4963885"/>
            <a:ext cx="537070" cy="369332"/>
          </a:xfrm>
          <a:prstGeom prst="rect">
            <a:avLst/>
          </a:prstGeom>
          <a:noFill/>
        </p:spPr>
        <p:txBody>
          <a:bodyPr wrap="square" rtlCol="0">
            <a:spAutoFit/>
          </a:bodyPr>
          <a:lstStyle/>
          <a:p>
            <a:r>
              <a:rPr lang="en-US" dirty="0">
                <a:solidFill>
                  <a:srgbClr val="FF0000"/>
                </a:solidFill>
              </a:rPr>
              <a:t>Key</a:t>
            </a:r>
          </a:p>
        </p:txBody>
      </p:sp>
      <p:sp>
        <p:nvSpPr>
          <p:cNvPr id="6" name="TextBox 5"/>
          <p:cNvSpPr txBox="1"/>
          <p:nvPr/>
        </p:nvSpPr>
        <p:spPr>
          <a:xfrm>
            <a:off x="7631157" y="3711388"/>
            <a:ext cx="2370093" cy="646331"/>
          </a:xfrm>
          <a:prstGeom prst="rect">
            <a:avLst/>
          </a:prstGeom>
          <a:noFill/>
        </p:spPr>
        <p:txBody>
          <a:bodyPr wrap="square" rtlCol="0">
            <a:spAutoFit/>
          </a:bodyPr>
          <a:lstStyle/>
          <a:p>
            <a:r>
              <a:rPr lang="en-US" dirty="0">
                <a:solidFill>
                  <a:srgbClr val="FF0000"/>
                </a:solidFill>
              </a:rPr>
              <a:t>Assume</a:t>
            </a:r>
            <a:br>
              <a:rPr lang="en-US" dirty="0">
                <a:solidFill>
                  <a:srgbClr val="FF0000"/>
                </a:solidFill>
              </a:rPr>
            </a:br>
            <a:r>
              <a:rPr lang="th-TH" dirty="0">
                <a:solidFill>
                  <a:srgbClr val="FF0000"/>
                </a:solidFill>
              </a:rPr>
              <a:t>ผู้ร้ายไม่มี </a:t>
            </a:r>
            <a:r>
              <a:rPr lang="en-US" dirty="0">
                <a:solidFill>
                  <a:srgbClr val="FF0000"/>
                </a:solidFill>
              </a:rPr>
              <a:t>K</a:t>
            </a:r>
            <a:r>
              <a:rPr lang="en-US" baseline="-25000" dirty="0">
                <a:solidFill>
                  <a:srgbClr val="FF0000"/>
                </a:solidFill>
              </a:rPr>
              <a:t>i</a:t>
            </a:r>
            <a:r>
              <a:rPr lang="en-US" dirty="0">
                <a:solidFill>
                  <a:srgbClr val="FF0000"/>
                </a:solidFill>
              </a:rPr>
              <a:t> (</a:t>
            </a:r>
            <a:r>
              <a:rPr lang="th-TH" dirty="0">
                <a:solidFill>
                  <a:srgbClr val="FF0000"/>
                </a:solidFill>
              </a:rPr>
              <a:t>แต่อาจะมี </a:t>
            </a:r>
            <a:r>
              <a:rPr lang="en-US" dirty="0">
                <a:solidFill>
                  <a:srgbClr val="FF0000"/>
                </a:solidFill>
              </a:rPr>
              <a:t>A8</a:t>
            </a:r>
            <a:r>
              <a:rPr lang="th-TH" dirty="0">
                <a:solidFill>
                  <a:srgbClr val="FF0000"/>
                </a:solidFill>
              </a:rPr>
              <a:t> ก็ได้</a:t>
            </a:r>
            <a:r>
              <a:rPr lang="en-US" dirty="0">
                <a:solidFill>
                  <a:srgbClr val="FF0000"/>
                </a:solidFill>
              </a:rPr>
              <a:t>)</a:t>
            </a:r>
          </a:p>
        </p:txBody>
      </p:sp>
    </p:spTree>
    <p:extLst>
      <p:ext uri="{BB962C8B-B14F-4D97-AF65-F5344CB8AC3E}">
        <p14:creationId xmlns:p14="http://schemas.microsoft.com/office/powerpoint/2010/main" val="491834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50" y="185738"/>
            <a:ext cx="11830050" cy="646331"/>
          </a:xfrm>
          <a:prstGeom prst="rect">
            <a:avLst/>
          </a:prstGeom>
          <a:noFill/>
        </p:spPr>
        <p:txBody>
          <a:bodyPr wrap="square" rtlCol="0">
            <a:spAutoFit/>
          </a:bodyPr>
          <a:lstStyle/>
          <a:p>
            <a:r>
              <a:rPr lang="en-US" sz="3600" b="1" dirty="0"/>
              <a:t>International Mobile Equipment Identity (IMEI)</a:t>
            </a:r>
          </a:p>
        </p:txBody>
      </p:sp>
      <p:sp>
        <p:nvSpPr>
          <p:cNvPr id="2" name="Rectangle 1"/>
          <p:cNvSpPr/>
          <p:nvPr/>
        </p:nvSpPr>
        <p:spPr>
          <a:xfrm>
            <a:off x="339520" y="996874"/>
            <a:ext cx="11493910" cy="816890"/>
          </a:xfrm>
          <a:prstGeom prst="rect">
            <a:avLst/>
          </a:prstGeom>
        </p:spPr>
        <p:txBody>
          <a:bodyPr wrap="square">
            <a:spAutoFit/>
          </a:bodyPr>
          <a:lstStyle/>
          <a:p>
            <a:pPr marL="342900" lvl="0" indent="-342900" algn="thaiDist">
              <a:lnSpc>
                <a:spcPct val="107000"/>
              </a:lnSpc>
              <a:spcAft>
                <a:spcPts val="0"/>
              </a:spcAft>
              <a:buFont typeface="Symbol" panose="05050102010706020507" pitchFamily="18" charset="2"/>
              <a:buChar char=""/>
            </a:pPr>
            <a:r>
              <a:rPr lang="en-US" sz="2200" dirty="0">
                <a:ea typeface="Calibri" panose="020F0502020204030204" pitchFamily="34" charset="0"/>
              </a:rPr>
              <a:t>IMEI </a:t>
            </a:r>
            <a:r>
              <a:rPr lang="th-TH" sz="2200" dirty="0">
                <a:ea typeface="Calibri" panose="020F0502020204030204" pitchFamily="34" charset="0"/>
              </a:rPr>
              <a:t>เป็นหมายเลขเครื่อง ใช้ป้องกันการโจรกรรม</a:t>
            </a:r>
          </a:p>
          <a:p>
            <a:pPr marL="342900" lvl="0" indent="-342900" algn="thaiDist">
              <a:lnSpc>
                <a:spcPct val="107000"/>
              </a:lnSpc>
              <a:spcAft>
                <a:spcPts val="0"/>
              </a:spcAft>
              <a:buFont typeface="Symbol" panose="05050102010706020507" pitchFamily="18" charset="2"/>
              <a:buChar char=""/>
            </a:pPr>
            <a:r>
              <a:rPr lang="th-TH" sz="2200" dirty="0">
                <a:ea typeface="Calibri" panose="020F0502020204030204" pitchFamily="34" charset="0"/>
              </a:rPr>
              <a:t>เมื่อโทรศัพท์ถูกขโมยจะต้องแจ้ง </a:t>
            </a:r>
            <a:r>
              <a:rPr lang="en-US" sz="2200" dirty="0">
                <a:ea typeface="Calibri" panose="020F0502020204030204" pitchFamily="34" charset="0"/>
              </a:rPr>
              <a:t>IMEI </a:t>
            </a:r>
            <a:r>
              <a:rPr lang="th-TH" sz="2200" dirty="0">
                <a:ea typeface="Calibri" panose="020F0502020204030204" pitchFamily="34" charset="0"/>
              </a:rPr>
              <a:t>กับผู้ให้บริการ เช่น </a:t>
            </a:r>
            <a:r>
              <a:rPr lang="en-US" sz="2200" dirty="0">
                <a:ea typeface="Calibri" panose="020F0502020204030204" pitchFamily="34" charset="0"/>
              </a:rPr>
              <a:t>AIS, DTAC, TRUE (</a:t>
            </a:r>
            <a:r>
              <a:rPr lang="th-TH" sz="2200" dirty="0">
                <a:ea typeface="Calibri" panose="020F0502020204030204" pitchFamily="34" charset="0"/>
              </a:rPr>
              <a:t>แชร์ฐานข้อมูลเดียวกัน</a:t>
            </a:r>
            <a:r>
              <a:rPr lang="en-US" sz="2200" dirty="0">
                <a:ea typeface="Calibri" panose="020F0502020204030204" pitchFamily="34" charset="0"/>
              </a:rPr>
              <a:t>)</a:t>
            </a:r>
            <a:r>
              <a:rPr lang="th-TH" sz="2200" dirty="0">
                <a:ea typeface="Calibri" panose="020F0502020204030204" pitchFamily="34" charset="0"/>
              </a:rPr>
              <a:t> เพื่อระงับการให้บริการ</a:t>
            </a:r>
            <a:endParaRPr lang="en-US" sz="2200" dirty="0">
              <a:ea typeface="Calibri" panose="020F0502020204030204" pitchFamily="34" charset="0"/>
            </a:endParaRPr>
          </a:p>
        </p:txBody>
      </p:sp>
      <p:pic>
        <p:nvPicPr>
          <p:cNvPr id="6" name="Picture 2" descr="Image result for ime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854" y="1838906"/>
            <a:ext cx="7002009" cy="4668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892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6443" y="150421"/>
            <a:ext cx="11573328" cy="2463367"/>
          </a:xfrm>
          <a:prstGeom prst="rect">
            <a:avLst/>
          </a:prstGeom>
        </p:spPr>
        <p:txBody>
          <a:bodyPr wrap="square">
            <a:spAutoFit/>
          </a:bodyPr>
          <a:lstStyle/>
          <a:p>
            <a:pPr lvl="0" algn="thaiDist">
              <a:lnSpc>
                <a:spcPct val="107000"/>
              </a:lnSpc>
              <a:spcAft>
                <a:spcPts val="0"/>
              </a:spcAft>
            </a:pPr>
            <a:r>
              <a:rPr lang="en-US" sz="2400" u="sng" dirty="0">
                <a:ea typeface="Calibri" panose="020F0502020204030204" pitchFamily="34" charset="0"/>
                <a:cs typeface="Cordia New" panose="020B0304020202020204" pitchFamily="34" charset="-34"/>
              </a:rPr>
              <a:t>Mobile station international subscriber number (MSISDN)</a:t>
            </a:r>
            <a:r>
              <a:rPr lang="en-US" sz="2400" dirty="0">
                <a:ea typeface="Calibri" panose="020F0502020204030204" pitchFamily="34" charset="0"/>
                <a:cs typeface="Cordia New" panose="020B0304020202020204" pitchFamily="34" charset="-34"/>
              </a:rPr>
              <a:t> </a:t>
            </a:r>
            <a:r>
              <a:rPr lang="th-TH" sz="2400" dirty="0">
                <a:ea typeface="Calibri" panose="020F0502020204030204" pitchFamily="34" charset="0"/>
                <a:cs typeface="Cordia New" panose="020B0304020202020204" pitchFamily="34" charset="-34"/>
              </a:rPr>
              <a:t>อ่านว่า </a:t>
            </a:r>
            <a:r>
              <a:rPr lang="en-US" sz="2400" dirty="0" err="1">
                <a:ea typeface="Calibri" panose="020F0502020204030204" pitchFamily="34" charset="0"/>
                <a:cs typeface="Cordia New" panose="020B0304020202020204" pitchFamily="34" charset="-34"/>
              </a:rPr>
              <a:t>misden</a:t>
            </a:r>
            <a:endParaRPr lang="en-US" sz="2400" dirty="0">
              <a:ea typeface="Calibri" panose="020F0502020204030204" pitchFamily="34" charset="0"/>
              <a:cs typeface="Cordia New" panose="020B0304020202020204" pitchFamily="34" charset="-34"/>
            </a:endParaRPr>
          </a:p>
          <a:p>
            <a:pPr marL="742950" lvl="1" indent="-285750">
              <a:lnSpc>
                <a:spcPct val="107000"/>
              </a:lnSpc>
              <a:spcAft>
                <a:spcPts val="0"/>
              </a:spcAft>
              <a:buSzPts val="1200"/>
              <a:buFont typeface="Courier New" panose="02070309020205020404" pitchFamily="49" charset="0"/>
              <a:buChar char="o"/>
            </a:pPr>
            <a:r>
              <a:rPr lang="en-US" sz="2400" dirty="0">
                <a:ea typeface="Calibri" panose="020F0502020204030204" pitchFamily="34" charset="0"/>
                <a:cs typeface="Cordia New" panose="020B0304020202020204" pitchFamily="34" charset="-34"/>
              </a:rPr>
              <a:t>MSISDN = CC + NDC + SN</a:t>
            </a:r>
            <a:endParaRPr lang="en-US" sz="2400" dirty="0">
              <a:ea typeface="Calibri" panose="020F0502020204030204" pitchFamily="34" charset="0"/>
            </a:endParaRPr>
          </a:p>
          <a:p>
            <a:pPr marL="742950" lvl="1" indent="-285750">
              <a:lnSpc>
                <a:spcPct val="107000"/>
              </a:lnSpc>
              <a:spcAft>
                <a:spcPts val="0"/>
              </a:spcAft>
              <a:buSzPts val="1200"/>
              <a:buFont typeface="Courier New" panose="02070309020205020404" pitchFamily="49" charset="0"/>
              <a:buChar char="o"/>
            </a:pPr>
            <a:r>
              <a:rPr lang="en-US" sz="2400" dirty="0">
                <a:ea typeface="Calibri" panose="020F0502020204030204" pitchFamily="34" charset="0"/>
                <a:cs typeface="Cordia New" panose="020B0304020202020204" pitchFamily="34" charset="-34"/>
              </a:rPr>
              <a:t>CC = Country Code</a:t>
            </a:r>
          </a:p>
          <a:p>
            <a:pPr marL="742950" lvl="1" indent="-285750">
              <a:lnSpc>
                <a:spcPct val="107000"/>
              </a:lnSpc>
              <a:spcAft>
                <a:spcPts val="0"/>
              </a:spcAft>
              <a:buSzPts val="1200"/>
              <a:buFont typeface="Courier New" panose="02070309020205020404" pitchFamily="49" charset="0"/>
              <a:buChar char="o"/>
            </a:pPr>
            <a:r>
              <a:rPr lang="en-US" sz="2400" dirty="0">
                <a:ea typeface="Calibri" panose="020F0502020204030204" pitchFamily="34" charset="0"/>
                <a:cs typeface="Cordia New" panose="020B0304020202020204" pitchFamily="34" charset="-34"/>
              </a:rPr>
              <a:t>NDC = National Destination Code</a:t>
            </a:r>
          </a:p>
          <a:p>
            <a:pPr marL="742950" lvl="1" indent="-285750">
              <a:lnSpc>
                <a:spcPct val="107000"/>
              </a:lnSpc>
              <a:spcAft>
                <a:spcPts val="0"/>
              </a:spcAft>
              <a:buSzPts val="1200"/>
              <a:buFont typeface="Courier New" panose="02070309020205020404" pitchFamily="49" charset="0"/>
              <a:buChar char="o"/>
            </a:pPr>
            <a:r>
              <a:rPr lang="en-US" sz="2400" dirty="0">
                <a:ea typeface="Calibri" panose="020F0502020204030204" pitchFamily="34" charset="0"/>
                <a:cs typeface="Cordia New" panose="020B0304020202020204" pitchFamily="34" charset="-34"/>
              </a:rPr>
              <a:t>Subscriber Number</a:t>
            </a:r>
          </a:p>
          <a:p>
            <a:pPr marL="742950" lvl="1" indent="-285750">
              <a:lnSpc>
                <a:spcPct val="107000"/>
              </a:lnSpc>
              <a:spcAft>
                <a:spcPts val="0"/>
              </a:spcAft>
              <a:buSzPts val="1200"/>
              <a:buFont typeface="Courier New" panose="02070309020205020404" pitchFamily="49" charset="0"/>
              <a:buChar char="o"/>
            </a:pPr>
            <a:r>
              <a:rPr lang="en-US" sz="2400" dirty="0">
                <a:ea typeface="Calibri" panose="020F0502020204030204" pitchFamily="34" charset="0"/>
                <a:cs typeface="Cordia New" panose="020B0304020202020204" pitchFamily="34" charset="-34"/>
              </a:rPr>
              <a:t>MSISDN </a:t>
            </a:r>
            <a:r>
              <a:rPr lang="th-TH" sz="2400" dirty="0">
                <a:ea typeface="Calibri" panose="020F0502020204030204" pitchFamily="34" charset="0"/>
                <a:cs typeface="Cordia New" panose="020B0304020202020204" pitchFamily="34" charset="-34"/>
              </a:rPr>
              <a:t>อยู่ในฐานข้อมูลของผู้ให้บริการ </a:t>
            </a:r>
            <a:r>
              <a:rPr lang="en-US" sz="2400" dirty="0">
                <a:ea typeface="Calibri" panose="020F0502020204030204" pitchFamily="34" charset="0"/>
                <a:cs typeface="Cordia New" panose="020B0304020202020204" pitchFamily="34" charset="-34"/>
              </a:rPr>
              <a:t>Cellular Network</a:t>
            </a:r>
          </a:p>
        </p:txBody>
      </p:sp>
      <p:pic>
        <p:nvPicPr>
          <p:cNvPr id="2" name="Picture 1"/>
          <p:cNvPicPr>
            <a:picLocks noChangeAspect="1"/>
          </p:cNvPicPr>
          <p:nvPr/>
        </p:nvPicPr>
        <p:blipFill>
          <a:blip r:embed="rId2"/>
          <a:stretch>
            <a:fillRect/>
          </a:stretch>
        </p:blipFill>
        <p:spPr>
          <a:xfrm>
            <a:off x="386443" y="3906583"/>
            <a:ext cx="7143750" cy="2409825"/>
          </a:xfrm>
          <a:prstGeom prst="rect">
            <a:avLst/>
          </a:prstGeom>
        </p:spPr>
      </p:pic>
      <p:sp>
        <p:nvSpPr>
          <p:cNvPr id="3" name="TextBox 2"/>
          <p:cNvSpPr txBox="1"/>
          <p:nvPr/>
        </p:nvSpPr>
        <p:spPr>
          <a:xfrm>
            <a:off x="386443" y="3383363"/>
            <a:ext cx="2532888" cy="523220"/>
          </a:xfrm>
          <a:prstGeom prst="rect">
            <a:avLst/>
          </a:prstGeom>
          <a:noFill/>
        </p:spPr>
        <p:txBody>
          <a:bodyPr wrap="square" rtlCol="0">
            <a:spAutoFit/>
          </a:bodyPr>
          <a:lstStyle/>
          <a:p>
            <a:r>
              <a:rPr lang="en-US" sz="2800" dirty="0"/>
              <a:t>Country Code</a:t>
            </a:r>
          </a:p>
        </p:txBody>
      </p:sp>
      <p:pic>
        <p:nvPicPr>
          <p:cNvPr id="7" name="Picture 6"/>
          <p:cNvPicPr>
            <a:picLocks noChangeAspect="1"/>
          </p:cNvPicPr>
          <p:nvPr/>
        </p:nvPicPr>
        <p:blipFill>
          <a:blip r:embed="rId3"/>
          <a:stretch>
            <a:fillRect/>
          </a:stretch>
        </p:blipFill>
        <p:spPr>
          <a:xfrm>
            <a:off x="7946888" y="2194559"/>
            <a:ext cx="2814763" cy="4386643"/>
          </a:xfrm>
          <a:prstGeom prst="rect">
            <a:avLst/>
          </a:prstGeom>
        </p:spPr>
      </p:pic>
      <p:sp>
        <p:nvSpPr>
          <p:cNvPr id="8" name="TextBox 7"/>
          <p:cNvSpPr txBox="1"/>
          <p:nvPr/>
        </p:nvSpPr>
        <p:spPr>
          <a:xfrm>
            <a:off x="7946887" y="1671339"/>
            <a:ext cx="4012884" cy="523220"/>
          </a:xfrm>
          <a:prstGeom prst="rect">
            <a:avLst/>
          </a:prstGeom>
          <a:noFill/>
        </p:spPr>
        <p:txBody>
          <a:bodyPr wrap="square" rtlCol="0">
            <a:spAutoFit/>
          </a:bodyPr>
          <a:lstStyle/>
          <a:p>
            <a:r>
              <a:rPr lang="en-US" sz="2800" dirty="0"/>
              <a:t>National Destination Code</a:t>
            </a:r>
          </a:p>
        </p:txBody>
      </p:sp>
      <p:sp>
        <p:nvSpPr>
          <p:cNvPr id="5" name="TextBox 4"/>
          <p:cNvSpPr txBox="1"/>
          <p:nvPr/>
        </p:nvSpPr>
        <p:spPr>
          <a:xfrm>
            <a:off x="7607807" y="532432"/>
            <a:ext cx="4351963" cy="646331"/>
          </a:xfrm>
          <a:prstGeom prst="rect">
            <a:avLst/>
          </a:prstGeom>
          <a:noFill/>
        </p:spPr>
        <p:txBody>
          <a:bodyPr wrap="square" rtlCol="0">
            <a:spAutoFit/>
          </a:bodyPr>
          <a:lstStyle/>
          <a:p>
            <a:r>
              <a:rPr lang="en-US" dirty="0">
                <a:solidFill>
                  <a:srgbClr val="FF0000"/>
                </a:solidFill>
              </a:rPr>
              <a:t>MSISDN </a:t>
            </a:r>
            <a:r>
              <a:rPr lang="th-TH" dirty="0">
                <a:solidFill>
                  <a:srgbClr val="FF0000"/>
                </a:solidFill>
              </a:rPr>
              <a:t>แทน ผู้ใช้ </a:t>
            </a:r>
            <a:r>
              <a:rPr lang="en-US" dirty="0">
                <a:solidFill>
                  <a:srgbClr val="FF0000"/>
                </a:solidFill>
              </a:rPr>
              <a:t>(user)</a:t>
            </a:r>
            <a:r>
              <a:rPr lang="th-TH" dirty="0">
                <a:solidFill>
                  <a:srgbClr val="FF0000"/>
                </a:solidFill>
              </a:rPr>
              <a:t> บ้าน หรือ มือถือ</a:t>
            </a:r>
            <a:br>
              <a:rPr lang="th-TH" dirty="0">
                <a:solidFill>
                  <a:srgbClr val="FF0000"/>
                </a:solidFill>
              </a:rPr>
            </a:br>
            <a:r>
              <a:rPr lang="en-US" dirty="0">
                <a:solidFill>
                  <a:srgbClr val="FF0000"/>
                </a:solidFill>
              </a:rPr>
              <a:t>(</a:t>
            </a:r>
            <a:r>
              <a:rPr lang="th-TH" dirty="0">
                <a:solidFill>
                  <a:srgbClr val="FF0000"/>
                </a:solidFill>
              </a:rPr>
              <a:t>ไม่ได้บอกว่าอยู่ใน </a:t>
            </a:r>
            <a:r>
              <a:rPr lang="en-US" dirty="0">
                <a:solidFill>
                  <a:srgbClr val="FF0000"/>
                </a:solidFill>
              </a:rPr>
              <a:t>cellular network </a:t>
            </a:r>
            <a:r>
              <a:rPr lang="th-TH" dirty="0">
                <a:solidFill>
                  <a:srgbClr val="FF0000"/>
                </a:solidFill>
              </a:rPr>
              <a:t>ใด</a:t>
            </a:r>
            <a:r>
              <a:rPr lang="en-US" dirty="0">
                <a:solidFill>
                  <a:srgbClr val="FF0000"/>
                </a:solidFill>
              </a:rPr>
              <a:t>)</a:t>
            </a:r>
          </a:p>
        </p:txBody>
      </p:sp>
      <p:sp>
        <p:nvSpPr>
          <p:cNvPr id="6" name="TextBox 5"/>
          <p:cNvSpPr txBox="1"/>
          <p:nvPr/>
        </p:nvSpPr>
        <p:spPr>
          <a:xfrm>
            <a:off x="5429250" y="1363054"/>
            <a:ext cx="2517636" cy="461665"/>
          </a:xfrm>
          <a:prstGeom prst="rect">
            <a:avLst/>
          </a:prstGeom>
          <a:noFill/>
        </p:spPr>
        <p:txBody>
          <a:bodyPr wrap="square" rtlCol="0">
            <a:spAutoFit/>
          </a:bodyPr>
          <a:lstStyle/>
          <a:p>
            <a:r>
              <a:rPr lang="en-US" sz="2400" dirty="0">
                <a:solidFill>
                  <a:srgbClr val="FF0000"/>
                </a:solidFill>
              </a:rPr>
              <a:t>0xx </a:t>
            </a:r>
            <a:r>
              <a:rPr lang="th-TH" sz="2400" dirty="0">
                <a:solidFill>
                  <a:srgbClr val="FF0000"/>
                </a:solidFill>
              </a:rPr>
              <a:t>คือ มือถือ เช่น </a:t>
            </a:r>
            <a:r>
              <a:rPr lang="en-US" sz="2400" dirty="0">
                <a:solidFill>
                  <a:srgbClr val="FF0000"/>
                </a:solidFill>
              </a:rPr>
              <a:t>081</a:t>
            </a:r>
          </a:p>
        </p:txBody>
      </p:sp>
    </p:spTree>
    <p:extLst>
      <p:ext uri="{BB962C8B-B14F-4D97-AF65-F5344CB8AC3E}">
        <p14:creationId xmlns:p14="http://schemas.microsoft.com/office/powerpoint/2010/main" val="2073967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6443" y="150421"/>
            <a:ext cx="11573328" cy="5229573"/>
          </a:xfrm>
          <a:prstGeom prst="rect">
            <a:avLst/>
          </a:prstGeom>
        </p:spPr>
        <p:txBody>
          <a:bodyPr wrap="square">
            <a:spAutoFit/>
          </a:bodyPr>
          <a:lstStyle/>
          <a:p>
            <a:pPr lvl="0" algn="thaiDist">
              <a:lnSpc>
                <a:spcPct val="107000"/>
              </a:lnSpc>
              <a:spcAft>
                <a:spcPts val="0"/>
              </a:spcAft>
            </a:pPr>
            <a:r>
              <a:rPr lang="en-US" sz="2400" u="sng" dirty="0">
                <a:ea typeface="Calibri" panose="020F0502020204030204" pitchFamily="34" charset="0"/>
                <a:cs typeface="Cordia New" panose="020B0304020202020204" pitchFamily="34" charset="-34"/>
              </a:rPr>
              <a:t>International mobile subscriber identity (IMSI)</a:t>
            </a:r>
            <a:r>
              <a:rPr lang="en-US" sz="2400" dirty="0">
                <a:ea typeface="Calibri" panose="020F0502020204030204" pitchFamily="34" charset="0"/>
                <a:cs typeface="Cordia New" panose="020B0304020202020204" pitchFamily="34" charset="-34"/>
              </a:rPr>
              <a:t> </a:t>
            </a:r>
            <a:r>
              <a:rPr lang="th-TH" sz="2400" dirty="0">
                <a:ea typeface="Calibri" panose="020F0502020204030204" pitchFamily="34" charset="0"/>
                <a:cs typeface="Cordia New" panose="020B0304020202020204" pitchFamily="34" charset="-34"/>
              </a:rPr>
              <a:t>อ่านว่า </a:t>
            </a:r>
            <a:r>
              <a:rPr lang="en-US" sz="2400" dirty="0" err="1">
                <a:ea typeface="Calibri" panose="020F0502020204030204" pitchFamily="34" charset="0"/>
                <a:cs typeface="Cordia New" panose="020B0304020202020204" pitchFamily="34" charset="-34"/>
              </a:rPr>
              <a:t>imzee</a:t>
            </a:r>
            <a:endParaRPr lang="en-US" sz="2400" dirty="0">
              <a:ea typeface="Calibri" panose="020F0502020204030204" pitchFamily="34" charset="0"/>
              <a:cs typeface="Cordia New" panose="020B0304020202020204" pitchFamily="34" charset="-34"/>
            </a:endParaRPr>
          </a:p>
          <a:p>
            <a:pPr marL="742950" lvl="1" indent="-285750">
              <a:lnSpc>
                <a:spcPct val="107000"/>
              </a:lnSpc>
              <a:spcAft>
                <a:spcPts val="0"/>
              </a:spcAft>
              <a:buSzPts val="1200"/>
              <a:buFont typeface="Courier New" panose="02070309020205020404" pitchFamily="49" charset="0"/>
              <a:buChar char="o"/>
            </a:pPr>
            <a:r>
              <a:rPr lang="en-US" sz="2400" dirty="0">
                <a:ea typeface="Calibri" panose="020F0502020204030204" pitchFamily="34" charset="0"/>
                <a:cs typeface="Cordia New" panose="020B0304020202020204" pitchFamily="34" charset="-34"/>
              </a:rPr>
              <a:t>IMSI = MCC + MNC + MSIN</a:t>
            </a:r>
          </a:p>
          <a:p>
            <a:pPr marL="742950" lvl="1" indent="-285750">
              <a:lnSpc>
                <a:spcPct val="107000"/>
              </a:lnSpc>
              <a:spcAft>
                <a:spcPts val="0"/>
              </a:spcAft>
              <a:buSzPts val="1200"/>
              <a:buFont typeface="Courier New" panose="02070309020205020404" pitchFamily="49" charset="0"/>
              <a:buChar char="o"/>
            </a:pPr>
            <a:r>
              <a:rPr lang="en-US" sz="2400" dirty="0">
                <a:ea typeface="Calibri" panose="020F0502020204030204" pitchFamily="34" charset="0"/>
                <a:cs typeface="Cordia New" panose="020B0304020202020204" pitchFamily="34" charset="-34"/>
              </a:rPr>
              <a:t>MCC = Mobile country code () </a:t>
            </a:r>
            <a:r>
              <a:rPr lang="th-TH" sz="2400" dirty="0">
                <a:ea typeface="Calibri" panose="020F0502020204030204" pitchFamily="34" charset="0"/>
              </a:rPr>
              <a:t>ของไทยคือ </a:t>
            </a:r>
            <a:r>
              <a:rPr lang="en-US" sz="2400" dirty="0">
                <a:ea typeface="Calibri" panose="020F0502020204030204" pitchFamily="34" charset="0"/>
                <a:cs typeface="Cordia New" panose="020B0304020202020204" pitchFamily="34" charset="-34"/>
              </a:rPr>
              <a:t>520</a:t>
            </a:r>
          </a:p>
          <a:p>
            <a:pPr marL="742950" lvl="1" indent="-285750">
              <a:lnSpc>
                <a:spcPct val="107000"/>
              </a:lnSpc>
              <a:spcAft>
                <a:spcPts val="0"/>
              </a:spcAft>
              <a:buSzPts val="1200"/>
              <a:buFont typeface="Courier New" panose="02070309020205020404" pitchFamily="49" charset="0"/>
              <a:buChar char="o"/>
            </a:pPr>
            <a:r>
              <a:rPr lang="en-US" sz="2400" dirty="0">
                <a:ea typeface="Calibri" panose="020F0502020204030204" pitchFamily="34" charset="0"/>
                <a:cs typeface="Cordia New" panose="020B0304020202020204" pitchFamily="34" charset="-34"/>
              </a:rPr>
              <a:t>MNC = Mobile network code (MNC) AIS </a:t>
            </a:r>
            <a:r>
              <a:rPr lang="th-TH" sz="2400" dirty="0">
                <a:ea typeface="Calibri" panose="020F0502020204030204" pitchFamily="34" charset="0"/>
              </a:rPr>
              <a:t>ใช้ </a:t>
            </a:r>
            <a:r>
              <a:rPr lang="en-US" sz="2400" dirty="0">
                <a:ea typeface="Calibri" panose="020F0502020204030204" pitchFamily="34" charset="0"/>
                <a:cs typeface="Cordia New" panose="020B0304020202020204" pitchFamily="34" charset="-34"/>
              </a:rPr>
              <a:t>03, TRUE </a:t>
            </a:r>
            <a:r>
              <a:rPr lang="th-TH" sz="2400" dirty="0">
                <a:ea typeface="Calibri" panose="020F0502020204030204" pitchFamily="34" charset="0"/>
              </a:rPr>
              <a:t>ใช้ </a:t>
            </a:r>
            <a:r>
              <a:rPr lang="en-US" sz="2400" dirty="0">
                <a:ea typeface="Calibri" panose="020F0502020204030204" pitchFamily="34" charset="0"/>
                <a:cs typeface="Cordia New" panose="020B0304020202020204" pitchFamily="34" charset="-34"/>
              </a:rPr>
              <a:t>04, DTAC </a:t>
            </a:r>
            <a:r>
              <a:rPr lang="th-TH" sz="2400" dirty="0">
                <a:ea typeface="Calibri" panose="020F0502020204030204" pitchFamily="34" charset="0"/>
              </a:rPr>
              <a:t>ใช้ </a:t>
            </a:r>
            <a:r>
              <a:rPr lang="en-US" sz="2400" dirty="0">
                <a:ea typeface="Calibri" panose="020F0502020204030204" pitchFamily="34" charset="0"/>
                <a:cs typeface="Cordia New" panose="020B0304020202020204" pitchFamily="34" charset="-34"/>
              </a:rPr>
              <a:t>05</a:t>
            </a:r>
          </a:p>
          <a:p>
            <a:pPr marL="742950" lvl="1" indent="-285750">
              <a:lnSpc>
                <a:spcPct val="107000"/>
              </a:lnSpc>
              <a:spcAft>
                <a:spcPts val="0"/>
              </a:spcAft>
              <a:buSzPts val="1200"/>
              <a:buFont typeface="Courier New" panose="02070309020205020404" pitchFamily="49" charset="0"/>
              <a:buChar char="o"/>
            </a:pPr>
            <a:r>
              <a:rPr lang="en-US" sz="2400" dirty="0">
                <a:ea typeface="Calibri" panose="020F0502020204030204" pitchFamily="34" charset="0"/>
                <a:cs typeface="Cordia New" panose="020B0304020202020204" pitchFamily="34" charset="-34"/>
              </a:rPr>
              <a:t>MSIN = Mobile subscriber identification number (MSIN)</a:t>
            </a:r>
          </a:p>
          <a:p>
            <a:pPr marL="742950" lvl="1" indent="-285750">
              <a:lnSpc>
                <a:spcPct val="107000"/>
              </a:lnSpc>
              <a:spcAft>
                <a:spcPts val="0"/>
              </a:spcAft>
              <a:buSzPts val="1200"/>
              <a:buFont typeface="Courier New" panose="02070309020205020404" pitchFamily="49" charset="0"/>
              <a:buChar char="o"/>
            </a:pPr>
            <a:r>
              <a:rPr lang="en-US" sz="2400" dirty="0">
                <a:ea typeface="Calibri" panose="020F0502020204030204" pitchFamily="34" charset="0"/>
                <a:cs typeface="Cordia New" panose="020B0304020202020204" pitchFamily="34" charset="-34"/>
              </a:rPr>
              <a:t>MSIN </a:t>
            </a:r>
            <a:r>
              <a:rPr lang="th-TH" sz="2400" dirty="0">
                <a:ea typeface="Calibri" panose="020F0502020204030204" pitchFamily="34" charset="0"/>
                <a:cs typeface="Cordia New" panose="020B0304020202020204" pitchFamily="34" charset="-34"/>
              </a:rPr>
              <a:t>เป็นเลข </a:t>
            </a:r>
            <a:r>
              <a:rPr lang="en-US" sz="2400" dirty="0">
                <a:ea typeface="Calibri" panose="020F0502020204030204" pitchFamily="34" charset="0"/>
                <a:cs typeface="Cordia New" panose="020B0304020202020204" pitchFamily="34" charset="-34"/>
              </a:rPr>
              <a:t>10 </a:t>
            </a:r>
            <a:r>
              <a:rPr lang="th-TH" sz="2400" dirty="0">
                <a:ea typeface="Calibri" panose="020F0502020204030204" pitchFamily="34" charset="0"/>
                <a:cs typeface="Cordia New" panose="020B0304020202020204" pitchFamily="34" charset="-34"/>
              </a:rPr>
              <a:t>หลัก เช่น </a:t>
            </a:r>
            <a:r>
              <a:rPr lang="en-US" sz="2400" dirty="0">
                <a:ea typeface="Calibri" panose="020F0502020204030204" pitchFamily="34" charset="0"/>
                <a:cs typeface="Cordia New" panose="020B0304020202020204" pitchFamily="34" charset="-34"/>
              </a:rPr>
              <a:t>1234567890 </a:t>
            </a:r>
          </a:p>
          <a:p>
            <a:pPr marL="742950" lvl="1" indent="-285750">
              <a:lnSpc>
                <a:spcPct val="107000"/>
              </a:lnSpc>
              <a:buSzPts val="1200"/>
              <a:buFont typeface="Courier New" panose="02070309020205020404" pitchFamily="49" charset="0"/>
              <a:buChar char="o"/>
            </a:pPr>
            <a:r>
              <a:rPr lang="en-US" sz="2400" dirty="0">
                <a:ea typeface="Calibri" panose="020F0502020204030204" pitchFamily="34" charset="0"/>
                <a:cs typeface="Cordia New" panose="020B0304020202020204" pitchFamily="34" charset="-34"/>
              </a:rPr>
              <a:t>IMSI </a:t>
            </a:r>
            <a:r>
              <a:rPr lang="th-TH" sz="2400" dirty="0">
                <a:ea typeface="Calibri" panose="020F0502020204030204" pitchFamily="34" charset="0"/>
              </a:rPr>
              <a:t>อยู่ใน</a:t>
            </a:r>
            <a:r>
              <a:rPr lang="th-TH" sz="2400" dirty="0" err="1">
                <a:ea typeface="Calibri" panose="020F0502020204030204" pitchFamily="34" charset="0"/>
              </a:rPr>
              <a:t>ซิม</a:t>
            </a:r>
            <a:r>
              <a:rPr lang="th-TH" sz="2400" dirty="0">
                <a:ea typeface="Calibri" panose="020F0502020204030204" pitchFamily="34" charset="0"/>
              </a:rPr>
              <a:t>ไม่สามารถแก้ไขได้</a:t>
            </a:r>
            <a:endParaRPr lang="en-US" sz="2400" dirty="0">
              <a:ea typeface="Calibri" panose="020F0502020204030204" pitchFamily="34" charset="0"/>
              <a:cs typeface="Cordia New" panose="020B0304020202020204" pitchFamily="34" charset="-34"/>
            </a:endParaRPr>
          </a:p>
          <a:p>
            <a:pPr marL="742950" lvl="1" indent="-285750">
              <a:lnSpc>
                <a:spcPct val="107000"/>
              </a:lnSpc>
              <a:spcAft>
                <a:spcPts val="0"/>
              </a:spcAft>
              <a:buSzPts val="1200"/>
              <a:buFont typeface="Courier New" panose="02070309020205020404" pitchFamily="49" charset="0"/>
              <a:buChar char="o"/>
            </a:pPr>
            <a:r>
              <a:rPr lang="th-TH" sz="2400" dirty="0">
                <a:ea typeface="Calibri" panose="020F0502020204030204" pitchFamily="34" charset="0"/>
                <a:cs typeface="Cordia New" panose="020B0304020202020204" pitchFamily="34" charset="-34"/>
              </a:rPr>
              <a:t>การเอาเบอร์เดิมย้ายค่ายคือ ไปรับ</a:t>
            </a:r>
            <a:r>
              <a:rPr lang="th-TH" sz="2400" dirty="0" err="1">
                <a:ea typeface="Calibri" panose="020F0502020204030204" pitchFamily="34" charset="0"/>
                <a:cs typeface="Cordia New" panose="020B0304020202020204" pitchFamily="34" charset="-34"/>
              </a:rPr>
              <a:t>ซิม</a:t>
            </a:r>
            <a:r>
              <a:rPr lang="en-US" sz="2400" dirty="0">
                <a:ea typeface="Calibri" panose="020F0502020204030204" pitchFamily="34" charset="0"/>
                <a:cs typeface="Cordia New" panose="020B0304020202020204" pitchFamily="34" charset="-34"/>
              </a:rPr>
              <a:t> (IMSI)</a:t>
            </a:r>
            <a:r>
              <a:rPr lang="th-TH" sz="2400" dirty="0">
                <a:ea typeface="Calibri" panose="020F0502020204030204" pitchFamily="34" charset="0"/>
                <a:cs typeface="Cordia New" panose="020B0304020202020204" pitchFamily="34" charset="-34"/>
              </a:rPr>
              <a:t> ของค่ายใหม่ และแก้ฐานข้อมูลเพื่อผูก </a:t>
            </a:r>
            <a:r>
              <a:rPr lang="en-US" sz="2400" dirty="0">
                <a:ea typeface="Calibri" panose="020F0502020204030204" pitchFamily="34" charset="0"/>
                <a:cs typeface="Cordia New" panose="020B0304020202020204" pitchFamily="34" charset="-34"/>
              </a:rPr>
              <a:t>MSISDN </a:t>
            </a:r>
            <a:r>
              <a:rPr lang="th-TH" sz="2400" dirty="0">
                <a:ea typeface="Calibri" panose="020F0502020204030204" pitchFamily="34" charset="0"/>
                <a:cs typeface="Cordia New" panose="020B0304020202020204" pitchFamily="34" charset="-34"/>
              </a:rPr>
              <a:t>กับ </a:t>
            </a:r>
            <a:r>
              <a:rPr lang="en-US" sz="2400" dirty="0">
                <a:ea typeface="Calibri" panose="020F0502020204030204" pitchFamily="34" charset="0"/>
                <a:cs typeface="Cordia New" panose="020B0304020202020204" pitchFamily="34" charset="-34"/>
              </a:rPr>
              <a:t>IMSI </a:t>
            </a:r>
            <a:r>
              <a:rPr lang="th-TH" sz="2400" dirty="0">
                <a:ea typeface="Calibri" panose="020F0502020204030204" pitchFamily="34" charset="0"/>
                <a:cs typeface="Cordia New" panose="020B0304020202020204" pitchFamily="34" charset="-34"/>
              </a:rPr>
              <a:t>ใหม่</a:t>
            </a:r>
          </a:p>
          <a:p>
            <a:pPr marL="742950" lvl="1" indent="-285750">
              <a:lnSpc>
                <a:spcPct val="107000"/>
              </a:lnSpc>
              <a:spcAft>
                <a:spcPts val="0"/>
              </a:spcAft>
              <a:buSzPts val="1200"/>
              <a:buFont typeface="Courier New" panose="02070309020205020404" pitchFamily="49" charset="0"/>
              <a:buChar char="o"/>
            </a:pPr>
            <a:r>
              <a:rPr lang="th-TH" sz="2400" dirty="0">
                <a:ea typeface="Calibri" panose="020F0502020204030204" pitchFamily="34" charset="0"/>
                <a:cs typeface="Cordia New" panose="020B0304020202020204" pitchFamily="34" charset="-34"/>
              </a:rPr>
              <a:t>เมื่อโทรออก แต่ละค่ายรู้ว่า </a:t>
            </a:r>
            <a:r>
              <a:rPr lang="en-US" sz="2400" dirty="0">
                <a:ea typeface="Calibri" panose="020F0502020204030204" pitchFamily="34" charset="0"/>
                <a:cs typeface="Cordia New" panose="020B0304020202020204" pitchFamily="34" charset="-34"/>
              </a:rPr>
              <a:t>MSISDN </a:t>
            </a:r>
            <a:r>
              <a:rPr lang="th-TH" sz="2400" dirty="0">
                <a:ea typeface="Calibri" panose="020F0502020204030204" pitchFamily="34" charset="0"/>
                <a:cs typeface="Cordia New" panose="020B0304020202020204" pitchFamily="34" charset="-34"/>
              </a:rPr>
              <a:t>นี้อยู่ในค่ายตัวเองหรือไม่</a:t>
            </a:r>
            <a:r>
              <a:rPr lang="en-US" sz="2400" dirty="0">
                <a:ea typeface="Calibri" panose="020F0502020204030204" pitchFamily="34" charset="0"/>
                <a:cs typeface="Cordia New" panose="020B0304020202020204" pitchFamily="34" charset="-34"/>
              </a:rPr>
              <a:t> </a:t>
            </a:r>
            <a:r>
              <a:rPr lang="th-TH" sz="2400" dirty="0">
                <a:ea typeface="Calibri" panose="020F0502020204030204" pitchFamily="34" charset="0"/>
                <a:cs typeface="Cordia New" panose="020B0304020202020204" pitchFamily="34" charset="-34"/>
              </a:rPr>
              <a:t>หรืออยู่ข้างนอก</a:t>
            </a:r>
          </a:p>
          <a:p>
            <a:pPr marL="742950" lvl="1" indent="-285750">
              <a:lnSpc>
                <a:spcPct val="107000"/>
              </a:lnSpc>
              <a:spcAft>
                <a:spcPts val="0"/>
              </a:spcAft>
              <a:buSzPts val="1200"/>
              <a:buFont typeface="Courier New" panose="02070309020205020404" pitchFamily="49" charset="0"/>
              <a:buChar char="o"/>
            </a:pPr>
            <a:r>
              <a:rPr lang="th-TH" sz="2400" dirty="0" err="1">
                <a:ea typeface="Calibri" panose="020F0502020204030204" pitchFamily="34" charset="0"/>
                <a:cs typeface="Cordia New" panose="020B0304020202020204" pitchFamily="34" charset="-34"/>
              </a:rPr>
              <a:t>ซิม</a:t>
            </a:r>
            <a:r>
              <a:rPr lang="th-TH" sz="2400" dirty="0">
                <a:ea typeface="Calibri" panose="020F0502020204030204" pitchFamily="34" charset="0"/>
                <a:cs typeface="Cordia New" panose="020B0304020202020204" pitchFamily="34" charset="-34"/>
              </a:rPr>
              <a:t>เดียวมี </a:t>
            </a:r>
            <a:r>
              <a:rPr lang="en-US" sz="2400" dirty="0">
                <a:ea typeface="Calibri" panose="020F0502020204030204" pitchFamily="34" charset="0"/>
                <a:cs typeface="Cordia New" panose="020B0304020202020204" pitchFamily="34" charset="-34"/>
              </a:rPr>
              <a:t>2 IMSI </a:t>
            </a:r>
            <a:r>
              <a:rPr lang="th-TH" sz="2400" dirty="0">
                <a:ea typeface="Calibri" panose="020F0502020204030204" pitchFamily="34" charset="0"/>
                <a:cs typeface="Cordia New" panose="020B0304020202020204" pitchFamily="34" charset="-34"/>
              </a:rPr>
              <a:t>ได้ สำหรับผู้ให้บริการ </a:t>
            </a:r>
            <a:r>
              <a:rPr lang="en-US" sz="2400" dirty="0">
                <a:ea typeface="Calibri" panose="020F0502020204030204" pitchFamily="34" charset="0"/>
                <a:cs typeface="Cordia New" panose="020B0304020202020204" pitchFamily="34" charset="-34"/>
              </a:rPr>
              <a:t>2 </a:t>
            </a:r>
            <a:r>
              <a:rPr lang="th-TH" sz="2400" dirty="0">
                <a:ea typeface="Calibri" panose="020F0502020204030204" pitchFamily="34" charset="0"/>
                <a:cs typeface="Cordia New" panose="020B0304020202020204" pitchFamily="34" charset="-34"/>
              </a:rPr>
              <a:t>ราย เช่น ในไทยและในญี่ปุ่น</a:t>
            </a:r>
            <a:br>
              <a:rPr lang="en-US" sz="2400" dirty="0">
                <a:ea typeface="Calibri" panose="020F0502020204030204" pitchFamily="34" charset="0"/>
                <a:cs typeface="Cordia New" panose="020B0304020202020204" pitchFamily="34" charset="-34"/>
              </a:rPr>
            </a:br>
            <a:r>
              <a:rPr lang="th-TH" sz="2400" dirty="0">
                <a:ea typeface="Calibri" panose="020F0502020204030204" pitchFamily="34" charset="0"/>
                <a:cs typeface="Cordia New" panose="020B0304020202020204" pitchFamily="34" charset="-34"/>
              </a:rPr>
              <a:t>จะได้เชื่อมต่อกับเครือข่ายของผู้ให้บริการในไทยและในญี่ปุ่นได้ทั้งสองที่</a:t>
            </a:r>
            <a:br>
              <a:rPr lang="en-US" sz="2400" dirty="0">
                <a:ea typeface="Calibri" panose="020F0502020204030204" pitchFamily="34" charset="0"/>
                <a:cs typeface="Cordia New" panose="020B0304020202020204" pitchFamily="34" charset="-34"/>
              </a:rPr>
            </a:br>
            <a:r>
              <a:rPr lang="en-US" sz="2400" dirty="0">
                <a:ea typeface="Calibri" panose="020F0502020204030204" pitchFamily="34" charset="0"/>
                <a:cs typeface="Cordia New" panose="020B0304020202020204" pitchFamily="34" charset="-34"/>
              </a:rPr>
              <a:t>		IMSI 1 </a:t>
            </a:r>
            <a:r>
              <a:rPr lang="th-TH" sz="2400" dirty="0">
                <a:ea typeface="Calibri" panose="020F0502020204030204" pitchFamily="34" charset="0"/>
                <a:cs typeface="Cordia New" panose="020B0304020202020204" pitchFamily="34" charset="-34"/>
              </a:rPr>
              <a:t>น่าจะเป็นผู้ให้บริการในไทย </a:t>
            </a:r>
            <a:r>
              <a:rPr lang="en-US" sz="2400" dirty="0">
                <a:ea typeface="Calibri" panose="020F0502020204030204" pitchFamily="34" charset="0"/>
                <a:cs typeface="Cordia New" panose="020B0304020202020204" pitchFamily="34" charset="-34"/>
              </a:rPr>
              <a:t>(TRUE, AIS, DTAC)</a:t>
            </a:r>
            <a:br>
              <a:rPr lang="en-US" sz="2400" dirty="0">
                <a:ea typeface="Calibri" panose="020F0502020204030204" pitchFamily="34" charset="0"/>
                <a:cs typeface="Cordia New" panose="020B0304020202020204" pitchFamily="34" charset="-34"/>
              </a:rPr>
            </a:br>
            <a:r>
              <a:rPr lang="en-US" sz="2400" dirty="0">
                <a:ea typeface="Calibri" panose="020F0502020204030204" pitchFamily="34" charset="0"/>
                <a:cs typeface="Cordia New" panose="020B0304020202020204" pitchFamily="34" charset="-34"/>
              </a:rPr>
              <a:t>		IMSI 2 </a:t>
            </a:r>
            <a:r>
              <a:rPr lang="th-TH" sz="2400" dirty="0">
                <a:ea typeface="Calibri" panose="020F0502020204030204" pitchFamily="34" charset="0"/>
                <a:cs typeface="Cordia New" panose="020B0304020202020204" pitchFamily="34" charset="-34"/>
              </a:rPr>
              <a:t>น่าจะเป็นผู้ให้บริการในญี่ปุ่น</a:t>
            </a:r>
            <a:endParaRPr lang="en-US" sz="2400" dirty="0">
              <a:ea typeface="Calibri" panose="020F0502020204030204" pitchFamily="34" charset="0"/>
              <a:cs typeface="Cordia New" panose="020B0304020202020204" pitchFamily="34" charset="-34"/>
            </a:endParaRPr>
          </a:p>
        </p:txBody>
      </p:sp>
      <p:sp>
        <p:nvSpPr>
          <p:cNvPr id="3" name="TextBox 2"/>
          <p:cNvSpPr txBox="1"/>
          <p:nvPr/>
        </p:nvSpPr>
        <p:spPr>
          <a:xfrm>
            <a:off x="6325154" y="587296"/>
            <a:ext cx="3151356" cy="369332"/>
          </a:xfrm>
          <a:prstGeom prst="rect">
            <a:avLst/>
          </a:prstGeom>
          <a:noFill/>
        </p:spPr>
        <p:txBody>
          <a:bodyPr wrap="square" rtlCol="0">
            <a:spAutoFit/>
          </a:bodyPr>
          <a:lstStyle/>
          <a:p>
            <a:r>
              <a:rPr lang="en-US" dirty="0">
                <a:solidFill>
                  <a:srgbClr val="FF0000"/>
                </a:solidFill>
              </a:rPr>
              <a:t>IMSI </a:t>
            </a:r>
            <a:r>
              <a:rPr lang="th-TH" dirty="0">
                <a:solidFill>
                  <a:srgbClr val="FF0000"/>
                </a:solidFill>
              </a:rPr>
              <a:t>ระบุผู้ใช้งานใน </a:t>
            </a:r>
            <a:r>
              <a:rPr lang="en-US" dirty="0">
                <a:solidFill>
                  <a:srgbClr val="FF0000"/>
                </a:solidFill>
              </a:rPr>
              <a:t>cellular network</a:t>
            </a:r>
          </a:p>
        </p:txBody>
      </p:sp>
      <p:sp>
        <p:nvSpPr>
          <p:cNvPr id="5" name="Rectangle 4"/>
          <p:cNvSpPr/>
          <p:nvPr/>
        </p:nvSpPr>
        <p:spPr>
          <a:xfrm>
            <a:off x="7351188" y="6396335"/>
            <a:ext cx="4840812" cy="461665"/>
          </a:xfrm>
          <a:prstGeom prst="rect">
            <a:avLst/>
          </a:prstGeom>
        </p:spPr>
        <p:txBody>
          <a:bodyPr wrap="none">
            <a:spAutoFit/>
          </a:bodyPr>
          <a:lstStyle/>
          <a:p>
            <a:pPr algn="r"/>
            <a:r>
              <a:rPr lang="en-US" sz="1200" dirty="0">
                <a:hlinkClick r:id="rId2"/>
              </a:rPr>
              <a:t>https://www.youtube.com/watch?v=_6Kx_hWWGjI</a:t>
            </a:r>
            <a:br>
              <a:rPr lang="en-US" sz="1200" dirty="0"/>
            </a:br>
            <a:r>
              <a:rPr lang="en-US" sz="1200" dirty="0">
                <a:hlinkClick r:id="rId3"/>
              </a:rPr>
              <a:t>https://yatebts.com/solutions_and_technology/multi-imsi-roaming-mvno/</a:t>
            </a:r>
            <a:endParaRPr lang="en-US" sz="1200" dirty="0"/>
          </a:p>
        </p:txBody>
      </p:sp>
    </p:spTree>
    <p:extLst>
      <p:ext uri="{BB962C8B-B14F-4D97-AF65-F5344CB8AC3E}">
        <p14:creationId xmlns:p14="http://schemas.microsoft.com/office/powerpoint/2010/main" val="37298533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6443" y="150421"/>
            <a:ext cx="11573328" cy="2463367"/>
          </a:xfrm>
          <a:prstGeom prst="rect">
            <a:avLst/>
          </a:prstGeom>
        </p:spPr>
        <p:txBody>
          <a:bodyPr wrap="square">
            <a:spAutoFit/>
          </a:bodyPr>
          <a:lstStyle/>
          <a:p>
            <a:pPr lvl="0" algn="thaiDist">
              <a:lnSpc>
                <a:spcPct val="107000"/>
              </a:lnSpc>
              <a:spcAft>
                <a:spcPts val="0"/>
              </a:spcAft>
            </a:pPr>
            <a:r>
              <a:rPr lang="en-US" sz="2400" u="sng" dirty="0">
                <a:ea typeface="Calibri" panose="020F0502020204030204" pitchFamily="34" charset="0"/>
                <a:cs typeface="Cordia New" panose="020B0304020202020204" pitchFamily="34" charset="-34"/>
              </a:rPr>
              <a:t>Temporary mobile subscriber identity (TMSI)</a:t>
            </a:r>
          </a:p>
          <a:p>
            <a:pPr marL="742950" lvl="1" indent="-285750">
              <a:lnSpc>
                <a:spcPct val="107000"/>
              </a:lnSpc>
              <a:spcAft>
                <a:spcPts val="0"/>
              </a:spcAft>
              <a:buSzPts val="1200"/>
              <a:buFont typeface="Courier New" panose="02070309020205020404" pitchFamily="49" charset="0"/>
              <a:buChar char="o"/>
            </a:pPr>
            <a:r>
              <a:rPr lang="th-TH" sz="2400" dirty="0">
                <a:ea typeface="Calibri" panose="020F0502020204030204" pitchFamily="34" charset="0"/>
                <a:cs typeface="Cordia New" panose="020B0304020202020204" pitchFamily="34" charset="-34"/>
              </a:rPr>
              <a:t>เป็น </a:t>
            </a:r>
            <a:r>
              <a:rPr lang="en-US" sz="2400" dirty="0">
                <a:ea typeface="Calibri" panose="020F0502020204030204" pitchFamily="34" charset="0"/>
                <a:cs typeface="Cordia New" panose="020B0304020202020204" pitchFamily="34" charset="-34"/>
              </a:rPr>
              <a:t>random number </a:t>
            </a:r>
            <a:r>
              <a:rPr lang="th-TH" sz="2400" dirty="0">
                <a:ea typeface="Calibri" panose="020F0502020204030204" pitchFamily="34" charset="0"/>
                <a:cs typeface="Cordia New" panose="020B0304020202020204" pitchFamily="34" charset="-34"/>
              </a:rPr>
              <a:t>ที่ออกให้โดย </a:t>
            </a:r>
            <a:r>
              <a:rPr lang="en-US" sz="2400" dirty="0">
                <a:ea typeface="Calibri" panose="020F0502020204030204" pitchFamily="34" charset="0"/>
                <a:cs typeface="Cordia New" panose="020B0304020202020204" pitchFamily="34" charset="-34"/>
              </a:rPr>
              <a:t>VLR </a:t>
            </a:r>
            <a:r>
              <a:rPr lang="th-TH" sz="2400" dirty="0">
                <a:ea typeface="Calibri" panose="020F0502020204030204" pitchFamily="34" charset="0"/>
                <a:cs typeface="Cordia New" panose="020B0304020202020204" pitchFamily="34" charset="-34"/>
              </a:rPr>
              <a:t>ในพื้นที่นั้น</a:t>
            </a:r>
          </a:p>
          <a:p>
            <a:pPr marL="742950" lvl="1" indent="-285750">
              <a:lnSpc>
                <a:spcPct val="107000"/>
              </a:lnSpc>
              <a:spcAft>
                <a:spcPts val="0"/>
              </a:spcAft>
              <a:buSzPts val="1200"/>
              <a:buFont typeface="Courier New" panose="02070309020205020404" pitchFamily="49" charset="0"/>
              <a:buChar char="o"/>
            </a:pPr>
            <a:r>
              <a:rPr lang="th-TH" sz="2400" dirty="0">
                <a:ea typeface="Calibri" panose="020F0502020204030204" pitchFamily="34" charset="0"/>
                <a:cs typeface="Cordia New" panose="020B0304020202020204" pitchFamily="34" charset="-34"/>
              </a:rPr>
              <a:t>เมื่อย้ายไป </a:t>
            </a:r>
            <a:r>
              <a:rPr lang="en-US" sz="2400" dirty="0">
                <a:ea typeface="Calibri" panose="020F0502020204030204" pitchFamily="34" charset="0"/>
                <a:cs typeface="Cordia New" panose="020B0304020202020204" pitchFamily="34" charset="-34"/>
              </a:rPr>
              <a:t>VLR </a:t>
            </a:r>
            <a:r>
              <a:rPr lang="th-TH" sz="2400" dirty="0">
                <a:ea typeface="Calibri" panose="020F0502020204030204" pitchFamily="34" charset="0"/>
                <a:cs typeface="Cordia New" panose="020B0304020202020204" pitchFamily="34" charset="-34"/>
              </a:rPr>
              <a:t>ใหม่ก็ออกเลขใหม่ให้ หรือออกเลขใหม่เมื่อเลขเดิมหมดอายุการใช้งาน</a:t>
            </a:r>
          </a:p>
          <a:p>
            <a:pPr marL="742950" lvl="1" indent="-285750">
              <a:lnSpc>
                <a:spcPct val="107000"/>
              </a:lnSpc>
              <a:spcAft>
                <a:spcPts val="0"/>
              </a:spcAft>
              <a:buSzPts val="1200"/>
              <a:buFont typeface="Courier New" panose="02070309020205020404" pitchFamily="49" charset="0"/>
              <a:buChar char="o"/>
            </a:pPr>
            <a:r>
              <a:rPr lang="th-TH" sz="2400" dirty="0">
                <a:ea typeface="Calibri" panose="020F0502020204030204" pitchFamily="34" charset="0"/>
                <a:cs typeface="Cordia New" panose="020B0304020202020204" pitchFamily="34" charset="-34"/>
              </a:rPr>
              <a:t>การอ้างถึง </a:t>
            </a:r>
            <a:r>
              <a:rPr lang="en-US" sz="2400" dirty="0">
                <a:ea typeface="Calibri" panose="020F0502020204030204" pitchFamily="34" charset="0"/>
                <a:cs typeface="Cordia New" panose="020B0304020202020204" pitchFamily="34" charset="-34"/>
              </a:rPr>
              <a:t>MS </a:t>
            </a:r>
            <a:r>
              <a:rPr lang="th-TH" sz="2400" dirty="0">
                <a:ea typeface="Calibri" panose="020F0502020204030204" pitchFamily="34" charset="0"/>
                <a:cs typeface="Cordia New" panose="020B0304020202020204" pitchFamily="34" charset="-34"/>
              </a:rPr>
              <a:t>จะใช้ </a:t>
            </a:r>
            <a:r>
              <a:rPr lang="en-US" sz="2400" dirty="0">
                <a:ea typeface="Calibri" panose="020F0502020204030204" pitchFamily="34" charset="0"/>
                <a:cs typeface="Cordia New" panose="020B0304020202020204" pitchFamily="34" charset="-34"/>
              </a:rPr>
              <a:t>TMSI </a:t>
            </a:r>
            <a:r>
              <a:rPr lang="th-TH" sz="2400" dirty="0">
                <a:ea typeface="Calibri" panose="020F0502020204030204" pitchFamily="34" charset="0"/>
                <a:cs typeface="Cordia New" panose="020B0304020202020204" pitchFamily="34" charset="-34"/>
              </a:rPr>
              <a:t>ไม่ใช้ </a:t>
            </a:r>
            <a:r>
              <a:rPr lang="en-US" sz="2400" dirty="0">
                <a:ea typeface="Calibri" panose="020F0502020204030204" pitchFamily="34" charset="0"/>
                <a:cs typeface="Cordia New" panose="020B0304020202020204" pitchFamily="34" charset="-34"/>
              </a:rPr>
              <a:t>IMSI </a:t>
            </a:r>
            <a:r>
              <a:rPr lang="th-TH" sz="2400" dirty="0">
                <a:ea typeface="Calibri" panose="020F0502020204030204" pitchFamily="34" charset="0"/>
                <a:cs typeface="Cordia New" panose="020B0304020202020204" pitchFamily="34" charset="-34"/>
              </a:rPr>
              <a:t>เพื่อซ่อนตัวตนของผู้ใช้บริการ</a:t>
            </a:r>
            <a:endParaRPr lang="en-US" sz="2400" dirty="0">
              <a:ea typeface="Calibri" panose="020F0502020204030204" pitchFamily="34" charset="0"/>
              <a:cs typeface="Cordia New" panose="020B0304020202020204" pitchFamily="34" charset="-34"/>
            </a:endParaRPr>
          </a:p>
          <a:p>
            <a:pPr marL="742950" lvl="1" indent="-285750">
              <a:lnSpc>
                <a:spcPct val="107000"/>
              </a:lnSpc>
              <a:spcAft>
                <a:spcPts val="0"/>
              </a:spcAft>
              <a:buSzPts val="1200"/>
              <a:buFont typeface="Courier New" panose="02070309020205020404" pitchFamily="49" charset="0"/>
              <a:buChar char="o"/>
            </a:pPr>
            <a:r>
              <a:rPr lang="en-US" sz="2400" dirty="0">
                <a:ea typeface="Calibri" panose="020F0502020204030204" pitchFamily="34" charset="0"/>
                <a:cs typeface="Cordia New" panose="020B0304020202020204" pitchFamily="34" charset="-34"/>
              </a:rPr>
              <a:t>VLR </a:t>
            </a:r>
            <a:r>
              <a:rPr lang="th-TH" sz="2400" dirty="0">
                <a:ea typeface="Calibri" panose="020F0502020204030204" pitchFamily="34" charset="0"/>
                <a:cs typeface="Cordia New" panose="020B0304020202020204" pitchFamily="34" charset="-34"/>
              </a:rPr>
              <a:t>จะเก็บคู่ </a:t>
            </a:r>
            <a:r>
              <a:rPr lang="en-US" sz="2400" dirty="0">
                <a:ea typeface="Calibri" panose="020F0502020204030204" pitchFamily="34" charset="0"/>
                <a:cs typeface="Cordia New" panose="020B0304020202020204" pitchFamily="34" charset="-34"/>
              </a:rPr>
              <a:t>IMSI - TMSI </a:t>
            </a:r>
            <a:r>
              <a:rPr lang="th-TH" sz="2400" dirty="0">
                <a:ea typeface="Calibri" panose="020F0502020204030204" pitchFamily="34" charset="0"/>
                <a:cs typeface="Cordia New" panose="020B0304020202020204" pitchFamily="34" charset="-34"/>
              </a:rPr>
              <a:t>ไว้ในฐานข้อมูล</a:t>
            </a:r>
            <a:br>
              <a:rPr lang="en-US" sz="2400" dirty="0">
                <a:ea typeface="Calibri" panose="020F0502020204030204" pitchFamily="34" charset="0"/>
                <a:cs typeface="Cordia New" panose="020B0304020202020204" pitchFamily="34" charset="-34"/>
              </a:rPr>
            </a:br>
            <a:r>
              <a:rPr lang="th-TH" sz="2400" dirty="0">
                <a:ea typeface="Calibri" panose="020F0502020204030204" pitchFamily="34" charset="0"/>
              </a:rPr>
              <a:t>พนักงานที่ทำงานอยู่กับระบบหลังบ้านจะมองไม่เห็น </a:t>
            </a:r>
            <a:r>
              <a:rPr lang="en-US" sz="2400" dirty="0">
                <a:ea typeface="Calibri" panose="020F0502020204030204" pitchFamily="34" charset="0"/>
                <a:cs typeface="Cordia New" panose="020B0304020202020204" pitchFamily="34" charset="-34"/>
              </a:rPr>
              <a:t>IMSI </a:t>
            </a:r>
            <a:r>
              <a:rPr lang="th-TH" sz="2400" dirty="0">
                <a:ea typeface="Calibri" panose="020F0502020204030204" pitchFamily="34" charset="0"/>
              </a:rPr>
              <a:t>ของลูกค้า เช่น ไม่รู้ว่า นาย ก โทรหานาย ข เป็นต้น</a:t>
            </a:r>
            <a:endParaRPr lang="en-US" sz="2400" dirty="0">
              <a:ea typeface="Calibri" panose="020F0502020204030204" pitchFamily="34" charset="0"/>
              <a:cs typeface="Cordia New" panose="020B0304020202020204" pitchFamily="34" charset="-34"/>
            </a:endParaRPr>
          </a:p>
        </p:txBody>
      </p:sp>
    </p:spTree>
    <p:extLst>
      <p:ext uri="{BB962C8B-B14F-4D97-AF65-F5344CB8AC3E}">
        <p14:creationId xmlns:p14="http://schemas.microsoft.com/office/powerpoint/2010/main" val="636953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6443" y="150421"/>
            <a:ext cx="11573328" cy="2858539"/>
          </a:xfrm>
          <a:prstGeom prst="rect">
            <a:avLst/>
          </a:prstGeom>
        </p:spPr>
        <p:txBody>
          <a:bodyPr wrap="square">
            <a:spAutoFit/>
          </a:bodyPr>
          <a:lstStyle/>
          <a:p>
            <a:pPr lvl="0" algn="thaiDist">
              <a:lnSpc>
                <a:spcPct val="107000"/>
              </a:lnSpc>
              <a:spcAft>
                <a:spcPts val="0"/>
              </a:spcAft>
            </a:pPr>
            <a:r>
              <a:rPr lang="en-US" sz="2400" u="sng" dirty="0">
                <a:ea typeface="Calibri" panose="020F0502020204030204" pitchFamily="34" charset="0"/>
                <a:cs typeface="Cordia New" panose="020B0304020202020204" pitchFamily="34" charset="-34"/>
              </a:rPr>
              <a:t>Mobile Station Roaming Number (MSRN)</a:t>
            </a:r>
          </a:p>
          <a:p>
            <a:pPr marL="742950" lvl="1" indent="-285750">
              <a:lnSpc>
                <a:spcPct val="107000"/>
              </a:lnSpc>
              <a:spcAft>
                <a:spcPts val="0"/>
              </a:spcAft>
              <a:buSzPts val="1200"/>
              <a:buFont typeface="Courier New" panose="02070309020205020404" pitchFamily="49" charset="0"/>
              <a:buChar char="o"/>
            </a:pPr>
            <a:r>
              <a:rPr lang="en-US" sz="2400" dirty="0">
                <a:ea typeface="Calibri" panose="020F0502020204030204" pitchFamily="34" charset="0"/>
                <a:cs typeface="Cordia New" panose="020B0304020202020204" pitchFamily="34" charset="-34"/>
              </a:rPr>
              <a:t>The Mobile Station Roaming Number (MSRN) is a temporarily telephone number assigned to a mobile station which roams into another numbering area. (This is usually another country). This number is needed by the home network to forward incoming calls for the mobile station to the network it visits.</a:t>
            </a:r>
          </a:p>
          <a:p>
            <a:pPr marL="742950" lvl="1" indent="-285750">
              <a:lnSpc>
                <a:spcPct val="107000"/>
              </a:lnSpc>
              <a:spcAft>
                <a:spcPts val="0"/>
              </a:spcAft>
              <a:buSzPts val="1200"/>
              <a:buFont typeface="Courier New" panose="02070309020205020404" pitchFamily="49" charset="0"/>
              <a:buChar char="o"/>
            </a:pPr>
            <a:r>
              <a:rPr lang="th-TH" sz="2400" dirty="0">
                <a:ea typeface="Calibri" panose="020F0502020204030204" pitchFamily="34" charset="0"/>
                <a:cs typeface="Cordia New" panose="020B0304020202020204" pitchFamily="34" charset="-34"/>
              </a:rPr>
              <a:t>เช่น เบอร์ไทย </a:t>
            </a:r>
            <a:r>
              <a:rPr lang="en-US" sz="2400" dirty="0">
                <a:ea typeface="Calibri" panose="020F0502020204030204" pitchFamily="34" charset="0"/>
                <a:cs typeface="Cordia New" panose="020B0304020202020204" pitchFamily="34" charset="-34"/>
              </a:rPr>
              <a:t>T </a:t>
            </a:r>
            <a:r>
              <a:rPr lang="th-TH" sz="2400" dirty="0">
                <a:ea typeface="Calibri" panose="020F0502020204030204" pitchFamily="34" charset="0"/>
                <a:cs typeface="Cordia New" panose="020B0304020202020204" pitchFamily="34" charset="-34"/>
              </a:rPr>
              <a:t>เปิด </a:t>
            </a:r>
            <a:r>
              <a:rPr lang="en-US" sz="2400" dirty="0">
                <a:ea typeface="Calibri" panose="020F0502020204030204" pitchFamily="34" charset="0"/>
                <a:cs typeface="Cordia New" panose="020B0304020202020204" pitchFamily="34" charset="-34"/>
              </a:rPr>
              <a:t>roaming </a:t>
            </a:r>
            <a:r>
              <a:rPr lang="th-TH" sz="2400" dirty="0">
                <a:ea typeface="Calibri" panose="020F0502020204030204" pitchFamily="34" charset="0"/>
                <a:cs typeface="Cordia New" panose="020B0304020202020204" pitchFamily="34" charset="-34"/>
              </a:rPr>
              <a:t>ไปญี่ปุ่น ก็จะได้เบอร์โทรที่ญี่ปุ่นด้วยเป็น </a:t>
            </a:r>
            <a:r>
              <a:rPr lang="en-US" sz="2400" dirty="0">
                <a:ea typeface="Calibri" panose="020F0502020204030204" pitchFamily="34" charset="0"/>
                <a:cs typeface="Cordia New" panose="020B0304020202020204" pitchFamily="34" charset="-34"/>
              </a:rPr>
              <a:t>J </a:t>
            </a:r>
            <a:r>
              <a:rPr lang="th-TH" sz="2400" dirty="0">
                <a:ea typeface="Calibri" panose="020F0502020204030204" pitchFamily="34" charset="0"/>
                <a:cs typeface="Cordia New" panose="020B0304020202020204" pitchFamily="34" charset="-34"/>
              </a:rPr>
              <a:t>เมื่อมีคนโทรเข้าเบอร์ </a:t>
            </a:r>
            <a:r>
              <a:rPr lang="en-US" sz="2400" dirty="0">
                <a:ea typeface="Calibri" panose="020F0502020204030204" pitchFamily="34" charset="0"/>
                <a:cs typeface="Cordia New" panose="020B0304020202020204" pitchFamily="34" charset="-34"/>
              </a:rPr>
              <a:t>T </a:t>
            </a:r>
            <a:r>
              <a:rPr lang="th-TH" sz="2400" dirty="0">
                <a:ea typeface="Calibri" panose="020F0502020204030204" pitchFamily="34" charset="0"/>
                <a:cs typeface="Cordia New" panose="020B0304020202020204" pitchFamily="34" charset="-34"/>
              </a:rPr>
              <a:t>ที่ไทย ก็จะค้นหาในไทยก่อน</a:t>
            </a:r>
            <a:br>
              <a:rPr lang="th-TH" sz="2400" dirty="0">
                <a:ea typeface="Calibri" panose="020F0502020204030204" pitchFamily="34" charset="0"/>
                <a:cs typeface="Cordia New" panose="020B0304020202020204" pitchFamily="34" charset="-34"/>
              </a:rPr>
            </a:br>
            <a:r>
              <a:rPr lang="th-TH" sz="2400" dirty="0">
                <a:ea typeface="Calibri" panose="020F0502020204030204" pitchFamily="34" charset="0"/>
                <a:cs typeface="Cordia New" panose="020B0304020202020204" pitchFamily="34" charset="-34"/>
              </a:rPr>
              <a:t>เมื่อไม่เจอจะ </a:t>
            </a:r>
            <a:r>
              <a:rPr lang="en-US" sz="2400" dirty="0">
                <a:ea typeface="Calibri" panose="020F0502020204030204" pitchFamily="34" charset="0"/>
                <a:cs typeface="Cordia New" panose="020B0304020202020204" pitchFamily="34" charset="-34"/>
              </a:rPr>
              <a:t>forward call </a:t>
            </a:r>
            <a:r>
              <a:rPr lang="th-TH" sz="2400" dirty="0">
                <a:ea typeface="Calibri" panose="020F0502020204030204" pitchFamily="34" charset="0"/>
                <a:cs typeface="Cordia New" panose="020B0304020202020204" pitchFamily="34" charset="-34"/>
              </a:rPr>
              <a:t>ไปเบอร์ </a:t>
            </a:r>
            <a:r>
              <a:rPr lang="en-US" sz="2400" dirty="0">
                <a:ea typeface="Calibri" panose="020F0502020204030204" pitchFamily="34" charset="0"/>
                <a:cs typeface="Cordia New" panose="020B0304020202020204" pitchFamily="34" charset="-34"/>
              </a:rPr>
              <a:t>J </a:t>
            </a:r>
            <a:r>
              <a:rPr lang="th-TH" sz="2400" dirty="0">
                <a:ea typeface="Calibri" panose="020F0502020204030204" pitchFamily="34" charset="0"/>
                <a:cs typeface="Cordia New" panose="020B0304020202020204" pitchFamily="34" charset="-34"/>
              </a:rPr>
              <a:t>ที่ญี่ปุ่น</a:t>
            </a:r>
            <a:endParaRPr lang="en-US" sz="2400" dirty="0">
              <a:ea typeface="Calibri" panose="020F0502020204030204" pitchFamily="34" charset="0"/>
              <a:cs typeface="Cordia New" panose="020B0304020202020204" pitchFamily="34" charset="-34"/>
            </a:endParaRPr>
          </a:p>
        </p:txBody>
      </p:sp>
      <p:sp>
        <p:nvSpPr>
          <p:cNvPr id="2" name="Oval 1"/>
          <p:cNvSpPr/>
          <p:nvPr/>
        </p:nvSpPr>
        <p:spPr>
          <a:xfrm>
            <a:off x="2146560" y="3040505"/>
            <a:ext cx="3172968" cy="291693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146560" y="6090076"/>
            <a:ext cx="3172968" cy="369332"/>
          </a:xfrm>
          <a:prstGeom prst="rect">
            <a:avLst/>
          </a:prstGeom>
          <a:noFill/>
        </p:spPr>
        <p:txBody>
          <a:bodyPr wrap="square" rtlCol="0">
            <a:spAutoFit/>
          </a:bodyPr>
          <a:lstStyle/>
          <a:p>
            <a:pPr algn="ctr"/>
            <a:r>
              <a:rPr lang="en-US" dirty="0"/>
              <a:t>Cellular Network (Thai)</a:t>
            </a:r>
          </a:p>
        </p:txBody>
      </p:sp>
      <p:sp>
        <p:nvSpPr>
          <p:cNvPr id="6" name="TextBox 5"/>
          <p:cNvSpPr txBox="1"/>
          <p:nvPr/>
        </p:nvSpPr>
        <p:spPr>
          <a:xfrm>
            <a:off x="6889248" y="6090076"/>
            <a:ext cx="3172968" cy="369332"/>
          </a:xfrm>
          <a:prstGeom prst="rect">
            <a:avLst/>
          </a:prstGeom>
          <a:noFill/>
        </p:spPr>
        <p:txBody>
          <a:bodyPr wrap="square" rtlCol="0">
            <a:spAutoFit/>
          </a:bodyPr>
          <a:lstStyle/>
          <a:p>
            <a:pPr algn="ctr"/>
            <a:r>
              <a:rPr lang="en-US" dirty="0"/>
              <a:t>Cellular Network (Japan)</a:t>
            </a:r>
          </a:p>
        </p:txBody>
      </p:sp>
      <p:pic>
        <p:nvPicPr>
          <p:cNvPr id="8" name="Picture 7"/>
          <p:cNvPicPr>
            <a:picLocks noChangeAspect="1"/>
          </p:cNvPicPr>
          <p:nvPr/>
        </p:nvPicPr>
        <p:blipFill>
          <a:blip r:embed="rId2"/>
          <a:stretch>
            <a:fillRect/>
          </a:stretch>
        </p:blipFill>
        <p:spPr>
          <a:xfrm>
            <a:off x="2461180" y="3803291"/>
            <a:ext cx="1172458" cy="1172458"/>
          </a:xfrm>
          <a:prstGeom prst="rect">
            <a:avLst/>
          </a:prstGeom>
        </p:spPr>
      </p:pic>
      <p:sp>
        <p:nvSpPr>
          <p:cNvPr id="9" name="TextBox 8"/>
          <p:cNvSpPr txBox="1"/>
          <p:nvPr/>
        </p:nvSpPr>
        <p:spPr>
          <a:xfrm>
            <a:off x="3633638" y="3843970"/>
            <a:ext cx="2311759" cy="923330"/>
          </a:xfrm>
          <a:prstGeom prst="rect">
            <a:avLst/>
          </a:prstGeom>
          <a:noFill/>
        </p:spPr>
        <p:txBody>
          <a:bodyPr wrap="square" rtlCol="0">
            <a:spAutoFit/>
          </a:bodyPr>
          <a:lstStyle/>
          <a:p>
            <a:r>
              <a:rPr lang="th-TH" dirty="0"/>
              <a:t>เบอร์ไทย </a:t>
            </a:r>
            <a:r>
              <a:rPr lang="en-US" dirty="0"/>
              <a:t>T </a:t>
            </a:r>
            <a:r>
              <a:rPr lang="th-TH" dirty="0"/>
              <a:t>เช่น </a:t>
            </a:r>
            <a:r>
              <a:rPr lang="en-US" dirty="0"/>
              <a:t>081xxxxxxx</a:t>
            </a:r>
            <a:br>
              <a:rPr lang="en-US" dirty="0"/>
            </a:br>
            <a:r>
              <a:rPr lang="th-TH" dirty="0"/>
              <a:t>มี</a:t>
            </a:r>
            <a:r>
              <a:rPr lang="en-US" dirty="0"/>
              <a:t> IMSI</a:t>
            </a:r>
            <a:r>
              <a:rPr lang="th-TH" dirty="0"/>
              <a:t> </a:t>
            </a:r>
            <a:r>
              <a:rPr lang="en-US" dirty="0"/>
              <a:t>2 </a:t>
            </a:r>
            <a:r>
              <a:rPr lang="th-TH" dirty="0"/>
              <a:t>เลข</a:t>
            </a:r>
            <a:br>
              <a:rPr lang="th-TH" dirty="0"/>
            </a:br>
            <a:r>
              <a:rPr lang="th-TH" dirty="0"/>
              <a:t>เกาะกับเครือข่ายในไทยได้</a:t>
            </a:r>
            <a:endParaRPr lang="en-US" dirty="0"/>
          </a:p>
        </p:txBody>
      </p:sp>
      <p:sp>
        <p:nvSpPr>
          <p:cNvPr id="10" name="Oval 9"/>
          <p:cNvSpPr/>
          <p:nvPr/>
        </p:nvSpPr>
        <p:spPr>
          <a:xfrm>
            <a:off x="6889248" y="3040505"/>
            <a:ext cx="3172968" cy="291693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stretch>
            <a:fillRect/>
          </a:stretch>
        </p:blipFill>
        <p:spPr>
          <a:xfrm>
            <a:off x="7203868" y="3803291"/>
            <a:ext cx="1172458" cy="1172458"/>
          </a:xfrm>
          <a:prstGeom prst="rect">
            <a:avLst/>
          </a:prstGeom>
        </p:spPr>
      </p:pic>
      <p:sp>
        <p:nvSpPr>
          <p:cNvPr id="12" name="TextBox 11"/>
          <p:cNvSpPr txBox="1"/>
          <p:nvPr/>
        </p:nvSpPr>
        <p:spPr>
          <a:xfrm>
            <a:off x="8376326" y="3843970"/>
            <a:ext cx="2157622" cy="923330"/>
          </a:xfrm>
          <a:prstGeom prst="rect">
            <a:avLst/>
          </a:prstGeom>
          <a:noFill/>
        </p:spPr>
        <p:txBody>
          <a:bodyPr wrap="square" rtlCol="0">
            <a:spAutoFit/>
          </a:bodyPr>
          <a:lstStyle/>
          <a:p>
            <a:r>
              <a:rPr lang="th-TH" dirty="0"/>
              <a:t>เบอร์ญี่ปุ่น </a:t>
            </a:r>
            <a:r>
              <a:rPr lang="en-US" dirty="0">
                <a:solidFill>
                  <a:srgbClr val="FF0000"/>
                </a:solidFill>
              </a:rPr>
              <a:t>J </a:t>
            </a:r>
            <a:r>
              <a:rPr lang="th-TH" dirty="0">
                <a:solidFill>
                  <a:srgbClr val="FF0000"/>
                </a:solidFill>
              </a:rPr>
              <a:t>เป็น </a:t>
            </a:r>
            <a:r>
              <a:rPr lang="en-US" dirty="0">
                <a:solidFill>
                  <a:srgbClr val="FF0000"/>
                </a:solidFill>
              </a:rPr>
              <a:t>MSRN</a:t>
            </a:r>
            <a:br>
              <a:rPr lang="en-US" dirty="0"/>
            </a:br>
            <a:r>
              <a:rPr lang="th-TH" dirty="0"/>
              <a:t>มี</a:t>
            </a:r>
            <a:r>
              <a:rPr lang="en-US" dirty="0"/>
              <a:t> IMSI</a:t>
            </a:r>
            <a:r>
              <a:rPr lang="th-TH" dirty="0"/>
              <a:t> </a:t>
            </a:r>
            <a:r>
              <a:rPr lang="en-US" dirty="0"/>
              <a:t>2 </a:t>
            </a:r>
            <a:r>
              <a:rPr lang="th-TH" dirty="0"/>
              <a:t>เลข</a:t>
            </a:r>
          </a:p>
          <a:p>
            <a:r>
              <a:rPr lang="th-TH" dirty="0"/>
              <a:t>เกาะกับเครือข่ายในญี่ปุ่นได้ด้วย</a:t>
            </a:r>
            <a:endParaRPr lang="en-US" dirty="0"/>
          </a:p>
        </p:txBody>
      </p:sp>
      <p:pic>
        <p:nvPicPr>
          <p:cNvPr id="13" name="Picture 12"/>
          <p:cNvPicPr>
            <a:picLocks noChangeAspect="1"/>
          </p:cNvPicPr>
          <p:nvPr/>
        </p:nvPicPr>
        <p:blipFill>
          <a:blip r:embed="rId3"/>
          <a:stretch>
            <a:fillRect/>
          </a:stretch>
        </p:blipFill>
        <p:spPr>
          <a:xfrm>
            <a:off x="939521" y="5783438"/>
            <a:ext cx="629647" cy="613276"/>
          </a:xfrm>
          <a:prstGeom prst="rect">
            <a:avLst/>
          </a:prstGeom>
        </p:spPr>
      </p:pic>
      <p:cxnSp>
        <p:nvCxnSpPr>
          <p:cNvPr id="15" name="Straight Arrow Connector 14"/>
          <p:cNvCxnSpPr/>
          <p:nvPr/>
        </p:nvCxnSpPr>
        <p:spPr>
          <a:xfrm flipV="1">
            <a:off x="1701144" y="5108384"/>
            <a:ext cx="2182776" cy="8490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972057" y="5108384"/>
            <a:ext cx="4082752"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972057" y="4652033"/>
            <a:ext cx="2867831" cy="523220"/>
          </a:xfrm>
          <a:prstGeom prst="rect">
            <a:avLst/>
          </a:prstGeom>
          <a:noFill/>
        </p:spPr>
        <p:txBody>
          <a:bodyPr wrap="square" rtlCol="0">
            <a:spAutoFit/>
          </a:bodyPr>
          <a:lstStyle/>
          <a:p>
            <a:r>
              <a:rPr lang="th-TH" sz="1400" dirty="0">
                <a:solidFill>
                  <a:srgbClr val="FF0000"/>
                </a:solidFill>
              </a:rPr>
              <a:t>หาในไทยก่อน</a:t>
            </a:r>
            <a:br>
              <a:rPr lang="th-TH" sz="1400" dirty="0">
                <a:solidFill>
                  <a:srgbClr val="FF0000"/>
                </a:solidFill>
              </a:rPr>
            </a:br>
            <a:r>
              <a:rPr lang="th-TH" sz="1400" dirty="0">
                <a:solidFill>
                  <a:srgbClr val="FF0000"/>
                </a:solidFill>
              </a:rPr>
              <a:t>ถ้าไม่เจอค่อย </a:t>
            </a:r>
            <a:r>
              <a:rPr lang="en-US" sz="1400" dirty="0">
                <a:solidFill>
                  <a:srgbClr val="FF0000"/>
                </a:solidFill>
              </a:rPr>
              <a:t>forward call </a:t>
            </a:r>
            <a:r>
              <a:rPr lang="th-TH" sz="1400" dirty="0">
                <a:solidFill>
                  <a:srgbClr val="FF0000"/>
                </a:solidFill>
              </a:rPr>
              <a:t>ไปเบอร์ </a:t>
            </a:r>
            <a:r>
              <a:rPr lang="en-US" sz="1400" dirty="0">
                <a:solidFill>
                  <a:srgbClr val="FF0000"/>
                </a:solidFill>
              </a:rPr>
              <a:t>J </a:t>
            </a:r>
            <a:r>
              <a:rPr lang="th-TH" sz="1400" dirty="0">
                <a:solidFill>
                  <a:srgbClr val="FF0000"/>
                </a:solidFill>
              </a:rPr>
              <a:t>ในญี่ปุ่น</a:t>
            </a:r>
            <a:endParaRPr lang="en-US" sz="1400" dirty="0">
              <a:solidFill>
                <a:srgbClr val="FF0000"/>
              </a:solidFill>
            </a:endParaRPr>
          </a:p>
        </p:txBody>
      </p:sp>
      <p:sp>
        <p:nvSpPr>
          <p:cNvPr id="23" name="Can 22"/>
          <p:cNvSpPr/>
          <p:nvPr/>
        </p:nvSpPr>
        <p:spPr>
          <a:xfrm>
            <a:off x="8086765" y="4711281"/>
            <a:ext cx="1390233" cy="897164"/>
          </a:xfrm>
          <a:prstGeom prst="ca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8086766" y="4915763"/>
            <a:ext cx="1390233" cy="738664"/>
          </a:xfrm>
          <a:prstGeom prst="rect">
            <a:avLst/>
          </a:prstGeom>
          <a:noFill/>
        </p:spPr>
        <p:txBody>
          <a:bodyPr wrap="square" rtlCol="0">
            <a:spAutoFit/>
          </a:bodyPr>
          <a:lstStyle/>
          <a:p>
            <a:pPr algn="ctr"/>
            <a:r>
              <a:rPr lang="th-TH" sz="1400" dirty="0">
                <a:solidFill>
                  <a:srgbClr val="FF0000"/>
                </a:solidFill>
              </a:rPr>
              <a:t>ลงทะเบียนล่วงหน้า</a:t>
            </a:r>
            <a:br>
              <a:rPr lang="th-TH" sz="1400" dirty="0">
                <a:solidFill>
                  <a:srgbClr val="FF0000"/>
                </a:solidFill>
              </a:rPr>
            </a:br>
            <a:r>
              <a:rPr lang="th-TH" sz="1400" dirty="0">
                <a:solidFill>
                  <a:srgbClr val="FF0000"/>
                </a:solidFill>
              </a:rPr>
              <a:t>เพิ่มเบอร์ </a:t>
            </a:r>
            <a:r>
              <a:rPr lang="en-US" sz="1400" dirty="0">
                <a:solidFill>
                  <a:srgbClr val="FF0000"/>
                </a:solidFill>
              </a:rPr>
              <a:t>J - IMSI</a:t>
            </a:r>
            <a:br>
              <a:rPr lang="en-US" sz="1400" dirty="0">
                <a:solidFill>
                  <a:srgbClr val="FF0000"/>
                </a:solidFill>
              </a:rPr>
            </a:br>
            <a:r>
              <a:rPr lang="th-TH" sz="1400" dirty="0">
                <a:solidFill>
                  <a:srgbClr val="FF0000"/>
                </a:solidFill>
              </a:rPr>
              <a:t>ลงในฐานข้อมูล</a:t>
            </a:r>
            <a:endParaRPr lang="en-US" sz="1400" dirty="0">
              <a:solidFill>
                <a:srgbClr val="FF0000"/>
              </a:solidFill>
            </a:endParaRPr>
          </a:p>
        </p:txBody>
      </p:sp>
    </p:spTree>
    <p:extLst>
      <p:ext uri="{BB962C8B-B14F-4D97-AF65-F5344CB8AC3E}">
        <p14:creationId xmlns:p14="http://schemas.microsoft.com/office/powerpoint/2010/main" val="3522460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worldwide subscrib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413" y="330919"/>
            <a:ext cx="8441711" cy="6272191"/>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953077" y="928903"/>
            <a:ext cx="3136799" cy="4154984"/>
          </a:xfrm>
          <a:prstGeom prst="rect">
            <a:avLst/>
          </a:prstGeom>
          <a:noFill/>
        </p:spPr>
        <p:txBody>
          <a:bodyPr wrap="square" rtlCol="0">
            <a:spAutoFit/>
          </a:bodyPr>
          <a:lstStyle/>
          <a:p>
            <a:r>
              <a:rPr lang="th-TH" sz="2400" dirty="0">
                <a:solidFill>
                  <a:srgbClr val="FF0000"/>
                </a:solidFill>
              </a:rPr>
              <a:t>ทุก </a:t>
            </a:r>
            <a:r>
              <a:rPr lang="en-US" sz="2400" dirty="0">
                <a:solidFill>
                  <a:srgbClr val="FF0000"/>
                </a:solidFill>
              </a:rPr>
              <a:t>4</a:t>
            </a:r>
            <a:r>
              <a:rPr lang="th-TH" sz="2400" dirty="0">
                <a:solidFill>
                  <a:srgbClr val="FF0000"/>
                </a:solidFill>
              </a:rPr>
              <a:t> </a:t>
            </a:r>
            <a:r>
              <a:rPr lang="en-US" sz="2400" dirty="0">
                <a:solidFill>
                  <a:srgbClr val="FF0000"/>
                </a:solidFill>
              </a:rPr>
              <a:t>- 5 </a:t>
            </a:r>
            <a:r>
              <a:rPr lang="th-TH" sz="2400" dirty="0">
                <a:solidFill>
                  <a:srgbClr val="FF0000"/>
                </a:solidFill>
              </a:rPr>
              <a:t>คน</a:t>
            </a:r>
            <a:br>
              <a:rPr lang="th-TH" sz="2400" dirty="0">
                <a:solidFill>
                  <a:srgbClr val="FF0000"/>
                </a:solidFill>
              </a:rPr>
            </a:br>
            <a:r>
              <a:rPr lang="th-TH" sz="2400" dirty="0">
                <a:solidFill>
                  <a:srgbClr val="FF0000"/>
                </a:solidFill>
              </a:rPr>
              <a:t>จะมีมือถือ </a:t>
            </a:r>
            <a:r>
              <a:rPr lang="en-US" sz="2400" dirty="0">
                <a:solidFill>
                  <a:srgbClr val="FF0000"/>
                </a:solidFill>
              </a:rPr>
              <a:t>1 </a:t>
            </a:r>
            <a:r>
              <a:rPr lang="th-TH" sz="2400" dirty="0">
                <a:solidFill>
                  <a:srgbClr val="FF0000"/>
                </a:solidFill>
              </a:rPr>
              <a:t>คน</a:t>
            </a:r>
          </a:p>
          <a:p>
            <a:endParaRPr lang="th-TH" sz="2400" dirty="0">
              <a:solidFill>
                <a:srgbClr val="FF0000"/>
              </a:solidFill>
            </a:endParaRPr>
          </a:p>
          <a:p>
            <a:r>
              <a:rPr lang="th-TH" sz="2400" dirty="0">
                <a:solidFill>
                  <a:srgbClr val="FF0000"/>
                </a:solidFill>
              </a:rPr>
              <a:t>ในประเทศร่ำรวย</a:t>
            </a:r>
            <a:br>
              <a:rPr lang="th-TH" sz="2400" dirty="0">
                <a:solidFill>
                  <a:srgbClr val="FF0000"/>
                </a:solidFill>
              </a:rPr>
            </a:br>
            <a:r>
              <a:rPr lang="en-US" sz="2400" dirty="0">
                <a:solidFill>
                  <a:srgbClr val="FF0000"/>
                </a:solidFill>
              </a:rPr>
              <a:t>1 </a:t>
            </a:r>
            <a:r>
              <a:rPr lang="th-TH" sz="2400" dirty="0">
                <a:solidFill>
                  <a:srgbClr val="FF0000"/>
                </a:solidFill>
              </a:rPr>
              <a:t>คนจะมีมือถือหลายเครื่อง</a:t>
            </a:r>
          </a:p>
          <a:p>
            <a:endParaRPr lang="th-TH" sz="2400" dirty="0">
              <a:solidFill>
                <a:srgbClr val="FF0000"/>
              </a:solidFill>
            </a:endParaRPr>
          </a:p>
          <a:p>
            <a:r>
              <a:rPr lang="th-TH" sz="2400" dirty="0">
                <a:solidFill>
                  <a:srgbClr val="FF0000"/>
                </a:solidFill>
              </a:rPr>
              <a:t>แต่ในประเทศยากจน</a:t>
            </a:r>
            <a:br>
              <a:rPr lang="en-US" sz="2400" dirty="0">
                <a:solidFill>
                  <a:srgbClr val="FF0000"/>
                </a:solidFill>
              </a:rPr>
            </a:br>
            <a:r>
              <a:rPr lang="th-TH" sz="2400" dirty="0">
                <a:solidFill>
                  <a:srgbClr val="FF0000"/>
                </a:solidFill>
              </a:rPr>
              <a:t>ใน </a:t>
            </a:r>
            <a:r>
              <a:rPr lang="en-US" sz="2400" dirty="0">
                <a:solidFill>
                  <a:srgbClr val="FF0000"/>
                </a:solidFill>
              </a:rPr>
              <a:t>100 </a:t>
            </a:r>
            <a:r>
              <a:rPr lang="th-TH" sz="2400" dirty="0">
                <a:solidFill>
                  <a:srgbClr val="FF0000"/>
                </a:solidFill>
              </a:rPr>
              <a:t>คนจะมีมือถือเครื่องเดียว</a:t>
            </a:r>
          </a:p>
          <a:p>
            <a:endParaRPr lang="th-TH" sz="2400" dirty="0">
              <a:solidFill>
                <a:srgbClr val="FF0000"/>
              </a:solidFill>
            </a:endParaRPr>
          </a:p>
          <a:p>
            <a:r>
              <a:rPr lang="th-TH" sz="2400" dirty="0">
                <a:solidFill>
                  <a:srgbClr val="FF0000"/>
                </a:solidFill>
              </a:rPr>
              <a:t>ในอนาคตทุกคนน่าจะมีมือถือหมด</a:t>
            </a:r>
          </a:p>
          <a:p>
            <a:r>
              <a:rPr lang="th-TH" sz="2400" dirty="0">
                <a:solidFill>
                  <a:srgbClr val="FF0000"/>
                </a:solidFill>
              </a:rPr>
              <a:t>อย่างน้อยคนละ </a:t>
            </a:r>
            <a:r>
              <a:rPr lang="en-US" sz="2400" dirty="0">
                <a:solidFill>
                  <a:srgbClr val="FF0000"/>
                </a:solidFill>
              </a:rPr>
              <a:t>1 </a:t>
            </a:r>
            <a:r>
              <a:rPr lang="th-TH" sz="2400" dirty="0">
                <a:solidFill>
                  <a:srgbClr val="FF0000"/>
                </a:solidFill>
              </a:rPr>
              <a:t>เครื่อง</a:t>
            </a:r>
          </a:p>
        </p:txBody>
      </p:sp>
    </p:spTree>
    <p:extLst>
      <p:ext uri="{BB962C8B-B14F-4D97-AF65-F5344CB8AC3E}">
        <p14:creationId xmlns:p14="http://schemas.microsoft.com/office/powerpoint/2010/main" val="2668205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1450" y="185738"/>
            <a:ext cx="11830050" cy="1200329"/>
          </a:xfrm>
          <a:prstGeom prst="rect">
            <a:avLst/>
          </a:prstGeom>
          <a:noFill/>
        </p:spPr>
        <p:txBody>
          <a:bodyPr wrap="square" rtlCol="0">
            <a:spAutoFit/>
          </a:bodyPr>
          <a:lstStyle/>
          <a:p>
            <a:r>
              <a:rPr lang="en-US" sz="3600" b="1" dirty="0"/>
              <a:t>Public Switched Telephone Network (PSTN)</a:t>
            </a:r>
            <a:br>
              <a:rPr lang="en-US" sz="3600" b="1" dirty="0"/>
            </a:br>
            <a:r>
              <a:rPr lang="en-US" sz="3600" b="1" dirty="0"/>
              <a:t>Plain Old Telephone Service (POTS)</a:t>
            </a:r>
          </a:p>
        </p:txBody>
      </p:sp>
      <p:pic>
        <p:nvPicPr>
          <p:cNvPr id="1026" name="Picture 2" descr="Image result for telephone di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512" y="1678963"/>
            <a:ext cx="5300663" cy="45095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ome tele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9238" y="1862062"/>
            <a:ext cx="4762500" cy="414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569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8640" y="325993"/>
            <a:ext cx="8161020" cy="369332"/>
          </a:xfrm>
          <a:prstGeom prst="rect">
            <a:avLst/>
          </a:prstGeom>
          <a:noFill/>
        </p:spPr>
        <p:txBody>
          <a:bodyPr wrap="square" rtlCol="0">
            <a:spAutoFit/>
          </a:bodyPr>
          <a:lstStyle/>
          <a:p>
            <a:r>
              <a:rPr lang="th-TH" dirty="0"/>
              <a:t>ติดตั้งฐานข้อมูล </a:t>
            </a:r>
            <a:r>
              <a:rPr lang="en-US" dirty="0"/>
              <a:t>MariaDB </a:t>
            </a:r>
            <a:r>
              <a:rPr lang="th-TH" dirty="0"/>
              <a:t>จาก </a:t>
            </a:r>
            <a:r>
              <a:rPr lang="en-US" dirty="0">
                <a:hlinkClick r:id="rId2"/>
              </a:rPr>
              <a:t>https://mariadb.org</a:t>
            </a:r>
            <a:endParaRPr lang="th-TH" dirty="0"/>
          </a:p>
        </p:txBody>
      </p:sp>
      <p:pic>
        <p:nvPicPr>
          <p:cNvPr id="9" name="Picture 8"/>
          <p:cNvPicPr>
            <a:picLocks noChangeAspect="1"/>
          </p:cNvPicPr>
          <p:nvPr/>
        </p:nvPicPr>
        <p:blipFill>
          <a:blip r:embed="rId3"/>
          <a:stretch>
            <a:fillRect/>
          </a:stretch>
        </p:blipFill>
        <p:spPr>
          <a:xfrm>
            <a:off x="904875" y="908728"/>
            <a:ext cx="8715945" cy="3866472"/>
          </a:xfrm>
          <a:prstGeom prst="rect">
            <a:avLst/>
          </a:prstGeom>
          <a:ln w="12700">
            <a:solidFill>
              <a:schemeClr val="tx1"/>
            </a:solidFill>
          </a:ln>
        </p:spPr>
      </p:pic>
    </p:spTree>
    <p:extLst>
      <p:ext uri="{BB962C8B-B14F-4D97-AF65-F5344CB8AC3E}">
        <p14:creationId xmlns:p14="http://schemas.microsoft.com/office/powerpoint/2010/main" val="36519511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8640" y="972324"/>
            <a:ext cx="6392167" cy="3429479"/>
          </a:xfrm>
          <a:prstGeom prst="rect">
            <a:avLst/>
          </a:prstGeom>
          <a:noFill/>
          <a:ln>
            <a:solidFill>
              <a:schemeClr val="tx1"/>
            </a:solidFill>
          </a:ln>
        </p:spPr>
      </p:pic>
      <p:sp>
        <p:nvSpPr>
          <p:cNvPr id="5" name="TextBox 4"/>
          <p:cNvSpPr txBox="1"/>
          <p:nvPr/>
        </p:nvSpPr>
        <p:spPr>
          <a:xfrm>
            <a:off x="548640" y="325993"/>
            <a:ext cx="8161020" cy="646331"/>
          </a:xfrm>
          <a:prstGeom prst="rect">
            <a:avLst/>
          </a:prstGeom>
          <a:noFill/>
        </p:spPr>
        <p:txBody>
          <a:bodyPr wrap="square" rtlCol="0">
            <a:spAutoFit/>
          </a:bodyPr>
          <a:lstStyle/>
          <a:p>
            <a:r>
              <a:rPr lang="en-US" dirty="0"/>
              <a:t>Configuration </a:t>
            </a:r>
            <a:r>
              <a:rPr lang="th-TH" dirty="0"/>
              <a:t>ของ </a:t>
            </a:r>
            <a:r>
              <a:rPr lang="en-US" dirty="0" err="1"/>
              <a:t>MariaDB</a:t>
            </a:r>
            <a:r>
              <a:rPr lang="en-US" dirty="0"/>
              <a:t> </a:t>
            </a:r>
            <a:r>
              <a:rPr lang="th-TH" dirty="0"/>
              <a:t>บน </a:t>
            </a:r>
            <a:r>
              <a:rPr lang="en-US" dirty="0"/>
              <a:t>Windows</a:t>
            </a:r>
            <a:endParaRPr lang="th-TH" dirty="0"/>
          </a:p>
          <a:p>
            <a:r>
              <a:rPr lang="en-US" dirty="0"/>
              <a:t>C:\Program Files\</a:t>
            </a:r>
            <a:r>
              <a:rPr lang="en-US" dirty="0" err="1"/>
              <a:t>MariaDB</a:t>
            </a:r>
            <a:r>
              <a:rPr lang="en-US" dirty="0"/>
              <a:t> 10.6\data\my.ini</a:t>
            </a:r>
          </a:p>
        </p:txBody>
      </p:sp>
      <p:cxnSp>
        <p:nvCxnSpPr>
          <p:cNvPr id="3" name="Straight Arrow Connector 2"/>
          <p:cNvCxnSpPr/>
          <p:nvPr/>
        </p:nvCxnSpPr>
        <p:spPr>
          <a:xfrm flipH="1">
            <a:off x="3829050" y="3108960"/>
            <a:ext cx="468630" cy="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297680" y="2936820"/>
            <a:ext cx="2367420" cy="369332"/>
          </a:xfrm>
          <a:prstGeom prst="rect">
            <a:avLst/>
          </a:prstGeom>
          <a:noFill/>
        </p:spPr>
        <p:txBody>
          <a:bodyPr wrap="square" rtlCol="0">
            <a:spAutoFit/>
          </a:bodyPr>
          <a:lstStyle/>
          <a:p>
            <a:r>
              <a:rPr lang="en-US" dirty="0">
                <a:solidFill>
                  <a:srgbClr val="FF0000"/>
                </a:solidFill>
              </a:rPr>
              <a:t>2 </a:t>
            </a:r>
            <a:r>
              <a:rPr lang="th-TH" dirty="0">
                <a:solidFill>
                  <a:srgbClr val="FF0000"/>
                </a:solidFill>
              </a:rPr>
              <a:t>หมายถึง </a:t>
            </a:r>
            <a:r>
              <a:rPr lang="en-US" dirty="0">
                <a:solidFill>
                  <a:srgbClr val="FF0000"/>
                </a:solidFill>
              </a:rPr>
              <a:t>case-sensitive</a:t>
            </a:r>
          </a:p>
        </p:txBody>
      </p:sp>
    </p:spTree>
    <p:extLst>
      <p:ext uri="{BB962C8B-B14F-4D97-AF65-F5344CB8AC3E}">
        <p14:creationId xmlns:p14="http://schemas.microsoft.com/office/powerpoint/2010/main" val="3239728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8640" y="325993"/>
            <a:ext cx="8161020" cy="369332"/>
          </a:xfrm>
          <a:prstGeom prst="rect">
            <a:avLst/>
          </a:prstGeom>
          <a:noFill/>
        </p:spPr>
        <p:txBody>
          <a:bodyPr wrap="square" rtlCol="0">
            <a:spAutoFit/>
          </a:bodyPr>
          <a:lstStyle/>
          <a:p>
            <a:r>
              <a:rPr lang="th-TH" dirty="0"/>
              <a:t>ติดตั้งโปรแกรม </a:t>
            </a:r>
            <a:r>
              <a:rPr lang="en-US" dirty="0" err="1"/>
              <a:t>HeidiSQL</a:t>
            </a:r>
            <a:r>
              <a:rPr lang="en-US" dirty="0"/>
              <a:t> </a:t>
            </a:r>
            <a:r>
              <a:rPr lang="th-TH" dirty="0"/>
              <a:t>จาก </a:t>
            </a:r>
            <a:r>
              <a:rPr lang="en-US" dirty="0">
                <a:hlinkClick r:id="rId2"/>
              </a:rPr>
              <a:t>https://www.heidisql.com</a:t>
            </a:r>
            <a:endParaRPr lang="th-TH" dirty="0"/>
          </a:p>
        </p:txBody>
      </p:sp>
      <p:pic>
        <p:nvPicPr>
          <p:cNvPr id="2" name="Picture 1">
            <a:extLst>
              <a:ext uri="{FF2B5EF4-FFF2-40B4-BE49-F238E27FC236}">
                <a16:creationId xmlns:a16="http://schemas.microsoft.com/office/drawing/2014/main" id="{6EC1AB46-CCC7-F726-13FA-F1608C7C7CD8}"/>
              </a:ext>
            </a:extLst>
          </p:cNvPr>
          <p:cNvPicPr>
            <a:picLocks noChangeAspect="1"/>
          </p:cNvPicPr>
          <p:nvPr/>
        </p:nvPicPr>
        <p:blipFill>
          <a:blip r:embed="rId3"/>
          <a:stretch>
            <a:fillRect/>
          </a:stretch>
        </p:blipFill>
        <p:spPr>
          <a:xfrm>
            <a:off x="904875" y="908728"/>
            <a:ext cx="8782050" cy="4933950"/>
          </a:xfrm>
          <a:prstGeom prst="rect">
            <a:avLst/>
          </a:prstGeom>
        </p:spPr>
      </p:pic>
    </p:spTree>
    <p:extLst>
      <p:ext uri="{BB962C8B-B14F-4D97-AF65-F5344CB8AC3E}">
        <p14:creationId xmlns:p14="http://schemas.microsoft.com/office/powerpoint/2010/main" val="3734307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B822A-B19A-4EBF-F264-0AC705A7784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24596E5-5724-4B59-872A-BEC756629E14}"/>
              </a:ext>
            </a:extLst>
          </p:cNvPr>
          <p:cNvPicPr>
            <a:picLocks noChangeAspect="1"/>
          </p:cNvPicPr>
          <p:nvPr/>
        </p:nvPicPr>
        <p:blipFill>
          <a:blip r:embed="rId2"/>
          <a:stretch>
            <a:fillRect/>
          </a:stretch>
        </p:blipFill>
        <p:spPr>
          <a:xfrm>
            <a:off x="1280432" y="1185727"/>
            <a:ext cx="9583487" cy="1933845"/>
          </a:xfrm>
          <a:prstGeom prst="rect">
            <a:avLst/>
          </a:prstGeom>
        </p:spPr>
      </p:pic>
      <p:pic>
        <p:nvPicPr>
          <p:cNvPr id="5" name="Picture 4">
            <a:extLst>
              <a:ext uri="{FF2B5EF4-FFF2-40B4-BE49-F238E27FC236}">
                <a16:creationId xmlns:a16="http://schemas.microsoft.com/office/drawing/2014/main" id="{EB186377-760E-9929-66A7-DA6F436B3B42}"/>
              </a:ext>
            </a:extLst>
          </p:cNvPr>
          <p:cNvPicPr>
            <a:picLocks noChangeAspect="1"/>
          </p:cNvPicPr>
          <p:nvPr/>
        </p:nvPicPr>
        <p:blipFill>
          <a:blip r:embed="rId3"/>
          <a:stretch>
            <a:fillRect/>
          </a:stretch>
        </p:blipFill>
        <p:spPr>
          <a:xfrm>
            <a:off x="1280432" y="3939106"/>
            <a:ext cx="9745435" cy="1295581"/>
          </a:xfrm>
          <a:prstGeom prst="rect">
            <a:avLst/>
          </a:prstGeom>
        </p:spPr>
      </p:pic>
      <p:sp>
        <p:nvSpPr>
          <p:cNvPr id="6" name="TextBox 5">
            <a:extLst>
              <a:ext uri="{FF2B5EF4-FFF2-40B4-BE49-F238E27FC236}">
                <a16:creationId xmlns:a16="http://schemas.microsoft.com/office/drawing/2014/main" id="{FE3030E7-FA73-FA97-F8D9-6631BCF44BE1}"/>
              </a:ext>
            </a:extLst>
          </p:cNvPr>
          <p:cNvSpPr txBox="1"/>
          <p:nvPr/>
        </p:nvSpPr>
        <p:spPr>
          <a:xfrm>
            <a:off x="1280432" y="514350"/>
            <a:ext cx="3120118" cy="523220"/>
          </a:xfrm>
          <a:prstGeom prst="rect">
            <a:avLst/>
          </a:prstGeom>
          <a:noFill/>
        </p:spPr>
        <p:txBody>
          <a:bodyPr wrap="square" rtlCol="0">
            <a:spAutoFit/>
          </a:bodyPr>
          <a:lstStyle/>
          <a:p>
            <a:r>
              <a:rPr lang="th-TH" sz="2800" dirty="0"/>
              <a:t>ตาราง </a:t>
            </a:r>
            <a:r>
              <a:rPr lang="en-US" sz="2800" dirty="0"/>
              <a:t>User</a:t>
            </a:r>
          </a:p>
        </p:txBody>
      </p:sp>
      <p:sp>
        <p:nvSpPr>
          <p:cNvPr id="9" name="TextBox 8">
            <a:extLst>
              <a:ext uri="{FF2B5EF4-FFF2-40B4-BE49-F238E27FC236}">
                <a16:creationId xmlns:a16="http://schemas.microsoft.com/office/drawing/2014/main" id="{0A14E0D3-055E-C799-A9F6-D9AE789A73EF}"/>
              </a:ext>
            </a:extLst>
          </p:cNvPr>
          <p:cNvSpPr txBox="1"/>
          <p:nvPr/>
        </p:nvSpPr>
        <p:spPr>
          <a:xfrm>
            <a:off x="1280432" y="3267729"/>
            <a:ext cx="3120118" cy="523220"/>
          </a:xfrm>
          <a:prstGeom prst="rect">
            <a:avLst/>
          </a:prstGeom>
          <a:noFill/>
        </p:spPr>
        <p:txBody>
          <a:bodyPr wrap="square" rtlCol="0">
            <a:spAutoFit/>
          </a:bodyPr>
          <a:lstStyle/>
          <a:p>
            <a:r>
              <a:rPr lang="th-TH" sz="2800" dirty="0"/>
              <a:t>ตาราง </a:t>
            </a:r>
            <a:r>
              <a:rPr lang="en-US" sz="2800" dirty="0"/>
              <a:t>Activity</a:t>
            </a:r>
          </a:p>
        </p:txBody>
      </p:sp>
      <p:cxnSp>
        <p:nvCxnSpPr>
          <p:cNvPr id="13" name="Straight Connector 12">
            <a:extLst>
              <a:ext uri="{FF2B5EF4-FFF2-40B4-BE49-F238E27FC236}">
                <a16:creationId xmlns:a16="http://schemas.microsoft.com/office/drawing/2014/main" id="{449145D9-D34E-5CD7-651A-B6758B1ED021}"/>
              </a:ext>
            </a:extLst>
          </p:cNvPr>
          <p:cNvCxnSpPr/>
          <p:nvPr/>
        </p:nvCxnSpPr>
        <p:spPr>
          <a:xfrm flipH="1">
            <a:off x="704850" y="4705350"/>
            <a:ext cx="57558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FD811C5-CBE7-BD77-871B-D1B6519B165B}"/>
              </a:ext>
            </a:extLst>
          </p:cNvPr>
          <p:cNvCxnSpPr>
            <a:cxnSpLocks/>
          </p:cNvCxnSpPr>
          <p:nvPr/>
        </p:nvCxnSpPr>
        <p:spPr>
          <a:xfrm flipV="1">
            <a:off x="704850" y="1762125"/>
            <a:ext cx="0" cy="29432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5AD4B4C-11B8-4903-D7BF-BB6F68CFA318}"/>
              </a:ext>
            </a:extLst>
          </p:cNvPr>
          <p:cNvCxnSpPr>
            <a:cxnSpLocks/>
          </p:cNvCxnSpPr>
          <p:nvPr/>
        </p:nvCxnSpPr>
        <p:spPr>
          <a:xfrm>
            <a:off x="704850" y="1762125"/>
            <a:ext cx="575582" cy="0"/>
          </a:xfrm>
          <a:prstGeom prst="line">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4189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AFA1E-D804-F47F-CA22-E9071CE6BE2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D27BE1B-32F6-C4D0-63E5-469E42140F80}"/>
              </a:ext>
            </a:extLst>
          </p:cNvPr>
          <p:cNvSpPr txBox="1"/>
          <p:nvPr/>
        </p:nvSpPr>
        <p:spPr>
          <a:xfrm>
            <a:off x="166006" y="161925"/>
            <a:ext cx="11873593" cy="523220"/>
          </a:xfrm>
          <a:prstGeom prst="rect">
            <a:avLst/>
          </a:prstGeom>
          <a:noFill/>
        </p:spPr>
        <p:txBody>
          <a:bodyPr wrap="square" rtlCol="0">
            <a:spAutoFit/>
          </a:bodyPr>
          <a:lstStyle/>
          <a:p>
            <a:r>
              <a:rPr lang="en-US" sz="2800" dirty="0"/>
              <a:t>Export DB</a:t>
            </a:r>
          </a:p>
        </p:txBody>
      </p:sp>
      <p:pic>
        <p:nvPicPr>
          <p:cNvPr id="4" name="Picture 3">
            <a:extLst>
              <a:ext uri="{FF2B5EF4-FFF2-40B4-BE49-F238E27FC236}">
                <a16:creationId xmlns:a16="http://schemas.microsoft.com/office/drawing/2014/main" id="{4A9F721B-2E2C-05DD-F963-8C3AAD538770}"/>
              </a:ext>
            </a:extLst>
          </p:cNvPr>
          <p:cNvPicPr>
            <a:picLocks noChangeAspect="1"/>
          </p:cNvPicPr>
          <p:nvPr/>
        </p:nvPicPr>
        <p:blipFill>
          <a:blip r:embed="rId2"/>
          <a:stretch>
            <a:fillRect/>
          </a:stretch>
        </p:blipFill>
        <p:spPr>
          <a:xfrm>
            <a:off x="671284" y="852093"/>
            <a:ext cx="3267531" cy="5649113"/>
          </a:xfrm>
          <a:prstGeom prst="rect">
            <a:avLst/>
          </a:prstGeom>
        </p:spPr>
      </p:pic>
      <p:pic>
        <p:nvPicPr>
          <p:cNvPr id="6" name="Picture 5">
            <a:extLst>
              <a:ext uri="{FF2B5EF4-FFF2-40B4-BE49-F238E27FC236}">
                <a16:creationId xmlns:a16="http://schemas.microsoft.com/office/drawing/2014/main" id="{7E0777D4-0952-C1E2-EBC6-3D17E8F7890E}"/>
              </a:ext>
            </a:extLst>
          </p:cNvPr>
          <p:cNvPicPr>
            <a:picLocks noChangeAspect="1"/>
          </p:cNvPicPr>
          <p:nvPr/>
        </p:nvPicPr>
        <p:blipFill>
          <a:blip r:embed="rId3"/>
          <a:stretch>
            <a:fillRect/>
          </a:stretch>
        </p:blipFill>
        <p:spPr>
          <a:xfrm>
            <a:off x="4238625" y="1462087"/>
            <a:ext cx="7486650" cy="3933825"/>
          </a:xfrm>
          <a:prstGeom prst="rect">
            <a:avLst/>
          </a:prstGeom>
        </p:spPr>
      </p:pic>
      <p:sp>
        <p:nvSpPr>
          <p:cNvPr id="7" name="Rectangle 6">
            <a:extLst>
              <a:ext uri="{FF2B5EF4-FFF2-40B4-BE49-F238E27FC236}">
                <a16:creationId xmlns:a16="http://schemas.microsoft.com/office/drawing/2014/main" id="{93FE8712-E022-D03B-83A3-27A60044ACB9}"/>
              </a:ext>
            </a:extLst>
          </p:cNvPr>
          <p:cNvSpPr/>
          <p:nvPr/>
        </p:nvSpPr>
        <p:spPr>
          <a:xfrm>
            <a:off x="8210550" y="2524125"/>
            <a:ext cx="428625" cy="20955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62D8EF8-42B0-0DB6-8835-C6E6B58C9B49}"/>
              </a:ext>
            </a:extLst>
          </p:cNvPr>
          <p:cNvSpPr txBox="1"/>
          <p:nvPr/>
        </p:nvSpPr>
        <p:spPr>
          <a:xfrm>
            <a:off x="9601201" y="2048530"/>
            <a:ext cx="1323974" cy="523220"/>
          </a:xfrm>
          <a:prstGeom prst="rect">
            <a:avLst/>
          </a:prstGeom>
          <a:noFill/>
        </p:spPr>
        <p:txBody>
          <a:bodyPr wrap="square" rtlCol="0">
            <a:spAutoFit/>
          </a:bodyPr>
          <a:lstStyle/>
          <a:p>
            <a:r>
              <a:rPr lang="th-TH" sz="1400" dirty="0">
                <a:solidFill>
                  <a:srgbClr val="FF0000"/>
                </a:solidFill>
              </a:rPr>
              <a:t>ต้อง </a:t>
            </a:r>
            <a:r>
              <a:rPr lang="en-US" sz="1400" dirty="0">
                <a:solidFill>
                  <a:srgbClr val="FF0000"/>
                </a:solidFill>
              </a:rPr>
              <a:t>drop </a:t>
            </a:r>
            <a:r>
              <a:rPr lang="en-US" sz="1400" dirty="0" err="1">
                <a:solidFill>
                  <a:srgbClr val="FF0000"/>
                </a:solidFill>
              </a:rPr>
              <a:t>db</a:t>
            </a:r>
            <a:r>
              <a:rPr lang="en-US" sz="1400" dirty="0">
                <a:solidFill>
                  <a:srgbClr val="FF0000"/>
                </a:solidFill>
              </a:rPr>
              <a:t> </a:t>
            </a:r>
            <a:r>
              <a:rPr lang="th-TH" sz="1400" dirty="0">
                <a:solidFill>
                  <a:srgbClr val="FF0000"/>
                </a:solidFill>
              </a:rPr>
              <a:t>เก่า</a:t>
            </a:r>
            <a:br>
              <a:rPr lang="th-TH" sz="1400" dirty="0">
                <a:solidFill>
                  <a:srgbClr val="FF0000"/>
                </a:solidFill>
              </a:rPr>
            </a:br>
            <a:r>
              <a:rPr lang="th-TH" sz="1400" dirty="0">
                <a:solidFill>
                  <a:srgbClr val="FF0000"/>
                </a:solidFill>
              </a:rPr>
              <a:t>ที่ชื่อเหมือนกันออกก่อน</a:t>
            </a:r>
            <a:endParaRPr lang="en-US" sz="1400" dirty="0">
              <a:solidFill>
                <a:srgbClr val="FF0000"/>
              </a:solidFill>
            </a:endParaRPr>
          </a:p>
        </p:txBody>
      </p:sp>
      <p:sp>
        <p:nvSpPr>
          <p:cNvPr id="9" name="TextBox 8">
            <a:extLst>
              <a:ext uri="{FF2B5EF4-FFF2-40B4-BE49-F238E27FC236}">
                <a16:creationId xmlns:a16="http://schemas.microsoft.com/office/drawing/2014/main" id="{8695AE19-8E23-96A2-BAEC-54CB4E63ED9C}"/>
              </a:ext>
            </a:extLst>
          </p:cNvPr>
          <p:cNvSpPr txBox="1"/>
          <p:nvPr/>
        </p:nvSpPr>
        <p:spPr>
          <a:xfrm>
            <a:off x="8667979" y="2476500"/>
            <a:ext cx="1323974" cy="307777"/>
          </a:xfrm>
          <a:prstGeom prst="rect">
            <a:avLst/>
          </a:prstGeom>
          <a:noFill/>
        </p:spPr>
        <p:txBody>
          <a:bodyPr wrap="square" rtlCol="0">
            <a:spAutoFit/>
          </a:bodyPr>
          <a:lstStyle/>
          <a:p>
            <a:r>
              <a:rPr lang="th-TH" sz="1400" dirty="0">
                <a:solidFill>
                  <a:srgbClr val="FF0000"/>
                </a:solidFill>
              </a:rPr>
              <a:t>เอา </a:t>
            </a:r>
            <a:r>
              <a:rPr lang="en-US" sz="1400" dirty="0">
                <a:solidFill>
                  <a:srgbClr val="FF0000"/>
                </a:solidFill>
              </a:rPr>
              <a:t>data </a:t>
            </a:r>
            <a:r>
              <a:rPr lang="th-TH" sz="1400" dirty="0">
                <a:solidFill>
                  <a:srgbClr val="FF0000"/>
                </a:solidFill>
              </a:rPr>
              <a:t>มาด้วย</a:t>
            </a:r>
            <a:endParaRPr lang="en-US" sz="1400" dirty="0">
              <a:solidFill>
                <a:srgbClr val="FF0000"/>
              </a:solidFill>
            </a:endParaRPr>
          </a:p>
        </p:txBody>
      </p:sp>
    </p:spTree>
    <p:extLst>
      <p:ext uri="{BB962C8B-B14F-4D97-AF65-F5344CB8AC3E}">
        <p14:creationId xmlns:p14="http://schemas.microsoft.com/office/powerpoint/2010/main" val="9849395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BF43FC-F972-83E9-1589-5255F7011E4E}"/>
              </a:ext>
            </a:extLst>
          </p:cNvPr>
          <p:cNvSpPr txBox="1"/>
          <p:nvPr/>
        </p:nvSpPr>
        <p:spPr>
          <a:xfrm>
            <a:off x="166006" y="161925"/>
            <a:ext cx="11873593" cy="523220"/>
          </a:xfrm>
          <a:prstGeom prst="rect">
            <a:avLst/>
          </a:prstGeom>
          <a:noFill/>
        </p:spPr>
        <p:txBody>
          <a:bodyPr wrap="square" rtlCol="0">
            <a:spAutoFit/>
          </a:bodyPr>
          <a:lstStyle/>
          <a:p>
            <a:r>
              <a:rPr lang="en-US" sz="2800" dirty="0"/>
              <a:t>Import DB</a:t>
            </a:r>
          </a:p>
        </p:txBody>
      </p:sp>
      <p:pic>
        <p:nvPicPr>
          <p:cNvPr id="10" name="Picture 9">
            <a:extLst>
              <a:ext uri="{FF2B5EF4-FFF2-40B4-BE49-F238E27FC236}">
                <a16:creationId xmlns:a16="http://schemas.microsoft.com/office/drawing/2014/main" id="{C6B4874F-D7A6-0534-46C4-3C41D9D2A3CE}"/>
              </a:ext>
            </a:extLst>
          </p:cNvPr>
          <p:cNvPicPr>
            <a:picLocks noChangeAspect="1"/>
          </p:cNvPicPr>
          <p:nvPr/>
        </p:nvPicPr>
        <p:blipFill>
          <a:blip r:embed="rId2"/>
          <a:stretch>
            <a:fillRect/>
          </a:stretch>
        </p:blipFill>
        <p:spPr>
          <a:xfrm>
            <a:off x="671284" y="852093"/>
            <a:ext cx="3134162" cy="3372321"/>
          </a:xfrm>
          <a:prstGeom prst="rect">
            <a:avLst/>
          </a:prstGeom>
        </p:spPr>
      </p:pic>
      <p:pic>
        <p:nvPicPr>
          <p:cNvPr id="8" name="Picture 7">
            <a:extLst>
              <a:ext uri="{FF2B5EF4-FFF2-40B4-BE49-F238E27FC236}">
                <a16:creationId xmlns:a16="http://schemas.microsoft.com/office/drawing/2014/main" id="{87636263-F4BC-30E5-DE08-787BD53180F6}"/>
              </a:ext>
            </a:extLst>
          </p:cNvPr>
          <p:cNvPicPr>
            <a:picLocks noChangeAspect="1"/>
          </p:cNvPicPr>
          <p:nvPr/>
        </p:nvPicPr>
        <p:blipFill>
          <a:blip r:embed="rId3"/>
          <a:stretch>
            <a:fillRect/>
          </a:stretch>
        </p:blipFill>
        <p:spPr>
          <a:xfrm>
            <a:off x="4978624" y="0"/>
            <a:ext cx="7213376" cy="6858000"/>
          </a:xfrm>
          <a:prstGeom prst="rect">
            <a:avLst/>
          </a:prstGeom>
        </p:spPr>
      </p:pic>
      <p:cxnSp>
        <p:nvCxnSpPr>
          <p:cNvPr id="11" name="Straight Connector 10">
            <a:extLst>
              <a:ext uri="{FF2B5EF4-FFF2-40B4-BE49-F238E27FC236}">
                <a16:creationId xmlns:a16="http://schemas.microsoft.com/office/drawing/2014/main" id="{C396F37D-B72F-5629-5FA5-6C3B27C0485A}"/>
              </a:ext>
            </a:extLst>
          </p:cNvPr>
          <p:cNvCxnSpPr>
            <a:cxnSpLocks/>
          </p:cNvCxnSpPr>
          <p:nvPr/>
        </p:nvCxnSpPr>
        <p:spPr>
          <a:xfrm>
            <a:off x="4381500" y="618470"/>
            <a:ext cx="597124" cy="0"/>
          </a:xfrm>
          <a:prstGeom prst="line">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0B908A0-FD22-A5F0-31E1-2A1D54F91FA4}"/>
              </a:ext>
            </a:extLst>
          </p:cNvPr>
          <p:cNvCxnSpPr>
            <a:cxnSpLocks/>
          </p:cNvCxnSpPr>
          <p:nvPr/>
        </p:nvCxnSpPr>
        <p:spPr>
          <a:xfrm flipH="1">
            <a:off x="2657475" y="2895600"/>
            <a:ext cx="17240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39A6040-C2C7-ABE0-2618-56CDC3D4D041}"/>
              </a:ext>
            </a:extLst>
          </p:cNvPr>
          <p:cNvCxnSpPr>
            <a:cxnSpLocks/>
          </p:cNvCxnSpPr>
          <p:nvPr/>
        </p:nvCxnSpPr>
        <p:spPr>
          <a:xfrm flipV="1">
            <a:off x="4381500" y="618470"/>
            <a:ext cx="0" cy="227713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2397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2F52D-E564-803C-276B-8A399D63B21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C2E58B7-87C2-4A4D-D7AE-AC2F7BD3D22E}"/>
              </a:ext>
            </a:extLst>
          </p:cNvPr>
          <p:cNvSpPr txBox="1"/>
          <p:nvPr/>
        </p:nvSpPr>
        <p:spPr>
          <a:xfrm>
            <a:off x="166006" y="161925"/>
            <a:ext cx="11873593" cy="523220"/>
          </a:xfrm>
          <a:prstGeom prst="rect">
            <a:avLst/>
          </a:prstGeom>
          <a:noFill/>
        </p:spPr>
        <p:txBody>
          <a:bodyPr wrap="square" rtlCol="0">
            <a:spAutoFit/>
          </a:bodyPr>
          <a:lstStyle/>
          <a:p>
            <a:r>
              <a:rPr lang="th-TH" sz="2800" dirty="0"/>
              <a:t>การสร้าง </a:t>
            </a:r>
            <a:r>
              <a:rPr lang="en-US" sz="2800" dirty="0"/>
              <a:t>salt </a:t>
            </a:r>
            <a:r>
              <a:rPr lang="th-TH" sz="2800" dirty="0"/>
              <a:t>และ </a:t>
            </a:r>
            <a:r>
              <a:rPr lang="en-US" sz="2800" dirty="0"/>
              <a:t>hashed password</a:t>
            </a:r>
          </a:p>
        </p:txBody>
      </p:sp>
      <p:pic>
        <p:nvPicPr>
          <p:cNvPr id="4" name="Picture 3">
            <a:extLst>
              <a:ext uri="{FF2B5EF4-FFF2-40B4-BE49-F238E27FC236}">
                <a16:creationId xmlns:a16="http://schemas.microsoft.com/office/drawing/2014/main" id="{41BE0254-BC07-4536-3825-36C4290B15B7}"/>
              </a:ext>
            </a:extLst>
          </p:cNvPr>
          <p:cNvPicPr>
            <a:picLocks noChangeAspect="1"/>
          </p:cNvPicPr>
          <p:nvPr/>
        </p:nvPicPr>
        <p:blipFill>
          <a:blip r:embed="rId2"/>
          <a:stretch>
            <a:fillRect/>
          </a:stretch>
        </p:blipFill>
        <p:spPr>
          <a:xfrm>
            <a:off x="518432" y="752017"/>
            <a:ext cx="6210398" cy="5277308"/>
          </a:xfrm>
          <a:prstGeom prst="rect">
            <a:avLst/>
          </a:prstGeom>
        </p:spPr>
      </p:pic>
      <p:pic>
        <p:nvPicPr>
          <p:cNvPr id="6" name="Picture 5">
            <a:extLst>
              <a:ext uri="{FF2B5EF4-FFF2-40B4-BE49-F238E27FC236}">
                <a16:creationId xmlns:a16="http://schemas.microsoft.com/office/drawing/2014/main" id="{511CF514-F720-869D-DC76-EA5A7A804E33}"/>
              </a:ext>
            </a:extLst>
          </p:cNvPr>
          <p:cNvPicPr>
            <a:picLocks noChangeAspect="1"/>
          </p:cNvPicPr>
          <p:nvPr/>
        </p:nvPicPr>
        <p:blipFill>
          <a:blip r:embed="rId3"/>
          <a:stretch>
            <a:fillRect/>
          </a:stretch>
        </p:blipFill>
        <p:spPr>
          <a:xfrm>
            <a:off x="518432" y="6105983"/>
            <a:ext cx="5372850" cy="552527"/>
          </a:xfrm>
          <a:prstGeom prst="rect">
            <a:avLst/>
          </a:prstGeom>
        </p:spPr>
      </p:pic>
      <p:sp>
        <p:nvSpPr>
          <p:cNvPr id="7" name="TextBox 6">
            <a:extLst>
              <a:ext uri="{FF2B5EF4-FFF2-40B4-BE49-F238E27FC236}">
                <a16:creationId xmlns:a16="http://schemas.microsoft.com/office/drawing/2014/main" id="{7C03E0FE-C9BD-F79A-D850-5C40F71417CE}"/>
              </a:ext>
            </a:extLst>
          </p:cNvPr>
          <p:cNvSpPr txBox="1"/>
          <p:nvPr/>
        </p:nvSpPr>
        <p:spPr>
          <a:xfrm>
            <a:off x="5891282" y="6096197"/>
            <a:ext cx="4119493" cy="584775"/>
          </a:xfrm>
          <a:prstGeom prst="rect">
            <a:avLst/>
          </a:prstGeom>
          <a:noFill/>
        </p:spPr>
        <p:txBody>
          <a:bodyPr wrap="square" rtlCol="0">
            <a:spAutoFit/>
          </a:bodyPr>
          <a:lstStyle/>
          <a:p>
            <a:r>
              <a:rPr lang="th-TH" sz="1600" dirty="0">
                <a:solidFill>
                  <a:srgbClr val="FF0000"/>
                </a:solidFill>
              </a:rPr>
              <a:t>ต้อง </a:t>
            </a:r>
            <a:r>
              <a:rPr lang="en-US" sz="1600" dirty="0">
                <a:solidFill>
                  <a:srgbClr val="FF0000"/>
                </a:solidFill>
              </a:rPr>
              <a:t>random salt </a:t>
            </a:r>
            <a:r>
              <a:rPr lang="th-TH" sz="1600" dirty="0">
                <a:solidFill>
                  <a:srgbClr val="FF0000"/>
                </a:solidFill>
              </a:rPr>
              <a:t>ใหม่ทุกครั้ง </a:t>
            </a:r>
            <a:r>
              <a:rPr lang="en-US" sz="1600" dirty="0">
                <a:solidFill>
                  <a:srgbClr val="FF0000"/>
                </a:solidFill>
              </a:rPr>
              <a:t>salt </a:t>
            </a:r>
            <a:r>
              <a:rPr lang="th-TH" sz="1600" dirty="0">
                <a:solidFill>
                  <a:srgbClr val="FF0000"/>
                </a:solidFill>
              </a:rPr>
              <a:t>ของผู้ใช้แต่ละคนไม่ควรซ้ำกัน</a:t>
            </a:r>
            <a:br>
              <a:rPr lang="th-TH" sz="1600" dirty="0">
                <a:solidFill>
                  <a:srgbClr val="FF0000"/>
                </a:solidFill>
              </a:rPr>
            </a:br>
            <a:r>
              <a:rPr lang="th-TH" sz="1600" dirty="0">
                <a:solidFill>
                  <a:srgbClr val="FF0000"/>
                </a:solidFill>
              </a:rPr>
              <a:t>เก็บเฉพาะ </a:t>
            </a:r>
            <a:r>
              <a:rPr lang="en-US" sz="1600" dirty="0">
                <a:solidFill>
                  <a:srgbClr val="FF0000"/>
                </a:solidFill>
              </a:rPr>
              <a:t>salt </a:t>
            </a:r>
            <a:r>
              <a:rPr lang="th-TH" sz="1600" dirty="0">
                <a:solidFill>
                  <a:srgbClr val="FF0000"/>
                </a:solidFill>
              </a:rPr>
              <a:t>และ </a:t>
            </a:r>
            <a:r>
              <a:rPr lang="en-US" sz="1600" dirty="0">
                <a:solidFill>
                  <a:srgbClr val="FF0000"/>
                </a:solidFill>
              </a:rPr>
              <a:t>hashed password </a:t>
            </a:r>
            <a:r>
              <a:rPr lang="th-TH" sz="1600" dirty="0">
                <a:solidFill>
                  <a:srgbClr val="FF0000"/>
                </a:solidFill>
              </a:rPr>
              <a:t>ลงฐานข้อมูล</a:t>
            </a:r>
            <a:endParaRPr lang="en-US" sz="1600" dirty="0">
              <a:solidFill>
                <a:srgbClr val="FF0000"/>
              </a:solidFill>
            </a:endParaRPr>
          </a:p>
        </p:txBody>
      </p:sp>
    </p:spTree>
    <p:extLst>
      <p:ext uri="{BB962C8B-B14F-4D97-AF65-F5344CB8AC3E}">
        <p14:creationId xmlns:p14="http://schemas.microsoft.com/office/powerpoint/2010/main" val="573098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50" y="185738"/>
            <a:ext cx="11830050" cy="646331"/>
          </a:xfrm>
          <a:prstGeom prst="rect">
            <a:avLst/>
          </a:prstGeom>
          <a:noFill/>
        </p:spPr>
        <p:txBody>
          <a:bodyPr wrap="square" rtlCol="0">
            <a:spAutoFit/>
          </a:bodyPr>
          <a:lstStyle/>
          <a:p>
            <a:r>
              <a:rPr lang="en-US" sz="3600" b="1" dirty="0">
                <a:solidFill>
                  <a:srgbClr val="FF0000"/>
                </a:solidFill>
              </a:rPr>
              <a:t>Circuit switched</a:t>
            </a:r>
            <a:r>
              <a:rPr lang="en-US" sz="3600" b="1" dirty="0"/>
              <a:t> vs. Packet switched</a:t>
            </a:r>
          </a:p>
        </p:txBody>
      </p:sp>
      <p:pic>
        <p:nvPicPr>
          <p:cNvPr id="5" name="Picture 4"/>
          <p:cNvPicPr>
            <a:picLocks noChangeAspect="1"/>
          </p:cNvPicPr>
          <p:nvPr/>
        </p:nvPicPr>
        <p:blipFill>
          <a:blip r:embed="rId2"/>
          <a:stretch>
            <a:fillRect/>
          </a:stretch>
        </p:blipFill>
        <p:spPr>
          <a:xfrm>
            <a:off x="228599" y="1300162"/>
            <a:ext cx="11781041" cy="4471987"/>
          </a:xfrm>
          <a:prstGeom prst="rect">
            <a:avLst/>
          </a:prstGeom>
        </p:spPr>
      </p:pic>
      <p:sp>
        <p:nvSpPr>
          <p:cNvPr id="2" name="TextBox 1"/>
          <p:cNvSpPr txBox="1"/>
          <p:nvPr/>
        </p:nvSpPr>
        <p:spPr>
          <a:xfrm>
            <a:off x="7981949" y="5655467"/>
            <a:ext cx="2047875" cy="584775"/>
          </a:xfrm>
          <a:prstGeom prst="rect">
            <a:avLst/>
          </a:prstGeom>
          <a:noFill/>
        </p:spPr>
        <p:txBody>
          <a:bodyPr wrap="square" rtlCol="0">
            <a:spAutoFit/>
          </a:bodyPr>
          <a:lstStyle/>
          <a:p>
            <a:pPr algn="ctr"/>
            <a:r>
              <a:rPr lang="th-TH" sz="3200" dirty="0">
                <a:solidFill>
                  <a:srgbClr val="FF0000"/>
                </a:solidFill>
              </a:rPr>
              <a:t>ชุมสายโทรศัพท์</a:t>
            </a:r>
            <a:endParaRPr lang="en-US" sz="3200" dirty="0">
              <a:solidFill>
                <a:srgbClr val="FF0000"/>
              </a:solidFill>
            </a:endParaRPr>
          </a:p>
        </p:txBody>
      </p:sp>
      <p:sp>
        <p:nvSpPr>
          <p:cNvPr id="3" name="TextBox 2"/>
          <p:cNvSpPr txBox="1"/>
          <p:nvPr/>
        </p:nvSpPr>
        <p:spPr>
          <a:xfrm>
            <a:off x="933450" y="1638300"/>
            <a:ext cx="2505075" cy="646331"/>
          </a:xfrm>
          <a:prstGeom prst="rect">
            <a:avLst/>
          </a:prstGeom>
          <a:noFill/>
        </p:spPr>
        <p:txBody>
          <a:bodyPr wrap="square" rtlCol="0">
            <a:spAutoFit/>
          </a:bodyPr>
          <a:lstStyle/>
          <a:p>
            <a:r>
              <a:rPr lang="th-TH" dirty="0">
                <a:solidFill>
                  <a:srgbClr val="FF0000"/>
                </a:solidFill>
              </a:rPr>
              <a:t>สัญญาณ </a:t>
            </a:r>
            <a:r>
              <a:rPr lang="en-US" dirty="0">
                <a:solidFill>
                  <a:srgbClr val="FF0000"/>
                </a:solidFill>
              </a:rPr>
              <a:t>Analog </a:t>
            </a:r>
            <a:r>
              <a:rPr lang="th-TH" dirty="0">
                <a:solidFill>
                  <a:srgbClr val="FF0000"/>
                </a:solidFill>
              </a:rPr>
              <a:t>วิ่งไปตามสาย</a:t>
            </a:r>
            <a:br>
              <a:rPr lang="th-TH" dirty="0">
                <a:solidFill>
                  <a:srgbClr val="FF0000"/>
                </a:solidFill>
              </a:rPr>
            </a:br>
            <a:r>
              <a:rPr lang="th-TH" dirty="0">
                <a:solidFill>
                  <a:srgbClr val="FF0000"/>
                </a:solidFill>
              </a:rPr>
              <a:t>แอบฟังได้ </a:t>
            </a:r>
            <a:r>
              <a:rPr lang="en-US" dirty="0">
                <a:solidFill>
                  <a:srgbClr val="FF0000"/>
                </a:solidFill>
              </a:rPr>
              <a:t>(tap </a:t>
            </a:r>
            <a:r>
              <a:rPr lang="th-TH" dirty="0">
                <a:solidFill>
                  <a:srgbClr val="FF0000"/>
                </a:solidFill>
              </a:rPr>
              <a:t>สาย</a:t>
            </a:r>
            <a:r>
              <a:rPr lang="en-US" dirty="0">
                <a:solidFill>
                  <a:srgbClr val="FF0000"/>
                </a:solidFill>
              </a:rPr>
              <a:t>)</a:t>
            </a:r>
          </a:p>
        </p:txBody>
      </p:sp>
    </p:spTree>
    <p:extLst>
      <p:ext uri="{BB962C8B-B14F-4D97-AF65-F5344CB8AC3E}">
        <p14:creationId xmlns:p14="http://schemas.microsoft.com/office/powerpoint/2010/main" val="2486066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AEFD41F-37B7-958A-6651-40C98A0C67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6621" y="791440"/>
            <a:ext cx="8234010" cy="42793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C608CE4-45AA-446A-4425-0CC50C5507C5}"/>
              </a:ext>
            </a:extLst>
          </p:cNvPr>
          <p:cNvSpPr txBox="1"/>
          <p:nvPr/>
        </p:nvSpPr>
        <p:spPr>
          <a:xfrm>
            <a:off x="8125690" y="6488668"/>
            <a:ext cx="4066309" cy="369332"/>
          </a:xfrm>
          <a:prstGeom prst="rect">
            <a:avLst/>
          </a:prstGeom>
          <a:noFill/>
        </p:spPr>
        <p:txBody>
          <a:bodyPr wrap="square">
            <a:spAutoFit/>
          </a:bodyPr>
          <a:lstStyle/>
          <a:p>
            <a:pPr algn="r"/>
            <a:r>
              <a:rPr lang="en-US" dirty="0"/>
              <a:t>https://www.pneumax.co.th/article-relay</a:t>
            </a:r>
          </a:p>
        </p:txBody>
      </p:sp>
      <p:cxnSp>
        <p:nvCxnSpPr>
          <p:cNvPr id="6" name="Straight Connector 5">
            <a:extLst>
              <a:ext uri="{FF2B5EF4-FFF2-40B4-BE49-F238E27FC236}">
                <a16:creationId xmlns:a16="http://schemas.microsoft.com/office/drawing/2014/main" id="{ECCED824-2C96-F707-E7E5-4A2C1A0E3C0D}"/>
              </a:ext>
            </a:extLst>
          </p:cNvPr>
          <p:cNvCxnSpPr/>
          <p:nvPr/>
        </p:nvCxnSpPr>
        <p:spPr>
          <a:xfrm>
            <a:off x="311727" y="2971800"/>
            <a:ext cx="2514600" cy="0"/>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BB85CF7-E195-8A31-643C-EA2A8D1D5D5B}"/>
              </a:ext>
            </a:extLst>
          </p:cNvPr>
          <p:cNvCxnSpPr>
            <a:cxnSpLocks/>
          </p:cNvCxnSpPr>
          <p:nvPr/>
        </p:nvCxnSpPr>
        <p:spPr>
          <a:xfrm>
            <a:off x="9525001" y="3809998"/>
            <a:ext cx="2279072" cy="0"/>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C6E62C0-ADFB-59FA-5D97-8C1CB8F3C6F6}"/>
              </a:ext>
            </a:extLst>
          </p:cNvPr>
          <p:cNvSpPr txBox="1"/>
          <p:nvPr/>
        </p:nvSpPr>
        <p:spPr>
          <a:xfrm>
            <a:off x="5843626" y="4147434"/>
            <a:ext cx="1984665" cy="923330"/>
          </a:xfrm>
          <a:prstGeom prst="rect">
            <a:avLst/>
          </a:prstGeom>
          <a:noFill/>
        </p:spPr>
        <p:txBody>
          <a:bodyPr wrap="square" rtlCol="0">
            <a:spAutoFit/>
          </a:bodyPr>
          <a:lstStyle/>
          <a:p>
            <a:r>
              <a:rPr lang="th-TH" dirty="0">
                <a:solidFill>
                  <a:srgbClr val="FF0000"/>
                </a:solidFill>
              </a:rPr>
              <a:t>กระแสไฟฟ้าที่ผ่านขดลวดนี้</a:t>
            </a:r>
            <a:br>
              <a:rPr lang="th-TH" dirty="0">
                <a:solidFill>
                  <a:srgbClr val="FF0000"/>
                </a:solidFill>
              </a:rPr>
            </a:br>
            <a:r>
              <a:rPr lang="th-TH" dirty="0">
                <a:solidFill>
                  <a:srgbClr val="FF0000"/>
                </a:solidFill>
              </a:rPr>
              <a:t>จะทำให้เกิดแรงแม่เหล็ก</a:t>
            </a:r>
            <a:br>
              <a:rPr lang="th-TH" dirty="0">
                <a:solidFill>
                  <a:srgbClr val="FF0000"/>
                </a:solidFill>
              </a:rPr>
            </a:br>
            <a:r>
              <a:rPr lang="th-TH" dirty="0">
                <a:solidFill>
                  <a:srgbClr val="FF0000"/>
                </a:solidFill>
              </a:rPr>
              <a:t>ดึง</a:t>
            </a:r>
            <a:r>
              <a:rPr lang="en-US" dirty="0">
                <a:solidFill>
                  <a:srgbClr val="FF0000"/>
                </a:solidFill>
              </a:rPr>
              <a:t> armature </a:t>
            </a:r>
            <a:r>
              <a:rPr lang="th-TH" dirty="0">
                <a:solidFill>
                  <a:srgbClr val="FF0000"/>
                </a:solidFill>
              </a:rPr>
              <a:t>ลงมา </a:t>
            </a:r>
            <a:endParaRPr lang="en-US" dirty="0">
              <a:solidFill>
                <a:srgbClr val="FF0000"/>
              </a:solidFill>
            </a:endParaRPr>
          </a:p>
        </p:txBody>
      </p:sp>
      <p:cxnSp>
        <p:nvCxnSpPr>
          <p:cNvPr id="10" name="Straight Connector 9">
            <a:extLst>
              <a:ext uri="{FF2B5EF4-FFF2-40B4-BE49-F238E27FC236}">
                <a16:creationId xmlns:a16="http://schemas.microsoft.com/office/drawing/2014/main" id="{0389412E-EA2C-681E-2D01-5141280686D2}"/>
              </a:ext>
            </a:extLst>
          </p:cNvPr>
          <p:cNvCxnSpPr>
            <a:cxnSpLocks/>
          </p:cNvCxnSpPr>
          <p:nvPr/>
        </p:nvCxnSpPr>
        <p:spPr>
          <a:xfrm>
            <a:off x="9535392" y="2216725"/>
            <a:ext cx="2268681" cy="0"/>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3ED82A0-0B01-837E-4877-73E232415B09}"/>
              </a:ext>
            </a:extLst>
          </p:cNvPr>
          <p:cNvSpPr txBox="1"/>
          <p:nvPr/>
        </p:nvSpPr>
        <p:spPr>
          <a:xfrm>
            <a:off x="311727" y="2602468"/>
            <a:ext cx="654628" cy="369332"/>
          </a:xfrm>
          <a:prstGeom prst="rect">
            <a:avLst/>
          </a:prstGeom>
          <a:noFill/>
        </p:spPr>
        <p:txBody>
          <a:bodyPr wrap="square" rtlCol="0">
            <a:spAutoFit/>
          </a:bodyPr>
          <a:lstStyle/>
          <a:p>
            <a:pPr algn="ctr"/>
            <a:r>
              <a:rPr lang="en-US" dirty="0">
                <a:solidFill>
                  <a:srgbClr val="FF0000"/>
                </a:solidFill>
              </a:rPr>
              <a:t>wire</a:t>
            </a:r>
          </a:p>
        </p:txBody>
      </p:sp>
      <p:sp>
        <p:nvSpPr>
          <p:cNvPr id="15" name="TextBox 14">
            <a:extLst>
              <a:ext uri="{FF2B5EF4-FFF2-40B4-BE49-F238E27FC236}">
                <a16:creationId xmlns:a16="http://schemas.microsoft.com/office/drawing/2014/main" id="{719C1903-001F-6032-7C9D-CB23E735E315}"/>
              </a:ext>
            </a:extLst>
          </p:cNvPr>
          <p:cNvSpPr txBox="1"/>
          <p:nvPr/>
        </p:nvSpPr>
        <p:spPr>
          <a:xfrm>
            <a:off x="11149445" y="1847393"/>
            <a:ext cx="654628" cy="369332"/>
          </a:xfrm>
          <a:prstGeom prst="rect">
            <a:avLst/>
          </a:prstGeom>
          <a:noFill/>
        </p:spPr>
        <p:txBody>
          <a:bodyPr wrap="square" rtlCol="0">
            <a:spAutoFit/>
          </a:bodyPr>
          <a:lstStyle/>
          <a:p>
            <a:pPr algn="ctr"/>
            <a:r>
              <a:rPr lang="en-US" dirty="0">
                <a:solidFill>
                  <a:srgbClr val="FF0000"/>
                </a:solidFill>
              </a:rPr>
              <a:t>wire</a:t>
            </a:r>
          </a:p>
        </p:txBody>
      </p:sp>
      <p:sp>
        <p:nvSpPr>
          <p:cNvPr id="16" name="TextBox 15">
            <a:extLst>
              <a:ext uri="{FF2B5EF4-FFF2-40B4-BE49-F238E27FC236}">
                <a16:creationId xmlns:a16="http://schemas.microsoft.com/office/drawing/2014/main" id="{1D1A46D5-B1BE-B1BF-6582-E565D7BE4FB8}"/>
              </a:ext>
            </a:extLst>
          </p:cNvPr>
          <p:cNvSpPr txBox="1"/>
          <p:nvPr/>
        </p:nvSpPr>
        <p:spPr>
          <a:xfrm>
            <a:off x="11149445" y="3440665"/>
            <a:ext cx="654628" cy="369332"/>
          </a:xfrm>
          <a:prstGeom prst="rect">
            <a:avLst/>
          </a:prstGeom>
          <a:noFill/>
        </p:spPr>
        <p:txBody>
          <a:bodyPr wrap="square" rtlCol="0">
            <a:spAutoFit/>
          </a:bodyPr>
          <a:lstStyle/>
          <a:p>
            <a:pPr algn="ctr"/>
            <a:r>
              <a:rPr lang="en-US" dirty="0">
                <a:solidFill>
                  <a:srgbClr val="FF0000"/>
                </a:solidFill>
              </a:rPr>
              <a:t>wire</a:t>
            </a:r>
          </a:p>
        </p:txBody>
      </p:sp>
    </p:spTree>
    <p:extLst>
      <p:ext uri="{BB962C8B-B14F-4D97-AF65-F5344CB8AC3E}">
        <p14:creationId xmlns:p14="http://schemas.microsoft.com/office/powerpoint/2010/main" val="878811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461" y="1085851"/>
            <a:ext cx="8372476" cy="4790292"/>
          </a:xfrm>
          <a:prstGeom prst="rect">
            <a:avLst/>
          </a:prstGeom>
        </p:spPr>
      </p:pic>
      <p:sp>
        <p:nvSpPr>
          <p:cNvPr id="5" name="TextBox 4"/>
          <p:cNvSpPr txBox="1"/>
          <p:nvPr/>
        </p:nvSpPr>
        <p:spPr>
          <a:xfrm>
            <a:off x="3752850" y="1085851"/>
            <a:ext cx="1257301" cy="1015663"/>
          </a:xfrm>
          <a:prstGeom prst="rect">
            <a:avLst/>
          </a:prstGeom>
          <a:noFill/>
        </p:spPr>
        <p:txBody>
          <a:bodyPr wrap="square" rtlCol="0">
            <a:spAutoFit/>
          </a:bodyPr>
          <a:lstStyle/>
          <a:p>
            <a:pPr algn="ctr"/>
            <a:r>
              <a:rPr lang="en-US" sz="2000" dirty="0">
                <a:solidFill>
                  <a:srgbClr val="FF0000"/>
                </a:solidFill>
              </a:rPr>
              <a:t>1 </a:t>
            </a:r>
            <a:r>
              <a:rPr lang="th-TH" sz="2000" dirty="0">
                <a:solidFill>
                  <a:srgbClr val="FF0000"/>
                </a:solidFill>
              </a:rPr>
              <a:t>สาย</a:t>
            </a:r>
            <a:br>
              <a:rPr lang="en-US" sz="2000" dirty="0">
                <a:solidFill>
                  <a:srgbClr val="FF0000"/>
                </a:solidFill>
              </a:rPr>
            </a:br>
            <a:r>
              <a:rPr lang="th-TH" sz="2000" dirty="0">
                <a:solidFill>
                  <a:srgbClr val="FF0000"/>
                </a:solidFill>
              </a:rPr>
              <a:t>ได้หลาย</a:t>
            </a:r>
            <a:br>
              <a:rPr lang="en-US" sz="2000" dirty="0">
                <a:solidFill>
                  <a:srgbClr val="FF0000"/>
                </a:solidFill>
              </a:rPr>
            </a:br>
            <a:r>
              <a:rPr lang="en-US" sz="2000" dirty="0">
                <a:solidFill>
                  <a:srgbClr val="FF0000"/>
                </a:solidFill>
              </a:rPr>
              <a:t>channels</a:t>
            </a:r>
          </a:p>
        </p:txBody>
      </p:sp>
      <p:sp>
        <p:nvSpPr>
          <p:cNvPr id="6" name="TextBox 5"/>
          <p:cNvSpPr txBox="1"/>
          <p:nvPr/>
        </p:nvSpPr>
        <p:spPr>
          <a:xfrm>
            <a:off x="7562850" y="1593682"/>
            <a:ext cx="1257301" cy="1015663"/>
          </a:xfrm>
          <a:prstGeom prst="rect">
            <a:avLst/>
          </a:prstGeom>
          <a:noFill/>
        </p:spPr>
        <p:txBody>
          <a:bodyPr wrap="square" rtlCol="0">
            <a:spAutoFit/>
          </a:bodyPr>
          <a:lstStyle/>
          <a:p>
            <a:pPr algn="ctr"/>
            <a:r>
              <a:rPr lang="en-US" sz="2000" dirty="0">
                <a:solidFill>
                  <a:srgbClr val="FF0000"/>
                </a:solidFill>
              </a:rPr>
              <a:t>1 </a:t>
            </a:r>
            <a:r>
              <a:rPr lang="th-TH" sz="2000" dirty="0">
                <a:solidFill>
                  <a:srgbClr val="FF0000"/>
                </a:solidFill>
              </a:rPr>
              <a:t>สาย</a:t>
            </a:r>
            <a:br>
              <a:rPr lang="en-US" sz="2000" dirty="0">
                <a:solidFill>
                  <a:srgbClr val="FF0000"/>
                </a:solidFill>
              </a:rPr>
            </a:br>
            <a:r>
              <a:rPr lang="th-TH" sz="2000" dirty="0">
                <a:solidFill>
                  <a:srgbClr val="FF0000"/>
                </a:solidFill>
              </a:rPr>
              <a:t>ได้หลาย</a:t>
            </a:r>
            <a:br>
              <a:rPr lang="en-US" sz="2000" dirty="0">
                <a:solidFill>
                  <a:srgbClr val="FF0000"/>
                </a:solidFill>
              </a:rPr>
            </a:br>
            <a:r>
              <a:rPr lang="en-US" sz="2000" dirty="0">
                <a:solidFill>
                  <a:srgbClr val="FF0000"/>
                </a:solidFill>
              </a:rPr>
              <a:t>channels</a:t>
            </a:r>
          </a:p>
        </p:txBody>
      </p:sp>
      <p:sp>
        <p:nvSpPr>
          <p:cNvPr id="7" name="TextBox 6"/>
          <p:cNvSpPr txBox="1"/>
          <p:nvPr/>
        </p:nvSpPr>
        <p:spPr>
          <a:xfrm>
            <a:off x="5586413" y="1593682"/>
            <a:ext cx="1257301" cy="1015663"/>
          </a:xfrm>
          <a:prstGeom prst="rect">
            <a:avLst/>
          </a:prstGeom>
          <a:noFill/>
        </p:spPr>
        <p:txBody>
          <a:bodyPr wrap="square" rtlCol="0">
            <a:spAutoFit/>
          </a:bodyPr>
          <a:lstStyle/>
          <a:p>
            <a:pPr algn="ctr"/>
            <a:r>
              <a:rPr lang="en-US" sz="2000" dirty="0">
                <a:solidFill>
                  <a:srgbClr val="FF0000"/>
                </a:solidFill>
              </a:rPr>
              <a:t>1 </a:t>
            </a:r>
            <a:r>
              <a:rPr lang="th-TH" sz="2000" dirty="0">
                <a:solidFill>
                  <a:srgbClr val="FF0000"/>
                </a:solidFill>
              </a:rPr>
              <a:t>สาย</a:t>
            </a:r>
            <a:br>
              <a:rPr lang="en-US" sz="2000" dirty="0">
                <a:solidFill>
                  <a:srgbClr val="FF0000"/>
                </a:solidFill>
              </a:rPr>
            </a:br>
            <a:r>
              <a:rPr lang="th-TH" sz="2000" dirty="0">
                <a:solidFill>
                  <a:srgbClr val="FF0000"/>
                </a:solidFill>
              </a:rPr>
              <a:t>ได้หลาย</a:t>
            </a:r>
            <a:br>
              <a:rPr lang="en-US" sz="2000" dirty="0">
                <a:solidFill>
                  <a:srgbClr val="FF0000"/>
                </a:solidFill>
              </a:rPr>
            </a:br>
            <a:r>
              <a:rPr lang="en-US" sz="2000" dirty="0">
                <a:solidFill>
                  <a:srgbClr val="FF0000"/>
                </a:solidFill>
              </a:rPr>
              <a:t>channels</a:t>
            </a:r>
          </a:p>
        </p:txBody>
      </p:sp>
      <p:sp>
        <p:nvSpPr>
          <p:cNvPr id="8" name="TextBox 7"/>
          <p:cNvSpPr txBox="1"/>
          <p:nvPr/>
        </p:nvSpPr>
        <p:spPr>
          <a:xfrm>
            <a:off x="2562225" y="1593682"/>
            <a:ext cx="614363" cy="369332"/>
          </a:xfrm>
          <a:prstGeom prst="rect">
            <a:avLst/>
          </a:prstGeom>
          <a:noFill/>
        </p:spPr>
        <p:txBody>
          <a:bodyPr wrap="square" rtlCol="0">
            <a:spAutoFit/>
          </a:bodyPr>
          <a:lstStyle/>
          <a:p>
            <a:pPr algn="ctr"/>
            <a:r>
              <a:rPr lang="en-US" dirty="0">
                <a:solidFill>
                  <a:srgbClr val="FF0000"/>
                </a:solidFill>
              </a:rPr>
              <a:t>1:1</a:t>
            </a:r>
          </a:p>
        </p:txBody>
      </p:sp>
      <p:sp>
        <p:nvSpPr>
          <p:cNvPr id="4" name="TextBox 3"/>
          <p:cNvSpPr txBox="1"/>
          <p:nvPr/>
        </p:nvSpPr>
        <p:spPr>
          <a:xfrm>
            <a:off x="6805612" y="5293550"/>
            <a:ext cx="2771775" cy="1477328"/>
          </a:xfrm>
          <a:prstGeom prst="rect">
            <a:avLst/>
          </a:prstGeom>
          <a:noFill/>
        </p:spPr>
        <p:txBody>
          <a:bodyPr wrap="square" rtlCol="0">
            <a:spAutoFit/>
          </a:bodyPr>
          <a:lstStyle/>
          <a:p>
            <a:r>
              <a:rPr lang="en-US" dirty="0">
                <a:solidFill>
                  <a:srgbClr val="FF0000"/>
                </a:solidFill>
              </a:rPr>
              <a:t>PBX </a:t>
            </a:r>
            <a:r>
              <a:rPr lang="th-TH" dirty="0">
                <a:solidFill>
                  <a:srgbClr val="FF0000"/>
                </a:solidFill>
              </a:rPr>
              <a:t>หรือ </a:t>
            </a:r>
            <a:r>
              <a:rPr lang="en-US" dirty="0">
                <a:solidFill>
                  <a:srgbClr val="FF0000"/>
                </a:solidFill>
              </a:rPr>
              <a:t>PABX (</a:t>
            </a:r>
            <a:r>
              <a:rPr lang="th-TH" dirty="0">
                <a:solidFill>
                  <a:srgbClr val="FF0000"/>
                </a:solidFill>
              </a:rPr>
              <a:t>ตู้สาขาโทรศัพท์</a:t>
            </a:r>
            <a:r>
              <a:rPr lang="en-US" dirty="0">
                <a:solidFill>
                  <a:srgbClr val="FF0000"/>
                </a:solidFill>
              </a:rPr>
              <a:t>)</a:t>
            </a:r>
            <a:br>
              <a:rPr lang="en-US" dirty="0">
                <a:solidFill>
                  <a:srgbClr val="FF0000"/>
                </a:solidFill>
              </a:rPr>
            </a:br>
            <a:r>
              <a:rPr lang="th-TH" dirty="0">
                <a:solidFill>
                  <a:srgbClr val="FF0000"/>
                </a:solidFill>
              </a:rPr>
              <a:t>มีทั้งแบบ </a:t>
            </a:r>
            <a:r>
              <a:rPr lang="en-US" dirty="0">
                <a:solidFill>
                  <a:srgbClr val="FF0000"/>
                </a:solidFill>
              </a:rPr>
              <a:t>Analog </a:t>
            </a:r>
            <a:r>
              <a:rPr lang="th-TH" dirty="0">
                <a:solidFill>
                  <a:srgbClr val="FF0000"/>
                </a:solidFill>
              </a:rPr>
              <a:t>และ </a:t>
            </a:r>
            <a:r>
              <a:rPr lang="en-US" dirty="0">
                <a:solidFill>
                  <a:srgbClr val="FF0000"/>
                </a:solidFill>
              </a:rPr>
              <a:t>Digital</a:t>
            </a:r>
          </a:p>
          <a:p>
            <a:r>
              <a:rPr lang="th-TH" dirty="0">
                <a:solidFill>
                  <a:srgbClr val="FF0000"/>
                </a:solidFill>
              </a:rPr>
              <a:t>ทำให้โทรภายในได้ และทำให้มีโทรศัพท์</a:t>
            </a:r>
            <a:br>
              <a:rPr lang="th-TH" dirty="0">
                <a:solidFill>
                  <a:srgbClr val="FF0000"/>
                </a:solidFill>
              </a:rPr>
            </a:br>
            <a:r>
              <a:rPr lang="th-TH" dirty="0">
                <a:solidFill>
                  <a:srgbClr val="FF0000"/>
                </a:solidFill>
              </a:rPr>
              <a:t>มากกว่าจำนวนสาย</a:t>
            </a:r>
            <a:r>
              <a:rPr lang="en-US" dirty="0">
                <a:solidFill>
                  <a:srgbClr val="FF0000"/>
                </a:solidFill>
              </a:rPr>
              <a:t> (</a:t>
            </a:r>
            <a:r>
              <a:rPr lang="th-TH" dirty="0">
                <a:solidFill>
                  <a:srgbClr val="FF0000"/>
                </a:solidFill>
              </a:rPr>
              <a:t>เส้นทาง</a:t>
            </a:r>
            <a:r>
              <a:rPr lang="en-US" dirty="0">
                <a:solidFill>
                  <a:srgbClr val="FF0000"/>
                </a:solidFill>
              </a:rPr>
              <a:t>)</a:t>
            </a:r>
            <a:r>
              <a:rPr lang="th-TH" dirty="0">
                <a:solidFill>
                  <a:srgbClr val="FF0000"/>
                </a:solidFill>
              </a:rPr>
              <a:t> ได้ แต่โทรออกพร้อมกันทุกเครื่องไม่ได้</a:t>
            </a:r>
            <a:endParaRPr lang="en-US" dirty="0">
              <a:solidFill>
                <a:srgbClr val="FF0000"/>
              </a:solidFill>
            </a:endParaRPr>
          </a:p>
        </p:txBody>
      </p:sp>
      <p:sp>
        <p:nvSpPr>
          <p:cNvPr id="13" name="TextBox 12"/>
          <p:cNvSpPr txBox="1"/>
          <p:nvPr/>
        </p:nvSpPr>
        <p:spPr>
          <a:xfrm>
            <a:off x="9270205" y="3889207"/>
            <a:ext cx="614363" cy="369332"/>
          </a:xfrm>
          <a:prstGeom prst="rect">
            <a:avLst/>
          </a:prstGeom>
          <a:noFill/>
        </p:spPr>
        <p:txBody>
          <a:bodyPr wrap="square" rtlCol="0">
            <a:spAutoFit/>
          </a:bodyPr>
          <a:lstStyle/>
          <a:p>
            <a:pPr algn="ctr"/>
            <a:r>
              <a:rPr lang="en-US" dirty="0">
                <a:solidFill>
                  <a:srgbClr val="FF0000"/>
                </a:solidFill>
              </a:rPr>
              <a:t>1:1</a:t>
            </a:r>
          </a:p>
        </p:txBody>
      </p:sp>
      <p:sp>
        <p:nvSpPr>
          <p:cNvPr id="10" name="TextBox 9"/>
          <p:cNvSpPr txBox="1"/>
          <p:nvPr/>
        </p:nvSpPr>
        <p:spPr>
          <a:xfrm>
            <a:off x="690563" y="762685"/>
            <a:ext cx="2486025" cy="830997"/>
          </a:xfrm>
          <a:prstGeom prst="rect">
            <a:avLst/>
          </a:prstGeom>
          <a:noFill/>
        </p:spPr>
        <p:txBody>
          <a:bodyPr wrap="square" rtlCol="0">
            <a:spAutoFit/>
          </a:bodyPr>
          <a:lstStyle/>
          <a:p>
            <a:pPr algn="ctr"/>
            <a:r>
              <a:rPr lang="th-TH" sz="2400" dirty="0">
                <a:solidFill>
                  <a:srgbClr val="FF0000"/>
                </a:solidFill>
              </a:rPr>
              <a:t>อัตราส่วน</a:t>
            </a:r>
            <a:br>
              <a:rPr lang="en-US" sz="2400" dirty="0">
                <a:solidFill>
                  <a:srgbClr val="FF0000"/>
                </a:solidFill>
              </a:rPr>
            </a:br>
            <a:r>
              <a:rPr lang="en-US" sz="2400" dirty="0">
                <a:solidFill>
                  <a:srgbClr val="FF0000"/>
                </a:solidFill>
              </a:rPr>
              <a:t>#channels:#wires</a:t>
            </a:r>
          </a:p>
        </p:txBody>
      </p:sp>
      <p:sp>
        <p:nvSpPr>
          <p:cNvPr id="14" name="TextBox 13"/>
          <p:cNvSpPr txBox="1"/>
          <p:nvPr/>
        </p:nvSpPr>
        <p:spPr>
          <a:xfrm>
            <a:off x="1343026" y="3612208"/>
            <a:ext cx="1962150" cy="923330"/>
          </a:xfrm>
          <a:prstGeom prst="rect">
            <a:avLst/>
          </a:prstGeom>
          <a:noFill/>
        </p:spPr>
        <p:txBody>
          <a:bodyPr wrap="square" rtlCol="0">
            <a:spAutoFit/>
          </a:bodyPr>
          <a:lstStyle/>
          <a:p>
            <a:pPr algn="ctr"/>
            <a:r>
              <a:rPr lang="th-TH" dirty="0">
                <a:solidFill>
                  <a:srgbClr val="FF0000"/>
                </a:solidFill>
              </a:rPr>
              <a:t>แบ่งความถี่บนสายเป็น</a:t>
            </a:r>
            <a:br>
              <a:rPr lang="en-US" dirty="0">
                <a:solidFill>
                  <a:srgbClr val="FF0000"/>
                </a:solidFill>
              </a:rPr>
            </a:br>
            <a:r>
              <a:rPr lang="en-US" dirty="0">
                <a:solidFill>
                  <a:srgbClr val="FF0000"/>
                </a:solidFill>
              </a:rPr>
              <a:t>uplink / downlink</a:t>
            </a:r>
            <a:br>
              <a:rPr lang="en-US" dirty="0">
                <a:solidFill>
                  <a:srgbClr val="FF0000"/>
                </a:solidFill>
              </a:rPr>
            </a:br>
            <a:r>
              <a:rPr lang="th-TH" dirty="0">
                <a:solidFill>
                  <a:srgbClr val="FF0000"/>
                </a:solidFill>
              </a:rPr>
              <a:t>เพื่อให้เป็น </a:t>
            </a:r>
            <a:r>
              <a:rPr lang="en-US" dirty="0">
                <a:solidFill>
                  <a:srgbClr val="FF0000"/>
                </a:solidFill>
              </a:rPr>
              <a:t>full duplex</a:t>
            </a:r>
          </a:p>
        </p:txBody>
      </p:sp>
    </p:spTree>
    <p:extLst>
      <p:ext uri="{BB962C8B-B14F-4D97-AF65-F5344CB8AC3E}">
        <p14:creationId xmlns:p14="http://schemas.microsoft.com/office/powerpoint/2010/main" val="763136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85899" y="833438"/>
            <a:ext cx="9343205" cy="5353049"/>
          </a:xfrm>
          <a:prstGeom prst="rect">
            <a:avLst/>
          </a:prstGeom>
        </p:spPr>
      </p:pic>
      <p:sp>
        <p:nvSpPr>
          <p:cNvPr id="3" name="TextBox 2"/>
          <p:cNvSpPr txBox="1"/>
          <p:nvPr/>
        </p:nvSpPr>
        <p:spPr>
          <a:xfrm>
            <a:off x="4257677" y="543252"/>
            <a:ext cx="1985963" cy="523220"/>
          </a:xfrm>
          <a:prstGeom prst="rect">
            <a:avLst/>
          </a:prstGeom>
          <a:noFill/>
        </p:spPr>
        <p:txBody>
          <a:bodyPr wrap="square" rtlCol="0">
            <a:spAutoFit/>
          </a:bodyPr>
          <a:lstStyle/>
          <a:p>
            <a:r>
              <a:rPr lang="th-TH" sz="2800" dirty="0">
                <a:solidFill>
                  <a:srgbClr val="FF0000"/>
                </a:solidFill>
              </a:rPr>
              <a:t>เบอร์ภายใน</a:t>
            </a:r>
            <a:endParaRPr lang="en-US" sz="2800" dirty="0">
              <a:solidFill>
                <a:srgbClr val="FF0000"/>
              </a:solidFill>
            </a:endParaRPr>
          </a:p>
        </p:txBody>
      </p:sp>
      <p:sp>
        <p:nvSpPr>
          <p:cNvPr id="5" name="TextBox 4"/>
          <p:cNvSpPr txBox="1"/>
          <p:nvPr/>
        </p:nvSpPr>
        <p:spPr>
          <a:xfrm>
            <a:off x="8667749" y="1981528"/>
            <a:ext cx="3133726" cy="523220"/>
          </a:xfrm>
          <a:prstGeom prst="rect">
            <a:avLst/>
          </a:prstGeom>
          <a:noFill/>
        </p:spPr>
        <p:txBody>
          <a:bodyPr wrap="square" rtlCol="0">
            <a:spAutoFit/>
          </a:bodyPr>
          <a:lstStyle/>
          <a:p>
            <a:r>
              <a:rPr lang="th-TH" sz="2800" dirty="0">
                <a:solidFill>
                  <a:srgbClr val="FF0000"/>
                </a:solidFill>
              </a:rPr>
              <a:t>เบอร์ภายใน </a:t>
            </a:r>
            <a:r>
              <a:rPr lang="en-US" sz="2800" dirty="0">
                <a:solidFill>
                  <a:srgbClr val="FF0000"/>
                </a:solidFill>
              </a:rPr>
              <a:t>(</a:t>
            </a:r>
            <a:r>
              <a:rPr lang="th-TH" sz="2800" dirty="0">
                <a:solidFill>
                  <a:srgbClr val="FF0000"/>
                </a:solidFill>
              </a:rPr>
              <a:t>ข้าม </a:t>
            </a:r>
            <a:r>
              <a:rPr lang="en-US" sz="2800" dirty="0">
                <a:solidFill>
                  <a:srgbClr val="FF0000"/>
                </a:solidFill>
              </a:rPr>
              <a:t>office)</a:t>
            </a:r>
          </a:p>
        </p:txBody>
      </p:sp>
      <p:sp>
        <p:nvSpPr>
          <p:cNvPr id="6" name="TextBox 5"/>
          <p:cNvSpPr txBox="1"/>
          <p:nvPr/>
        </p:nvSpPr>
        <p:spPr>
          <a:xfrm>
            <a:off x="8584406" y="4729163"/>
            <a:ext cx="3300412" cy="830997"/>
          </a:xfrm>
          <a:prstGeom prst="rect">
            <a:avLst/>
          </a:prstGeom>
          <a:noFill/>
        </p:spPr>
        <p:txBody>
          <a:bodyPr wrap="square" rtlCol="0">
            <a:spAutoFit/>
          </a:bodyPr>
          <a:lstStyle/>
          <a:p>
            <a:r>
              <a:rPr lang="th-TH" sz="2400" dirty="0">
                <a:solidFill>
                  <a:srgbClr val="FF0000"/>
                </a:solidFill>
              </a:rPr>
              <a:t>ถ้าไม่ออกไปถึง </a:t>
            </a:r>
            <a:r>
              <a:rPr lang="en-US" sz="2400" dirty="0">
                <a:solidFill>
                  <a:srgbClr val="FF0000"/>
                </a:solidFill>
              </a:rPr>
              <a:t>PSTN/POTS</a:t>
            </a:r>
            <a:br>
              <a:rPr lang="en-US" sz="2400" dirty="0">
                <a:solidFill>
                  <a:srgbClr val="FF0000"/>
                </a:solidFill>
              </a:rPr>
            </a:br>
            <a:r>
              <a:rPr lang="th-TH" sz="2400" dirty="0">
                <a:solidFill>
                  <a:srgbClr val="FF0000"/>
                </a:solidFill>
              </a:rPr>
              <a:t>ก็ไม่เสียค่าใช้จ่าย</a:t>
            </a:r>
            <a:endParaRPr lang="en-US" sz="2400" dirty="0">
              <a:solidFill>
                <a:srgbClr val="FF0000"/>
              </a:solidFill>
            </a:endParaRPr>
          </a:p>
        </p:txBody>
      </p:sp>
      <p:sp>
        <p:nvSpPr>
          <p:cNvPr id="7" name="TextBox 6"/>
          <p:cNvSpPr txBox="1"/>
          <p:nvPr/>
        </p:nvSpPr>
        <p:spPr>
          <a:xfrm>
            <a:off x="4876803" y="2504748"/>
            <a:ext cx="1238248" cy="400110"/>
          </a:xfrm>
          <a:prstGeom prst="rect">
            <a:avLst/>
          </a:prstGeom>
          <a:noFill/>
        </p:spPr>
        <p:txBody>
          <a:bodyPr wrap="square" rtlCol="0">
            <a:spAutoFit/>
          </a:bodyPr>
          <a:lstStyle/>
          <a:p>
            <a:pPr algn="ctr"/>
            <a:r>
              <a:rPr lang="th-TH" sz="2000" dirty="0">
                <a:solidFill>
                  <a:srgbClr val="FF0000"/>
                </a:solidFill>
              </a:rPr>
              <a:t>คณะ</a:t>
            </a:r>
            <a:r>
              <a:rPr lang="th-TH" sz="2000" dirty="0" err="1">
                <a:solidFill>
                  <a:srgbClr val="FF0000"/>
                </a:solidFill>
              </a:rPr>
              <a:t>วิทย์</a:t>
            </a:r>
            <a:endParaRPr lang="en-US" sz="2000" dirty="0">
              <a:solidFill>
                <a:srgbClr val="FF0000"/>
              </a:solidFill>
            </a:endParaRPr>
          </a:p>
        </p:txBody>
      </p:sp>
      <p:sp>
        <p:nvSpPr>
          <p:cNvPr id="8" name="TextBox 7"/>
          <p:cNvSpPr txBox="1"/>
          <p:nvPr/>
        </p:nvSpPr>
        <p:spPr>
          <a:xfrm>
            <a:off x="4876803" y="5360105"/>
            <a:ext cx="1238248" cy="400110"/>
          </a:xfrm>
          <a:prstGeom prst="rect">
            <a:avLst/>
          </a:prstGeom>
          <a:noFill/>
        </p:spPr>
        <p:txBody>
          <a:bodyPr wrap="square" rtlCol="0">
            <a:spAutoFit/>
          </a:bodyPr>
          <a:lstStyle/>
          <a:p>
            <a:pPr algn="ctr"/>
            <a:r>
              <a:rPr lang="th-TH" sz="2000" dirty="0">
                <a:solidFill>
                  <a:srgbClr val="FF0000"/>
                </a:solidFill>
              </a:rPr>
              <a:t>คณะ</a:t>
            </a:r>
            <a:r>
              <a:rPr lang="th-TH" sz="2000" dirty="0" err="1">
                <a:solidFill>
                  <a:srgbClr val="FF0000"/>
                </a:solidFill>
              </a:rPr>
              <a:t>วิศ</a:t>
            </a:r>
            <a:r>
              <a:rPr lang="th-TH" sz="2000" dirty="0">
                <a:solidFill>
                  <a:srgbClr val="FF0000"/>
                </a:solidFill>
              </a:rPr>
              <a:t>วะ</a:t>
            </a:r>
            <a:endParaRPr lang="en-US" sz="2000" dirty="0">
              <a:solidFill>
                <a:srgbClr val="FF0000"/>
              </a:solidFill>
            </a:endParaRPr>
          </a:p>
        </p:txBody>
      </p:sp>
    </p:spTree>
    <p:extLst>
      <p:ext uri="{BB962C8B-B14F-4D97-AF65-F5344CB8AC3E}">
        <p14:creationId xmlns:p14="http://schemas.microsoft.com/office/powerpoint/2010/main" val="1849673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9136" y="1747837"/>
            <a:ext cx="10828193" cy="3124200"/>
          </a:xfrm>
          <a:prstGeom prst="rect">
            <a:avLst/>
          </a:prstGeom>
        </p:spPr>
      </p:pic>
      <p:sp>
        <p:nvSpPr>
          <p:cNvPr id="3" name="TextBox 2"/>
          <p:cNvSpPr txBox="1"/>
          <p:nvPr/>
        </p:nvSpPr>
        <p:spPr>
          <a:xfrm>
            <a:off x="3529013" y="2600325"/>
            <a:ext cx="542925" cy="523220"/>
          </a:xfrm>
          <a:prstGeom prst="rect">
            <a:avLst/>
          </a:prstGeom>
          <a:noFill/>
        </p:spPr>
        <p:txBody>
          <a:bodyPr wrap="square" rtlCol="0">
            <a:spAutoFit/>
          </a:bodyPr>
          <a:lstStyle/>
          <a:p>
            <a:pPr algn="ctr"/>
            <a:r>
              <a:rPr lang="th-TH" sz="2800" b="1" dirty="0">
                <a:solidFill>
                  <a:srgbClr val="FF0000"/>
                </a:solidFill>
              </a:rPr>
              <a:t>฿</a:t>
            </a:r>
            <a:endParaRPr lang="en-US" sz="2800" b="1" dirty="0">
              <a:solidFill>
                <a:srgbClr val="FF0000"/>
              </a:solidFill>
            </a:endParaRPr>
          </a:p>
        </p:txBody>
      </p:sp>
      <p:sp>
        <p:nvSpPr>
          <p:cNvPr id="5" name="TextBox 4"/>
          <p:cNvSpPr txBox="1"/>
          <p:nvPr/>
        </p:nvSpPr>
        <p:spPr>
          <a:xfrm>
            <a:off x="4967288" y="2400300"/>
            <a:ext cx="542925" cy="523220"/>
          </a:xfrm>
          <a:prstGeom prst="rect">
            <a:avLst/>
          </a:prstGeom>
          <a:noFill/>
        </p:spPr>
        <p:txBody>
          <a:bodyPr wrap="square" rtlCol="0">
            <a:spAutoFit/>
          </a:bodyPr>
          <a:lstStyle/>
          <a:p>
            <a:pPr algn="ctr"/>
            <a:r>
              <a:rPr lang="th-TH" sz="2800" b="1" dirty="0">
                <a:solidFill>
                  <a:srgbClr val="FF0000"/>
                </a:solidFill>
              </a:rPr>
              <a:t>฿</a:t>
            </a:r>
            <a:endParaRPr lang="en-US" sz="2800" b="1" dirty="0">
              <a:solidFill>
                <a:srgbClr val="FF0000"/>
              </a:solidFill>
            </a:endParaRPr>
          </a:p>
        </p:txBody>
      </p:sp>
      <p:sp>
        <p:nvSpPr>
          <p:cNvPr id="4" name="TextBox 3"/>
          <p:cNvSpPr txBox="1"/>
          <p:nvPr/>
        </p:nvSpPr>
        <p:spPr>
          <a:xfrm>
            <a:off x="2566988" y="1563171"/>
            <a:ext cx="1924050" cy="369332"/>
          </a:xfrm>
          <a:prstGeom prst="rect">
            <a:avLst/>
          </a:prstGeom>
          <a:noFill/>
        </p:spPr>
        <p:txBody>
          <a:bodyPr wrap="square" rtlCol="0">
            <a:spAutoFit/>
          </a:bodyPr>
          <a:lstStyle/>
          <a:p>
            <a:pPr algn="ctr"/>
            <a:r>
              <a:rPr lang="th-TH" dirty="0">
                <a:solidFill>
                  <a:srgbClr val="FF0000"/>
                </a:solidFill>
              </a:rPr>
              <a:t>ในจังหวัดครั้งละ </a:t>
            </a:r>
            <a:r>
              <a:rPr lang="en-US" dirty="0">
                <a:solidFill>
                  <a:srgbClr val="FF0000"/>
                </a:solidFill>
              </a:rPr>
              <a:t>3 </a:t>
            </a:r>
            <a:r>
              <a:rPr lang="th-TH" dirty="0">
                <a:solidFill>
                  <a:srgbClr val="FF0000"/>
                </a:solidFill>
              </a:rPr>
              <a:t>บาท</a:t>
            </a:r>
            <a:endParaRPr lang="en-US" dirty="0">
              <a:solidFill>
                <a:srgbClr val="FF0000"/>
              </a:solidFill>
            </a:endParaRPr>
          </a:p>
        </p:txBody>
      </p:sp>
      <p:sp>
        <p:nvSpPr>
          <p:cNvPr id="8" name="TextBox 7"/>
          <p:cNvSpPr txBox="1"/>
          <p:nvPr/>
        </p:nvSpPr>
        <p:spPr>
          <a:xfrm>
            <a:off x="5171207" y="1101506"/>
            <a:ext cx="1924050" cy="646331"/>
          </a:xfrm>
          <a:prstGeom prst="rect">
            <a:avLst/>
          </a:prstGeom>
          <a:noFill/>
        </p:spPr>
        <p:txBody>
          <a:bodyPr wrap="square" rtlCol="0">
            <a:spAutoFit/>
          </a:bodyPr>
          <a:lstStyle/>
          <a:p>
            <a:pPr algn="ctr"/>
            <a:r>
              <a:rPr lang="th-TH" dirty="0">
                <a:solidFill>
                  <a:srgbClr val="FF0000"/>
                </a:solidFill>
              </a:rPr>
              <a:t>ข้ามจังหวัด</a:t>
            </a:r>
            <a:r>
              <a:rPr lang="en-US" dirty="0">
                <a:solidFill>
                  <a:srgbClr val="FF0000"/>
                </a:solidFill>
              </a:rPr>
              <a:t>/</a:t>
            </a:r>
            <a:r>
              <a:rPr lang="th-TH" dirty="0">
                <a:solidFill>
                  <a:srgbClr val="FF0000"/>
                </a:solidFill>
              </a:rPr>
              <a:t>ประเทศ</a:t>
            </a:r>
            <a:br>
              <a:rPr lang="th-TH" dirty="0">
                <a:solidFill>
                  <a:srgbClr val="FF0000"/>
                </a:solidFill>
              </a:rPr>
            </a:br>
            <a:r>
              <a:rPr lang="th-TH" u="sng" dirty="0">
                <a:solidFill>
                  <a:srgbClr val="FF0000"/>
                </a:solidFill>
              </a:rPr>
              <a:t>นาที</a:t>
            </a:r>
            <a:r>
              <a:rPr lang="th-TH" dirty="0">
                <a:solidFill>
                  <a:srgbClr val="FF0000"/>
                </a:solidFill>
              </a:rPr>
              <a:t>ละ </a:t>
            </a:r>
            <a:r>
              <a:rPr lang="en-US" dirty="0">
                <a:solidFill>
                  <a:srgbClr val="FF0000"/>
                </a:solidFill>
              </a:rPr>
              <a:t>10/100 </a:t>
            </a:r>
            <a:r>
              <a:rPr lang="th-TH" dirty="0">
                <a:solidFill>
                  <a:srgbClr val="FF0000"/>
                </a:solidFill>
              </a:rPr>
              <a:t>บาท</a:t>
            </a:r>
            <a:endParaRPr lang="en-US" dirty="0">
              <a:solidFill>
                <a:srgbClr val="FF0000"/>
              </a:solidFill>
            </a:endParaRPr>
          </a:p>
        </p:txBody>
      </p:sp>
      <p:sp>
        <p:nvSpPr>
          <p:cNvPr id="6" name="TextBox 5"/>
          <p:cNvSpPr txBox="1"/>
          <p:nvPr/>
        </p:nvSpPr>
        <p:spPr>
          <a:xfrm>
            <a:off x="800100" y="1747837"/>
            <a:ext cx="1433513" cy="369332"/>
          </a:xfrm>
          <a:prstGeom prst="rect">
            <a:avLst/>
          </a:prstGeom>
          <a:noFill/>
        </p:spPr>
        <p:txBody>
          <a:bodyPr wrap="square" rtlCol="0">
            <a:spAutoFit/>
          </a:bodyPr>
          <a:lstStyle/>
          <a:p>
            <a:pPr algn="ctr"/>
            <a:r>
              <a:rPr lang="th-TH" dirty="0">
                <a:solidFill>
                  <a:srgbClr val="FF0000"/>
                </a:solidFill>
              </a:rPr>
              <a:t>คนโทรออกจ่าย</a:t>
            </a:r>
            <a:endParaRPr lang="en-US" dirty="0">
              <a:solidFill>
                <a:srgbClr val="FF0000"/>
              </a:solidFill>
            </a:endParaRPr>
          </a:p>
        </p:txBody>
      </p:sp>
    </p:spTree>
    <p:extLst>
      <p:ext uri="{BB962C8B-B14F-4D97-AF65-F5344CB8AC3E}">
        <p14:creationId xmlns:p14="http://schemas.microsoft.com/office/powerpoint/2010/main" val="3665985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3883</TotalTime>
  <Words>2813</Words>
  <Application>Microsoft Office PowerPoint</Application>
  <PresentationFormat>Widescreen</PresentationFormat>
  <Paragraphs>249</Paragraphs>
  <Slides>46</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Courier New</vt:lpstr>
      <vt:lpstr>droidsansregularregular</vt:lpstr>
      <vt:lpstr>Kanit</vt:lpstr>
      <vt:lpstr>Raleway</vt:lpstr>
      <vt:lpstr>Symbol</vt:lpstr>
      <vt:lpstr>TH SarabunPSK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ชัชวิทย์ อาภรณ์เทวัญ</dc:creator>
  <cp:lastModifiedBy>ชัชวิทย์ อาภรณ์เทวัญ</cp:lastModifiedBy>
  <cp:revision>929</cp:revision>
  <dcterms:created xsi:type="dcterms:W3CDTF">2017-01-08T13:02:19Z</dcterms:created>
  <dcterms:modified xsi:type="dcterms:W3CDTF">2025-02-13T17:20:07Z</dcterms:modified>
</cp:coreProperties>
</file>