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72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3" r:id="rId13"/>
    <p:sldId id="382" r:id="rId14"/>
    <p:sldId id="314" r:id="rId15"/>
    <p:sldId id="315" r:id="rId16"/>
    <p:sldId id="316" r:id="rId17"/>
    <p:sldId id="317" r:id="rId18"/>
    <p:sldId id="318" r:id="rId19"/>
    <p:sldId id="322" r:id="rId20"/>
    <p:sldId id="319" r:id="rId21"/>
    <p:sldId id="320" r:id="rId22"/>
    <p:sldId id="323" r:id="rId23"/>
    <p:sldId id="385" r:id="rId24"/>
    <p:sldId id="386" r:id="rId25"/>
    <p:sldId id="336" r:id="rId26"/>
    <p:sldId id="337" r:id="rId27"/>
    <p:sldId id="312" r:id="rId28"/>
    <p:sldId id="344" r:id="rId29"/>
    <p:sldId id="343" r:id="rId30"/>
    <p:sldId id="367" r:id="rId31"/>
    <p:sldId id="368" r:id="rId32"/>
    <p:sldId id="370" r:id="rId33"/>
    <p:sldId id="369" r:id="rId34"/>
    <p:sldId id="384" r:id="rId35"/>
    <p:sldId id="387" r:id="rId36"/>
    <p:sldId id="388" r:id="rId37"/>
    <p:sldId id="390" r:id="rId38"/>
    <p:sldId id="391" r:id="rId39"/>
    <p:sldId id="393" r:id="rId40"/>
    <p:sldId id="392" r:id="rId41"/>
    <p:sldId id="371" r:id="rId42"/>
    <p:sldId id="389" r:id="rId43"/>
    <p:sldId id="39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CD0EE-0CC8-4360-9252-976D9585A54C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A73CD-B318-4231-BFB3-9D986510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A73CD-B318-4231-BFB3-9D98651070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5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1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9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1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2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7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1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6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5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0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771-C5C8-4989-975B-8107CE8CCEB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5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F771-C5C8-4989-975B-8107CE8CCEB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F9EA2-7809-4B52-A98B-B91CBDBF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3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3" y="2586036"/>
            <a:ext cx="11844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Chapter 3 – Medium Access Control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9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31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มกราคม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2568</a:t>
            </a:r>
          </a:p>
        </p:txBody>
      </p:sp>
    </p:spTree>
    <p:extLst>
      <p:ext uri="{BB962C8B-B14F-4D97-AF65-F5344CB8AC3E}">
        <p14:creationId xmlns:p14="http://schemas.microsoft.com/office/powerpoint/2010/main" val="164719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Hierarchy Helps to Establish Contact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0" y="1012371"/>
            <a:ext cx="5273591" cy="5649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114" y="5874702"/>
            <a:ext cx="6678386" cy="787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7500" y="1819230"/>
            <a:ext cx="158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channel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(half-duplex)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46250F-5E15-C87E-F506-3CD69CADAC40}"/>
              </a:ext>
            </a:extLst>
          </p:cNvPr>
          <p:cNvSpPr txBox="1"/>
          <p:nvPr/>
        </p:nvSpPr>
        <p:spPr>
          <a:xfrm>
            <a:off x="4016914" y="5289885"/>
            <a:ext cx="1376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 </a:t>
            </a: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collide </a:t>
            </a:r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 </a:t>
            </a: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Basil</a:t>
            </a:r>
            <a:b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เพราะอยู่ไกล</a:t>
            </a:r>
            <a:endParaRPr lang="en-US" sz="11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764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Wireless Rendezvous without Help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4" y="1244861"/>
            <a:ext cx="8584746" cy="3872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00429B-0ABF-7B5A-2E93-CEC10E28647E}"/>
              </a:ext>
            </a:extLst>
          </p:cNvPr>
          <p:cNvSpPr txBox="1"/>
          <p:nvPr/>
        </p:nvSpPr>
        <p:spPr>
          <a:xfrm>
            <a:off x="5275575" y="1504905"/>
            <a:ext cx="209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ไม่มี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base station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(ad-hoc network)</a:t>
            </a:r>
          </a:p>
        </p:txBody>
      </p:sp>
    </p:spTree>
    <p:extLst>
      <p:ext uri="{BB962C8B-B14F-4D97-AF65-F5344CB8AC3E}">
        <p14:creationId xmlns:p14="http://schemas.microsoft.com/office/powerpoint/2010/main" val="183389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82" y="1445159"/>
            <a:ext cx="8583386" cy="4384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F7E948-CC7A-1D55-19C5-98B05343947E}"/>
              </a:ext>
            </a:extLst>
          </p:cNvPr>
          <p:cNvSpPr txBox="1"/>
          <p:nvPr/>
        </p:nvSpPr>
        <p:spPr>
          <a:xfrm>
            <a:off x="1604282" y="87376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sync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ก็ได้เหมือนกัน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62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/>
              <a:t>Rendezvous with Full-Duplex Devices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07" y="1045166"/>
            <a:ext cx="7975594" cy="3588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314" y="4846329"/>
            <a:ext cx="1218657" cy="1567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657" y="4846329"/>
            <a:ext cx="1096736" cy="156617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70395" y="5208814"/>
            <a:ext cx="229416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570395" y="5821136"/>
            <a:ext cx="2253343" cy="122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84071" y="4876221"/>
            <a:ext cx="119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4071" y="5488542"/>
            <a:ext cx="119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1" y="5890514"/>
            <a:ext cx="208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Full-duplex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ช่วยให้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establish contact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ได้เร็ว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286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Wired vs. Wireless</a:t>
            </a:r>
          </a:p>
        </p:txBody>
      </p:sp>
      <p:pic>
        <p:nvPicPr>
          <p:cNvPr id="1026" name="Picture 2" descr="http://www.tcpipguide.com/free/diagrams/tcpiplay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260475"/>
            <a:ext cx="6113553" cy="52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249136" y="4725769"/>
            <a:ext cx="6241596" cy="646331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68746" y="4787324"/>
            <a:ext cx="3875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Medium Access Control (MAC)</a:t>
            </a:r>
            <a:b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อยู่ใน 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layer 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นี้</a:t>
            </a:r>
            <a:endParaRPr lang="en-US" sz="1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0780" y="5582701"/>
            <a:ext cx="353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จะยืม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MAC protocol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wired (TCP/IP)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มาใช้ก็ไม่เหมาะ ต้องพัฒนา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MAC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สำหรับ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wireless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โดยเฉพาะ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1125" y="1260475"/>
            <a:ext cx="4427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L1: Analog/digital modulation</a:t>
            </a:r>
          </a:p>
          <a:p>
            <a:r>
              <a:rPr lang="en-US" dirty="0"/>
              <a:t>L2: </a:t>
            </a:r>
            <a:r>
              <a:rPr lang="th-TH" dirty="0"/>
              <a:t>การ </a:t>
            </a:r>
            <a:r>
              <a:rPr lang="en-US" dirty="0"/>
              <a:t>establish contact (</a:t>
            </a:r>
            <a:r>
              <a:rPr lang="th-TH" dirty="0"/>
              <a:t>ปัญหาห้องมืด</a:t>
            </a:r>
            <a:r>
              <a:rPr lang="en-US" dirty="0"/>
              <a:t>)</a:t>
            </a:r>
            <a:endParaRPr lang="th-TH" dirty="0"/>
          </a:p>
          <a:p>
            <a:r>
              <a:rPr lang="th-TH" dirty="0"/>
              <a:t>        การจัดสรร</a:t>
            </a:r>
            <a:r>
              <a:rPr lang="en-US" dirty="0"/>
              <a:t>/</a:t>
            </a:r>
            <a:r>
              <a:rPr lang="th-TH" dirty="0"/>
              <a:t>แบ่งปัน </a:t>
            </a:r>
            <a:r>
              <a:rPr lang="en-US" dirty="0"/>
              <a:t>medium </a:t>
            </a:r>
            <a:r>
              <a:rPr lang="th-TH" dirty="0"/>
              <a:t>ทั้ง </a:t>
            </a:r>
            <a:r>
              <a:rPr lang="en-US" dirty="0"/>
              <a:t>wired </a:t>
            </a:r>
            <a:r>
              <a:rPr lang="th-TH" dirty="0"/>
              <a:t>และ </a:t>
            </a:r>
            <a:r>
              <a:rPr lang="en-US" dirty="0"/>
              <a:t>wireless</a:t>
            </a:r>
            <a:br>
              <a:rPr lang="en-US" dirty="0"/>
            </a:br>
            <a:r>
              <a:rPr lang="en-US" dirty="0"/>
              <a:t>      L2 </a:t>
            </a:r>
            <a:r>
              <a:rPr lang="th-TH" dirty="0"/>
              <a:t>คือ </a:t>
            </a:r>
            <a:r>
              <a:rPr lang="en-US" dirty="0"/>
              <a:t>local area network (LAN)</a:t>
            </a:r>
          </a:p>
          <a:p>
            <a:r>
              <a:rPr lang="en-US" dirty="0"/>
              <a:t>L3: </a:t>
            </a:r>
            <a:r>
              <a:rPr lang="th-TH" dirty="0"/>
              <a:t>มี </a:t>
            </a:r>
            <a:r>
              <a:rPr lang="en-US" dirty="0"/>
              <a:t>LAN </a:t>
            </a:r>
            <a:r>
              <a:rPr lang="th-TH" dirty="0"/>
              <a:t>หลายวง เชื่อมกันเป็นอินเทอร์เน็ต</a:t>
            </a:r>
            <a:endParaRPr lang="en-US" dirty="0"/>
          </a:p>
          <a:p>
            <a:r>
              <a:rPr lang="en-US" dirty="0"/>
              <a:t>L4: </a:t>
            </a:r>
            <a:r>
              <a:rPr lang="th-TH" dirty="0"/>
              <a:t>ทำให้เสมือนมีสายสัญญาณเชื่อมคอมพิวเตอร์ </a:t>
            </a:r>
            <a:r>
              <a:rPr lang="en-US" dirty="0"/>
              <a:t>2 </a:t>
            </a:r>
            <a:r>
              <a:rPr lang="th-TH" dirty="0"/>
              <a:t>เครื่อง</a:t>
            </a:r>
            <a:br>
              <a:rPr lang="th-TH" dirty="0"/>
            </a:br>
            <a:r>
              <a:rPr lang="th-TH" dirty="0"/>
              <a:t>        เข้าด้วยกัน เสมือนว่า </a:t>
            </a:r>
            <a:r>
              <a:rPr lang="en-US" dirty="0"/>
              <a:t>packet 1, 2, 3, … </a:t>
            </a:r>
            <a:r>
              <a:rPr lang="th-TH" dirty="0"/>
              <a:t>วิ่งไปตามสายนี้</a:t>
            </a:r>
            <a:br>
              <a:rPr lang="th-TH" dirty="0"/>
            </a:br>
            <a:r>
              <a:rPr lang="th-TH" dirty="0"/>
              <a:t>        ตามลำดับ ทั้งที่จริงอาจใช้เส้นทางแตกต่างกัน และวิ่งแซงกันได้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5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Motivation for a Specialized MAC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832069"/>
            <a:ext cx="1183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เอา </a:t>
            </a:r>
            <a:r>
              <a:rPr lang="en-US" sz="2400" dirty="0"/>
              <a:t>MAC </a:t>
            </a:r>
            <a:r>
              <a:rPr lang="th-TH" sz="2400" dirty="0"/>
              <a:t>ของ </a:t>
            </a:r>
            <a:r>
              <a:rPr lang="en-US" sz="2400" dirty="0"/>
              <a:t>wired network </a:t>
            </a:r>
            <a:r>
              <a:rPr lang="th-TH" sz="2400" dirty="0"/>
              <a:t>มาใช้กับ </a:t>
            </a:r>
            <a:r>
              <a:rPr lang="en-US" sz="2400" dirty="0"/>
              <a:t>wireless network </a:t>
            </a:r>
            <a:r>
              <a:rPr lang="th-TH" sz="2400" dirty="0"/>
              <a:t>ได้หรือไม่ </a:t>
            </a:r>
            <a:r>
              <a:rPr lang="en-US" sz="24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50" y="1590205"/>
            <a:ext cx="118300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Local area network (LAN) </a:t>
            </a:r>
            <a:r>
              <a:rPr lang="th-TH" sz="2400" dirty="0"/>
              <a:t>ใช้ </a:t>
            </a:r>
            <a:r>
              <a:rPr lang="en-US" sz="2400" dirty="0"/>
              <a:t>carrier sense multiple access with collision detection (CSMA/CD)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Medium </a:t>
            </a:r>
            <a:r>
              <a:rPr lang="th-TH" sz="2400" dirty="0"/>
              <a:t>คือ สายโลหะ เช่น </a:t>
            </a:r>
            <a:r>
              <a:rPr lang="en-US" sz="2400" dirty="0"/>
              <a:t>coaxial cable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400" dirty="0"/>
              <a:t>ผู้ส่ง </a:t>
            </a:r>
            <a:r>
              <a:rPr lang="en-US" sz="2400" dirty="0"/>
              <a:t>sense </a:t>
            </a:r>
            <a:r>
              <a:rPr lang="th-TH" sz="2400" dirty="0"/>
              <a:t>ใน </a:t>
            </a:r>
            <a:r>
              <a:rPr lang="en-US" sz="2400" dirty="0"/>
              <a:t>medium </a:t>
            </a:r>
            <a:r>
              <a:rPr lang="th-TH" sz="2400" dirty="0"/>
              <a:t>ก่อน ถ้าว่างค่อยส่ง ถ้า </a:t>
            </a:r>
            <a:r>
              <a:rPr lang="en-US" sz="2400" dirty="0"/>
              <a:t>detect </a:t>
            </a:r>
            <a:r>
              <a:rPr lang="th-TH" sz="2400" dirty="0"/>
              <a:t>ได้ว่าเกิด </a:t>
            </a:r>
            <a:r>
              <a:rPr lang="en-US" sz="2400" dirty="0"/>
              <a:t>collision </a:t>
            </a:r>
            <a:r>
              <a:rPr lang="th-TH" sz="2400" dirty="0"/>
              <a:t>จะส่ง </a:t>
            </a:r>
            <a:r>
              <a:rPr lang="en-US" sz="2400" dirty="0"/>
              <a:t>jamming signal </a:t>
            </a:r>
            <a:r>
              <a:rPr lang="th-TH" sz="2400" dirty="0"/>
              <a:t>แล้วเริ่มส่งใหม่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400" dirty="0"/>
              <a:t>ใน </a:t>
            </a:r>
            <a:r>
              <a:rPr lang="en-US" sz="2400" dirty="0"/>
              <a:t>wired</a:t>
            </a:r>
            <a:r>
              <a:rPr lang="th-TH" sz="2400" dirty="0"/>
              <a:t> </a:t>
            </a:r>
            <a:r>
              <a:rPr lang="en-US" sz="2400" dirty="0"/>
              <a:t>network </a:t>
            </a:r>
            <a:r>
              <a:rPr lang="th-TH" sz="2400" dirty="0"/>
              <a:t>อุปกรณ์</a:t>
            </a:r>
            <a:r>
              <a:rPr lang="th-TH" sz="2400" u="sng" dirty="0"/>
              <a:t>ทุกตัว</a:t>
            </a:r>
            <a:r>
              <a:rPr lang="th-TH" sz="2400" dirty="0"/>
              <a:t>บนสายสามารถ </a:t>
            </a:r>
            <a:r>
              <a:rPr lang="en-US" sz="2400" dirty="0"/>
              <a:t>detect </a:t>
            </a:r>
            <a:r>
              <a:rPr lang="th-TH" sz="2400" dirty="0"/>
              <a:t>ได้ว่าเกิด </a:t>
            </a:r>
            <a:r>
              <a:rPr lang="en-US" sz="2400" dirty="0"/>
              <a:t>collision </a:t>
            </a:r>
            <a:r>
              <a:rPr lang="th-TH" sz="2400" dirty="0"/>
              <a:t>บนสายสัญญาณ โดยดูจาก </a:t>
            </a:r>
            <a:r>
              <a:rPr lang="en-US" sz="2400" dirty="0"/>
              <a:t>voltage </a:t>
            </a:r>
            <a:r>
              <a:rPr lang="th-TH" sz="2400" dirty="0"/>
              <a:t>ที่เพิ่มขึ้นมากผิดปกติในสาย เป็นเหตุผลที่ว่าทำไมถึงห้ามสายสัญญาณยาวเกินกี่เมตร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th-TH" sz="2400" dirty="0"/>
          </a:p>
          <a:p>
            <a:pPr lvl="1"/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400" dirty="0"/>
              <a:t>ใน </a:t>
            </a:r>
            <a:r>
              <a:rPr lang="en-US" sz="2400" dirty="0"/>
              <a:t>wireless network </a:t>
            </a:r>
            <a:r>
              <a:rPr lang="th-TH" sz="2400" dirty="0"/>
              <a:t>มีปัจจัยอื่น ๆ นอกจากระยะทาง เช่น สภาพอากาศ สิ่งกีดขวาง แบตเตอรี่</a:t>
            </a:r>
            <a:r>
              <a:rPr lang="en-US" sz="2400" dirty="0"/>
              <a:t> </a:t>
            </a:r>
            <a:r>
              <a:rPr lang="th-TH" sz="2400" dirty="0"/>
              <a:t>การเคลื่อนที่ ฯลฯ</a:t>
            </a:r>
            <a:br>
              <a:rPr lang="th-TH" sz="2400" dirty="0"/>
            </a:br>
            <a:r>
              <a:rPr lang="th-TH" sz="2400" dirty="0"/>
              <a:t>ทำให้ </a:t>
            </a:r>
            <a:r>
              <a:rPr lang="en-US" sz="2400" dirty="0"/>
              <a:t>detect </a:t>
            </a:r>
            <a:r>
              <a:rPr lang="th-TH" sz="2400" dirty="0"/>
              <a:t>ไม่ได้ว่าเกิด </a:t>
            </a:r>
            <a:r>
              <a:rPr lang="en-US" sz="2400" dirty="0"/>
              <a:t>collision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950" y="4152083"/>
            <a:ext cx="3465739" cy="81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524616" y="3902276"/>
            <a:ext cx="504334" cy="5184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D1</a:t>
            </a:r>
          </a:p>
        </p:txBody>
      </p:sp>
      <p:sp>
        <p:nvSpPr>
          <p:cNvPr id="9" name="Oval 8"/>
          <p:cNvSpPr/>
          <p:nvPr/>
        </p:nvSpPr>
        <p:spPr>
          <a:xfrm>
            <a:off x="6494689" y="3902276"/>
            <a:ext cx="504334" cy="5184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2446" y="3562914"/>
            <a:ext cx="3638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/>
              <a:t>ถ้าสายยาวมากจะ </a:t>
            </a:r>
            <a:r>
              <a:rPr lang="en-US" sz="1600" dirty="0"/>
              <a:t>detect </a:t>
            </a:r>
            <a:r>
              <a:rPr lang="th-TH" sz="1600" dirty="0"/>
              <a:t>ไม่ได้ว่าเกิด </a:t>
            </a:r>
            <a:r>
              <a:rPr lang="en-US" sz="1600" dirty="0"/>
              <a:t>collision</a:t>
            </a: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4761819" y="3901468"/>
            <a:ext cx="0" cy="24632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633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Hidden and Exposed Terminals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2193924"/>
            <a:ext cx="9866772" cy="36068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610974" y="1567919"/>
            <a:ext cx="706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 is exposed to A and C. A is hidden to C and vice versa.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4187" y="5800725"/>
            <a:ext cx="10977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1) A </a:t>
            </a:r>
            <a:r>
              <a:rPr lang="th-TH" sz="2400" dirty="0">
                <a:solidFill>
                  <a:srgbClr val="FF0000"/>
                </a:solidFill>
              </a:rPr>
              <a:t>กับ </a:t>
            </a:r>
            <a:r>
              <a:rPr lang="en-US" sz="2400" dirty="0">
                <a:solidFill>
                  <a:srgbClr val="FF0000"/>
                </a:solidFill>
              </a:rPr>
              <a:t>C </a:t>
            </a:r>
            <a:r>
              <a:rPr lang="th-TH" sz="2400" dirty="0">
                <a:solidFill>
                  <a:srgbClr val="FF0000"/>
                </a:solidFill>
              </a:rPr>
              <a:t>ไม่รู้เลยว่า กำลังพูดพร้อมกัน ทำให้ </a:t>
            </a:r>
            <a:r>
              <a:rPr lang="en-US" sz="2400" dirty="0">
                <a:solidFill>
                  <a:srgbClr val="FF0000"/>
                </a:solidFill>
              </a:rPr>
              <a:t>B </a:t>
            </a:r>
            <a:r>
              <a:rPr lang="th-TH" sz="2400" dirty="0">
                <a:solidFill>
                  <a:srgbClr val="FF0000"/>
                </a:solidFill>
              </a:rPr>
              <a:t>ฟังไม่รู้เรื่อง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th-TH" sz="2400" dirty="0">
                <a:solidFill>
                  <a:srgbClr val="FF0000"/>
                </a:solidFill>
              </a:rPr>
              <a:t>ทำ </a:t>
            </a:r>
            <a:r>
              <a:rPr lang="en-US" sz="2400" dirty="0">
                <a:solidFill>
                  <a:srgbClr val="FF0000"/>
                </a:solidFill>
              </a:rPr>
              <a:t>collision detection </a:t>
            </a:r>
            <a:r>
              <a:rPr lang="th-TH" sz="2400" dirty="0">
                <a:solidFill>
                  <a:srgbClr val="FF0000"/>
                </a:solidFill>
              </a:rPr>
              <a:t>ไม่ได้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2) B </a:t>
            </a:r>
            <a:r>
              <a:rPr lang="th-TH" sz="2400" dirty="0">
                <a:solidFill>
                  <a:srgbClr val="FF0000"/>
                </a:solidFill>
              </a:rPr>
              <a:t>ส่งให้ </a:t>
            </a:r>
            <a:r>
              <a:rPr lang="en-US" sz="2400" dirty="0">
                <a:solidFill>
                  <a:srgbClr val="FF0000"/>
                </a:solidFill>
              </a:rPr>
              <a:t>A </a:t>
            </a:r>
            <a:r>
              <a:rPr lang="th-TH" sz="2400" dirty="0">
                <a:solidFill>
                  <a:srgbClr val="FF0000"/>
                </a:solidFill>
              </a:rPr>
              <a:t>และ </a:t>
            </a:r>
            <a:r>
              <a:rPr lang="en-US" sz="2400" dirty="0">
                <a:solidFill>
                  <a:srgbClr val="FF0000"/>
                </a:solidFill>
              </a:rPr>
              <a:t>C </a:t>
            </a:r>
            <a:r>
              <a:rPr lang="th-TH" sz="2400" dirty="0">
                <a:solidFill>
                  <a:srgbClr val="FF0000"/>
                </a:solidFill>
              </a:rPr>
              <a:t>ส่งให้ </a:t>
            </a:r>
            <a:r>
              <a:rPr lang="en-US" sz="2400" dirty="0">
                <a:solidFill>
                  <a:srgbClr val="FF0000"/>
                </a:solidFill>
              </a:rPr>
              <a:t>D </a:t>
            </a:r>
            <a:r>
              <a:rPr lang="th-TH" sz="2400" dirty="0">
                <a:solidFill>
                  <a:srgbClr val="FF0000"/>
                </a:solidFill>
              </a:rPr>
              <a:t>พร้อมกัน </a:t>
            </a:r>
            <a:r>
              <a:rPr lang="en-US" sz="2400" dirty="0">
                <a:solidFill>
                  <a:srgbClr val="FF0000"/>
                </a:solidFill>
              </a:rPr>
              <a:t>B </a:t>
            </a:r>
            <a:r>
              <a:rPr lang="th-TH" sz="2400" dirty="0">
                <a:solidFill>
                  <a:srgbClr val="FF0000"/>
                </a:solidFill>
              </a:rPr>
              <a:t>คิดว่าเกิด </a:t>
            </a:r>
            <a:r>
              <a:rPr lang="en-US" sz="2400" dirty="0">
                <a:solidFill>
                  <a:srgbClr val="FF0000"/>
                </a:solidFill>
              </a:rPr>
              <a:t>collision </a:t>
            </a:r>
            <a:r>
              <a:rPr lang="th-TH" sz="2400" dirty="0">
                <a:solidFill>
                  <a:srgbClr val="FF0000"/>
                </a:solidFill>
              </a:rPr>
              <a:t>เลยส่งใหม่ ทั้งที่ไม่จำเป็น </a:t>
            </a:r>
            <a:r>
              <a:rPr lang="en-US" sz="2400" dirty="0">
                <a:solidFill>
                  <a:srgbClr val="FF0000"/>
                </a:solidFill>
              </a:rPr>
              <a:t>C </a:t>
            </a:r>
            <a:r>
              <a:rPr lang="th-TH" sz="2400" dirty="0">
                <a:solidFill>
                  <a:srgbClr val="FF0000"/>
                </a:solidFill>
              </a:rPr>
              <a:t>ไม่ </a:t>
            </a:r>
            <a:r>
              <a:rPr lang="en-US" sz="2400" dirty="0">
                <a:solidFill>
                  <a:srgbClr val="FF0000"/>
                </a:solidFill>
              </a:rPr>
              <a:t>collide </a:t>
            </a:r>
            <a:r>
              <a:rPr lang="th-TH" sz="2400" dirty="0">
                <a:solidFill>
                  <a:srgbClr val="FF0000"/>
                </a:solidFill>
              </a:rPr>
              <a:t>ที่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th-TH" sz="2400" dirty="0">
                <a:solidFill>
                  <a:srgbClr val="FF0000"/>
                </a:solidFill>
              </a:rPr>
              <a:t> เพราะอยู่ไกล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2D29-EA86-D4F5-959E-53E5C6031ECE}"/>
              </a:ext>
            </a:extLst>
          </p:cNvPr>
          <p:cNvSpPr txBox="1"/>
          <p:nvPr/>
        </p:nvSpPr>
        <p:spPr>
          <a:xfrm>
            <a:off x="8050541" y="5280556"/>
            <a:ext cx="62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D</a:t>
            </a:r>
          </a:p>
        </p:txBody>
      </p:sp>
      <p:pic>
        <p:nvPicPr>
          <p:cNvPr id="1026" name="Picture 2" descr="Mobile phone - Free technology icons">
            <a:extLst>
              <a:ext uri="{FF2B5EF4-FFF2-40B4-BE49-F238E27FC236}">
                <a16:creationId xmlns:a16="http://schemas.microsoft.com/office/drawing/2014/main" id="{4EB9CA7F-7299-8A8F-ACDB-CE920F4AF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52" y="3785914"/>
            <a:ext cx="1383227" cy="13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29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Near and Far Terminals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50" y="958393"/>
            <a:ext cx="11830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h-TH" sz="2400" dirty="0"/>
              <a:t>สมมติว่ากำลังส่งของ </a:t>
            </a:r>
            <a:r>
              <a:rPr lang="en-US" sz="2400" dirty="0"/>
              <a:t>A </a:t>
            </a:r>
            <a:r>
              <a:rPr lang="th-TH" sz="2400" dirty="0"/>
              <a:t>และ </a:t>
            </a:r>
            <a:r>
              <a:rPr lang="en-US" sz="2400" dirty="0"/>
              <a:t>B </a:t>
            </a:r>
            <a:r>
              <a:rPr lang="th-TH" sz="2400" dirty="0"/>
              <a:t>แรงเท่าๆ กัน </a:t>
            </a:r>
            <a:r>
              <a:rPr lang="en-US" sz="2400" dirty="0"/>
              <a:t>near/far effect </a:t>
            </a:r>
            <a:r>
              <a:rPr lang="th-TH" sz="2400" dirty="0"/>
              <a:t>ทำให้ </a:t>
            </a:r>
            <a:r>
              <a:rPr lang="en-US" sz="2400" dirty="0"/>
              <a:t>C </a:t>
            </a:r>
            <a:r>
              <a:rPr lang="th-TH" sz="2400" dirty="0"/>
              <a:t>ได้ยินแต่ </a:t>
            </a:r>
            <a:r>
              <a:rPr lang="en-US" sz="2400" dirty="0"/>
              <a:t>B </a:t>
            </a:r>
            <a:r>
              <a:rPr lang="th-TH" sz="2400" dirty="0"/>
              <a:t>ไม่ได้ยิน </a:t>
            </a:r>
            <a:r>
              <a:rPr lang="en-US" sz="2400" dirty="0"/>
              <a:t>A (</a:t>
            </a:r>
            <a:r>
              <a:rPr lang="th-TH" sz="2400" dirty="0"/>
              <a:t>เช่น </a:t>
            </a:r>
            <a:r>
              <a:rPr lang="en-US" sz="2400" dirty="0"/>
              <a:t>C </a:t>
            </a:r>
            <a:r>
              <a:rPr lang="th-TH" sz="2400" dirty="0"/>
              <a:t>เป็น </a:t>
            </a:r>
            <a:r>
              <a:rPr lang="en-US" sz="2400" dirty="0"/>
              <a:t>base station)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Precise power control </a:t>
            </a:r>
            <a:r>
              <a:rPr lang="th-TH" sz="2400" dirty="0"/>
              <a:t>ที่ผู้ส่งสำคัญมาก เพื่อให้ผู้รับได้รับสัญญาณแรงเท่า</a:t>
            </a:r>
            <a:r>
              <a:rPr lang="en-US" sz="2400" dirty="0"/>
              <a:t> </a:t>
            </a:r>
            <a:r>
              <a:rPr lang="th-TH" sz="2400" dirty="0"/>
              <a:t>ๆ กัน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h-TH" sz="2400" dirty="0"/>
              <a:t>ระบบ </a:t>
            </a:r>
            <a:r>
              <a:rPr lang="en-US" sz="2400" dirty="0"/>
              <a:t>CDMA/UTMS </a:t>
            </a:r>
            <a:r>
              <a:rPr lang="th-TH" sz="2400" dirty="0"/>
              <a:t>ปรับกำลังส่ง </a:t>
            </a:r>
            <a:r>
              <a:rPr lang="en-US" sz="2400" dirty="0"/>
              <a:t>1,500 </a:t>
            </a:r>
            <a:r>
              <a:rPr lang="th-TH" sz="2400" dirty="0"/>
              <a:t>ครั้งต่อนาที</a:t>
            </a:r>
            <a:r>
              <a:rPr lang="en-US" sz="2400" dirty="0"/>
              <a:t> (</a:t>
            </a:r>
            <a:r>
              <a:rPr lang="th-TH" sz="2400" dirty="0"/>
              <a:t>ไม่ดี ซับซ้อน</a:t>
            </a:r>
            <a:r>
              <a:rPr lang="en-US" sz="2400" dirty="0"/>
              <a:t>)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07" y="2285046"/>
            <a:ext cx="9512935" cy="3215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27248" y="5500686"/>
            <a:ext cx="9915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 </a:t>
            </a:r>
            <a:r>
              <a:rPr lang="th-TH" sz="2400" dirty="0">
                <a:solidFill>
                  <a:srgbClr val="FF0000"/>
                </a:solidFill>
              </a:rPr>
              <a:t>ฟัง </a:t>
            </a:r>
            <a:r>
              <a:rPr lang="en-US" sz="2400" dirty="0">
                <a:solidFill>
                  <a:srgbClr val="FF0000"/>
                </a:solidFill>
              </a:rPr>
              <a:t>A </a:t>
            </a:r>
            <a:r>
              <a:rPr lang="th-TH" sz="2400" dirty="0">
                <a:solidFill>
                  <a:srgbClr val="FF0000"/>
                </a:solidFill>
              </a:rPr>
              <a:t>ไม่ได้ยิน เพราะอยู่ไกล เสียงเบา โดนเสียง </a:t>
            </a:r>
            <a:r>
              <a:rPr lang="en-US" sz="2400" dirty="0">
                <a:solidFill>
                  <a:srgbClr val="FF0000"/>
                </a:solidFill>
              </a:rPr>
              <a:t>B </a:t>
            </a:r>
            <a:r>
              <a:rPr lang="th-TH" sz="2400" dirty="0">
                <a:solidFill>
                  <a:srgbClr val="FF0000"/>
                </a:solidFill>
              </a:rPr>
              <a:t>กลบหมด</a:t>
            </a:r>
            <a:br>
              <a:rPr lang="th-TH" sz="2400" dirty="0">
                <a:solidFill>
                  <a:srgbClr val="FF0000"/>
                </a:solidFill>
              </a:rPr>
            </a:br>
            <a:r>
              <a:rPr lang="th-TH" sz="2400" dirty="0">
                <a:solidFill>
                  <a:srgbClr val="FF0000"/>
                </a:solidFill>
              </a:rPr>
              <a:t>สมมติ </a:t>
            </a:r>
            <a:r>
              <a:rPr lang="en-US" sz="2400" dirty="0">
                <a:solidFill>
                  <a:srgbClr val="FF0000"/>
                </a:solidFill>
              </a:rPr>
              <a:t>C </a:t>
            </a:r>
            <a:r>
              <a:rPr lang="th-TH" sz="2400" dirty="0">
                <a:solidFill>
                  <a:srgbClr val="FF0000"/>
                </a:solidFill>
              </a:rPr>
              <a:t>เป็น </a:t>
            </a:r>
            <a:r>
              <a:rPr lang="en-US" sz="2400" dirty="0">
                <a:solidFill>
                  <a:srgbClr val="FF0000"/>
                </a:solidFill>
              </a:rPr>
              <a:t>base station, A </a:t>
            </a:r>
            <a:r>
              <a:rPr lang="th-TH" sz="2400" dirty="0">
                <a:solidFill>
                  <a:srgbClr val="FF0000"/>
                </a:solidFill>
              </a:rPr>
              <a:t>และ </a:t>
            </a:r>
            <a:r>
              <a:rPr lang="en-US" sz="2400" dirty="0">
                <a:solidFill>
                  <a:srgbClr val="FF0000"/>
                </a:solidFill>
              </a:rPr>
              <a:t>B </a:t>
            </a:r>
            <a:r>
              <a:rPr lang="th-TH" sz="2400" dirty="0">
                <a:solidFill>
                  <a:srgbClr val="FF0000"/>
                </a:solidFill>
              </a:rPr>
              <a:t>แย่งกันขออนุญาตพูด </a:t>
            </a:r>
            <a:r>
              <a:rPr lang="en-US" sz="2400" dirty="0">
                <a:solidFill>
                  <a:srgbClr val="FF0000"/>
                </a:solidFill>
              </a:rPr>
              <a:t>B </a:t>
            </a:r>
            <a:r>
              <a:rPr lang="th-TH" sz="2400" dirty="0">
                <a:solidFill>
                  <a:srgbClr val="FF0000"/>
                </a:solidFill>
              </a:rPr>
              <a:t>จะได้สิทธิ์พูดก่อน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th-TH" sz="2400" dirty="0">
                <a:solidFill>
                  <a:srgbClr val="FF0000"/>
                </a:solidFill>
              </a:rPr>
              <a:t>หา </a:t>
            </a:r>
            <a:r>
              <a:rPr lang="en-US" sz="2400" dirty="0">
                <a:solidFill>
                  <a:srgbClr val="FF0000"/>
                </a:solidFill>
              </a:rPr>
              <a:t>fair scheme </a:t>
            </a:r>
            <a:r>
              <a:rPr lang="th-TH" sz="2400" dirty="0">
                <a:solidFill>
                  <a:srgbClr val="FF0000"/>
                </a:solidFill>
              </a:rPr>
              <a:t>ไม่ได้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92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Multiplexing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50" y="985830"/>
            <a:ext cx="11830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th-TH" sz="3200" dirty="0"/>
              <a:t>สรุปมี </a:t>
            </a:r>
            <a:r>
              <a:rPr lang="en-US" sz="3200" dirty="0"/>
              <a:t>4 </a:t>
            </a:r>
            <a:r>
              <a:rPr lang="th-TH" sz="3200" dirty="0"/>
              <a:t>แบบ</a:t>
            </a:r>
          </a:p>
          <a:p>
            <a:pPr lvl="2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Space</a:t>
            </a:r>
          </a:p>
          <a:p>
            <a:pPr lvl="2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Frequency (2G)</a:t>
            </a:r>
          </a:p>
          <a:p>
            <a:pPr lvl="2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Time (2G+)</a:t>
            </a:r>
            <a:r>
              <a:rPr lang="th-TH" sz="3200" dirty="0"/>
              <a:t> ใช้ </a:t>
            </a:r>
            <a:r>
              <a:rPr lang="en-US" sz="3200" dirty="0"/>
              <a:t>time </a:t>
            </a:r>
            <a:r>
              <a:rPr lang="th-TH" sz="3200" dirty="0"/>
              <a:t>เพื่อรองรับผู้ใช้งานที่เพิ่มขึ้นใน </a:t>
            </a:r>
            <a:r>
              <a:rPr lang="en-US" sz="3200" dirty="0"/>
              <a:t>cell</a:t>
            </a:r>
          </a:p>
          <a:p>
            <a:pPr lvl="2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Code (3G)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1025" y="3857625"/>
            <a:ext cx="9086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1G </a:t>
            </a:r>
            <a:r>
              <a:rPr lang="th-TH" sz="2800" dirty="0"/>
              <a:t>ใช้กับ </a:t>
            </a:r>
            <a:r>
              <a:rPr lang="en-US" sz="2800" dirty="0"/>
              <a:t>mobile station </a:t>
            </a:r>
            <a:r>
              <a:rPr lang="th-TH" sz="2800" dirty="0"/>
              <a:t>ที่ไม่เคลื่อนที่ข้าม </a:t>
            </a:r>
            <a:r>
              <a:rPr lang="en-US" sz="2800" dirty="0"/>
              <a:t>cell </a:t>
            </a:r>
            <a:r>
              <a:rPr lang="th-TH" sz="2800" dirty="0"/>
              <a:t>ไม่มี</a:t>
            </a:r>
            <a:r>
              <a:rPr lang="th-TH" sz="2800" dirty="0" err="1"/>
              <a:t>การทำ</a:t>
            </a:r>
            <a:r>
              <a:rPr lang="th-TH" sz="2800" dirty="0"/>
              <a:t> </a:t>
            </a:r>
            <a:r>
              <a:rPr lang="en-US" sz="2800" dirty="0"/>
              <a:t>handover</a:t>
            </a:r>
            <a:br>
              <a:rPr lang="en-US" sz="2800" dirty="0"/>
            </a:br>
            <a:r>
              <a:rPr lang="th-TH" sz="2800" dirty="0"/>
              <a:t>เช่น ระบบโทรศัพท์</a:t>
            </a:r>
            <a:r>
              <a:rPr lang="en-US" sz="2800" dirty="0"/>
              <a:t> A-Netz </a:t>
            </a:r>
            <a:r>
              <a:rPr lang="th-TH" sz="2800" dirty="0"/>
              <a:t>ในประเทศเยอรมนี หลังสงครามโลกครั้งที่สอง</a:t>
            </a:r>
            <a:endParaRPr lang="en-US" sz="2800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1F8134A9-9981-9FB1-85B0-0B9B31B07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363" y="2487158"/>
            <a:ext cx="3005137" cy="41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632C2D-A0BA-C8FC-917D-224511C8B806}"/>
              </a:ext>
            </a:extLst>
          </p:cNvPr>
          <p:cNvSpPr txBox="1"/>
          <p:nvPr/>
        </p:nvSpPr>
        <p:spPr>
          <a:xfrm>
            <a:off x="6115052" y="6364485"/>
            <a:ext cx="28813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https://de.wikipedia.org/wiki/A-Netz</a:t>
            </a:r>
          </a:p>
        </p:txBody>
      </p:sp>
    </p:spTree>
    <p:extLst>
      <p:ext uri="{BB962C8B-B14F-4D97-AF65-F5344CB8AC3E}">
        <p14:creationId xmlns:p14="http://schemas.microsoft.com/office/powerpoint/2010/main" val="3128815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Space Division Multiple Access (SDMA)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725" y="1084588"/>
            <a:ext cx="1123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/>
              <a:t>แบ่ง </a:t>
            </a:r>
            <a:r>
              <a:rPr lang="en-US" sz="2800" dirty="0"/>
              <a:t>space </a:t>
            </a:r>
            <a:r>
              <a:rPr lang="th-TH" sz="2800" dirty="0"/>
              <a:t>ใน </a:t>
            </a:r>
            <a:r>
              <a:rPr lang="en-US" sz="2800" dirty="0"/>
              <a:t>wireless network </a:t>
            </a:r>
            <a:r>
              <a:rPr lang="th-TH" sz="2800" dirty="0"/>
              <a:t>โทรศัพท์มือถือต้องตัดสินใจว่าจะเกาะอยู่กับ </a:t>
            </a:r>
            <a:r>
              <a:rPr lang="en-US" sz="2800" dirty="0"/>
              <a:t>base station </a:t>
            </a:r>
            <a:r>
              <a:rPr lang="th-TH" sz="2800" dirty="0"/>
              <a:t>ใด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SDMA </a:t>
            </a:r>
            <a:r>
              <a:rPr lang="th-TH" sz="2800" dirty="0"/>
              <a:t>มักจะใช้ร่วมกับวิธีอื่นๆ เช่น </a:t>
            </a:r>
            <a:r>
              <a:rPr lang="en-US" sz="2800" dirty="0"/>
              <a:t>FDMA, TDMA, CDMA</a:t>
            </a:r>
          </a:p>
        </p:txBody>
      </p:sp>
      <p:pic>
        <p:nvPicPr>
          <p:cNvPr id="2050" name="Picture 2" descr="http://blog.commscopetraining.com/wp-content/uploads/2014/09/antenna-sectors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6" y="2291214"/>
            <a:ext cx="5715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9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962" y="855398"/>
            <a:ext cx="7131128" cy="52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83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Frequency Division Multiple Access (FDMA)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832069"/>
            <a:ext cx="11544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Assign </a:t>
            </a:r>
            <a:r>
              <a:rPr lang="th-TH" sz="2400" dirty="0"/>
              <a:t>ความถี่แบบ </a:t>
            </a:r>
            <a:r>
              <a:rPr lang="en-US" sz="2400" dirty="0"/>
              <a:t>fixed </a:t>
            </a:r>
            <a:r>
              <a:rPr lang="th-TH" sz="2400" dirty="0"/>
              <a:t>เช่น สถานีวิทยุ หรือแบบ </a:t>
            </a:r>
            <a:r>
              <a:rPr lang="en-US" sz="2400" dirty="0"/>
              <a:t>dynamic </a:t>
            </a:r>
            <a:r>
              <a:rPr lang="th-TH" sz="2400" dirty="0"/>
              <a:t>ที่ </a:t>
            </a:r>
            <a:r>
              <a:rPr lang="en-US" sz="2400" dirty="0"/>
              <a:t>assign </a:t>
            </a:r>
            <a:r>
              <a:rPr lang="th-TH" sz="2400" dirty="0"/>
              <a:t>ความถี่ให้ </a:t>
            </a:r>
            <a:r>
              <a:rPr lang="en-US" sz="2400" dirty="0"/>
              <a:t>base station </a:t>
            </a:r>
            <a:r>
              <a:rPr lang="th-TH" sz="2400" dirty="0"/>
              <a:t>ตามความต้องการ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ใช้แบ่ง </a:t>
            </a:r>
            <a:r>
              <a:rPr lang="en-US" sz="2400" dirty="0"/>
              <a:t>channel </a:t>
            </a:r>
            <a:r>
              <a:rPr lang="th-TH" sz="2400" dirty="0"/>
              <a:t>เพื่อทำ </a:t>
            </a:r>
            <a:r>
              <a:rPr lang="en-US" sz="2400" dirty="0"/>
              <a:t>duplex channel </a:t>
            </a:r>
            <a:r>
              <a:rPr lang="th-TH" sz="2400" dirty="0"/>
              <a:t>ระหว่าง </a:t>
            </a:r>
            <a:r>
              <a:rPr lang="en-US" sz="2400" dirty="0"/>
              <a:t>mobile device </a:t>
            </a:r>
            <a:r>
              <a:rPr lang="th-TH" sz="2400" dirty="0"/>
              <a:t>กับ </a:t>
            </a:r>
            <a:r>
              <a:rPr lang="en-US" sz="2400" dirty="0"/>
              <a:t>base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Frequency Division Duplex (FDD) </a:t>
            </a:r>
            <a:r>
              <a:rPr lang="th-TH" sz="2400" dirty="0"/>
              <a:t>แบ่งย่านความถี่เป็น 2 ช่วงคือ </a:t>
            </a:r>
            <a:r>
              <a:rPr lang="en-US" sz="2400" dirty="0"/>
              <a:t>uplink</a:t>
            </a:r>
            <a:r>
              <a:rPr lang="th-TH" sz="2400" dirty="0"/>
              <a:t> และ </a:t>
            </a:r>
            <a:r>
              <a:rPr lang="en-US" sz="2400" dirty="0"/>
              <a:t>downlink </a:t>
            </a:r>
            <a:r>
              <a:rPr lang="th-TH" sz="2400" dirty="0"/>
              <a:t>ในข้างล่างคือ </a:t>
            </a:r>
            <a:r>
              <a:rPr lang="en-US" sz="2400" dirty="0"/>
              <a:t>GSM standard 900 MHz </a:t>
            </a:r>
            <a:r>
              <a:rPr lang="th-TH" sz="2400" dirty="0"/>
              <a:t>มี </a:t>
            </a:r>
            <a:r>
              <a:rPr lang="en-US" sz="2400" dirty="0"/>
              <a:t>124 channels </a:t>
            </a:r>
            <a:r>
              <a:rPr lang="th-TH" sz="2400" dirty="0"/>
              <a:t>ต่อ </a:t>
            </a:r>
            <a:r>
              <a:rPr lang="en-US" sz="2400" dirty="0"/>
              <a:t>1 base station </a:t>
            </a:r>
            <a:r>
              <a:rPr lang="th-TH" sz="2400" dirty="0"/>
              <a:t>ได้พร้อมๆ กัน </a:t>
            </a:r>
            <a:r>
              <a:rPr lang="en-US" sz="2400" dirty="0"/>
              <a:t>uplink/downlink channel </a:t>
            </a:r>
            <a:r>
              <a:rPr lang="th-TH" sz="2400" dirty="0"/>
              <a:t>ถูกจับคู่กันไว้แล้ว </a:t>
            </a:r>
            <a:r>
              <a:rPr lang="en-US" sz="2400" dirty="0"/>
              <a:t>(fixed) 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08" y="3140393"/>
            <a:ext cx="8458518" cy="35462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15226" y="4286251"/>
            <a:ext cx="425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GSM Standard (2G)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93790" y="4412796"/>
            <a:ext cx="749431" cy="3551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17643" y="6004874"/>
            <a:ext cx="492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4G </a:t>
            </a:r>
            <a:r>
              <a:rPr lang="th-TH" dirty="0">
                <a:solidFill>
                  <a:srgbClr val="FF0000"/>
                </a:solidFill>
              </a:rPr>
              <a:t>มีเทคนิคที่ทำให้ใช้แค่ </a:t>
            </a:r>
            <a:r>
              <a:rPr lang="en-US" dirty="0">
                <a:solidFill>
                  <a:srgbClr val="FF0000"/>
                </a:solidFill>
              </a:rPr>
              <a:t>15 kHz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ทำให้ได้จำนวน </a:t>
            </a:r>
            <a:r>
              <a:rPr lang="en-US" dirty="0">
                <a:solidFill>
                  <a:srgbClr val="FF0000"/>
                </a:solidFill>
              </a:rPr>
              <a:t>channel </a:t>
            </a:r>
            <a:r>
              <a:rPr lang="th-TH" dirty="0">
                <a:solidFill>
                  <a:srgbClr val="FF0000"/>
                </a:solidFill>
              </a:rPr>
              <a:t>มากกว่าบน </a:t>
            </a:r>
            <a:r>
              <a:rPr lang="en-US" dirty="0">
                <a:solidFill>
                  <a:srgbClr val="FF0000"/>
                </a:solidFill>
              </a:rPr>
              <a:t>bandwidth </a:t>
            </a:r>
            <a:r>
              <a:rPr lang="th-TH" dirty="0">
                <a:solidFill>
                  <a:srgbClr val="FF0000"/>
                </a:solidFill>
              </a:rPr>
              <a:t>ที่เท่ากัน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988965" y="4798243"/>
            <a:ext cx="718206" cy="1498862"/>
          </a:xfrm>
          <a:custGeom>
            <a:avLst/>
            <a:gdLst>
              <a:gd name="connsiteX0" fmla="*/ 718206 w 718206"/>
              <a:gd name="connsiteY0" fmla="*/ 1498862 h 1498862"/>
              <a:gd name="connsiteX1" fmla="*/ 63043 w 718206"/>
              <a:gd name="connsiteY1" fmla="*/ 824846 h 1498862"/>
              <a:gd name="connsiteX2" fmla="*/ 63043 w 718206"/>
              <a:gd name="connsiteY2" fmla="*/ 0 h 149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8206" h="1498862">
                <a:moveTo>
                  <a:pt x="718206" y="1498862"/>
                </a:moveTo>
                <a:cubicBezTo>
                  <a:pt x="445221" y="1286759"/>
                  <a:pt x="172237" y="1074656"/>
                  <a:pt x="63043" y="824846"/>
                </a:cubicBezTo>
                <a:cubicBezTo>
                  <a:pt x="-46151" y="575036"/>
                  <a:pt x="8446" y="287518"/>
                  <a:pt x="63043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E0BA9-6A84-13A7-90F6-D05721886CEF}"/>
              </a:ext>
            </a:extLst>
          </p:cNvPr>
          <p:cNvSpPr txBox="1"/>
          <p:nvPr/>
        </p:nvSpPr>
        <p:spPr>
          <a:xfrm>
            <a:off x="414006" y="5718154"/>
            <a:ext cx="71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uplink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84BF6-D352-5E29-CB28-DF5AE0315888}"/>
              </a:ext>
            </a:extLst>
          </p:cNvPr>
          <p:cNvSpPr txBox="1"/>
          <p:nvPr/>
        </p:nvSpPr>
        <p:spPr>
          <a:xfrm>
            <a:off x="297565" y="3625273"/>
            <a:ext cx="943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downlink</a:t>
            </a:r>
          </a:p>
        </p:txBody>
      </p:sp>
    </p:spTree>
    <p:extLst>
      <p:ext uri="{BB962C8B-B14F-4D97-AF65-F5344CB8AC3E}">
        <p14:creationId xmlns:p14="http://schemas.microsoft.com/office/powerpoint/2010/main" val="1784348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Time Division Multiple Access (TDMA)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450" y="942976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th-TH" dirty="0"/>
              <a:t>เหมือน </a:t>
            </a:r>
            <a:r>
              <a:rPr lang="en-US" dirty="0"/>
              <a:t>Round Robin </a:t>
            </a:r>
            <a:r>
              <a:rPr lang="th-TH" dirty="0"/>
              <a:t>ในวิชา </a:t>
            </a:r>
            <a:r>
              <a:rPr lang="en-US" dirty="0"/>
              <a:t>OS </a:t>
            </a:r>
            <a:r>
              <a:rPr lang="th-TH" dirty="0"/>
              <a:t>ที่ </a:t>
            </a:r>
            <a:r>
              <a:rPr lang="en-US" dirty="0"/>
              <a:t>process </a:t>
            </a:r>
            <a:r>
              <a:rPr lang="th-TH" dirty="0"/>
              <a:t>ผลัดกันใช้ </a:t>
            </a:r>
            <a:r>
              <a:rPr lang="en-US" dirty="0"/>
              <a:t>CPU</a:t>
            </a:r>
          </a:p>
          <a:p>
            <a:r>
              <a:rPr lang="en-US" dirty="0"/>
              <a:t>	Process	</a:t>
            </a:r>
            <a:r>
              <a:rPr lang="th-TH" dirty="0"/>
              <a:t>ผู้ส่งข้อมูลลงมาบน </a:t>
            </a:r>
            <a:r>
              <a:rPr lang="en-US" dirty="0"/>
              <a:t>medium</a:t>
            </a:r>
            <a:br>
              <a:rPr lang="en-US" dirty="0"/>
            </a:br>
            <a:r>
              <a:rPr lang="en-US" dirty="0"/>
              <a:t>	CPU		medium (space) </a:t>
            </a:r>
            <a:r>
              <a:rPr lang="th-TH" dirty="0"/>
              <a:t>ที่ทุกคนต้องใช้ร่วมกัน แต่ใช้ได้ทีละคน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C2DF7A-B73C-D403-74EC-50E592833AF8}"/>
              </a:ext>
            </a:extLst>
          </p:cNvPr>
          <p:cNvSpPr/>
          <p:nvPr/>
        </p:nvSpPr>
        <p:spPr>
          <a:xfrm>
            <a:off x="1167319" y="2689698"/>
            <a:ext cx="739302" cy="7393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  <a:r>
              <a:rPr lang="en-US" sz="28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F0A40A-DD93-B5F0-7903-CD552C19EDD8}"/>
              </a:ext>
            </a:extLst>
          </p:cNvPr>
          <p:cNvSpPr/>
          <p:nvPr/>
        </p:nvSpPr>
        <p:spPr>
          <a:xfrm>
            <a:off x="1906621" y="2689698"/>
            <a:ext cx="739302" cy="7393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  <a:r>
              <a:rPr lang="en-US" sz="28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8955E3-C791-B20F-60DC-F9A574D5D1D8}"/>
              </a:ext>
            </a:extLst>
          </p:cNvPr>
          <p:cNvSpPr/>
          <p:nvPr/>
        </p:nvSpPr>
        <p:spPr>
          <a:xfrm>
            <a:off x="2645923" y="2689698"/>
            <a:ext cx="739302" cy="7393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  <a:r>
              <a:rPr lang="en-US" sz="28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4CD789-B1B2-D0CD-65BF-3B05D85605E6}"/>
              </a:ext>
            </a:extLst>
          </p:cNvPr>
          <p:cNvSpPr/>
          <p:nvPr/>
        </p:nvSpPr>
        <p:spPr>
          <a:xfrm>
            <a:off x="3385225" y="2689698"/>
            <a:ext cx="739302" cy="7393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  <a:r>
              <a:rPr lang="en-US" sz="28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BED050-DA0F-7596-53AB-1AC947B1ED11}"/>
              </a:ext>
            </a:extLst>
          </p:cNvPr>
          <p:cNvSpPr/>
          <p:nvPr/>
        </p:nvSpPr>
        <p:spPr>
          <a:xfrm>
            <a:off x="4124527" y="2689698"/>
            <a:ext cx="739302" cy="7393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  <a:r>
              <a:rPr lang="en-US" sz="2800" baseline="-25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1728E2-B98D-C8B9-0EED-E89702A37875}"/>
              </a:ext>
            </a:extLst>
          </p:cNvPr>
          <p:cNvSpPr/>
          <p:nvPr/>
        </p:nvSpPr>
        <p:spPr>
          <a:xfrm>
            <a:off x="4863829" y="2689698"/>
            <a:ext cx="739302" cy="7393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  <a:r>
              <a:rPr lang="en-US" sz="2800" baseline="-25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6019C-C842-393E-C0D6-B61DA9FE176D}"/>
              </a:ext>
            </a:extLst>
          </p:cNvPr>
          <p:cNvSpPr/>
          <p:nvPr/>
        </p:nvSpPr>
        <p:spPr>
          <a:xfrm>
            <a:off x="5603131" y="2689698"/>
            <a:ext cx="739302" cy="7393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  <a:r>
              <a:rPr lang="en-US" sz="2800" baseline="-25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B30F02-EF63-3C19-F55A-15D73811BA4F}"/>
              </a:ext>
            </a:extLst>
          </p:cNvPr>
          <p:cNvSpPr/>
          <p:nvPr/>
        </p:nvSpPr>
        <p:spPr>
          <a:xfrm>
            <a:off x="6342433" y="2689698"/>
            <a:ext cx="739302" cy="7393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  <a:r>
              <a:rPr lang="en-US" sz="2800" baseline="-25000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40DFD4F-DA49-E31A-21EB-C3030F99A72B}"/>
              </a:ext>
            </a:extLst>
          </p:cNvPr>
          <p:cNvCxnSpPr/>
          <p:nvPr/>
        </p:nvCxnSpPr>
        <p:spPr>
          <a:xfrm>
            <a:off x="1167319" y="3949430"/>
            <a:ext cx="660508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A87FBD7-EF42-73E6-5070-93922113C1B9}"/>
              </a:ext>
            </a:extLst>
          </p:cNvPr>
          <p:cNvSpPr txBox="1"/>
          <p:nvPr/>
        </p:nvSpPr>
        <p:spPr>
          <a:xfrm>
            <a:off x="7772400" y="3764764"/>
            <a:ext cx="72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474304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Fixed TDMA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81" y="1864810"/>
            <a:ext cx="9056588" cy="38428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71450" y="871430"/>
            <a:ext cx="11830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/>
              <a:t>แบ่งแกนเวลาให้มี </a:t>
            </a:r>
            <a:r>
              <a:rPr lang="en-US" sz="2200" dirty="0"/>
              <a:t>12 channels </a:t>
            </a:r>
            <a:r>
              <a:rPr lang="th-TH" sz="2200" dirty="0"/>
              <a:t>สำหรับ </a:t>
            </a:r>
            <a:r>
              <a:rPr lang="en-US" sz="2200" dirty="0"/>
              <a:t>uplink </a:t>
            </a:r>
            <a:r>
              <a:rPr lang="th-TH" sz="2200" dirty="0"/>
              <a:t>และ </a:t>
            </a:r>
            <a:r>
              <a:rPr lang="en-US" sz="2200" dirty="0"/>
              <a:t>downlink</a:t>
            </a:r>
          </a:p>
        </p:txBody>
      </p:sp>
    </p:spTree>
    <p:extLst>
      <p:ext uri="{BB962C8B-B14F-4D97-AF65-F5344CB8AC3E}">
        <p14:creationId xmlns:p14="http://schemas.microsoft.com/office/powerpoint/2010/main" val="1344852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r>
              <a:rPr lang="th-TH" sz="2800" b="1" dirty="0"/>
              <a:t> </a:t>
            </a:r>
            <a:r>
              <a:rPr lang="en-US" sz="2800" b="1" dirty="0"/>
              <a:t>Simple Two-Way System that Works Under the Collision Model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40" y="835916"/>
            <a:ext cx="6987268" cy="1552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5" y="2668263"/>
            <a:ext cx="4091771" cy="917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9856" y="2794230"/>
            <a:ext cx="763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ถ้าแย่งกันตอบแล้วชนกัน </a:t>
            </a:r>
            <a:r>
              <a:rPr lang="en-US" dirty="0">
                <a:solidFill>
                  <a:srgbClr val="FF0000"/>
                </a:solidFill>
              </a:rPr>
              <a:t>Base Station (Basil) </a:t>
            </a:r>
            <a:r>
              <a:rPr lang="th-TH" dirty="0">
                <a:solidFill>
                  <a:srgbClr val="FF0000"/>
                </a:solidFill>
              </a:rPr>
              <a:t>จะไม่ตอบ ทั้งคู่จะรู้ว่า </a:t>
            </a:r>
            <a:r>
              <a:rPr lang="en-US" dirty="0">
                <a:solidFill>
                  <a:srgbClr val="FF0000"/>
                </a:solidFill>
              </a:rPr>
              <a:t>collision </a:t>
            </a:r>
            <a:r>
              <a:rPr lang="th-TH" dirty="0">
                <a:solidFill>
                  <a:srgbClr val="FF0000"/>
                </a:solidFill>
              </a:rPr>
              <a:t>ให้รอตอบใหม่ โดยสุ่มเวลารอ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ถ้ามี </a:t>
            </a:r>
            <a:r>
              <a:rPr lang="en-US" dirty="0">
                <a:solidFill>
                  <a:srgbClr val="FF0000"/>
                </a:solidFill>
              </a:rPr>
              <a:t>Xia </a:t>
            </a:r>
            <a:r>
              <a:rPr lang="th-TH" dirty="0">
                <a:solidFill>
                  <a:srgbClr val="FF0000"/>
                </a:solidFill>
              </a:rPr>
              <a:t>ตอบคนเดียว </a:t>
            </a:r>
            <a:r>
              <a:rPr lang="en-US" dirty="0">
                <a:solidFill>
                  <a:srgbClr val="FF0000"/>
                </a:solidFill>
              </a:rPr>
              <a:t>Basil </a:t>
            </a:r>
            <a:r>
              <a:rPr lang="th-TH" dirty="0">
                <a:solidFill>
                  <a:srgbClr val="FF0000"/>
                </a:solidFill>
              </a:rPr>
              <a:t>จะตอบกลับว่า </a:t>
            </a:r>
            <a:r>
              <a:rPr lang="en-US" dirty="0">
                <a:solidFill>
                  <a:srgbClr val="FF0000"/>
                </a:solidFill>
              </a:rPr>
              <a:t>Xia </a:t>
            </a:r>
            <a:r>
              <a:rPr lang="th-TH" dirty="0">
                <a:solidFill>
                  <a:srgbClr val="FF0000"/>
                </a:solidFill>
              </a:rPr>
              <a:t>ได้ </a:t>
            </a:r>
            <a:r>
              <a:rPr lang="en-US" dirty="0">
                <a:solidFill>
                  <a:srgbClr val="FF0000"/>
                </a:solidFill>
              </a:rPr>
              <a:t>slot </a:t>
            </a:r>
            <a:r>
              <a:rPr lang="th-TH" dirty="0">
                <a:solidFill>
                  <a:srgbClr val="FF0000"/>
                </a:solidFill>
              </a:rPr>
              <a:t>เบอร์อะไร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60" y="4214132"/>
            <a:ext cx="4536621" cy="1633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7121" y="4370622"/>
            <a:ext cx="7632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เมื่อสร้าง </a:t>
            </a:r>
            <a:r>
              <a:rPr lang="en-US" dirty="0">
                <a:solidFill>
                  <a:srgbClr val="FF0000"/>
                </a:solidFill>
              </a:rPr>
              <a:t>link (</a:t>
            </a:r>
            <a:r>
              <a:rPr lang="th-TH" dirty="0">
                <a:solidFill>
                  <a:srgbClr val="FF0000"/>
                </a:solidFill>
              </a:rPr>
              <a:t>จอง </a:t>
            </a:r>
            <a:r>
              <a:rPr lang="en-US" dirty="0">
                <a:solidFill>
                  <a:srgbClr val="FF0000"/>
                </a:solidFill>
              </a:rPr>
              <a:t>slot </a:t>
            </a:r>
            <a:r>
              <a:rPr lang="th-TH" dirty="0">
                <a:solidFill>
                  <a:srgbClr val="FF0000"/>
                </a:solidFill>
              </a:rPr>
              <a:t>ได้แล้ว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th-TH" dirty="0">
                <a:solidFill>
                  <a:srgbClr val="FF0000"/>
                </a:solidFill>
              </a:rPr>
              <a:t> ก็จะใช้ </a:t>
            </a:r>
            <a:r>
              <a:rPr lang="en-US" dirty="0">
                <a:solidFill>
                  <a:srgbClr val="FF0000"/>
                </a:solidFill>
              </a:rPr>
              <a:t>slot </a:t>
            </a:r>
            <a:r>
              <a:rPr lang="th-TH" dirty="0">
                <a:solidFill>
                  <a:srgbClr val="FF0000"/>
                </a:solidFill>
              </a:rPr>
              <a:t>เบอร์นั้น เช่น </a:t>
            </a:r>
            <a:r>
              <a:rPr lang="en-US" dirty="0" err="1">
                <a:solidFill>
                  <a:srgbClr val="FF0000"/>
                </a:solidFill>
              </a:rPr>
              <a:t>Zoya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FF0000"/>
                </a:solidFill>
              </a:rPr>
              <a:t>ใช้ </a:t>
            </a:r>
            <a:r>
              <a:rPr lang="en-US" dirty="0">
                <a:solidFill>
                  <a:srgbClr val="FF0000"/>
                </a:solidFill>
              </a:rPr>
              <a:t>slot </a:t>
            </a:r>
            <a:r>
              <a:rPr lang="th-TH" dirty="0">
                <a:solidFill>
                  <a:srgbClr val="FF0000"/>
                </a:solidFill>
              </a:rPr>
              <a:t>เบอร์ </a:t>
            </a:r>
            <a:r>
              <a:rPr lang="en-US" dirty="0">
                <a:solidFill>
                  <a:srgbClr val="FF0000"/>
                </a:solidFill>
              </a:rPr>
              <a:t>2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th-TH" dirty="0">
                <a:solidFill>
                  <a:srgbClr val="FF0000"/>
                </a:solidFill>
              </a:rPr>
              <a:t>ถ้า </a:t>
            </a:r>
            <a:r>
              <a:rPr lang="en-US" dirty="0">
                <a:solidFill>
                  <a:srgbClr val="FF0000"/>
                </a:solidFill>
              </a:rPr>
              <a:t>header = H</a:t>
            </a:r>
            <a:r>
              <a:rPr lang="en-US" baseline="-25000" dirty="0">
                <a:solidFill>
                  <a:srgbClr val="FF0000"/>
                </a:solidFill>
              </a:rPr>
              <a:t>10</a:t>
            </a:r>
            <a:r>
              <a:rPr lang="th-TH" dirty="0">
                <a:solidFill>
                  <a:srgbClr val="FF0000"/>
                </a:solidFill>
              </a:rPr>
              <a:t>	</a:t>
            </a:r>
            <a:r>
              <a:rPr lang="en-US" dirty="0" err="1">
                <a:solidFill>
                  <a:srgbClr val="FF0000"/>
                </a:solidFill>
              </a:rPr>
              <a:t>Zoya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FF0000"/>
                </a:solidFill>
              </a:rPr>
              <a:t>จะ</a:t>
            </a:r>
            <a:r>
              <a:rPr lang="en-US" dirty="0">
                <a:solidFill>
                  <a:srgbClr val="FF0000"/>
                </a:solidFill>
              </a:rPr>
              <a:t> download</a:t>
            </a:r>
            <a:r>
              <a:rPr lang="th-TH" dirty="0">
                <a:solidFill>
                  <a:srgbClr val="FF0000"/>
                </a:solidFill>
              </a:rPr>
              <a:t> โดยใช้ </a:t>
            </a:r>
            <a:r>
              <a:rPr lang="en-US" dirty="0">
                <a:solidFill>
                  <a:srgbClr val="FF0000"/>
                </a:solidFill>
              </a:rPr>
              <a:t>slot </a:t>
            </a:r>
            <a:r>
              <a:rPr lang="th-TH" dirty="0">
                <a:solidFill>
                  <a:srgbClr val="FF0000"/>
                </a:solidFill>
              </a:rPr>
              <a:t>เบอร์ </a:t>
            </a:r>
            <a:r>
              <a:rPr lang="en-US" dirty="0">
                <a:solidFill>
                  <a:srgbClr val="FF0000"/>
                </a:solidFill>
              </a:rPr>
              <a:t>2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th-TH" dirty="0">
                <a:solidFill>
                  <a:srgbClr val="FF0000"/>
                </a:solidFill>
              </a:rPr>
              <a:t>ถ้า </a:t>
            </a:r>
            <a:r>
              <a:rPr lang="en-US" dirty="0">
                <a:solidFill>
                  <a:srgbClr val="FF0000"/>
                </a:solidFill>
              </a:rPr>
              <a:t>header = H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  <a:r>
              <a:rPr lang="th-TH" dirty="0">
                <a:solidFill>
                  <a:srgbClr val="FF0000"/>
                </a:solidFill>
              </a:rPr>
              <a:t>	</a:t>
            </a:r>
            <a:r>
              <a:rPr lang="en-US" dirty="0" err="1">
                <a:solidFill>
                  <a:srgbClr val="FF0000"/>
                </a:solidFill>
              </a:rPr>
              <a:t>Zoya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FF0000"/>
                </a:solidFill>
              </a:rPr>
              <a:t>จะ </a:t>
            </a:r>
            <a:r>
              <a:rPr lang="en-US" dirty="0">
                <a:solidFill>
                  <a:srgbClr val="FF0000"/>
                </a:solidFill>
              </a:rPr>
              <a:t>upload</a:t>
            </a:r>
            <a:r>
              <a:rPr lang="th-TH" dirty="0">
                <a:solidFill>
                  <a:srgbClr val="FF0000"/>
                </a:solidFill>
              </a:rPr>
              <a:t> โดยใช้ </a:t>
            </a:r>
            <a:r>
              <a:rPr lang="en-US" dirty="0">
                <a:solidFill>
                  <a:srgbClr val="FF0000"/>
                </a:solidFill>
              </a:rPr>
              <a:t>slot </a:t>
            </a:r>
            <a:r>
              <a:rPr lang="th-TH" dirty="0">
                <a:solidFill>
                  <a:srgbClr val="FF0000"/>
                </a:solidFill>
              </a:rPr>
              <a:t>เบอร์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3667" y="6252189"/>
            <a:ext cx="9805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01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FF0000"/>
                </a:solidFill>
              </a:rPr>
              <a:t>คือให้ตอบว่าใครจะ </a:t>
            </a:r>
            <a:r>
              <a:rPr lang="en-US" dirty="0">
                <a:solidFill>
                  <a:srgbClr val="FF0000"/>
                </a:solidFill>
              </a:rPr>
              <a:t>terminate </a:t>
            </a:r>
            <a:r>
              <a:rPr lang="th-TH" dirty="0">
                <a:solidFill>
                  <a:srgbClr val="FF0000"/>
                </a:solidFill>
              </a:rPr>
              <a:t>แล้ว ตามด้วย </a:t>
            </a:r>
            <a:r>
              <a:rPr lang="en-US" dirty="0">
                <a:solidFill>
                  <a:srgbClr val="FF0000"/>
                </a:solidFill>
              </a:rPr>
              <a:t>Basil confirms (</a:t>
            </a:r>
            <a:r>
              <a:rPr lang="th-TH" dirty="0">
                <a:solidFill>
                  <a:srgbClr val="FF0000"/>
                </a:solidFill>
              </a:rPr>
              <a:t>คล้าย ๆ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00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th-TH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644" y="1426938"/>
            <a:ext cx="94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Basil </a:t>
            </a:r>
            <a:r>
              <a:rPr lang="th-TH" dirty="0">
                <a:solidFill>
                  <a:srgbClr val="FF0000"/>
                </a:solidFill>
              </a:rPr>
              <a:t>ส่ง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1272618" y="834567"/>
            <a:ext cx="188537" cy="155407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57460" y="4001290"/>
            <a:ext cx="78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Slot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5336" y="4001290"/>
            <a:ext cx="78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Slot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64931" y="4001290"/>
            <a:ext cx="78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Slot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04526" y="4001290"/>
            <a:ext cx="78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Slot 4</a:t>
            </a:r>
          </a:p>
        </p:txBody>
      </p:sp>
    </p:spTree>
    <p:extLst>
      <p:ext uri="{BB962C8B-B14F-4D97-AF65-F5344CB8AC3E}">
        <p14:creationId xmlns:p14="http://schemas.microsoft.com/office/powerpoint/2010/main" val="1961697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r>
              <a:rPr lang="th-TH" sz="2800" b="1" dirty="0"/>
              <a:t> </a:t>
            </a:r>
            <a:r>
              <a:rPr lang="en-US" sz="2800" b="1" dirty="0"/>
              <a:t>Simple Two-Way System that Works Under the Collision Model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77" y="1426000"/>
            <a:ext cx="9710651" cy="45993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8505" y="1194199"/>
            <a:ext cx="157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downlink (</a:t>
            </a:r>
            <a:r>
              <a:rPr lang="en-US" dirty="0" err="1">
                <a:solidFill>
                  <a:srgbClr val="FF0000"/>
                </a:solidFill>
              </a:rPr>
              <a:t>dn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2366" y="1194199"/>
            <a:ext cx="141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uplink (up)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2850" y="1194199"/>
            <a:ext cx="197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establishment (</a:t>
            </a:r>
            <a:r>
              <a:rPr lang="en-US" dirty="0" err="1">
                <a:solidFill>
                  <a:srgbClr val="FF0000"/>
                </a:solidFill>
              </a:rPr>
              <a:t>es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2851" y="3077061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8506" y="3077061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6722" y="3077061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dn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2851" y="4941880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8506" y="4941880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6629" y="4941880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822100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49" y="291354"/>
            <a:ext cx="11644313" cy="62175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/>
              <a:t>CDMA </a:t>
            </a:r>
            <a:r>
              <a:rPr lang="th-TH" sz="3600" b="1" dirty="0"/>
              <a:t>หรือ </a:t>
            </a:r>
            <a:r>
              <a:rPr lang="en-US" sz="3600" b="1" dirty="0"/>
              <a:t>3G</a:t>
            </a:r>
            <a:r>
              <a:rPr lang="en-US" sz="2400" dirty="0">
                <a:ea typeface="Calibri" panose="020F0502020204030204" pitchFamily="34" charset="0"/>
              </a:rPr>
              <a:t> (</a:t>
            </a:r>
            <a:r>
              <a:rPr lang="th-TH" sz="2400" dirty="0">
                <a:ea typeface="Calibri" panose="020F0502020204030204" pitchFamily="34" charset="0"/>
              </a:rPr>
              <a:t>ส่ง </a:t>
            </a:r>
            <a:r>
              <a:rPr lang="en-US" sz="2400" dirty="0">
                <a:ea typeface="Calibri" panose="020F0502020204030204" pitchFamily="34" charset="0"/>
              </a:rPr>
              <a:t>data bit </a:t>
            </a:r>
            <a:r>
              <a:rPr lang="th-TH" sz="2400" dirty="0">
                <a:ea typeface="Calibri" panose="020F0502020204030204" pitchFamily="34" charset="0"/>
              </a:rPr>
              <a:t>แค่บิตเดียว</a:t>
            </a:r>
            <a:r>
              <a:rPr lang="en-US" sz="2400" dirty="0">
                <a:ea typeface="Calibri" panose="020F0502020204030204" pitchFamily="34" charset="0"/>
              </a:rPr>
              <a:t>)</a:t>
            </a:r>
            <a:endParaRPr lang="en-US" dirty="0">
              <a:ea typeface="Calibri" panose="020F0502020204030204" pitchFamily="34" charset="0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sz="2400" dirty="0">
                <a:ea typeface="Calibri" panose="020F0502020204030204" pitchFamily="34" charset="0"/>
              </a:rPr>
              <a:t>ผู้ส่ง </a:t>
            </a:r>
            <a:r>
              <a:rPr lang="en-US" sz="2400" dirty="0">
                <a:ea typeface="Calibri" panose="020F0502020204030204" pitchFamily="34" charset="0"/>
              </a:rPr>
              <a:t>A </a:t>
            </a:r>
            <a:r>
              <a:rPr lang="th-TH" sz="2400" dirty="0">
                <a:ea typeface="Calibri" panose="020F0502020204030204" pitchFamily="34" charset="0"/>
              </a:rPr>
              <a:t>และ </a:t>
            </a:r>
            <a:r>
              <a:rPr lang="en-US" sz="2400" dirty="0">
                <a:ea typeface="Calibri" panose="020F0502020204030204" pitchFamily="34" charset="0"/>
              </a:rPr>
              <a:t>B </a:t>
            </a:r>
            <a:r>
              <a:rPr lang="th-TH" sz="2400" dirty="0">
                <a:ea typeface="Calibri" panose="020F0502020204030204" pitchFamily="34" charset="0"/>
              </a:rPr>
              <a:t>ต้องการส่งข้อมูลพร้อมๆ กัน</a:t>
            </a:r>
            <a:endParaRPr lang="en-US" dirty="0">
              <a:ea typeface="Calibri" panose="020F0502020204030204" pitchFamily="34" charset="0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</a:rPr>
              <a:t>A </a:t>
            </a:r>
            <a:r>
              <a:rPr lang="th-TH" sz="2400" dirty="0">
                <a:ea typeface="Calibri" panose="020F0502020204030204" pitchFamily="34" charset="0"/>
              </a:rPr>
              <a:t>ใช้ </a:t>
            </a:r>
            <a:r>
              <a:rPr lang="en-US" sz="2400" dirty="0">
                <a:ea typeface="Calibri" panose="020F0502020204030204" pitchFamily="34" charset="0"/>
              </a:rPr>
              <a:t>code </a:t>
            </a:r>
            <a:r>
              <a:rPr lang="th-TH" sz="2400" dirty="0">
                <a:ea typeface="Calibri" panose="020F0502020204030204" pitchFamily="34" charset="0"/>
              </a:rPr>
              <a:t>หรือ </a:t>
            </a:r>
            <a:r>
              <a:rPr lang="en-US" sz="2400" dirty="0">
                <a:ea typeface="Calibri" panose="020F0502020204030204" pitchFamily="34" charset="0"/>
              </a:rPr>
              <a:t>key </a:t>
            </a:r>
            <a:r>
              <a:rPr lang="en-US" sz="2400" dirty="0" err="1">
                <a:ea typeface="Calibri" panose="020F0502020204030204" pitchFamily="34" charset="0"/>
              </a:rPr>
              <a:t>A</a:t>
            </a:r>
            <a:r>
              <a:rPr lang="en-US" sz="2400" baseline="-25000" dirty="0" err="1">
                <a:ea typeface="Calibri" panose="020F0502020204030204" pitchFamily="34" charset="0"/>
              </a:rPr>
              <a:t>k</a:t>
            </a:r>
            <a:r>
              <a:rPr lang="en-US" sz="2400" dirty="0">
                <a:ea typeface="Calibri" panose="020F0502020204030204" pitchFamily="34" charset="0"/>
              </a:rPr>
              <a:t> = 010011 </a:t>
            </a:r>
            <a:r>
              <a:rPr lang="th-TH" sz="2400" dirty="0">
                <a:ea typeface="Calibri" panose="020F0502020204030204" pitchFamily="34" charset="0"/>
              </a:rPr>
              <a:t>และ </a:t>
            </a:r>
            <a:r>
              <a:rPr lang="en-US" sz="2400" dirty="0">
                <a:ea typeface="Calibri" panose="020F0502020204030204" pitchFamily="34" charset="0"/>
              </a:rPr>
              <a:t>B </a:t>
            </a:r>
            <a:r>
              <a:rPr lang="th-TH" sz="2400" dirty="0">
                <a:ea typeface="Calibri" panose="020F0502020204030204" pitchFamily="34" charset="0"/>
              </a:rPr>
              <a:t>ใช้ </a:t>
            </a:r>
            <a:r>
              <a:rPr lang="en-US" sz="2400" dirty="0">
                <a:ea typeface="Calibri" panose="020F0502020204030204" pitchFamily="34" charset="0"/>
              </a:rPr>
              <a:t>code </a:t>
            </a:r>
            <a:r>
              <a:rPr lang="th-TH" sz="2400" dirty="0">
                <a:ea typeface="Calibri" panose="020F0502020204030204" pitchFamily="34" charset="0"/>
              </a:rPr>
              <a:t>หรือ </a:t>
            </a:r>
            <a:r>
              <a:rPr lang="en-US" sz="2400" dirty="0">
                <a:ea typeface="Calibri" panose="020F0502020204030204" pitchFamily="34" charset="0"/>
              </a:rPr>
              <a:t>key</a:t>
            </a:r>
            <a:r>
              <a:rPr lang="th-TH" sz="2400" dirty="0"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B</a:t>
            </a:r>
            <a:r>
              <a:rPr lang="en-US" sz="2400" baseline="-25000" dirty="0">
                <a:ea typeface="Calibri" panose="020F0502020204030204" pitchFamily="34" charset="0"/>
              </a:rPr>
              <a:t>k</a:t>
            </a:r>
            <a:r>
              <a:rPr lang="en-US" sz="2400" dirty="0">
                <a:ea typeface="Calibri" panose="020F0502020204030204" pitchFamily="34" charset="0"/>
              </a:rPr>
              <a:t> = 110101</a:t>
            </a:r>
            <a:endParaRPr lang="th-TH" sz="2400" dirty="0">
              <a:ea typeface="Calibri" panose="020F0502020204030204" pitchFamily="34" charset="0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</a:rPr>
              <a:t>A </a:t>
            </a:r>
            <a:r>
              <a:rPr lang="th-TH" sz="2400" dirty="0">
                <a:ea typeface="Calibri" panose="020F0502020204030204" pitchFamily="34" charset="0"/>
              </a:rPr>
              <a:t>มี </a:t>
            </a:r>
            <a:r>
              <a:rPr lang="en-US" sz="2400" dirty="0">
                <a:ea typeface="Calibri" panose="020F0502020204030204" pitchFamily="34" charset="0"/>
              </a:rPr>
              <a:t>data bit A</a:t>
            </a:r>
            <a:r>
              <a:rPr lang="en-US" sz="2400" baseline="-25000" dirty="0">
                <a:ea typeface="Calibri" panose="020F0502020204030204" pitchFamily="34" charset="0"/>
              </a:rPr>
              <a:t>d</a:t>
            </a:r>
            <a:r>
              <a:rPr lang="en-US" sz="2400" dirty="0">
                <a:ea typeface="Calibri" panose="020F0502020204030204" pitchFamily="34" charset="0"/>
              </a:rPr>
              <a:t> = 1 (</a:t>
            </a:r>
            <a:r>
              <a:rPr lang="th-TH" sz="2400" dirty="0">
                <a:ea typeface="Calibri" panose="020F0502020204030204" pitchFamily="34" charset="0"/>
              </a:rPr>
              <a:t>แทนด้วย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</a:rPr>
              <a:t>+1</a:t>
            </a:r>
            <a:r>
              <a:rPr lang="en-US" sz="2400" dirty="0">
                <a:ea typeface="Calibri" panose="020F0502020204030204" pitchFamily="34" charset="0"/>
              </a:rPr>
              <a:t>) </a:t>
            </a:r>
            <a:r>
              <a:rPr lang="th-TH" sz="2400" dirty="0">
                <a:ea typeface="Calibri" panose="020F0502020204030204" pitchFamily="34" charset="0"/>
              </a:rPr>
              <a:t>และ </a:t>
            </a:r>
            <a:r>
              <a:rPr lang="en-US" sz="2400" dirty="0">
                <a:ea typeface="Calibri" panose="020F0502020204030204" pitchFamily="34" charset="0"/>
              </a:rPr>
              <a:t>B </a:t>
            </a:r>
            <a:r>
              <a:rPr lang="th-TH" sz="2400" dirty="0">
                <a:ea typeface="Calibri" panose="020F0502020204030204" pitchFamily="34" charset="0"/>
              </a:rPr>
              <a:t>มี </a:t>
            </a:r>
            <a:r>
              <a:rPr lang="en-US" sz="2400" dirty="0">
                <a:ea typeface="Calibri" panose="020F0502020204030204" pitchFamily="34" charset="0"/>
              </a:rPr>
              <a:t>data bit </a:t>
            </a:r>
            <a:r>
              <a:rPr lang="en-US" sz="2400" dirty="0" err="1">
                <a:ea typeface="Calibri" panose="020F0502020204030204" pitchFamily="34" charset="0"/>
              </a:rPr>
              <a:t>B</a:t>
            </a:r>
            <a:r>
              <a:rPr lang="en-US" sz="2400" baseline="-25000" dirty="0" err="1">
                <a:ea typeface="Calibri" panose="020F0502020204030204" pitchFamily="34" charset="0"/>
              </a:rPr>
              <a:t>d</a:t>
            </a:r>
            <a:r>
              <a:rPr lang="en-US" sz="2400" dirty="0">
                <a:ea typeface="Calibri" panose="020F0502020204030204" pitchFamily="34" charset="0"/>
              </a:rPr>
              <a:t> = 0 (</a:t>
            </a:r>
            <a:r>
              <a:rPr lang="th-TH" sz="2400" dirty="0">
                <a:ea typeface="Calibri" panose="020F0502020204030204" pitchFamily="34" charset="0"/>
              </a:rPr>
              <a:t>แทนด้วย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</a:rPr>
              <a:t>–1</a:t>
            </a:r>
            <a:r>
              <a:rPr lang="en-US" sz="2400" dirty="0">
                <a:ea typeface="Calibri" panose="020F0502020204030204" pitchFamily="34" charset="0"/>
              </a:rPr>
              <a:t>)</a:t>
            </a:r>
            <a:endParaRPr lang="en-US" dirty="0">
              <a:ea typeface="Calibri" panose="020F0502020204030204" pitchFamily="34" charset="0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</a:rPr>
              <a:t>A </a:t>
            </a:r>
            <a:r>
              <a:rPr lang="th-TH" sz="2400" dirty="0">
                <a:ea typeface="Calibri" panose="020F0502020204030204" pitchFamily="34" charset="0"/>
              </a:rPr>
              <a:t>ส่ง </a:t>
            </a:r>
            <a:r>
              <a:rPr lang="en-US" sz="2400" dirty="0">
                <a:ea typeface="Calibri" panose="020F0502020204030204" pitchFamily="34" charset="0"/>
              </a:rPr>
              <a:t>signal</a:t>
            </a:r>
            <a:r>
              <a:rPr lang="th-TH" sz="2400" dirty="0"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A</a:t>
            </a:r>
            <a:r>
              <a:rPr lang="en-US" sz="2400" baseline="-25000" dirty="0">
                <a:ea typeface="Calibri" panose="020F0502020204030204" pitchFamily="34" charset="0"/>
              </a:rPr>
              <a:t>s</a:t>
            </a:r>
            <a:r>
              <a:rPr lang="en-US" sz="2400" dirty="0">
                <a:ea typeface="Calibri" panose="020F0502020204030204" pitchFamily="34" charset="0"/>
              </a:rPr>
              <a:t> = A</a:t>
            </a:r>
            <a:r>
              <a:rPr lang="en-US" sz="2400" baseline="-25000" dirty="0">
                <a:ea typeface="Calibri" panose="020F0502020204030204" pitchFamily="34" charset="0"/>
              </a:rPr>
              <a:t>d</a:t>
            </a:r>
            <a:r>
              <a:rPr lang="en-US" sz="2400" dirty="0">
                <a:ea typeface="Calibri" panose="020F0502020204030204" pitchFamily="34" charset="0"/>
              </a:rPr>
              <a:t> * </a:t>
            </a:r>
            <a:r>
              <a:rPr lang="en-US" sz="2400" dirty="0" err="1">
                <a:ea typeface="Calibri" panose="020F0502020204030204" pitchFamily="34" charset="0"/>
              </a:rPr>
              <a:t>A</a:t>
            </a:r>
            <a:r>
              <a:rPr lang="en-US" sz="2400" baseline="-25000" dirty="0" err="1">
                <a:ea typeface="Calibri" panose="020F0502020204030204" pitchFamily="34" charset="0"/>
              </a:rPr>
              <a:t>k</a:t>
            </a:r>
            <a:r>
              <a:rPr lang="en-US" sz="2400" dirty="0">
                <a:ea typeface="Calibri" panose="020F0502020204030204" pitchFamily="34" charset="0"/>
              </a:rPr>
              <a:t> =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</a:rPr>
              <a:t>+1</a:t>
            </a:r>
            <a:r>
              <a:rPr lang="en-US" sz="2400" dirty="0">
                <a:ea typeface="Calibri" panose="020F0502020204030204" pitchFamily="34" charset="0"/>
              </a:rPr>
              <a:t>*(–1, +1, –1, –1, +1, +1) = (–1, +1, –1, –1, +1, +1)</a:t>
            </a:r>
            <a:endParaRPr lang="en-US" dirty="0">
              <a:ea typeface="Calibri" panose="020F0502020204030204" pitchFamily="34" charset="0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</a:rPr>
              <a:t>B </a:t>
            </a:r>
            <a:r>
              <a:rPr lang="th-TH" sz="2400" dirty="0">
                <a:ea typeface="Calibri" panose="020F0502020204030204" pitchFamily="34" charset="0"/>
              </a:rPr>
              <a:t>ส่ง </a:t>
            </a:r>
            <a:r>
              <a:rPr lang="en-US" sz="2400" dirty="0">
                <a:ea typeface="Calibri" panose="020F0502020204030204" pitchFamily="34" charset="0"/>
              </a:rPr>
              <a:t>signal</a:t>
            </a:r>
            <a:r>
              <a:rPr lang="th-TH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</a:t>
            </a:r>
            <a:r>
              <a:rPr lang="en-US" sz="2400" baseline="-25000" dirty="0" err="1">
                <a:ea typeface="Calibri" panose="020F0502020204030204" pitchFamily="34" charset="0"/>
              </a:rPr>
              <a:t>s</a:t>
            </a:r>
            <a:r>
              <a:rPr lang="en-US" sz="2400" dirty="0">
                <a:ea typeface="Calibri" panose="020F0502020204030204" pitchFamily="34" charset="0"/>
              </a:rPr>
              <a:t> = </a:t>
            </a:r>
            <a:r>
              <a:rPr lang="en-US" sz="2400" dirty="0" err="1">
                <a:ea typeface="Calibri" panose="020F0502020204030204" pitchFamily="34" charset="0"/>
              </a:rPr>
              <a:t>B</a:t>
            </a:r>
            <a:r>
              <a:rPr lang="en-US" sz="2400" baseline="-25000" dirty="0" err="1">
                <a:ea typeface="Calibri" panose="020F0502020204030204" pitchFamily="34" charset="0"/>
              </a:rPr>
              <a:t>d</a:t>
            </a:r>
            <a:r>
              <a:rPr lang="en-US" sz="2400" dirty="0">
                <a:ea typeface="Calibri" panose="020F0502020204030204" pitchFamily="34" charset="0"/>
              </a:rPr>
              <a:t> * B</a:t>
            </a:r>
            <a:r>
              <a:rPr lang="en-US" sz="2400" baseline="-25000" dirty="0">
                <a:ea typeface="Calibri" panose="020F0502020204030204" pitchFamily="34" charset="0"/>
              </a:rPr>
              <a:t>k</a:t>
            </a:r>
            <a:r>
              <a:rPr lang="en-US" sz="2400" dirty="0">
                <a:ea typeface="Calibri" panose="020F0502020204030204" pitchFamily="34" charset="0"/>
              </a:rPr>
              <a:t> =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</a:rPr>
              <a:t>–1</a:t>
            </a:r>
            <a:r>
              <a:rPr lang="en-US" sz="2400" dirty="0">
                <a:ea typeface="Calibri" panose="020F0502020204030204" pitchFamily="34" charset="0"/>
              </a:rPr>
              <a:t>*(+1, +1, –1, +1, –1, +1) = (–1, –1, +1, –1, +1, –1)</a:t>
            </a:r>
            <a:endParaRPr lang="en-US" dirty="0">
              <a:ea typeface="Calibri" panose="020F0502020204030204" pitchFamily="34" charset="0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sz="2400" dirty="0">
                <a:ea typeface="Calibri" panose="020F0502020204030204" pitchFamily="34" charset="0"/>
              </a:rPr>
              <a:t>สังเกตว่า </a:t>
            </a:r>
            <a:r>
              <a:rPr lang="en-US" sz="2400" dirty="0" err="1">
                <a:ea typeface="Calibri" panose="020F0502020204030204" pitchFamily="34" charset="0"/>
              </a:rPr>
              <a:t>A</a:t>
            </a:r>
            <a:r>
              <a:rPr lang="en-US" sz="2400" baseline="-25000" dirty="0" err="1">
                <a:ea typeface="Calibri" panose="020F0502020204030204" pitchFamily="34" charset="0"/>
              </a:rPr>
              <a:t>k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th-TH" sz="2400" dirty="0">
                <a:ea typeface="Calibri" panose="020F0502020204030204" pitchFamily="34" charset="0"/>
              </a:rPr>
              <a:t>ตั้งฉากกับ </a:t>
            </a:r>
            <a:r>
              <a:rPr lang="en-US" sz="2400" dirty="0">
                <a:ea typeface="Calibri" panose="020F0502020204030204" pitchFamily="34" charset="0"/>
              </a:rPr>
              <a:t>B</a:t>
            </a:r>
            <a:r>
              <a:rPr lang="en-US" sz="2400" baseline="-25000" dirty="0">
                <a:ea typeface="Calibri" panose="020F0502020204030204" pitchFamily="34" charset="0"/>
              </a:rPr>
              <a:t>k</a:t>
            </a:r>
            <a:r>
              <a:rPr lang="en-US" sz="2400" dirty="0">
                <a:ea typeface="Calibri" panose="020F0502020204030204" pitchFamily="34" charset="0"/>
              </a:rPr>
              <a:t> (</a:t>
            </a:r>
            <a:r>
              <a:rPr lang="en-US" sz="2400" dirty="0" err="1">
                <a:ea typeface="Calibri" panose="020F0502020204030204" pitchFamily="34" charset="0"/>
              </a:rPr>
              <a:t>A</a:t>
            </a:r>
            <a:r>
              <a:rPr lang="en-US" sz="2400" baseline="-25000" dirty="0" err="1">
                <a:ea typeface="Calibri" panose="020F0502020204030204" pitchFamily="34" charset="0"/>
              </a:rPr>
              <a:t>k</a:t>
            </a:r>
            <a:r>
              <a:rPr lang="en-US" sz="2400" dirty="0">
                <a:ea typeface="Calibri" panose="020F0502020204030204" pitchFamily="34" charset="0"/>
              </a:rPr>
              <a:t> * B</a:t>
            </a:r>
            <a:r>
              <a:rPr lang="en-US" sz="2400" baseline="-25000" dirty="0">
                <a:ea typeface="Calibri" panose="020F0502020204030204" pitchFamily="34" charset="0"/>
              </a:rPr>
              <a:t>k</a:t>
            </a:r>
            <a:r>
              <a:rPr lang="en-US" sz="2400" dirty="0">
                <a:ea typeface="Calibri" panose="020F0502020204030204" pitchFamily="34" charset="0"/>
              </a:rPr>
              <a:t> = 0) </a:t>
            </a:r>
            <a:r>
              <a:rPr lang="th-TH" sz="2400" dirty="0">
                <a:ea typeface="Calibri" panose="020F0502020204030204" pitchFamily="34" charset="0"/>
              </a:rPr>
              <a:t>แล้วถ้า </a:t>
            </a:r>
            <a:r>
              <a:rPr lang="en-US" sz="2400" dirty="0">
                <a:ea typeface="Calibri" panose="020F0502020204030204" pitchFamily="34" charset="0"/>
              </a:rPr>
              <a:t>key </a:t>
            </a:r>
            <a:r>
              <a:rPr lang="th-TH" sz="2400" dirty="0">
                <a:ea typeface="Calibri" panose="020F0502020204030204" pitchFamily="34" charset="0"/>
              </a:rPr>
              <a:t>ไม่ตั้งฉากกันจะเกิดอะไรขึ้น </a:t>
            </a:r>
            <a:r>
              <a:rPr lang="en-US" sz="2400" dirty="0">
                <a:ea typeface="Calibri" panose="020F0502020204030204" pitchFamily="34" charset="0"/>
              </a:rPr>
              <a:t>?</a:t>
            </a:r>
            <a:endParaRPr lang="en-US" dirty="0">
              <a:ea typeface="Calibri" panose="020F0502020204030204" pitchFamily="34" charset="0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sz="2400" dirty="0">
                <a:ea typeface="Calibri" panose="020F0502020204030204" pitchFamily="34" charset="0"/>
              </a:rPr>
              <a:t>สัญญาณถูกส่งออกมาพร้อมกัน ที่ความถี่เดียวกัน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th-TH" sz="2400" dirty="0">
                <a:ea typeface="Calibri" panose="020F0502020204030204" pitchFamily="34" charset="0"/>
              </a:rPr>
              <a:t>ผสมกันในอากาศ </a:t>
            </a:r>
            <a:r>
              <a:rPr lang="en-US" sz="2400" dirty="0">
                <a:ea typeface="Calibri" panose="020F0502020204030204" pitchFamily="34" charset="0"/>
              </a:rPr>
              <a:t>C = A</a:t>
            </a:r>
            <a:r>
              <a:rPr lang="en-US" sz="2400" baseline="-25000" dirty="0">
                <a:ea typeface="Calibri" panose="020F0502020204030204" pitchFamily="34" charset="0"/>
              </a:rPr>
              <a:t>s</a:t>
            </a:r>
            <a:r>
              <a:rPr lang="en-US" sz="2400" dirty="0">
                <a:ea typeface="Calibri" panose="020F0502020204030204" pitchFamily="34" charset="0"/>
              </a:rPr>
              <a:t> + </a:t>
            </a:r>
            <a:r>
              <a:rPr lang="en-US" sz="2400" dirty="0" err="1">
                <a:ea typeface="Calibri" panose="020F0502020204030204" pitchFamily="34" charset="0"/>
              </a:rPr>
              <a:t>B</a:t>
            </a:r>
            <a:r>
              <a:rPr lang="en-US" sz="2400" baseline="-25000" dirty="0" err="1">
                <a:ea typeface="Calibri" panose="020F0502020204030204" pitchFamily="34" charset="0"/>
              </a:rPr>
              <a:t>s</a:t>
            </a:r>
            <a:r>
              <a:rPr lang="en-US" sz="2400" baseline="-25000" dirty="0"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= (–2, 0, 0, –2, +2, 0)</a:t>
            </a:r>
            <a:endParaRPr lang="th-TH" sz="2400" dirty="0">
              <a:ea typeface="Calibri" panose="020F0502020204030204" pitchFamily="34" charset="0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sz="2400" dirty="0">
                <a:ea typeface="Calibri" panose="020F0502020204030204" pitchFamily="34" charset="0"/>
              </a:rPr>
              <a:t>ถ้าผู้รับต้องการรับสัญญาณจาก </a:t>
            </a:r>
            <a:r>
              <a:rPr lang="en-US" sz="2400" dirty="0">
                <a:ea typeface="Calibri" panose="020F0502020204030204" pitchFamily="34" charset="0"/>
              </a:rPr>
              <a:t>A</a:t>
            </a:r>
            <a:r>
              <a:rPr lang="th-TH" sz="2400" dirty="0"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(</a:t>
            </a:r>
            <a:r>
              <a:rPr lang="th-TH" sz="2400" dirty="0">
                <a:ea typeface="Calibri" panose="020F0502020204030204" pitchFamily="34" charset="0"/>
              </a:rPr>
              <a:t>ตั้งใจฟังภาษา </a:t>
            </a:r>
            <a:r>
              <a:rPr lang="en-US" sz="2400" dirty="0">
                <a:ea typeface="Calibri" panose="020F0502020204030204" pitchFamily="34" charset="0"/>
              </a:rPr>
              <a:t>A)</a:t>
            </a:r>
            <a:endParaRPr lang="en-US" dirty="0">
              <a:ea typeface="Calibri" panose="020F0502020204030204" pitchFamily="34" charset="0"/>
            </a:endParaRPr>
          </a:p>
          <a:p>
            <a:pPr marL="457200" indent="457200" algn="thaiDi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</a:rPr>
              <a:t>C * </a:t>
            </a:r>
            <a:r>
              <a:rPr lang="en-US" sz="2400" dirty="0" err="1">
                <a:ea typeface="Calibri" panose="020F0502020204030204" pitchFamily="34" charset="0"/>
              </a:rPr>
              <a:t>A</a:t>
            </a:r>
            <a:r>
              <a:rPr lang="en-US" sz="2400" baseline="-25000" dirty="0" err="1">
                <a:ea typeface="Calibri" panose="020F0502020204030204" pitchFamily="34" charset="0"/>
              </a:rPr>
              <a:t>k</a:t>
            </a:r>
            <a:r>
              <a:rPr lang="en-US" sz="2400" dirty="0">
                <a:ea typeface="Calibri" panose="020F0502020204030204" pitchFamily="34" charset="0"/>
              </a:rPr>
              <a:t> = (–2, 0, 0, –2, +2, 0) * (–1, +1, –1, –1, +1, +1) = 2 + 0 + 0 + 2 + 2 + 0 = +6</a:t>
            </a:r>
            <a:endParaRPr lang="en-US" dirty="0">
              <a:ea typeface="Calibri" panose="020F0502020204030204" pitchFamily="34" charset="0"/>
            </a:endParaRPr>
          </a:p>
          <a:p>
            <a:pPr marL="457200" indent="457200" algn="thaiDist">
              <a:lnSpc>
                <a:spcPct val="107000"/>
              </a:lnSpc>
              <a:spcAft>
                <a:spcPts val="0"/>
              </a:spcAft>
            </a:pPr>
            <a:r>
              <a:rPr lang="th-TH" sz="2400" dirty="0">
                <a:ea typeface="Calibri" panose="020F0502020204030204" pitchFamily="34" charset="0"/>
              </a:rPr>
              <a:t>ได้ </a:t>
            </a:r>
            <a:r>
              <a:rPr lang="en-US" sz="2400" dirty="0">
                <a:ea typeface="Calibri" panose="020F0502020204030204" pitchFamily="34" charset="0"/>
              </a:rPr>
              <a:t>positive value </a:t>
            </a:r>
            <a:r>
              <a:rPr lang="th-TH" sz="2400" dirty="0">
                <a:ea typeface="Calibri" panose="020F0502020204030204" pitchFamily="34" charset="0"/>
              </a:rPr>
              <a:t>ดังนั้น ข้อมูลที่ส่งมาคือ </a:t>
            </a:r>
            <a:r>
              <a:rPr lang="en-US" sz="2400" dirty="0">
                <a:ea typeface="Calibri" panose="020F0502020204030204" pitchFamily="34" charset="0"/>
              </a:rPr>
              <a:t>1</a:t>
            </a:r>
            <a:endParaRPr lang="en-US" dirty="0">
              <a:ea typeface="Calibri" panose="020F0502020204030204" pitchFamily="34" charset="0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sz="2400" dirty="0">
                <a:ea typeface="Calibri" panose="020F0502020204030204" pitchFamily="34" charset="0"/>
              </a:rPr>
              <a:t>ถ้าผู้รับต้องการรับสัญญาณจาก </a:t>
            </a:r>
            <a:r>
              <a:rPr lang="en-US" sz="2400" dirty="0">
                <a:ea typeface="Calibri" panose="020F0502020204030204" pitchFamily="34" charset="0"/>
              </a:rPr>
              <a:t>B</a:t>
            </a:r>
            <a:endParaRPr lang="en-US" dirty="0">
              <a:ea typeface="Calibri" panose="020F0502020204030204" pitchFamily="34" charset="0"/>
            </a:endParaRPr>
          </a:p>
          <a:p>
            <a:pPr marL="457200" indent="457200" algn="thaiDi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</a:rPr>
              <a:t>C * B</a:t>
            </a:r>
            <a:r>
              <a:rPr lang="en-US" sz="2400" baseline="-25000" dirty="0">
                <a:ea typeface="Calibri" panose="020F0502020204030204" pitchFamily="34" charset="0"/>
              </a:rPr>
              <a:t>k</a:t>
            </a:r>
            <a:r>
              <a:rPr lang="en-US" sz="2400" dirty="0">
                <a:ea typeface="Calibri" panose="020F0502020204030204" pitchFamily="34" charset="0"/>
              </a:rPr>
              <a:t> = (–2, 0, 0, –2, +2, 0) * (+1, +1, –1, +1, –1, +1) = –2 + 0 + 0 – 2 – 2 + 0 = –6</a:t>
            </a:r>
            <a:endParaRPr lang="en-US" dirty="0">
              <a:ea typeface="Calibri" panose="020F0502020204030204" pitchFamily="34" charset="0"/>
            </a:endParaRPr>
          </a:p>
          <a:p>
            <a:pPr marL="457200" indent="457200" algn="thaiDist">
              <a:lnSpc>
                <a:spcPct val="107000"/>
              </a:lnSpc>
              <a:spcAft>
                <a:spcPts val="0"/>
              </a:spcAft>
            </a:pPr>
            <a:r>
              <a:rPr lang="th-TH" sz="2400" dirty="0">
                <a:ea typeface="Calibri" panose="020F0502020204030204" pitchFamily="34" charset="0"/>
              </a:rPr>
              <a:t>ได้ </a:t>
            </a:r>
            <a:r>
              <a:rPr lang="en-US" sz="2400" dirty="0">
                <a:ea typeface="Calibri" panose="020F0502020204030204" pitchFamily="34" charset="0"/>
              </a:rPr>
              <a:t>negative value </a:t>
            </a:r>
            <a:r>
              <a:rPr lang="th-TH" sz="2400" dirty="0">
                <a:ea typeface="Calibri" panose="020F0502020204030204" pitchFamily="34" charset="0"/>
              </a:rPr>
              <a:t>ดังนั้น ข้อมูลที่ส่งมาคือ </a:t>
            </a:r>
            <a:r>
              <a:rPr lang="en-US" sz="2400" dirty="0">
                <a:ea typeface="Calibri" panose="020F0502020204030204" pitchFamily="34" charset="0"/>
              </a:rPr>
              <a:t>0</a:t>
            </a:r>
            <a:endParaRPr lang="en-US" dirty="0">
              <a:ea typeface="Calibri" panose="020F0502020204030204" pitchFamily="34" charset="0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sz="2400" dirty="0">
                <a:ea typeface="Calibri" panose="020F0502020204030204" pitchFamily="34" charset="0"/>
              </a:rPr>
              <a:t>ถ้ามีการรบกวน </a:t>
            </a:r>
            <a:r>
              <a:rPr lang="en-US" sz="2400" dirty="0">
                <a:ea typeface="Calibri" panose="020F0502020204030204" pitchFamily="34" charset="0"/>
              </a:rPr>
              <a:t>(noise) </a:t>
            </a:r>
            <a:r>
              <a:rPr lang="th-TH" sz="2400" dirty="0">
                <a:ea typeface="Calibri" panose="020F0502020204030204" pitchFamily="34" charset="0"/>
              </a:rPr>
              <a:t>จะทำให้ได้ค่าลดลง ใกล้ศูนย์มากขึ้น ถ้ามี </a:t>
            </a:r>
            <a:r>
              <a:rPr lang="en-US" sz="2400" dirty="0">
                <a:ea typeface="Calibri" panose="020F0502020204030204" pitchFamily="34" charset="0"/>
              </a:rPr>
              <a:t>noise </a:t>
            </a:r>
            <a:r>
              <a:rPr lang="th-TH" sz="2400" dirty="0">
                <a:ea typeface="Calibri" panose="020F0502020204030204" pitchFamily="34" charset="0"/>
              </a:rPr>
              <a:t>มากจะตัดสินยากว่าเป็น </a:t>
            </a:r>
            <a:r>
              <a:rPr lang="en-US" sz="2400" dirty="0">
                <a:ea typeface="Calibri" panose="020F0502020204030204" pitchFamily="34" charset="0"/>
              </a:rPr>
              <a:t>0 </a:t>
            </a:r>
            <a:r>
              <a:rPr lang="th-TH" sz="2400" dirty="0">
                <a:ea typeface="Calibri" panose="020F0502020204030204" pitchFamily="34" charset="0"/>
              </a:rPr>
              <a:t>หรือ </a:t>
            </a:r>
            <a:r>
              <a:rPr lang="en-US" sz="2400" dirty="0">
                <a:ea typeface="Calibri" panose="020F0502020204030204" pitchFamily="34" charset="0"/>
              </a:rPr>
              <a:t>1</a:t>
            </a:r>
            <a:endParaRPr lang="en-US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3257" y="562284"/>
            <a:ext cx="2987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ต้องใช้ </a:t>
            </a:r>
            <a:r>
              <a:rPr lang="en-US" dirty="0">
                <a:solidFill>
                  <a:srgbClr val="FF0000"/>
                </a:solidFill>
              </a:rPr>
              <a:t>key </a:t>
            </a:r>
            <a:r>
              <a:rPr lang="th-TH" dirty="0">
                <a:solidFill>
                  <a:srgbClr val="FF0000"/>
                </a:solidFill>
              </a:rPr>
              <a:t>ที่ </a:t>
            </a:r>
            <a:r>
              <a:rPr lang="en-US" dirty="0">
                <a:solidFill>
                  <a:srgbClr val="FF0000"/>
                </a:solidFill>
              </a:rPr>
              <a:t>orthogonal </a:t>
            </a:r>
            <a:r>
              <a:rPr lang="th-TH" dirty="0">
                <a:solidFill>
                  <a:srgbClr val="FF0000"/>
                </a:solidFill>
              </a:rPr>
              <a:t>กัน</a:t>
            </a:r>
          </a:p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th-TH" dirty="0">
                <a:solidFill>
                  <a:srgbClr val="FF0000"/>
                </a:solidFill>
              </a:rPr>
              <a:t>เหมือนภาษาที่ต่างกันมาก</a:t>
            </a:r>
            <a:r>
              <a:rPr lang="en-US" dirty="0">
                <a:solidFill>
                  <a:srgbClr val="FF0000"/>
                </a:solidFill>
              </a:rPr>
              <a:t>)</a:t>
            </a:r>
            <a:br>
              <a:rPr lang="th-TH" dirty="0">
                <a:solidFill>
                  <a:srgbClr val="FF0000"/>
                </a:solidFill>
              </a:rPr>
            </a:b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ถ้า </a:t>
            </a:r>
            <a:r>
              <a:rPr lang="en-US" dirty="0">
                <a:solidFill>
                  <a:srgbClr val="FF0000"/>
                </a:solidFill>
              </a:rPr>
              <a:t>fix </a:t>
            </a:r>
            <a:r>
              <a:rPr lang="th-TH" dirty="0">
                <a:solidFill>
                  <a:srgbClr val="FF0000"/>
                </a:solidFill>
              </a:rPr>
              <a:t>ความยาว </a:t>
            </a:r>
            <a:r>
              <a:rPr lang="en-US" dirty="0">
                <a:solidFill>
                  <a:srgbClr val="FF0000"/>
                </a:solidFill>
              </a:rPr>
              <a:t>key </a:t>
            </a:r>
            <a:r>
              <a:rPr lang="th-TH" dirty="0">
                <a:solidFill>
                  <a:srgbClr val="FF0000"/>
                </a:solidFill>
              </a:rPr>
              <a:t>ไว้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orthogonal key </a:t>
            </a:r>
            <a:r>
              <a:rPr lang="th-TH">
                <a:solidFill>
                  <a:srgbClr val="FF0000"/>
                </a:solidFill>
              </a:rPr>
              <a:t>จะมี</a:t>
            </a:r>
            <a:r>
              <a:rPr lang="th-TH" dirty="0">
                <a:solidFill>
                  <a:srgbClr val="FF0000"/>
                </a:solidFill>
              </a:rPr>
              <a:t>จำนวนจำกัด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13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50" y="277549"/>
            <a:ext cx="11429999" cy="28585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</a:pPr>
            <a:r>
              <a:rPr lang="th-TH" sz="2400" dirty="0">
                <a:ea typeface="Calibri" panose="020F0502020204030204" pitchFamily="34" charset="0"/>
              </a:rPr>
              <a:t>สมมติว่าสัญญาณ </a:t>
            </a:r>
            <a:r>
              <a:rPr lang="en-US" sz="2400" dirty="0">
                <a:ea typeface="Calibri" panose="020F0502020204030204" pitchFamily="34" charset="0"/>
              </a:rPr>
              <a:t>B </a:t>
            </a:r>
            <a:r>
              <a:rPr lang="th-TH" sz="2400" dirty="0">
                <a:ea typeface="Calibri" panose="020F0502020204030204" pitchFamily="34" charset="0"/>
              </a:rPr>
              <a:t>แรงกว่า </a:t>
            </a:r>
            <a:r>
              <a:rPr lang="en-US" sz="2400" dirty="0">
                <a:ea typeface="Calibri" panose="020F0502020204030204" pitchFamily="34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</a:rPr>
              <a:t>5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th-TH" sz="2400" dirty="0">
                <a:ea typeface="Calibri" panose="020F0502020204030204" pitchFamily="34" charset="0"/>
              </a:rPr>
              <a:t>เท่า</a:t>
            </a:r>
            <a:endParaRPr lang="en-US" sz="2400" dirty="0">
              <a:ea typeface="Calibri" panose="020F0502020204030204" pitchFamily="34" charset="0"/>
            </a:endParaRPr>
          </a:p>
          <a:p>
            <a:pPr marL="342900" indent="-342900" algn="thaiDi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</a:rPr>
              <a:t>C' = A</a:t>
            </a:r>
            <a:r>
              <a:rPr lang="en-US" sz="2400" baseline="-25000" dirty="0">
                <a:ea typeface="Calibri" panose="020F0502020204030204" pitchFamily="34" charset="0"/>
              </a:rPr>
              <a:t>s</a:t>
            </a:r>
            <a:r>
              <a:rPr lang="en-US" sz="2400" dirty="0">
                <a:ea typeface="Calibri" panose="020F0502020204030204" pitchFamily="34" charset="0"/>
              </a:rPr>
              <a:t> +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</a:rPr>
              <a:t>5</a:t>
            </a:r>
            <a:r>
              <a:rPr lang="en-US" sz="2400" dirty="0">
                <a:ea typeface="Calibri" panose="020F0502020204030204" pitchFamily="34" charset="0"/>
              </a:rPr>
              <a:t>*</a:t>
            </a:r>
            <a:r>
              <a:rPr lang="en-US" sz="2400" dirty="0" err="1">
                <a:ea typeface="Calibri" panose="020F0502020204030204" pitchFamily="34" charset="0"/>
              </a:rPr>
              <a:t>B</a:t>
            </a:r>
            <a:r>
              <a:rPr lang="en-US" sz="2400" baseline="-25000" dirty="0" err="1">
                <a:ea typeface="Calibri" panose="020F0502020204030204" pitchFamily="34" charset="0"/>
              </a:rPr>
              <a:t>s</a:t>
            </a:r>
            <a:r>
              <a:rPr lang="en-US" sz="2400" dirty="0">
                <a:ea typeface="Calibri" panose="020F0502020204030204" pitchFamily="34" charset="0"/>
              </a:rPr>
              <a:t> = (–1, +1, –1, –1, +1, +1) + (–5, –5, +5, –5,</a:t>
            </a:r>
            <a:r>
              <a:rPr lang="th-TH" sz="2400" dirty="0"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+5, –5) = (–6, –4, +4, –6, +6, –4)</a:t>
            </a:r>
          </a:p>
          <a:p>
            <a:pPr marL="342900" indent="-342900" algn="thaiDi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-TH" sz="2400" dirty="0">
                <a:ea typeface="Calibri" panose="020F0502020204030204" pitchFamily="34" charset="0"/>
              </a:rPr>
              <a:t>ผู้รับสัญญาณ </a:t>
            </a:r>
            <a:r>
              <a:rPr lang="en-US" sz="2400" dirty="0">
                <a:ea typeface="Calibri" panose="020F0502020204030204" pitchFamily="34" charset="0"/>
              </a:rPr>
              <a:t>B: C'*B</a:t>
            </a:r>
            <a:r>
              <a:rPr lang="en-US" sz="2400" baseline="-25000" dirty="0">
                <a:ea typeface="Calibri" panose="020F0502020204030204" pitchFamily="34" charset="0"/>
              </a:rPr>
              <a:t>k</a:t>
            </a:r>
            <a:r>
              <a:rPr lang="en-US" sz="2400" dirty="0">
                <a:ea typeface="Calibri" panose="020F0502020204030204" pitchFamily="34" charset="0"/>
              </a:rPr>
              <a:t> = –6 –4 – 4 – 6 – 6 – 4= –30 (</a:t>
            </a:r>
            <a:r>
              <a:rPr lang="th-TH" sz="2400" dirty="0">
                <a:ea typeface="Calibri" panose="020F0502020204030204" pitchFamily="34" charset="0"/>
              </a:rPr>
              <a:t>ลบเยอะ มองเห็นชัดว่าข้อมูลที่ส่งมาคือ </a:t>
            </a:r>
            <a:r>
              <a:rPr lang="en-US" sz="2400" dirty="0">
                <a:ea typeface="Calibri" panose="020F0502020204030204" pitchFamily="34" charset="0"/>
              </a:rPr>
              <a:t>0)</a:t>
            </a:r>
          </a:p>
          <a:p>
            <a:pPr marL="342900" indent="-342900" algn="thaiDi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-TH" sz="2400" dirty="0">
                <a:ea typeface="Calibri" panose="020F0502020204030204" pitchFamily="34" charset="0"/>
              </a:rPr>
              <a:t>ผู้รับสัญญาณ </a:t>
            </a:r>
            <a:r>
              <a:rPr lang="en-US" sz="2400" dirty="0">
                <a:ea typeface="Calibri" panose="020F0502020204030204" pitchFamily="34" charset="0"/>
              </a:rPr>
              <a:t>A: C'*</a:t>
            </a:r>
            <a:r>
              <a:rPr lang="en-US" sz="2400" dirty="0" err="1">
                <a:ea typeface="Calibri" panose="020F0502020204030204" pitchFamily="34" charset="0"/>
              </a:rPr>
              <a:t>A</a:t>
            </a:r>
            <a:r>
              <a:rPr lang="en-US" sz="2400" baseline="-25000" dirty="0" err="1">
                <a:ea typeface="Calibri" panose="020F0502020204030204" pitchFamily="34" charset="0"/>
              </a:rPr>
              <a:t>k</a:t>
            </a:r>
            <a:r>
              <a:rPr lang="en-US" sz="2400" dirty="0">
                <a:ea typeface="Calibri" panose="020F0502020204030204" pitchFamily="34" charset="0"/>
              </a:rPr>
              <a:t> = 6 – 4 – 4 + 6 + 6 – 4 = 6</a:t>
            </a:r>
            <a:r>
              <a:rPr lang="th-TH" sz="2400" dirty="0"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(</a:t>
            </a:r>
            <a:r>
              <a:rPr lang="th-TH" sz="2400" dirty="0">
                <a:ea typeface="Calibri" panose="020F0502020204030204" pitchFamily="34" charset="0"/>
              </a:rPr>
              <a:t>บวก ข้อมูลที่ส่งมาคือ </a:t>
            </a:r>
            <a:r>
              <a:rPr lang="en-US" sz="2400" dirty="0">
                <a:ea typeface="Calibri" panose="020F0502020204030204" pitchFamily="34" charset="0"/>
              </a:rPr>
              <a:t>1 </a:t>
            </a:r>
            <a:r>
              <a:rPr lang="th-TH" sz="2400" dirty="0">
                <a:ea typeface="Calibri" panose="020F0502020204030204" pitchFamily="34" charset="0"/>
              </a:rPr>
              <a:t>สัญญาณอ่อนกว่า </a:t>
            </a:r>
            <a:r>
              <a:rPr lang="en-US" sz="2400" dirty="0">
                <a:ea typeface="Calibri" panose="020F0502020204030204" pitchFamily="34" charset="0"/>
              </a:rPr>
              <a:t>B 5 </a:t>
            </a:r>
            <a:r>
              <a:rPr lang="th-TH" sz="2400" dirty="0">
                <a:ea typeface="Calibri" panose="020F0502020204030204" pitchFamily="34" charset="0"/>
              </a:rPr>
              <a:t>เท่า และอยู่ใกล้ศูนย์มาก อาจจะทำให้ดูไม่ต่างจาก </a:t>
            </a:r>
            <a:r>
              <a:rPr lang="en-US" sz="2400" dirty="0">
                <a:ea typeface="Calibri" panose="020F0502020204030204" pitchFamily="34" charset="0"/>
              </a:rPr>
              <a:t>noise)</a:t>
            </a:r>
          </a:p>
          <a:p>
            <a:pPr marL="342900" indent="-342900" algn="thaiDi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-TH" sz="2400" dirty="0">
                <a:ea typeface="Calibri" panose="020F0502020204030204" pitchFamily="34" charset="0"/>
              </a:rPr>
              <a:t>เหมือนผู้พูด </a:t>
            </a:r>
            <a:r>
              <a:rPr lang="en-US" sz="2400" dirty="0">
                <a:ea typeface="Calibri" panose="020F0502020204030204" pitchFamily="34" charset="0"/>
              </a:rPr>
              <a:t>2 </a:t>
            </a:r>
            <a:r>
              <a:rPr lang="th-TH" sz="2400" dirty="0">
                <a:ea typeface="Calibri" panose="020F0502020204030204" pitchFamily="34" charset="0"/>
              </a:rPr>
              <a:t>คนใช้ </a:t>
            </a:r>
            <a:r>
              <a:rPr lang="en-US" sz="2400" dirty="0">
                <a:ea typeface="Calibri" panose="020F0502020204030204" pitchFamily="34" charset="0"/>
              </a:rPr>
              <a:t>2 </a:t>
            </a:r>
            <a:r>
              <a:rPr lang="th-TH" sz="2400" dirty="0">
                <a:ea typeface="Calibri" panose="020F0502020204030204" pitchFamily="34" charset="0"/>
              </a:rPr>
              <a:t>ภาษา แต่ถ้าภาษาหนึ่งพูดเสียงดังกว่ามาก ก็จะไปรบกวนอีกภาษาหนึ่ง</a:t>
            </a:r>
            <a:endParaRPr lang="en-US" sz="2400" dirty="0">
              <a:ea typeface="Calibri" panose="020F0502020204030204" pitchFamily="34" charset="0"/>
            </a:endParaRPr>
          </a:p>
          <a:p>
            <a:pPr marL="342900" indent="-342900" algn="thaiDi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-TH" sz="2400" dirty="0">
                <a:ea typeface="Calibri" panose="020F0502020204030204" pitchFamily="34" charset="0"/>
              </a:rPr>
              <a:t>เครื่องส่งในระบบ </a:t>
            </a:r>
            <a:r>
              <a:rPr lang="en-US" sz="2400" dirty="0">
                <a:ea typeface="Calibri" panose="020F0502020204030204" pitchFamily="34" charset="0"/>
              </a:rPr>
              <a:t>CDMA </a:t>
            </a:r>
            <a:r>
              <a:rPr lang="th-TH" sz="2400" dirty="0">
                <a:ea typeface="Calibri" panose="020F0502020204030204" pitchFamily="34" charset="0"/>
              </a:rPr>
              <a:t>ต้องปรับกำลังส่ง </a:t>
            </a:r>
            <a:r>
              <a:rPr lang="en-US" sz="2400" dirty="0">
                <a:ea typeface="Calibri" panose="020F0502020204030204" pitchFamily="34" charset="0"/>
              </a:rPr>
              <a:t>(power) </a:t>
            </a:r>
            <a:r>
              <a:rPr lang="th-TH" sz="2400" dirty="0">
                <a:ea typeface="Calibri" panose="020F0502020204030204" pitchFamily="34" charset="0"/>
              </a:rPr>
              <a:t>บ่อยมาก </a:t>
            </a:r>
            <a:r>
              <a:rPr lang="en-US" sz="2400" dirty="0">
                <a:ea typeface="Calibri" panose="020F0502020204030204" pitchFamily="34" charset="0"/>
              </a:rPr>
              <a:t>(&gt;1,000 </a:t>
            </a:r>
            <a:r>
              <a:rPr lang="th-TH" sz="2400" dirty="0">
                <a:ea typeface="Calibri" panose="020F0502020204030204" pitchFamily="34" charset="0"/>
              </a:rPr>
              <a:t>ครั้ง</a:t>
            </a:r>
            <a:r>
              <a:rPr lang="en-US" sz="2400" dirty="0">
                <a:ea typeface="Calibri" panose="020F0502020204030204" pitchFamily="34" charset="0"/>
              </a:rPr>
              <a:t>/</a:t>
            </a:r>
            <a:r>
              <a:rPr lang="th-TH" sz="2400" dirty="0">
                <a:ea typeface="Calibri" panose="020F0502020204030204" pitchFamily="34" charset="0"/>
              </a:rPr>
              <a:t>นาที</a:t>
            </a:r>
            <a:r>
              <a:rPr lang="en-US" sz="2400" dirty="0">
                <a:ea typeface="Calibri" panose="020F0502020204030204" pitchFamily="34" charset="0"/>
              </a:rPr>
              <a:t>)</a:t>
            </a:r>
            <a:r>
              <a:rPr lang="th-TH" sz="2400" dirty="0">
                <a:ea typeface="Calibri" panose="020F0502020204030204" pitchFamily="34" charset="0"/>
              </a:rPr>
              <a:t> ออกแบบเครื่องส่งยาก เปลืองพลังงาน</a:t>
            </a:r>
          </a:p>
        </p:txBody>
      </p:sp>
    </p:spTree>
    <p:extLst>
      <p:ext uri="{BB962C8B-B14F-4D97-AF65-F5344CB8AC3E}">
        <p14:creationId xmlns:p14="http://schemas.microsoft.com/office/powerpoint/2010/main" val="2771432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4" y="1594167"/>
            <a:ext cx="10461119" cy="33635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Cell Breathing / Load Balancing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608035" y="6488668"/>
            <a:ext cx="558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https://en.wikipedia.org/wiki/Cell_breathing_(telephony)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9318" y="4957762"/>
            <a:ext cx="7375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StoneSerif"/>
              </a:rPr>
              <a:t>While a cell can cover a larger area under a light load, it shrinks if the load increases. The reason for this is the growing noise level if more users are in a cell. (Remember, if you do not know the code, other signals appear as noise)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28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4" y="247650"/>
            <a:ext cx="11211857" cy="61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1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2" y="247650"/>
            <a:ext cx="8915401" cy="6315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13D3E4-0457-8E4C-0B56-37CA1CC87540}"/>
              </a:ext>
            </a:extLst>
          </p:cNvPr>
          <p:cNvSpPr txBox="1"/>
          <p:nvPr/>
        </p:nvSpPr>
        <p:spPr>
          <a:xfrm>
            <a:off x="7801336" y="6488668"/>
            <a:ext cx="4390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https://en.wikipedia.org/wiki/Soft_handover</a:t>
            </a:r>
          </a:p>
        </p:txBody>
      </p:sp>
    </p:spTree>
    <p:extLst>
      <p:ext uri="{BB962C8B-B14F-4D97-AF65-F5344CB8AC3E}">
        <p14:creationId xmlns:p14="http://schemas.microsoft.com/office/powerpoint/2010/main" val="236313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542" y="586468"/>
            <a:ext cx="7716012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30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166" y="1109660"/>
            <a:ext cx="5410200" cy="2609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591" y="4548185"/>
            <a:ext cx="3943350" cy="1200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63" y="0"/>
            <a:ext cx="1562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60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M-model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516" y="217283"/>
            <a:ext cx="6109423" cy="632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613" y="1217212"/>
            <a:ext cx="16859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98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84" y="181068"/>
            <a:ext cx="5851211" cy="3956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925" y="2732442"/>
            <a:ext cx="6064596" cy="3894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7723" y="1149789"/>
            <a:ext cx="199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 </a:t>
            </a:r>
            <a:r>
              <a:rPr lang="th-TH" dirty="0">
                <a:solidFill>
                  <a:srgbClr val="FF0000"/>
                </a:solidFill>
              </a:rPr>
              <a:t>เอา </a:t>
            </a:r>
            <a:r>
              <a:rPr lang="en-US" dirty="0">
                <a:solidFill>
                  <a:srgbClr val="FF0000"/>
                </a:solidFill>
              </a:rPr>
              <a:t>code </a:t>
            </a:r>
            <a:r>
              <a:rPr lang="th-TH" dirty="0">
                <a:solidFill>
                  <a:srgbClr val="FF0000"/>
                </a:solidFill>
              </a:rPr>
              <a:t>ไว้ใน </a:t>
            </a:r>
            <a:r>
              <a:rPr lang="en-US" dirty="0">
                <a:solidFill>
                  <a:srgbClr val="FF0000"/>
                </a:solidFill>
              </a:rPr>
              <a:t>head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90438" y="4801128"/>
            <a:ext cx="328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th-TH" dirty="0">
                <a:solidFill>
                  <a:srgbClr val="FF0000"/>
                </a:solidFill>
              </a:rPr>
              <a:t>เอา </a:t>
            </a:r>
            <a:r>
              <a:rPr lang="en-US" dirty="0">
                <a:solidFill>
                  <a:srgbClr val="FF0000"/>
                </a:solidFill>
              </a:rPr>
              <a:t>code </a:t>
            </a:r>
            <a:r>
              <a:rPr lang="th-TH" dirty="0">
                <a:solidFill>
                  <a:srgbClr val="FF0000"/>
                </a:solidFill>
              </a:rPr>
              <a:t>ไว้ท้าย </a:t>
            </a:r>
            <a:r>
              <a:rPr lang="en-US" dirty="0">
                <a:solidFill>
                  <a:srgbClr val="FF0000"/>
                </a:solidFill>
              </a:rPr>
              <a:t>body</a:t>
            </a:r>
            <a:r>
              <a:rPr lang="th-TH" dirty="0">
                <a:solidFill>
                  <a:srgbClr val="FF0000"/>
                </a:solidFill>
              </a:rPr>
              <a:t> เพื่อให้แสดงผลเร็ว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15" y="6178014"/>
            <a:ext cx="3314700" cy="257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54349" y="5820909"/>
            <a:ext cx="151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3. </a:t>
            </a:r>
            <a:r>
              <a:rPr lang="th-TH" dirty="0">
                <a:solidFill>
                  <a:srgbClr val="FF0000"/>
                </a:solidFill>
              </a:rPr>
              <a:t>แบบ </a:t>
            </a:r>
            <a:r>
              <a:rPr lang="en-US" dirty="0">
                <a:solidFill>
                  <a:srgbClr val="FF0000"/>
                </a:solidFill>
              </a:rPr>
              <a:t>external</a:t>
            </a:r>
          </a:p>
        </p:txBody>
      </p:sp>
    </p:spTree>
    <p:extLst>
      <p:ext uri="{BB962C8B-B14F-4D97-AF65-F5344CB8AC3E}">
        <p14:creationId xmlns:p14="http://schemas.microsoft.com/office/powerpoint/2010/main" val="3155864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55" y="327857"/>
            <a:ext cx="1333500" cy="1476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255" y="1849497"/>
            <a:ext cx="11518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jQuery was created in 2006 by John </a:t>
            </a:r>
            <a:r>
              <a:rPr lang="en-US" dirty="0" err="1"/>
              <a:t>Resig</a:t>
            </a:r>
            <a:r>
              <a:rPr lang="en-US" dirty="0"/>
              <a:t>. It was designed to handle Browser Incompatibilities and to simplify HTML DOM Manipulation, Event Handling, Animations, and Ajax.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92" y="3041398"/>
            <a:ext cx="4714875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92" y="4231465"/>
            <a:ext cx="3362325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092" y="2639089"/>
            <a:ext cx="26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jQuery vs. JavaScript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11" y="5609219"/>
            <a:ext cx="7686675" cy="923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79957" y="5752480"/>
            <a:ext cx="593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ใช้ </a:t>
            </a:r>
            <a:r>
              <a:rPr lang="en-US" dirty="0">
                <a:solidFill>
                  <a:srgbClr val="FF0000"/>
                </a:solidFill>
              </a:rPr>
              <a:t>URL </a:t>
            </a:r>
            <a:r>
              <a:rPr lang="th-TH" dirty="0">
                <a:solidFill>
                  <a:srgbClr val="FF0000"/>
                </a:solidFill>
              </a:rPr>
              <a:t>ดีกว่า เพราะ </a:t>
            </a:r>
            <a:r>
              <a:rPr lang="en-US" dirty="0">
                <a:solidFill>
                  <a:srgbClr val="FF0000"/>
                </a:solidFill>
              </a:rPr>
              <a:t>web browser </a:t>
            </a:r>
            <a:r>
              <a:rPr lang="th-TH" dirty="0">
                <a:solidFill>
                  <a:srgbClr val="FF0000"/>
                </a:solidFill>
              </a:rPr>
              <a:t>ส่วนใหญ่เก็บไว้ใน </a:t>
            </a:r>
            <a:r>
              <a:rPr lang="en-US" dirty="0">
                <a:solidFill>
                  <a:srgbClr val="FF0000"/>
                </a:solidFill>
              </a:rPr>
              <a:t>cache</a:t>
            </a:r>
            <a:r>
              <a:rPr lang="th-TH" dirty="0">
                <a:solidFill>
                  <a:srgbClr val="FF0000"/>
                </a:solidFill>
              </a:rPr>
              <a:t> ไม่ต้องโหลดใหม่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92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9" y="542923"/>
            <a:ext cx="3844977" cy="3020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290" y="1665511"/>
            <a:ext cx="3844977" cy="3020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821" y="2788099"/>
            <a:ext cx="3844977" cy="302078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029075" y="3065689"/>
            <a:ext cx="277586" cy="40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44251" y="4298492"/>
            <a:ext cx="277586" cy="40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4234" y="1822922"/>
            <a:ext cx="277586" cy="40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18920" y="1722120"/>
            <a:ext cx="2565400" cy="853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15280" y="2849880"/>
            <a:ext cx="2565400" cy="1148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337040" y="3957320"/>
            <a:ext cx="2565400" cy="955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40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JavaScript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50" y="988588"/>
            <a:ext cx="118300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Tx/>
              <a:buChar char="-"/>
            </a:pPr>
            <a:r>
              <a:rPr lang="th-TH" sz="2400" dirty="0"/>
              <a:t>ไม่ต้องประกาศ </a:t>
            </a:r>
            <a:r>
              <a:rPr lang="en-US" sz="2400" dirty="0"/>
              <a:t>type </a:t>
            </a:r>
            <a:r>
              <a:rPr lang="th-TH" sz="2400" dirty="0"/>
              <a:t>ตัวแปร กำหนดตัวแปรขึ้นมาใช้ได้เลย เช่น </a:t>
            </a:r>
            <a:r>
              <a:rPr lang="en-US" sz="2400" dirty="0"/>
              <a:t>x = 10 </a:t>
            </a:r>
            <a:r>
              <a:rPr lang="th-TH" sz="2400" dirty="0"/>
              <a:t>หรือ </a:t>
            </a:r>
            <a:r>
              <a:rPr lang="en-US" sz="2400" dirty="0"/>
              <a:t>s = "hello"</a:t>
            </a:r>
          </a:p>
          <a:p>
            <a:pPr marL="227013" indent="-227013">
              <a:buFontTx/>
              <a:buChar char="-"/>
            </a:pPr>
            <a:r>
              <a:rPr lang="en-US" sz="2400" dirty="0"/>
              <a:t>JavaScript </a:t>
            </a:r>
            <a:r>
              <a:rPr lang="th-TH" sz="2400" dirty="0"/>
              <a:t>จะคาดเดา </a:t>
            </a:r>
            <a:r>
              <a:rPr lang="en-US" sz="2400" dirty="0"/>
              <a:t>type </a:t>
            </a:r>
            <a:r>
              <a:rPr lang="th-TH" sz="2400" dirty="0"/>
              <a:t>เอง</a:t>
            </a:r>
            <a:r>
              <a:rPr lang="en-US" sz="2400" dirty="0"/>
              <a:t> </a:t>
            </a:r>
            <a:r>
              <a:rPr lang="th-TH" sz="2400" dirty="0"/>
              <a:t>มี </a:t>
            </a:r>
            <a:r>
              <a:rPr lang="en-US" sz="2400" dirty="0"/>
              <a:t>number, string, </a:t>
            </a:r>
            <a:r>
              <a:rPr lang="en-US" sz="2400" dirty="0" err="1"/>
              <a:t>boolean</a:t>
            </a:r>
            <a:r>
              <a:rPr lang="en-US" sz="2400" dirty="0"/>
              <a:t>, object</a:t>
            </a:r>
          </a:p>
          <a:p>
            <a:pPr marL="227013" indent="-227013">
              <a:buFontTx/>
              <a:buChar char="-"/>
            </a:pPr>
            <a:r>
              <a:rPr lang="th-TH" sz="2400" dirty="0"/>
              <a:t>บอกแค่ว่าตัวแปรเป็น </a:t>
            </a:r>
            <a:r>
              <a:rPr lang="en-US" sz="2400" dirty="0" err="1"/>
              <a:t>var</a:t>
            </a:r>
            <a:r>
              <a:rPr lang="en-US" sz="2400" dirty="0"/>
              <a:t>, let, </a:t>
            </a:r>
            <a:r>
              <a:rPr lang="en-US" sz="2400" dirty="0" err="1"/>
              <a:t>const</a:t>
            </a:r>
            <a:r>
              <a:rPr lang="en-US" sz="2400" dirty="0"/>
              <a:t> (</a:t>
            </a:r>
            <a:r>
              <a:rPr lang="th-TH" sz="2400" dirty="0"/>
              <a:t>จะไม่บอกก็ได้</a:t>
            </a:r>
            <a:r>
              <a:rPr lang="en-US" sz="2400" dirty="0"/>
              <a:t>)</a:t>
            </a:r>
          </a:p>
          <a:p>
            <a:pPr marL="227013" indent="-227013">
              <a:buFontTx/>
              <a:buChar char="-"/>
            </a:pPr>
            <a:r>
              <a:rPr lang="th-TH" sz="2400" dirty="0"/>
              <a:t>ไม่ต้องใส่ </a:t>
            </a:r>
            <a:r>
              <a:rPr lang="en-US" sz="2400" dirty="0"/>
              <a:t>semicolon </a:t>
            </a:r>
            <a:r>
              <a:rPr lang="th-TH" sz="2400" dirty="0"/>
              <a:t>เมื่อจบ </a:t>
            </a:r>
            <a:r>
              <a:rPr lang="en-US" sz="2400" dirty="0"/>
              <a:t>1 </a:t>
            </a:r>
            <a:r>
              <a:rPr lang="th-TH" sz="2400" dirty="0"/>
              <a:t>คำสั่ง</a:t>
            </a:r>
          </a:p>
          <a:p>
            <a:pPr marL="227013" indent="-227013">
              <a:buFontTx/>
              <a:buChar char="-"/>
            </a:pPr>
            <a:r>
              <a:rPr lang="th-TH" sz="2400" dirty="0"/>
              <a:t>เนื่องจาก </a:t>
            </a:r>
            <a:r>
              <a:rPr lang="en-US" sz="2400" dirty="0"/>
              <a:t>library </a:t>
            </a:r>
            <a:r>
              <a:rPr lang="th-TH" sz="2400" dirty="0"/>
              <a:t>เป็นแบบ </a:t>
            </a:r>
            <a:r>
              <a:rPr lang="en-US" sz="2400" dirty="0" err="1"/>
              <a:t>camelCase</a:t>
            </a:r>
            <a:r>
              <a:rPr lang="th-TH" sz="2400" dirty="0"/>
              <a:t> เวลาเขียนโค้ดก็ควรจะใช้ </a:t>
            </a:r>
            <a:r>
              <a:rPr lang="en-US" sz="2400" dirty="0" err="1"/>
              <a:t>camelCase</a:t>
            </a:r>
            <a:endParaRPr lang="en-US" sz="2400" dirty="0"/>
          </a:p>
          <a:p>
            <a:pPr marL="227013" indent="-227013">
              <a:buFontTx/>
              <a:buChar char="-"/>
            </a:pPr>
            <a:r>
              <a:rPr lang="th-TH" sz="2400" dirty="0"/>
              <a:t>ใช้ </a:t>
            </a:r>
            <a:r>
              <a:rPr lang="en-US" sz="2400" dirty="0"/>
              <a:t>single/double quote </a:t>
            </a:r>
            <a:r>
              <a:rPr lang="th-TH" sz="2400" dirty="0"/>
              <a:t>ครอบ </a:t>
            </a:r>
            <a:r>
              <a:rPr lang="en-US" sz="2400" dirty="0"/>
              <a:t>string </a:t>
            </a:r>
            <a:r>
              <a:rPr lang="th-TH" sz="2400" dirty="0"/>
              <a:t>ก็ได้ แต่นิยมใช้ </a:t>
            </a:r>
            <a:r>
              <a:rPr lang="en-US" sz="2400" dirty="0"/>
              <a:t>single quote </a:t>
            </a:r>
            <a:r>
              <a:rPr lang="th-TH" sz="2400" dirty="0"/>
              <a:t>เพื่อให้มี </a:t>
            </a:r>
            <a:r>
              <a:rPr lang="en-US" sz="2400" dirty="0"/>
              <a:t>double quote </a:t>
            </a:r>
            <a:r>
              <a:rPr lang="th-TH" sz="2400" dirty="0"/>
              <a:t>ใน </a:t>
            </a:r>
            <a:r>
              <a:rPr lang="en-US" sz="2400" dirty="0"/>
              <a:t>string</a:t>
            </a:r>
            <a:r>
              <a:rPr lang="th-TH" sz="2400" dirty="0"/>
              <a:t> ได้</a:t>
            </a:r>
            <a:r>
              <a:rPr lang="en-US" sz="2400" dirty="0"/>
              <a:t> </a:t>
            </a:r>
            <a:r>
              <a:rPr lang="th-TH" sz="2400" dirty="0"/>
              <a:t>เช่น</a:t>
            </a:r>
          </a:p>
          <a:p>
            <a:pPr lvl="1"/>
            <a:r>
              <a:rPr lang="en-US" sz="2400" dirty="0"/>
              <a:t>let s = </a:t>
            </a:r>
            <a:r>
              <a:rPr lang="en-US" sz="2400" dirty="0">
                <a:solidFill>
                  <a:srgbClr val="FF0000"/>
                </a:solidFill>
              </a:rPr>
              <a:t>'</a:t>
            </a:r>
            <a:r>
              <a:rPr lang="en-US" sz="2400" dirty="0"/>
              <a:t>&lt;a </a:t>
            </a:r>
            <a:r>
              <a:rPr lang="en-US" sz="2400" dirty="0" err="1"/>
              <a:t>href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FF0000"/>
                </a:solidFill>
              </a:rPr>
              <a:t>"</a:t>
            </a:r>
            <a:r>
              <a:rPr lang="en-US" sz="2400" dirty="0"/>
              <a:t>https://www.google.com</a:t>
            </a:r>
            <a:r>
              <a:rPr lang="en-US" sz="2400" dirty="0">
                <a:solidFill>
                  <a:srgbClr val="FF0000"/>
                </a:solidFill>
              </a:rPr>
              <a:t>"</a:t>
            </a:r>
            <a:r>
              <a:rPr lang="en-US" sz="2400" dirty="0"/>
              <a:t>&gt;Link to Google&lt;/a&gt;</a:t>
            </a:r>
            <a:r>
              <a:rPr lang="en-US" sz="2400" dirty="0">
                <a:solidFill>
                  <a:srgbClr val="FF0000"/>
                </a:solidFill>
              </a:rPr>
              <a:t>'</a:t>
            </a:r>
          </a:p>
          <a:p>
            <a:pPr lvl="1"/>
            <a:r>
              <a:rPr lang="en-US" sz="2400" dirty="0"/>
              <a:t>	</a:t>
            </a:r>
            <a:r>
              <a:rPr lang="th-TH" sz="2000" dirty="0"/>
              <a:t>ต้องการสงวน </a:t>
            </a:r>
            <a:r>
              <a:rPr lang="en-US" sz="2000" dirty="0"/>
              <a:t>double quote </a:t>
            </a:r>
            <a:r>
              <a:rPr lang="th-TH" sz="2000" dirty="0"/>
              <a:t>ไว้ใช้กับ </a:t>
            </a:r>
            <a:r>
              <a:rPr lang="en-US" sz="2000" dirty="0"/>
              <a:t>HTML</a:t>
            </a:r>
          </a:p>
          <a:p>
            <a:pPr marL="227013" indent="-227013">
              <a:buFontTx/>
              <a:buChar char="-"/>
            </a:pPr>
            <a:r>
              <a:rPr lang="th-TH" sz="2400" dirty="0"/>
              <a:t>มี </a:t>
            </a:r>
            <a:r>
              <a:rPr lang="en-US" sz="2400" dirty="0"/>
              <a:t>if-else, for loop, while loop </a:t>
            </a:r>
            <a:r>
              <a:rPr lang="th-TH" sz="2400" dirty="0"/>
              <a:t>คล้าย ๆ ภาษา </a:t>
            </a:r>
            <a:r>
              <a:rPr lang="en-US" sz="2400" dirty="0"/>
              <a:t>Java</a:t>
            </a:r>
          </a:p>
          <a:p>
            <a:pPr marL="227013" indent="-227013">
              <a:buFontTx/>
              <a:buChar char="-"/>
            </a:pPr>
            <a:r>
              <a:rPr lang="th-TH" sz="2400" dirty="0"/>
              <a:t>ประกาศฟังก์ชันได้ เช่น </a:t>
            </a:r>
          </a:p>
          <a:p>
            <a:r>
              <a:rPr lang="th-TH" sz="2400" dirty="0"/>
              <a:t>	</a:t>
            </a:r>
            <a:r>
              <a:rPr lang="en-US" sz="2400" dirty="0"/>
              <a:t>function add(a, b) {</a:t>
            </a:r>
          </a:p>
          <a:p>
            <a:r>
              <a:rPr lang="en-US" sz="2400" dirty="0"/>
              <a:t>		return a + b</a:t>
            </a:r>
          </a:p>
          <a:p>
            <a:r>
              <a:rPr lang="en-US" sz="2400" dirty="0"/>
              <a:t>	}</a:t>
            </a:r>
          </a:p>
          <a:p>
            <a:pPr marL="227013" indent="-227013">
              <a:buFontTx/>
              <a:buChar char="-"/>
            </a:pPr>
            <a:r>
              <a:rPr lang="th-TH" sz="2400" dirty="0"/>
              <a:t>ดู </a:t>
            </a:r>
            <a:r>
              <a:rPr lang="en-US" sz="2400" dirty="0"/>
              <a:t>error </a:t>
            </a:r>
            <a:r>
              <a:rPr lang="th-TH" sz="2400" dirty="0"/>
              <a:t>ใน </a:t>
            </a:r>
            <a:r>
              <a:rPr lang="en-US" sz="2400" dirty="0"/>
              <a:t>console (Chrome </a:t>
            </a:r>
            <a:r>
              <a:rPr lang="th-TH" sz="2400" dirty="0"/>
              <a:t>กด </a:t>
            </a:r>
            <a:r>
              <a:rPr lang="en-US" sz="2400" dirty="0"/>
              <a:t>F12)</a:t>
            </a:r>
          </a:p>
          <a:p>
            <a:pPr marL="227013" indent="-227013">
              <a:buFontTx/>
              <a:buChar char="-"/>
            </a:pPr>
            <a:r>
              <a:rPr lang="en-US" sz="2400" dirty="0"/>
              <a:t>JavaScript </a:t>
            </a:r>
            <a:r>
              <a:rPr lang="th-TH" sz="2400" dirty="0"/>
              <a:t>ถูก </a:t>
            </a:r>
            <a:r>
              <a:rPr lang="en-US" sz="2400" dirty="0"/>
              <a:t>execute</a:t>
            </a:r>
            <a:r>
              <a:rPr lang="th-TH" sz="2400" dirty="0"/>
              <a:t> ที่</a:t>
            </a:r>
            <a:r>
              <a:rPr lang="th-TH" sz="2400" dirty="0" err="1"/>
              <a:t>เว็บเบ</a:t>
            </a:r>
            <a:r>
              <a:rPr lang="th-TH" sz="2400" dirty="0"/>
              <a:t>ราเซอร์ ใช้ </a:t>
            </a:r>
            <a:r>
              <a:rPr lang="en-US" sz="2400" dirty="0" err="1"/>
              <a:t>cpu</a:t>
            </a:r>
            <a:r>
              <a:rPr lang="en-US" sz="2400" dirty="0"/>
              <a:t> </a:t>
            </a:r>
            <a:r>
              <a:rPr lang="th-TH" sz="2400" dirty="0"/>
              <a:t>ของเครื่อง </a:t>
            </a:r>
            <a:r>
              <a:rPr lang="en-US" sz="2400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954877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Basic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50" y="988588"/>
            <a:ext cx="118300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หา </a:t>
            </a:r>
            <a:r>
              <a:rPr lang="en-US" sz="2400" dirty="0"/>
              <a:t>HTML element </a:t>
            </a:r>
            <a:r>
              <a:rPr lang="th-TH" sz="2400" dirty="0"/>
              <a:t>ที่ประกาศไว้แล้ว</a:t>
            </a:r>
            <a:r>
              <a:rPr lang="en-US" sz="2400" dirty="0"/>
              <a:t> </a:t>
            </a:r>
            <a:r>
              <a:rPr lang="th-TH" sz="2400" dirty="0"/>
              <a:t>เช่น</a:t>
            </a:r>
          </a:p>
          <a:p>
            <a:r>
              <a:rPr lang="th-TH" sz="2400" dirty="0"/>
              <a:t>	</a:t>
            </a:r>
            <a:r>
              <a:rPr lang="en-US" sz="2400" dirty="0"/>
              <a:t>&lt;span id="result"&gt;&lt;/span&gt;</a:t>
            </a:r>
          </a:p>
          <a:p>
            <a:r>
              <a:rPr lang="th-TH" sz="2400" dirty="0"/>
              <a:t>เขียนโค้ด </a:t>
            </a:r>
            <a:r>
              <a:rPr lang="en-US" sz="2400" dirty="0"/>
              <a:t>JavaScript </a:t>
            </a:r>
            <a:r>
              <a:rPr lang="th-TH" sz="2400" dirty="0"/>
              <a:t>ดังนี้</a:t>
            </a:r>
          </a:p>
          <a:p>
            <a:r>
              <a:rPr lang="th-TH" sz="2400" dirty="0"/>
              <a:t>	</a:t>
            </a:r>
            <a:r>
              <a:rPr lang="en-US" sz="2400" dirty="0"/>
              <a:t>let x = </a:t>
            </a:r>
            <a:r>
              <a:rPr lang="en-US" sz="2400" dirty="0" err="1"/>
              <a:t>document.getElementById</a:t>
            </a:r>
            <a:r>
              <a:rPr lang="en-US" sz="2400" dirty="0"/>
              <a:t>('result')</a:t>
            </a:r>
          </a:p>
          <a:p>
            <a:r>
              <a:rPr lang="th-TH" sz="2400" dirty="0"/>
              <a:t>เติมข้อความลงไประหว่าง </a:t>
            </a:r>
            <a:r>
              <a:rPr lang="en-US" sz="2400" dirty="0"/>
              <a:t>tag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x.innerHTML</a:t>
            </a:r>
            <a:r>
              <a:rPr lang="en-US" sz="2400" dirty="0"/>
              <a:t> = 'Hello world!'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err="1"/>
              <a:t>x.innerHTML</a:t>
            </a:r>
            <a:r>
              <a:rPr lang="en-US" sz="2400" dirty="0"/>
              <a:t> = '&lt;a </a:t>
            </a:r>
            <a:r>
              <a:rPr lang="en-US" sz="2400" dirty="0" err="1"/>
              <a:t>href</a:t>
            </a:r>
            <a:r>
              <a:rPr lang="en-US" sz="2400" dirty="0"/>
              <a:t>="https://www.google.com"&gt;Link to Google&lt;/a&gt;'</a:t>
            </a:r>
            <a:endParaRPr lang="th-TH" sz="2400" dirty="0"/>
          </a:p>
          <a:p>
            <a:r>
              <a:rPr lang="th-TH" sz="2400" dirty="0"/>
              <a:t>มีวิธีเพิ่ม </a:t>
            </a:r>
            <a:r>
              <a:rPr lang="en-US" sz="2400" dirty="0"/>
              <a:t>HTML element </a:t>
            </a:r>
            <a:r>
              <a:rPr lang="th-TH" sz="2400" dirty="0"/>
              <a:t>ที่ดีกว่าเติม </a:t>
            </a:r>
            <a:r>
              <a:rPr lang="en-US" sz="2400" dirty="0"/>
              <a:t>raw text</a:t>
            </a:r>
          </a:p>
          <a:p>
            <a:r>
              <a:rPr lang="en-US" sz="2400" dirty="0"/>
              <a:t>	let e = </a:t>
            </a:r>
            <a:r>
              <a:rPr lang="en-US" sz="2400" dirty="0" err="1"/>
              <a:t>document.createElement</a:t>
            </a:r>
            <a:r>
              <a:rPr lang="en-US" sz="2400" dirty="0"/>
              <a:t>('p')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x.appendChild</a:t>
            </a:r>
            <a:r>
              <a:rPr lang="en-US" sz="2400" dirty="0"/>
              <a:t>(e)</a:t>
            </a:r>
          </a:p>
          <a:p>
            <a:r>
              <a:rPr lang="th-TH" sz="2400" dirty="0"/>
              <a:t>ปรับแต่ง </a:t>
            </a:r>
            <a:r>
              <a:rPr lang="en-US" sz="2400" dirty="0"/>
              <a:t>element</a:t>
            </a:r>
            <a:endParaRPr lang="th-TH" sz="2400" dirty="0"/>
          </a:p>
          <a:p>
            <a:r>
              <a:rPr lang="th-TH" sz="2400" dirty="0"/>
              <a:t>	</a:t>
            </a:r>
            <a:r>
              <a:rPr lang="en-US" sz="2400" dirty="0" err="1"/>
              <a:t>e.innerHTML</a:t>
            </a:r>
            <a:r>
              <a:rPr lang="en-US" sz="2400" dirty="0"/>
              <a:t> = 'I am a paragraph'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e.style.color</a:t>
            </a:r>
            <a:r>
              <a:rPr lang="en-US" sz="2400" dirty="0"/>
              <a:t> = 'red'</a:t>
            </a:r>
          </a:p>
          <a:p>
            <a:r>
              <a:rPr lang="th-TH" sz="2400" dirty="0"/>
              <a:t>ลบ</a:t>
            </a:r>
            <a:r>
              <a:rPr lang="en-US" sz="2400" dirty="0"/>
              <a:t> HTML element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e.remove</a:t>
            </a:r>
            <a:r>
              <a:rPr lang="en-US" sz="2400" dirty="0"/>
              <a:t>()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517148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69CFB0-4EEE-7811-11B8-D8FC2E8F866D}"/>
              </a:ext>
            </a:extLst>
          </p:cNvPr>
          <p:cNvSpPr txBox="1"/>
          <p:nvPr/>
        </p:nvSpPr>
        <p:spPr>
          <a:xfrm>
            <a:off x="138317" y="143458"/>
            <a:ext cx="7014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JavaScript is a</a:t>
            </a:r>
            <a:r>
              <a:rPr lang="th-TH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single-threaded</a:t>
            </a:r>
            <a:r>
              <a:rPr lang="en-US" sz="3200" dirty="0"/>
              <a:t> language.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B80DD-C4C6-87D9-03F2-176FDC48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90" y="1233333"/>
            <a:ext cx="5405761" cy="2564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E6E888-6944-AFAC-0D17-99214201D8A5}"/>
              </a:ext>
            </a:extLst>
          </p:cNvPr>
          <p:cNvSpPr txBox="1"/>
          <p:nvPr/>
        </p:nvSpPr>
        <p:spPr>
          <a:xfrm>
            <a:off x="1681825" y="3252989"/>
            <a:ext cx="233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CPU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ทีละ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thread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FA1D4-CD91-FA6E-3C63-971210E89576}"/>
              </a:ext>
            </a:extLst>
          </p:cNvPr>
          <p:cNvSpPr txBox="1"/>
          <p:nvPr/>
        </p:nvSpPr>
        <p:spPr>
          <a:xfrm>
            <a:off x="6234774" y="1405139"/>
            <a:ext cx="222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เกิด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event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202872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E1C81-EF16-F936-8F2F-F8A5756CB256}"/>
              </a:ext>
            </a:extLst>
          </p:cNvPr>
          <p:cNvSpPr txBox="1"/>
          <p:nvPr/>
        </p:nvSpPr>
        <p:spPr>
          <a:xfrm>
            <a:off x="6553200" y="6550223"/>
            <a:ext cx="563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en-US" sz="1400" dirty="0"/>
              <a:t>https://www.geeksforgeeks.org/why-we-use-then-method-in-javascript/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DEB4F1-E64D-3D0A-943E-8D80ABA4F22D}"/>
              </a:ext>
            </a:extLst>
          </p:cNvPr>
          <p:cNvSpPr txBox="1"/>
          <p:nvPr/>
        </p:nvSpPr>
        <p:spPr>
          <a:xfrm>
            <a:off x="138317" y="143458"/>
            <a:ext cx="7014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then / catch (</a:t>
            </a:r>
            <a:r>
              <a:rPr lang="th-TH" sz="3200" dirty="0"/>
              <a:t>ต่อจาก </a:t>
            </a:r>
            <a:r>
              <a:rPr lang="en-US" sz="3200" dirty="0"/>
              <a:t>OS </a:t>
            </a:r>
            <a:r>
              <a:rPr lang="th-TH" sz="3200" dirty="0"/>
              <a:t>บทที่ </a:t>
            </a:r>
            <a:r>
              <a:rPr lang="en-US" sz="3200" dirty="0"/>
              <a:t>11)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1263E6-9BEB-1FAB-CC3C-96058DD23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85" y="776102"/>
            <a:ext cx="5401429" cy="26578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1159E5-F26C-2083-9F7B-23521AEF3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11" y="3581245"/>
            <a:ext cx="4839375" cy="27626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A6E1F5-F04E-67C7-7024-062F685DC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746" y="714960"/>
            <a:ext cx="4372269" cy="5638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A472A96-FE6D-1ABB-DC0F-C5CC7EA38282}"/>
              </a:ext>
            </a:extLst>
          </p:cNvPr>
          <p:cNvSpPr/>
          <p:nvPr/>
        </p:nvSpPr>
        <p:spPr>
          <a:xfrm>
            <a:off x="8096250" y="2562225"/>
            <a:ext cx="2305050" cy="100531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90638B-9F8E-3DA6-C7C9-8EC832FC7A69}"/>
              </a:ext>
            </a:extLst>
          </p:cNvPr>
          <p:cNvSpPr/>
          <p:nvPr/>
        </p:nvSpPr>
        <p:spPr>
          <a:xfrm>
            <a:off x="8096250" y="4581601"/>
            <a:ext cx="2305050" cy="7619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557FA9-13F4-31A2-F19A-405454B0C528}"/>
              </a:ext>
            </a:extLst>
          </p:cNvPr>
          <p:cNvSpPr/>
          <p:nvPr/>
        </p:nvSpPr>
        <p:spPr>
          <a:xfrm>
            <a:off x="8096250" y="1285386"/>
            <a:ext cx="2571750" cy="2627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77B82D-CDE9-035A-963F-91F8246620BA}"/>
              </a:ext>
            </a:extLst>
          </p:cNvPr>
          <p:cNvSpPr txBox="1"/>
          <p:nvPr/>
        </p:nvSpPr>
        <p:spPr>
          <a:xfrm>
            <a:off x="2724151" y="2480108"/>
            <a:ext cx="321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เขียนแบบนี้ก็ได้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demo().then(…).catch(…).finally(…)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E0B00E-BB04-B65A-69CA-6E6D0BF3CB9D}"/>
              </a:ext>
            </a:extLst>
          </p:cNvPr>
          <p:cNvCxnSpPr/>
          <p:nvPr/>
        </p:nvCxnSpPr>
        <p:spPr>
          <a:xfrm flipH="1">
            <a:off x="4029075" y="2143125"/>
            <a:ext cx="390525" cy="666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AF3AD1-2785-EB90-E334-7826E51711B0}"/>
              </a:ext>
            </a:extLst>
          </p:cNvPr>
          <p:cNvCxnSpPr/>
          <p:nvPr/>
        </p:nvCxnSpPr>
        <p:spPr>
          <a:xfrm flipH="1">
            <a:off x="4826981" y="2138407"/>
            <a:ext cx="390525" cy="666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FC386E-78CB-4A9E-3312-325D1037D983}"/>
              </a:ext>
            </a:extLst>
          </p:cNvPr>
          <p:cNvCxnSpPr/>
          <p:nvPr/>
        </p:nvCxnSpPr>
        <p:spPr>
          <a:xfrm flipH="1">
            <a:off x="5722667" y="2146733"/>
            <a:ext cx="390525" cy="666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E6405E-A935-DEA8-536B-2222A48FEF28}"/>
              </a:ext>
            </a:extLst>
          </p:cNvPr>
          <p:cNvSpPr txBox="1"/>
          <p:nvPr/>
        </p:nvSpPr>
        <p:spPr>
          <a:xfrm>
            <a:off x="4051789" y="1830630"/>
            <a:ext cx="735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success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751532-671A-D91C-6F94-20A7C04A0A8B}"/>
              </a:ext>
            </a:extLst>
          </p:cNvPr>
          <p:cNvSpPr txBox="1"/>
          <p:nvPr/>
        </p:nvSpPr>
        <p:spPr>
          <a:xfrm>
            <a:off x="4826981" y="1830629"/>
            <a:ext cx="735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failure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B83F7A-2940-3971-ED67-F21AC5D818A9}"/>
              </a:ext>
            </a:extLst>
          </p:cNvPr>
          <p:cNvSpPr txBox="1"/>
          <p:nvPr/>
        </p:nvSpPr>
        <p:spPr>
          <a:xfrm>
            <a:off x="5741068" y="1830629"/>
            <a:ext cx="735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always</a:t>
            </a:r>
          </a:p>
        </p:txBody>
      </p:sp>
    </p:spTree>
    <p:extLst>
      <p:ext uri="{BB962C8B-B14F-4D97-AF65-F5344CB8AC3E}">
        <p14:creationId xmlns:p14="http://schemas.microsoft.com/office/powerpoint/2010/main" val="2334511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0EFBC4-06FD-A904-FD42-E0B473F8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046454"/>
            <a:ext cx="2286319" cy="16385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9B81D9-464D-CECE-59E0-7E980276F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284" y="5294139"/>
            <a:ext cx="8707065" cy="13908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E5D1A3-5FE1-73C4-A127-1E29C3003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15" y="244725"/>
            <a:ext cx="5629585" cy="46631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BBE9616-8C93-C720-3743-373A944CAD1F}"/>
              </a:ext>
            </a:extLst>
          </p:cNvPr>
          <p:cNvSpPr/>
          <p:nvPr/>
        </p:nvSpPr>
        <p:spPr>
          <a:xfrm>
            <a:off x="1323975" y="1471183"/>
            <a:ext cx="2457450" cy="112914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AAC19F-E0FA-8FD0-E38B-C449DF46AC5F}"/>
              </a:ext>
            </a:extLst>
          </p:cNvPr>
          <p:cNvSpPr/>
          <p:nvPr/>
        </p:nvSpPr>
        <p:spPr>
          <a:xfrm>
            <a:off x="895350" y="3721680"/>
            <a:ext cx="2457450" cy="112914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B75FD36-69A9-4A94-CA7B-AB24084B1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411" y="3526047"/>
            <a:ext cx="4874954" cy="15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2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Conversation Protocol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71" y="991233"/>
            <a:ext cx="7890782" cy="3556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5028" y="4707138"/>
            <a:ext cx="885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มารยาท ท่าทาง ผ่านทางสายตาเป็น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visual channel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ตะหากจาก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audio channel</a:t>
            </a:r>
            <a:endParaRPr lang="th-TH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wireless comm.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ที่มี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channel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เดียว ต้องกำหนด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protocol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ให้ชัดเจน เช่น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การใช้วิทยุสื่อสาร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“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วอ1 เรียก วอ2 วอ2 ทราบแล้วเปลี่ยน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(roger that)”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F962A7F-A142-64A6-AF76-4F450D656914}"/>
              </a:ext>
            </a:extLst>
          </p:cNvPr>
          <p:cNvSpPr/>
          <p:nvPr/>
        </p:nvSpPr>
        <p:spPr>
          <a:xfrm rot="5400000">
            <a:off x="4950936" y="3502504"/>
            <a:ext cx="123189" cy="412908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2C58F-E43B-4BA3-3BB9-0B814E8BBD41}"/>
              </a:ext>
            </a:extLst>
          </p:cNvPr>
          <p:cNvSpPr txBox="1"/>
          <p:nvPr/>
        </p:nvSpPr>
        <p:spPr>
          <a:xfrm>
            <a:off x="3771900" y="5628643"/>
            <a:ext cx="3209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Metadata, protocol info, control info</a:t>
            </a:r>
          </a:p>
        </p:txBody>
      </p:sp>
    </p:spTree>
    <p:extLst>
      <p:ext uri="{BB962C8B-B14F-4D97-AF65-F5344CB8AC3E}">
        <p14:creationId xmlns:p14="http://schemas.microsoft.com/office/powerpoint/2010/main" val="4284946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9BA84-0F93-0541-AFC6-351949DE3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3595E6-A811-D627-B8D4-BBA24D3CCBAC}"/>
              </a:ext>
            </a:extLst>
          </p:cNvPr>
          <p:cNvSpPr txBox="1"/>
          <p:nvPr/>
        </p:nvSpPr>
        <p:spPr>
          <a:xfrm>
            <a:off x="138317" y="143458"/>
            <a:ext cx="7014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async / await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19EEA9-C107-750F-8AA4-AD2E128A14C5}"/>
              </a:ext>
            </a:extLst>
          </p:cNvPr>
          <p:cNvSpPr txBox="1"/>
          <p:nvPr/>
        </p:nvSpPr>
        <p:spPr>
          <a:xfrm>
            <a:off x="8601074" y="6550223"/>
            <a:ext cx="36004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https://www.w3schools.com/js/js_async.asp</a:t>
            </a:r>
          </a:p>
        </p:txBody>
      </p:sp>
    </p:spTree>
    <p:extLst>
      <p:ext uri="{BB962C8B-B14F-4D97-AF65-F5344CB8AC3E}">
        <p14:creationId xmlns:p14="http://schemas.microsoft.com/office/powerpoint/2010/main" val="169855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317" y="143458"/>
            <a:ext cx="5555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/>
              <a:t>โปรแกรมคำนวณภาษีเงินได้บุคคลธรรมดา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7736" y="837570"/>
            <a:ext cx="164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รายได้</a:t>
            </a:r>
            <a:r>
              <a:rPr lang="en-US" dirty="0"/>
              <a:t> (</a:t>
            </a:r>
            <a:r>
              <a:rPr lang="th-TH" dirty="0"/>
              <a:t>บาท</a:t>
            </a:r>
            <a:r>
              <a:rPr lang="en-US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485" y="1211866"/>
            <a:ext cx="5600700" cy="3705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736" y="3369241"/>
            <a:ext cx="164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อัตราภาษี </a:t>
            </a:r>
            <a:r>
              <a:rPr lang="en-US" dirty="0"/>
              <a:t>(%)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737" y="4019111"/>
            <a:ext cx="164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ภาษีที่ต้องจ่าย</a:t>
            </a:r>
            <a:r>
              <a:rPr lang="en-US" dirty="0"/>
              <a:t> (</a:t>
            </a:r>
            <a:r>
              <a:rPr lang="th-TH" dirty="0"/>
              <a:t>บาท</a:t>
            </a:r>
            <a:r>
              <a:rPr lang="en-US" dirty="0"/>
              <a:t>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7737" y="1208509"/>
            <a:ext cx="1647731" cy="30106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07737" y="1838114"/>
            <a:ext cx="1647731" cy="294149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07737" y="2239527"/>
            <a:ext cx="1647731" cy="294149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07737" y="3693409"/>
            <a:ext cx="1647731" cy="30106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07737" y="4346977"/>
            <a:ext cx="1647731" cy="30106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558" y="1138970"/>
            <a:ext cx="440141" cy="440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660" y="1145429"/>
            <a:ext cx="440141" cy="43890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07737" y="2740311"/>
            <a:ext cx="164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รายได้รวม </a:t>
            </a:r>
            <a:r>
              <a:rPr lang="en-US" dirty="0"/>
              <a:t>(</a:t>
            </a:r>
            <a:r>
              <a:rPr lang="th-TH" dirty="0"/>
              <a:t>บาท</a:t>
            </a:r>
            <a:r>
              <a:rPr lang="en-US" dirty="0"/>
              <a:t>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07738" y="3064479"/>
            <a:ext cx="1647731" cy="30106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>
          <a:xfrm>
            <a:off x="2273558" y="3064479"/>
            <a:ext cx="274256" cy="158356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653375" y="3533301"/>
            <a:ext cx="282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read only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เปลี่ยนค่าตามรายได้อัตโนมัติ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4812" y="4902045"/>
            <a:ext cx="521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แสดงข้อความเตือน เช่น มีรายได้บางรายการเป็นค่าลบ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หรือค่าที่เป็น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non-numeric</a:t>
            </a:r>
          </a:p>
        </p:txBody>
      </p:sp>
      <p:sp>
        <p:nvSpPr>
          <p:cNvPr id="37" name="Right Brace 36"/>
          <p:cNvSpPr/>
          <p:nvPr/>
        </p:nvSpPr>
        <p:spPr>
          <a:xfrm>
            <a:off x="2273556" y="1830803"/>
            <a:ext cx="274257" cy="70287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653374" y="1866221"/>
            <a:ext cx="2717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กรณีมีรายได้จากหลายทาง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ให้กดปุ่ม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+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–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เพื่อเพิ่มช่องกรอกรายได้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รวมไม่เกิน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ช่อง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ห้ามลบช่องแรก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58823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5" y="711260"/>
            <a:ext cx="7429500" cy="2762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25" y="3631947"/>
            <a:ext cx="7431464" cy="28269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60537" y="6488668"/>
            <a:ext cx="7431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https://www.w3schools.com/howto/howto_js_toggle_dark_mode.asp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353" y="183491"/>
            <a:ext cx="587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ทำปุ่มสลับโหมดมืด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/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สว่าง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(JavaScript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ใช้แก้ไข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style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ได้ด้วย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98651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33E379-5624-EF2C-5AE8-1C0DF5F69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0" y="2429256"/>
            <a:ext cx="8124825" cy="2752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E71B3C-ABEF-8A11-7AD2-FCDD3D65CFFD}"/>
              </a:ext>
            </a:extLst>
          </p:cNvPr>
          <p:cNvSpPr txBox="1"/>
          <p:nvPr/>
        </p:nvSpPr>
        <p:spPr>
          <a:xfrm>
            <a:off x="328611" y="974647"/>
            <a:ext cx="11568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fetch(‘https://learningportal.ocsc.go.th/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learningspaceapi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/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localdatetime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’)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.then(…)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.catch(…)</a:t>
            </a:r>
          </a:p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.finally(…)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2B4EA9-D880-7968-F051-2C5EC2DA0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" y="5313152"/>
            <a:ext cx="8124825" cy="14277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233B31-F889-2F47-7343-A90E1ED8099F}"/>
              </a:ext>
            </a:extLst>
          </p:cNvPr>
          <p:cNvSpPr txBox="1"/>
          <p:nvPr/>
        </p:nvSpPr>
        <p:spPr>
          <a:xfrm>
            <a:off x="328611" y="114299"/>
            <a:ext cx="11568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ให้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call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API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เพื่อแสดงวันเวลาภาษาไทย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วันที่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มกราคม 2568 เวลา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10:00:00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น.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 err="1">
                <a:latin typeface="Kanit" panose="00000500000000000000" pitchFamily="2" charset="-34"/>
                <a:cs typeface="Kanit" panose="00000500000000000000" pitchFamily="2" charset="-34"/>
              </a:rPr>
              <a:t>อัป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เดตทุก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วินาที</a:t>
            </a:r>
          </a:p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ถ้า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network error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ให้แสดงข้อความ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ระบบเครือข่ายล้มเหลว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จำลองโดยการปิดเน็ต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D84C74-A675-A037-59C1-F84CB242B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269" y="1433947"/>
            <a:ext cx="4377166" cy="9297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DAC6DD-2BAE-9725-853F-84B64FC1CB50}"/>
              </a:ext>
            </a:extLst>
          </p:cNvPr>
          <p:cNvSpPr txBox="1"/>
          <p:nvPr/>
        </p:nvSpPr>
        <p:spPr>
          <a:xfrm>
            <a:off x="5513319" y="2121479"/>
            <a:ext cx="2706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ตั้ง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timeout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ให้สั้น ๆ เช่น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วินาที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431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System Model (a set of assumptions)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28" y="1047144"/>
            <a:ext cx="9914164" cy="20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Collision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60" y="1008812"/>
            <a:ext cx="8558893" cy="3076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9983" y="3226471"/>
            <a:ext cx="3441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สัญญาณแพร่ออกมาแบบ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omnidirectional</a:t>
            </a:r>
          </a:p>
        </p:txBody>
      </p:sp>
    </p:spTree>
    <p:extLst>
      <p:ext uri="{BB962C8B-B14F-4D97-AF65-F5344CB8AC3E}">
        <p14:creationId xmlns:p14="http://schemas.microsoft.com/office/powerpoint/2010/main" val="177494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88" y="338739"/>
            <a:ext cx="6643112" cy="6258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6621" y="5289503"/>
            <a:ext cx="3068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Walt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collide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Zoya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เพราะอยู่ไกล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338196-D7C9-635C-A83F-DAE1AFBE81FF}"/>
              </a:ext>
            </a:extLst>
          </p:cNvPr>
          <p:cNvSpPr txBox="1"/>
          <p:nvPr/>
        </p:nvSpPr>
        <p:spPr>
          <a:xfrm>
            <a:off x="3619500" y="4067175"/>
            <a:ext cx="933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ได้รับ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Z</a:t>
            </a:r>
            <a:r>
              <a:rPr lang="en-US" sz="12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5BC06-8392-12A5-8B79-1B2E20BEFEBE}"/>
              </a:ext>
            </a:extLst>
          </p:cNvPr>
          <p:cNvSpPr txBox="1"/>
          <p:nvPr/>
        </p:nvSpPr>
        <p:spPr>
          <a:xfrm>
            <a:off x="5442961" y="4067174"/>
            <a:ext cx="795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ได้รับ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Z</a:t>
            </a:r>
            <a:r>
              <a:rPr lang="en-US" sz="12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98D726-CBF7-8E30-71C6-7AE77A57A7A4}"/>
              </a:ext>
            </a:extLst>
          </p:cNvPr>
          <p:cNvSpPr txBox="1"/>
          <p:nvPr/>
        </p:nvSpPr>
        <p:spPr>
          <a:xfrm>
            <a:off x="6470510" y="4067174"/>
            <a:ext cx="795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ได้รับ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</a:t>
            </a:r>
            <a:r>
              <a:rPr lang="en-US" sz="12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DC9034-B289-6297-D1C1-F77D02D0C2E3}"/>
              </a:ext>
            </a:extLst>
          </p:cNvPr>
          <p:cNvSpPr txBox="1"/>
          <p:nvPr/>
        </p:nvSpPr>
        <p:spPr>
          <a:xfrm>
            <a:off x="6238874" y="5320281"/>
            <a:ext cx="102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ได้รับ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</a:t>
            </a:r>
            <a:r>
              <a:rPr lang="en-US" sz="12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6458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938" y="588761"/>
            <a:ext cx="8978431" cy="5644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4169" y="5021036"/>
            <a:ext cx="211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</a:rPr>
              <a:t>ข้อดี</a:t>
            </a:r>
            <a:r>
              <a:rPr lang="en-US" sz="2400" b="1" dirty="0">
                <a:solidFill>
                  <a:srgbClr val="FF0000"/>
                </a:solidFill>
              </a:rPr>
              <a:t> (downlink)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7528" y="5021036"/>
            <a:ext cx="1891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</a:rPr>
              <a:t>ข้อเสีย</a:t>
            </a:r>
            <a:r>
              <a:rPr lang="en-US" sz="2400" b="1" dirty="0">
                <a:solidFill>
                  <a:srgbClr val="FF0000"/>
                </a:solidFill>
              </a:rPr>
              <a:t> (uplink)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A581B7-56EC-CD3E-8D47-C62F780104BE}"/>
              </a:ext>
            </a:extLst>
          </p:cNvPr>
          <p:cNvSpPr txBox="1"/>
          <p:nvPr/>
        </p:nvSpPr>
        <p:spPr>
          <a:xfrm>
            <a:off x="1636938" y="6115350"/>
            <a:ext cx="2986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Broadcast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เหมาะสำหรับวิทยุ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/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โทรทัศน์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9FD1E7-3AA2-D0E2-59BA-DCDB5667F2BC}"/>
              </a:ext>
            </a:extLst>
          </p:cNvPr>
          <p:cNvSpPr txBox="1"/>
          <p:nvPr/>
        </p:nvSpPr>
        <p:spPr>
          <a:xfrm>
            <a:off x="4705350" y="32715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Basil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base station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Zoya, Yoshi, Xia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mobile station</a:t>
            </a:r>
          </a:p>
        </p:txBody>
      </p:sp>
    </p:spTree>
    <p:extLst>
      <p:ext uri="{BB962C8B-B14F-4D97-AF65-F5344CB8AC3E}">
        <p14:creationId xmlns:p14="http://schemas.microsoft.com/office/powerpoint/2010/main" val="56356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85738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First Contact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3" y="1061190"/>
            <a:ext cx="9087753" cy="407006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E207BB7-9C37-232C-6650-072361D089BB}"/>
              </a:ext>
            </a:extLst>
          </p:cNvPr>
          <p:cNvCxnSpPr>
            <a:cxnSpLocks/>
          </p:cNvCxnSpPr>
          <p:nvPr/>
        </p:nvCxnSpPr>
        <p:spPr>
          <a:xfrm>
            <a:off x="819150" y="1695450"/>
            <a:ext cx="63817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C6A425-F663-8AC9-1FE7-C4F75681545C}"/>
              </a:ext>
            </a:extLst>
          </p:cNvPr>
          <p:cNvCxnSpPr>
            <a:cxnSpLocks/>
          </p:cNvCxnSpPr>
          <p:nvPr/>
        </p:nvCxnSpPr>
        <p:spPr>
          <a:xfrm>
            <a:off x="6134100" y="1390650"/>
            <a:ext cx="36761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16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2458</Words>
  <Application>Microsoft Office PowerPoint</Application>
  <PresentationFormat>Widescreen</PresentationFormat>
  <Paragraphs>205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Kanit</vt:lpstr>
      <vt:lpstr>StoneSerif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659</cp:revision>
  <dcterms:created xsi:type="dcterms:W3CDTF">2017-01-08T13:02:19Z</dcterms:created>
  <dcterms:modified xsi:type="dcterms:W3CDTF">2025-01-31T06:14:38Z</dcterms:modified>
</cp:coreProperties>
</file>