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67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423" r:id="rId30"/>
    <p:sldId id="396" r:id="rId31"/>
    <p:sldId id="421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05" r:id="rId41"/>
    <p:sldId id="422" r:id="rId42"/>
    <p:sldId id="408" r:id="rId43"/>
    <p:sldId id="410" r:id="rId44"/>
    <p:sldId id="411" r:id="rId45"/>
    <p:sldId id="418" r:id="rId46"/>
    <p:sldId id="419" r:id="rId47"/>
    <p:sldId id="420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  <p:sldId id="424" r:id="rId5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98" d="100"/>
          <a:sy n="98" d="100"/>
        </p:scale>
        <p:origin x="18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6B38C-1733-4B38-AA19-AE196714DD8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5AF3C-829D-4E4F-939A-6F022A6B7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5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D361-CAEC-41BC-8C05-6385537DF04D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90" y="2796777"/>
            <a:ext cx="8883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Chapter 02 – Wireless Transmission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09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16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มกราคม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256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6655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Signals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81" y="1830704"/>
            <a:ext cx="7586426" cy="38806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8587" y="145979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นิสิตน่าจะเรียนมาบ้างแล้วในวิชา </a:t>
            </a:r>
            <a:r>
              <a:rPr lang="en-US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Data </a:t>
            </a:r>
            <a:r>
              <a:rPr lang="en-US" sz="1400" b="1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Comm</a:t>
            </a:r>
            <a:r>
              <a:rPr lang="en-US" sz="1400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6615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เส้นประคือ </a:t>
            </a: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phase shift </a:t>
            </a: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 </a:t>
            </a:r>
            <a:r>
              <a:rPr lang="en-US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270 </a:t>
            </a:r>
            <a:r>
              <a:rPr lang="th-TH" b="1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องศา</a:t>
            </a:r>
            <a:endParaRPr lang="en-US" b="1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489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48" y="1204674"/>
            <a:ext cx="5287568" cy="44613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18951F-4B76-F2BB-324C-2DC230CA7321}"/>
              </a:ext>
            </a:extLst>
          </p:cNvPr>
          <p:cNvSpPr txBox="1"/>
          <p:nvPr/>
        </p:nvSpPr>
        <p:spPr>
          <a:xfrm>
            <a:off x="5715000" y="44196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Phi (</a:t>
            </a:r>
            <a:r>
              <a:rPr lang="th-TH" dirty="0" err="1">
                <a:latin typeface="Kanit" panose="00000500000000000000" pitchFamily="2" charset="-34"/>
                <a:cs typeface="Kanit" panose="00000500000000000000" pitchFamily="2" charset="-34"/>
              </a:rPr>
              <a:t>ฟี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5793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Antennas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050051"/>
            <a:ext cx="6568679" cy="15521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28588" y="1558167"/>
            <a:ext cx="2845651" cy="38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Isotropic radiator (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ทฤษฎี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)</a:t>
            </a:r>
            <a:endParaRPr lang="en-US" sz="120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8588" y="3679064"/>
                <a:ext cx="9015412" cy="388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Simple </a:t>
                </a:r>
                <a:r>
                  <a:rPr lang="en-US" dirty="0" err="1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attennas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 (left: Marconi antenna, right: </a:t>
                </a:r>
                <a:r>
                  <a:rPr lang="en-US" dirty="0" err="1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Hertzian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 dipole)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ความยาวดีที่สุดคือ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>
                        <a:latin typeface="Cambria Math" panose="02040503050406030204" pitchFamily="18" charset="0"/>
                        <a:ea typeface="Calibri" panose="020F0502020204030204" pitchFamily="34" charset="0"/>
                        <a:cs typeface="Kanit" panose="00000500000000000000" pitchFamily="2" charset="-34"/>
                      </a:rPr>
                      <m:t>λ</m:t>
                    </m:r>
                    <m:r>
                      <a:rPr lang="en-US" b="0">
                        <a:latin typeface="Cambria Math" panose="02040503050406030204" pitchFamily="18" charset="0"/>
                        <a:ea typeface="Calibri" panose="020F0502020204030204" pitchFamily="34" charset="0"/>
                        <a:cs typeface="Kanit" panose="00000500000000000000" pitchFamily="2" charset="-34"/>
                      </a:rPr>
                      <m:t>/</m:t>
                    </m:r>
                    <m:r>
                      <a:rPr lang="en-US" b="0">
                        <a:latin typeface="Cambria Math" panose="02040503050406030204" pitchFamily="18" charset="0"/>
                        <a:ea typeface="Calibri" panose="020F0502020204030204" pitchFamily="34" charset="0"/>
                        <a:cs typeface="Kanit" panose="00000500000000000000" pitchFamily="2" charset="-34"/>
                      </a:rPr>
                      <m:t>2</m:t>
                    </m:r>
                  </m:oMath>
                </a14:m>
                <a:endParaRPr lang="en-US" dirty="0">
                  <a:latin typeface="Kanit" panose="00000500000000000000" pitchFamily="2" charset="-34"/>
                  <a:ea typeface="Calibri" panose="020F0502020204030204" pitchFamily="34" charset="0"/>
                  <a:cs typeface="Kanit" panose="00000500000000000000" pitchFamily="2" charset="-34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8" y="3679064"/>
                <a:ext cx="9015412" cy="388696"/>
              </a:xfrm>
              <a:prstGeom prst="rect">
                <a:avLst/>
              </a:prstGeom>
              <a:blipFill rotWithShape="0">
                <a:blip r:embed="rId3"/>
                <a:stretch>
                  <a:fillRect l="-541" t="-4762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4247146"/>
            <a:ext cx="4587479" cy="1531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091" y="4377006"/>
            <a:ext cx="3971925" cy="1271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1090" y="5648594"/>
            <a:ext cx="397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มือถือปกติก็ใช้เสาอากาศยาวประมาณ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10 cm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เอา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wave length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หาร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2)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1200" y="6603935"/>
            <a:ext cx="3352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https://www.omnicalculator.com/physics/dipole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A6534-D010-811F-2FC6-8463210804E5}"/>
              </a:ext>
            </a:extLst>
          </p:cNvPr>
          <p:cNvSpPr txBox="1"/>
          <p:nvPr/>
        </p:nvSpPr>
        <p:spPr>
          <a:xfrm>
            <a:off x="4881089" y="4114800"/>
            <a:ext cx="39719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Kanit" panose="00000500000000000000" pitchFamily="2" charset="-34"/>
                <a:cs typeface="Kanit" panose="00000500000000000000" pitchFamily="2" charset="-34"/>
              </a:rPr>
              <a:t>True Move H uses 900 MHz, 1800 MHz and 2100 MHz</a:t>
            </a:r>
          </a:p>
        </p:txBody>
      </p:sp>
    </p:spTree>
    <p:extLst>
      <p:ext uri="{BB962C8B-B14F-4D97-AF65-F5344CB8AC3E}">
        <p14:creationId xmlns:p14="http://schemas.microsoft.com/office/powerpoint/2010/main" val="131920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587" y="1439431"/>
                <a:ext cx="6525312" cy="383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thaiDist">
                  <a:lnSpc>
                    <a:spcPct val="107000"/>
                  </a:lnSpc>
                </a:pP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Omni-directional radiation pattern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ของ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Kanit" panose="00000500000000000000" pitchFamily="2" charset="-34"/>
                      </a:rPr>
                      <m:t>𝜆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Kanit" panose="00000500000000000000" pitchFamily="2" charset="-34"/>
                      </a:rPr>
                      <m:t>/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Kanit" panose="00000500000000000000" pitchFamily="2" charset="-34"/>
                      </a:rPr>
                      <m:t>2</m:t>
                    </m:r>
                  </m:oMath>
                </a14:m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 dipole antenna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" y="1439431"/>
                <a:ext cx="6525312" cy="383888"/>
              </a:xfrm>
              <a:prstGeom prst="rect">
                <a:avLst/>
              </a:prstGeom>
              <a:blipFill rotWithShape="0">
                <a:blip r:embed="rId2"/>
                <a:stretch>
                  <a:fillRect l="-747" t="-3175" r="-1401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Radiation Patterns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874884"/>
            <a:ext cx="8068866" cy="14250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752475" y="2209800"/>
            <a:ext cx="6000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2475" y="2824843"/>
            <a:ext cx="6000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60890" y="2212521"/>
            <a:ext cx="6000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60890" y="2827564"/>
            <a:ext cx="6000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53190"/>
            <a:ext cx="2162175" cy="22473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927" y="3667155"/>
            <a:ext cx="3396095" cy="2819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11148" y="4823936"/>
            <a:ext cx="242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บริเวณที่สัญญาณแรงที่สุด</a:t>
            </a:r>
            <a:b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</a:b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จะอยู่แถวๆ ขอบนอก</a:t>
            </a:r>
            <a:endParaRPr lang="en-US" sz="160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184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Directional Antennas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74041"/>
            <a:ext cx="7709127" cy="1523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Image result for directional anten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58" y="3190291"/>
            <a:ext cx="2505755" cy="257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directional anten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890" y="3190292"/>
            <a:ext cx="2572576" cy="257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408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Antennas</a:t>
            </a:r>
          </a:p>
        </p:txBody>
      </p:sp>
      <p:pic>
        <p:nvPicPr>
          <p:cNvPr id="1026" name="Picture 2" descr="http://www.wirelessandmobilenews.com/107art/NokiaAtenn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" y="220869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phone6Anten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56" y="1608170"/>
            <a:ext cx="4458890" cy="334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2856" y="5079206"/>
            <a:ext cx="445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เสาอากาศของ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iPhone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รุ่นเก่า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347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Kanit" panose="00000500000000000000" pitchFamily="2" charset="-34"/>
                <a:cs typeface="Kanit" panose="00000500000000000000" pitchFamily="2" charset="-34"/>
              </a:rPr>
              <a:t>Sectorized</a:t>
            </a:r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 Antennas</a:t>
            </a:r>
          </a:p>
        </p:txBody>
      </p:sp>
      <p:pic>
        <p:nvPicPr>
          <p:cNvPr id="7170" name="Picture 2" descr="Image result for sectorized  ante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2365262" cy="236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ectorized  anten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2365262" cy="236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68168"/>
            <a:ext cx="7720012" cy="22856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410200" y="41910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ส่งข้อมูลแบบ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parallel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ให้พร้อมกันหลาย ๆ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devices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 ถ้าไม่ได้อยู่ใน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sector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เดียวกัน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3610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Signal Propagation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03" y="2697267"/>
            <a:ext cx="4886024" cy="2991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8587" y="1621849"/>
            <a:ext cx="8872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Transmission distance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รับสัญญาณได้ มี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error rate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ต่ำพอที่จะใช้สื่อสารได้</a:t>
            </a:r>
            <a:endParaRPr lang="en-US" sz="160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Detection distance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เครื่องรับตรวจจับได้ว่ามีสัญญาณ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(transmitted power &gt; background noise)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Interference distance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เครื่องรับหาสัญญาณไม่เจอแล้ว แต่สัญญาณนี้ไปรบกวนสัญญาณอื่นๆ ได้</a:t>
            </a:r>
            <a:endParaRPr lang="en-US" sz="1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7508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Path loss of radio signals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8588" y="1575232"/>
                <a:ext cx="8872537" cy="4571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Line of sight (LOS)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คือ เส้นตรงระหว่าง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sender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และ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receiver</a:t>
                </a:r>
                <a:endParaRPr lang="en-US" sz="1200" dirty="0">
                  <a:latin typeface="Kanit" panose="00000500000000000000" pitchFamily="2" charset="-34"/>
                  <a:ea typeface="Calibri" panose="020F0502020204030204" pitchFamily="34" charset="0"/>
                  <a:cs typeface="Kanit" panose="00000500000000000000" pitchFamily="2" charset="-34"/>
                </a:endParaRPr>
              </a:p>
              <a:p>
                <a:pPr marL="257175" indent="-257175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Free space loss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ต่อให้ไม่มีสิ่งกีดขวาง ในสภาพสุญญากาศ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(vacuum)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สัญญาณก็จะอ่อนลง</a:t>
                </a:r>
                <a:endParaRPr lang="en-US" sz="1200" dirty="0">
                  <a:latin typeface="Kanit" panose="00000500000000000000" pitchFamily="2" charset="-34"/>
                  <a:ea typeface="Calibri" panose="020F0502020204030204" pitchFamily="34" charset="0"/>
                  <a:cs typeface="Kanit" panose="00000500000000000000" pitchFamily="2" charset="-34"/>
                </a:endParaRPr>
              </a:p>
              <a:p>
                <a:pPr marL="257175" indent="-257175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Received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แปรผันตรงตาม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16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 (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หรือแปรผกผันกับระยะทางกำลังสอง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)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เนื่องจากคลื่นเดินทางออกจากแหล่งกำเนิดด้วยความเร็วแสงและกระจายออกไปทุกทิศทางเป็นรูป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sphere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ด้วยพลังงานปริมาณคงที่ แต่พื้นผิวของ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sphere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คือ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m:rPr>
                        <m:sty m:val="p"/>
                      </m:rPr>
                      <a:rPr lang="th-TH" sz="16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π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200" dirty="0">
                  <a:latin typeface="Kanit" panose="00000500000000000000" pitchFamily="2" charset="-34"/>
                  <a:ea typeface="Calibri" panose="020F0502020204030204" pitchFamily="34" charset="0"/>
                  <a:cs typeface="Kanit" panose="00000500000000000000" pitchFamily="2" charset="-34"/>
                </a:endParaRPr>
              </a:p>
              <a:p>
                <a:pPr marL="257175" indent="-257175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นอกจากนี้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received power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ยังแปรตาม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wave length, gain of receiver (gain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 เทียบกับ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isotropic antenna), transmitter antennas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หรือคุณภาพของเสาอากาศที่ใช้รับและส่ง</a:t>
                </a:r>
                <a:endParaRPr lang="en-US" sz="1200" dirty="0">
                  <a:latin typeface="Kanit" panose="00000500000000000000" pitchFamily="2" charset="-34"/>
                  <a:ea typeface="Calibri" panose="020F0502020204030204" pitchFamily="34" charset="0"/>
                  <a:cs typeface="Kanit" panose="00000500000000000000" pitchFamily="2" charset="-34"/>
                </a:endParaRPr>
              </a:p>
              <a:p>
                <a:pPr marL="257175" indent="-257175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ในสถานการณ์จริง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(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ไม่ใช่สุญญากาศ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)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มี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air, rain, snow, fog, dust particles, smog (fog + smoke)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จะให้เกิด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path loss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หรือ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attenuation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มากกว่าปกติ น้ำฝนดูดซับพลังงานคลื่นได้ดี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(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หลักการเดียวกับเตา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microwave)</a:t>
                </a:r>
                <a:endParaRPr lang="en-US" sz="1200" dirty="0">
                  <a:latin typeface="Kanit" panose="00000500000000000000" pitchFamily="2" charset="-34"/>
                  <a:ea typeface="Calibri" panose="020F0502020204030204" pitchFamily="34" charset="0"/>
                  <a:cs typeface="Kanit" panose="00000500000000000000" pitchFamily="2" charset="-34"/>
                </a:endParaRPr>
              </a:p>
              <a:p>
                <a:pPr marL="257175" indent="-257175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พฤติกรรมของคลื่นขึ้นอยู่กับความถี่</a:t>
                </a:r>
                <a:endParaRPr lang="en-US" sz="1600" dirty="0">
                  <a:latin typeface="Kanit" panose="00000500000000000000" pitchFamily="2" charset="-34"/>
                  <a:ea typeface="Calibri" panose="020F0502020204030204" pitchFamily="34" charset="0"/>
                  <a:cs typeface="Kanit" panose="00000500000000000000" pitchFamily="2" charset="-34"/>
                </a:endParaRPr>
              </a:p>
              <a:p>
                <a:pPr marL="600075" lvl="1" indent="-257175">
                  <a:lnSpc>
                    <a:spcPct val="107000"/>
                  </a:lnSpc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87 kHz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สายอากาศลงดิน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(Earth Antenna)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คลื่นเดินทางไปตามพื้น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/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ผนังถ้ำ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วิทยุถ้ำ </a:t>
                </a:r>
                <a:r>
                  <a:rPr lang="en-US" sz="1600" dirty="0" err="1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HeyPhone</a:t>
                </a:r>
                <a:endParaRPr lang="en-US" sz="1600" dirty="0">
                  <a:latin typeface="Kanit" panose="00000500000000000000" pitchFamily="2" charset="-34"/>
                  <a:ea typeface="Calibri" panose="020F0502020204030204" pitchFamily="34" charset="0"/>
                  <a:cs typeface="Kanit" panose="00000500000000000000" pitchFamily="2" charset="-34"/>
                </a:endParaRPr>
              </a:p>
              <a:p>
                <a:pPr marL="600075" lvl="1" indent="-257175">
                  <a:lnSpc>
                    <a:spcPct val="107000"/>
                  </a:lnSpc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Ground wave (&lt;2 MHz)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คลื่นเดินทางไปตามพื้นผิวโลก ใช้กับวิทยุ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AM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และเรือดำน้ำ</a:t>
                </a:r>
                <a:endParaRPr lang="en-US" sz="1600" dirty="0">
                  <a:latin typeface="Kanit" panose="00000500000000000000" pitchFamily="2" charset="-34"/>
                  <a:ea typeface="Calibri" panose="020F0502020204030204" pitchFamily="34" charset="0"/>
                  <a:cs typeface="Kanit" panose="00000500000000000000" pitchFamily="2" charset="-34"/>
                </a:endParaRPr>
              </a:p>
              <a:p>
                <a:pPr marL="600075" lvl="1" indent="-257175">
                  <a:lnSpc>
                    <a:spcPct val="107000"/>
                  </a:lnSpc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Sky wave (2 - 30 MHz)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สะท้อนบรรยากาศชั้น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ionosphere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ใช้กับ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international broadcasting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และวิทยุสมัครเล่น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(amateur radio)</a:t>
                </a:r>
              </a:p>
              <a:p>
                <a:pPr marL="600075" lvl="1" indent="-257175">
                  <a:lnSpc>
                    <a:spcPct val="107000"/>
                  </a:lnSpc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Line-of-sight (&gt;30 MHz)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ใช้กับโทรศัพท์มือถือ ดาวเทียม คลื่นเดินทางผ่าน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straight line of sight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ได้ ไม่สะท้อนชั้นบรรยากาศ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(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ใช้สื่อสารระหว่างพื้นกับดาวเทียม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)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แต่หักเห </a:t>
                </a:r>
                <a:r>
                  <a:rPr lang="en-US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(refract) </a:t>
                </a:r>
                <a:r>
                  <a:rPr lang="th-TH" sz="1600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ได้</a:t>
                </a:r>
                <a:endParaRPr lang="en-US" sz="1200" dirty="0">
                  <a:latin typeface="Kanit" panose="00000500000000000000" pitchFamily="2" charset="-34"/>
                  <a:ea typeface="Calibri" panose="020F0502020204030204" pitchFamily="34" charset="0"/>
                  <a:cs typeface="Kanit" panose="00000500000000000000" pitchFamily="2" charset="-34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8" y="1575232"/>
                <a:ext cx="8872537" cy="4571316"/>
              </a:xfrm>
              <a:prstGeom prst="rect">
                <a:avLst/>
              </a:prstGeom>
              <a:blipFill rotWithShape="0">
                <a:blip r:embed="rId2"/>
                <a:stretch>
                  <a:fillRect l="-343" t="-533" r="-1099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976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Additional signal propagation effects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587" y="1481302"/>
            <a:ext cx="8872538" cy="23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Blocking (shadowing)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Reflection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ช่วยให้สื่อสารกันได้โดยไม่ต้องมี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line of sight (LOS)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สัญญาณจะอ่อนลง</a:t>
            </a:r>
            <a:b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</a:b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เนื่องจากวัสดุดูดซับพลังงานคลื่นไป</a:t>
            </a:r>
            <a:endParaRPr lang="en-US" sz="160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Refraction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เมื่อคลื่นเดินทางผ่านตัวกลางที่หนาแน่นกว่า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LOS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จะเอียงเข้าหาตัวกลางนั้น</a:t>
            </a:r>
            <a:b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</a:b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(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อ้อมสิ่งกีดขวางได้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)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ในกรณีที่สิ่งกีดขวางมีขนาดใกล้เคียงกับความยาวคลื่น จะเกิด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scattering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สัญญาณที่กระจายออกไปจะอ่อนกำลังลง</a:t>
            </a:r>
            <a:endParaRPr lang="en-US" sz="16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Diffraction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คล้ายกับ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scattering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มาก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เกิดกับสิ่งกีดขวางขนาดใหญ่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?)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962400"/>
            <a:ext cx="6000070" cy="1410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878" y="5372529"/>
            <a:ext cx="6007247" cy="1404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60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Frequency Spectrum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87" y="1596623"/>
            <a:ext cx="8872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ปัญหาหลักของ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wireless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ที่ต่างจาก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wired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คือ การรบกวน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(interference)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ทำให้เกิด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transmission error</a:t>
            </a: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2672239"/>
            <a:ext cx="8186738" cy="17961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110644" y="4573152"/>
            <a:ext cx="1454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V = Very</a:t>
            </a:r>
          </a:p>
          <a:p>
            <a:r>
              <a:rPr lang="en-US" b="1" dirty="0">
                <a:solidFill>
                  <a:srgbClr val="00B0F0"/>
                </a:solidFill>
              </a:rPr>
              <a:t>U = Ultra</a:t>
            </a:r>
          </a:p>
          <a:p>
            <a:r>
              <a:rPr lang="en-US" b="1" dirty="0">
                <a:solidFill>
                  <a:srgbClr val="00B0F0"/>
                </a:solidFill>
              </a:rPr>
              <a:t>S = Super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E = Extreme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964797" y="4631351"/>
            <a:ext cx="1616" cy="10608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17529" y="4573152"/>
            <a:ext cx="1483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L = Low</a:t>
            </a:r>
          </a:p>
          <a:p>
            <a:r>
              <a:rPr lang="en-US" b="1" dirty="0">
                <a:solidFill>
                  <a:srgbClr val="00B0F0"/>
                </a:solidFill>
              </a:rPr>
              <a:t>M = Medium</a:t>
            </a:r>
          </a:p>
          <a:p>
            <a:r>
              <a:rPr lang="en-US" b="1" dirty="0">
                <a:solidFill>
                  <a:srgbClr val="00B0F0"/>
                </a:solidFill>
              </a:rPr>
              <a:t>H = High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92252" y="4631351"/>
            <a:ext cx="1616" cy="10608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Multi-path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8587" y="1578147"/>
                <a:ext cx="8872538" cy="364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57175" indent="-257175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เกิดจากการที่คลื่นเดินทางมาถึงผู้รับได้หลายทาง ทำให้เกิด 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delay spread</a:t>
                </a:r>
              </a:p>
              <a:p>
                <a:pPr marL="257175" indent="-257175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Delay spread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ในเมืองมีค่าประมาณ 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3 - 12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s </a:t>
                </a:r>
              </a:p>
              <a:p>
                <a:pPr marL="257175" indent="-257175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Bandwidth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ถูกจำกัดด้วย </a:t>
                </a:r>
                <a:r>
                  <a:rPr lang="en-US" dirty="0" err="1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intersymbol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 interference (ISI) delay spread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จะทำให้แต่ละ 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symbol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รบกวนซื่งกันและกัน 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(1 impulse = 1 symbol)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ถ้ารู้ 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channel characteristics (pattern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ของ 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delay spread)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จะช่วยให้เครื่องรับอ่านข้อมูลได้ง่าย โดยปกติแล้วเครื่องส่งจะส่ง 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training sequence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มาก่อน เพื่อใช้โปรแกรมตัว 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equalizer</a:t>
                </a:r>
              </a:p>
              <a:p>
                <a:pPr marL="257175" indent="-257175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Equalizer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จะทำงานยากขึ้น ถ้าผู้ใช้งานเคลื่อนที่ เนื่องจาก 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channel characteristics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เปลี่ยนเร็วเกินไป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 equalizer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ทำงานไม่ทัน</a:t>
                </a:r>
                <a:endParaRPr lang="en-US" dirty="0">
                  <a:latin typeface="Kanit" panose="00000500000000000000" pitchFamily="2" charset="-34"/>
                  <a:ea typeface="Calibri" panose="020F0502020204030204" pitchFamily="34" charset="0"/>
                  <a:cs typeface="Kanit" panose="00000500000000000000" pitchFamily="2" charset="-34"/>
                </a:endParaRPr>
              </a:p>
              <a:p>
                <a:pPr marL="257175" indent="-257175">
                  <a:lnSpc>
                    <a:spcPct val="107000"/>
                  </a:lnSpc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การเคลื่อนที่ของผู้รับหรือผู้ส่งทำให้เกิด 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Doppler shift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และทำให้เกิด 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random frequency shift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แต่ต้องเคลื่อนที่เร็วมาก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ๆ เช่น ดาวเทียม โดยปกติปัจจัยที่จำกัด 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bandwidth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คือ 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multi-path propagation, </a:t>
                </a:r>
                <a:r>
                  <a:rPr lang="en-US" dirty="0" err="1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intersymbol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 interference, varying channel characteristics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ที่เกิดจากการเคลื่อนที่ของผู้ส่งและผู้รับ</a:t>
                </a:r>
                <a:endParaRPr lang="en-US" dirty="0">
                  <a:latin typeface="Kanit" panose="00000500000000000000" pitchFamily="2" charset="-34"/>
                  <a:ea typeface="Calibri" panose="020F0502020204030204" pitchFamily="34" charset="0"/>
                  <a:cs typeface="Kanit" panose="00000500000000000000" pitchFamily="2" charset="-34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" y="1578147"/>
                <a:ext cx="8872538" cy="3643883"/>
              </a:xfrm>
              <a:prstGeom prst="rect">
                <a:avLst/>
              </a:prstGeom>
              <a:blipFill rotWithShape="0">
                <a:blip r:embed="rId2"/>
                <a:stretch>
                  <a:fillRect l="-549" t="-1338" b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861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3" y="1077888"/>
            <a:ext cx="7525700" cy="267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27" y="3903892"/>
            <a:ext cx="3609773" cy="19988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607629" y="2858875"/>
            <a:ext cx="207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LOS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มาถึงก่อน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MP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มาทีหลัง สัญญาณอ่อน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6019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Equalizer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กำลังทำงาน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โดยใช้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training sequence</a:t>
            </a:r>
          </a:p>
        </p:txBody>
      </p:sp>
      <p:sp>
        <p:nvSpPr>
          <p:cNvPr id="6" name="TextBox 5"/>
          <p:cNvSpPr txBox="1"/>
          <p:nvPr/>
        </p:nvSpPr>
        <p:spPr>
          <a:xfrm rot="460429">
            <a:off x="3276600" y="2234447"/>
            <a:ext cx="748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LOS</a:t>
            </a:r>
          </a:p>
        </p:txBody>
      </p:sp>
      <p:sp>
        <p:nvSpPr>
          <p:cNvPr id="7" name="TextBox 6"/>
          <p:cNvSpPr txBox="1"/>
          <p:nvPr/>
        </p:nvSpPr>
        <p:spPr>
          <a:xfrm rot="21411627">
            <a:off x="2997570" y="1880941"/>
            <a:ext cx="748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MP</a:t>
            </a:r>
          </a:p>
        </p:txBody>
      </p:sp>
      <p:sp>
        <p:nvSpPr>
          <p:cNvPr id="8" name="TextBox 7"/>
          <p:cNvSpPr txBox="1"/>
          <p:nvPr/>
        </p:nvSpPr>
        <p:spPr>
          <a:xfrm rot="907734">
            <a:off x="2389398" y="2454502"/>
            <a:ext cx="748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MP</a:t>
            </a:r>
          </a:p>
        </p:txBody>
      </p:sp>
    </p:spTree>
    <p:extLst>
      <p:ext uri="{BB962C8B-B14F-4D97-AF65-F5344CB8AC3E}">
        <p14:creationId xmlns:p14="http://schemas.microsoft.com/office/powerpoint/2010/main" val="3632259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Kanit" panose="00000500000000000000" pitchFamily="2" charset="-34"/>
                <a:cs typeface="Kanit" panose="00000500000000000000" pitchFamily="2" charset="-34"/>
              </a:rPr>
              <a:t>Intersymbol</a:t>
            </a:r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 Interference (ISI)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81899" y="2391813"/>
            <a:ext cx="1181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sender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73" y="1586422"/>
            <a:ext cx="6894785" cy="41585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4937" y="1807864"/>
            <a:ext cx="1351230" cy="583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7261508" y="5029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7365" y="5470196"/>
            <a:ext cx="1593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ที่ตัวรับสัญญาณ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27F37-5B32-7F34-0FFF-7BF6E99360FB}"/>
              </a:ext>
            </a:extLst>
          </p:cNvPr>
          <p:cNvSpPr txBox="1"/>
          <p:nvPr/>
        </p:nvSpPr>
        <p:spPr>
          <a:xfrm>
            <a:off x="7597139" y="4267200"/>
            <a:ext cx="1165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receiver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606162-321D-58C9-2E7B-D3817BFA9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888" y="4724400"/>
            <a:ext cx="347504" cy="413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2E068C-7413-C283-6DF6-9D032986E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267" y="4267200"/>
            <a:ext cx="325440" cy="4136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C03883-FD66-A887-3103-13844DBD7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541" y="3831442"/>
            <a:ext cx="330956" cy="43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03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Multiplexing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588" y="1481302"/>
            <a:ext cx="8872537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Multiplexing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คือการที่ผู้ใช้หลายๆ คนแชร์ตัวกลาง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(medium)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เดียวกัน โดยไม่รบกวนกัน</a:t>
            </a:r>
            <a:b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</a:b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การสื่อสายแบบใช้สาย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(wire)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ใช้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switch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และ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router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เพื่อทำ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multiplexing</a:t>
            </a:r>
            <a:endParaRPr lang="en-US" sz="120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pic>
        <p:nvPicPr>
          <p:cNvPr id="9218" name="Picture 2" descr="http://www.igniteengineers.com/wp-content/uploads/2016/05/Group-Discu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4" y="2422349"/>
            <a:ext cx="4786313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32766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ใช้ตัวกลางคือ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“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อากาศ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”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หรือ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“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อวกาศ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”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ร่วมกัน</a:t>
            </a:r>
          </a:p>
          <a:p>
            <a:endParaRPr lang="th-TH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เมื่อมีคนอยากคุยกันหลายคู่</a:t>
            </a:r>
          </a:p>
          <a:p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จะ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multiplex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อย่างไร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87" y="5832902"/>
            <a:ext cx="887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Multiplexing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ถูกพัฒนาขึ้นเพื่อตอบสนองจำนวนผู้ใช้โทรศัพท์มือถือที่เพิ่มขึ้นอย่างรวดเร็ว</a:t>
            </a:r>
            <a:endParaRPr lang="en-US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4354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Space Division Multiplexing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75" y="1646593"/>
            <a:ext cx="5279930" cy="40874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28588" y="2680735"/>
            <a:ext cx="4334555" cy="3369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เหมือนขับรถคนละเลน เลนใครเลนมัน หรือระบบโทรศัพท์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analog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แบบเก่าที่ใช้สาย ในแต่ละวงกลมคือ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interference range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ที่ว่างคือ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guard space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ในแต่ละวงมีแกน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code (c), time (t), frequency (f)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ไม่ว่าจะ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multiplexing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ด้วยอะไรก็ควรมี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guard space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เสมอ</a:t>
            </a:r>
            <a:endParaRPr lang="en-US" sz="160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ตัวอย่างของ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SDM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คือสถานีวิทยุในแต่ละประเทศใช้คลื่นความถี่เดียวกันได้ แต่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SDM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มีข้อเสียที่ผู้ส่งแต่ละคนต้องไม่อยู่ในวงกลม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(channel)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เดียวกัน ถ้ามีผู้ส่งหลายคนใน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channel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เดียวกัน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ก็ต้อง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multiplex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ต่อด้วย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code (c)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หรือ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time (t)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หรือ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frequency (f)</a:t>
            </a:r>
          </a:p>
        </p:txBody>
      </p:sp>
    </p:spTree>
    <p:extLst>
      <p:ext uri="{BB962C8B-B14F-4D97-AF65-F5344CB8AC3E}">
        <p14:creationId xmlns:p14="http://schemas.microsoft.com/office/powerpoint/2010/main" val="1386994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Frequency Division Multiplexing (FDM)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93971"/>
            <a:ext cx="5765596" cy="28446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101874" y="3516119"/>
            <a:ext cx="4356326" cy="2459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ใช้กับสถานีวิทยุที่แบ่งความถี่กันชัดเจน ต้องมี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guard space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เพื่อป้องกัน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adjacent channel interference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แต่วิธีนี้ไม่เหมาะกับโทรศัพท์มือถือที่มีผู้ใช้จำนวนมาก และแต่ละครั้งใช้ไม่นาน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(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สถานีวิทยุมีจำนวนน้อย และ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broadcast 24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ชม. ต่อวัน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)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ถ้ามือถือ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เครื่องยึด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ความถี่ไปเลย จะมีย่านความถี่ไม่พอ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ระบบ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GSM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ก็ใช้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FDM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แต่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allocate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ความถี่ให้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mobile station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ชั่วคราว เมื่อใช้เสร็จแล้ว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(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วางสาย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)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ก็ยึดคืน</a:t>
            </a:r>
            <a:endParaRPr lang="en-US" sz="160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6557768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mobile station </a:t>
            </a:r>
            <a:r>
              <a:rPr lang="th-TH" sz="1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คือ โทรศัพท์เคลื่อนที่ </a:t>
            </a:r>
            <a:r>
              <a:rPr lang="en-US" sz="1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(</a:t>
            </a:r>
            <a:r>
              <a:rPr lang="th-TH" sz="1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ฮาร์ดแวร์ </a:t>
            </a:r>
            <a:r>
              <a:rPr lang="en-US" sz="1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+ </a:t>
            </a:r>
            <a:r>
              <a:rPr lang="th-TH" sz="1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ซอฟต์แวร์</a:t>
            </a:r>
            <a:r>
              <a:rPr lang="en-US" sz="14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2717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Time Division Multiplexing (TDM)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588" y="1481302"/>
            <a:ext cx="7104830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แบ่งแกนเวลาเป็นช่วง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ๆ เพื่อผลัดกันใช้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(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เหมือนผลัดกันพูดทีละคน ให้พูดคนละ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นาที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)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75" y="2283096"/>
            <a:ext cx="7044189" cy="30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54868" y="5562600"/>
            <a:ext cx="4003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แล้วทำไมเรายังได้ยินเสียงคู่สนทนาต่อเนื่อง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220656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973189"/>
            <a:ext cx="8855528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Standard GSM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ใช้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FDM + TDM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เพื่อส่งข้อมูลระหว่าง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mobile phone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และ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base station (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สถานีภาคพื้นดิน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)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846211"/>
            <a:ext cx="7787261" cy="3539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05400" y="4671536"/>
            <a:ext cx="354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จำนวน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channels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เพิ่มขึ้นจาก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6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เป็น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36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จากการทำ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multiplexing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แบบผสม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2429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Coding Division Multiplexing (CDM)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587" y="1590157"/>
            <a:ext cx="4214813" cy="4423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ตัวอย่างเช่นในงาน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party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ที่แขกทุกคนใช้ความถี่เดียวกันคือ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300 - 6,000 Hz (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เสียงพูด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)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ในสถานที่และเวลาเดียวกัน แต่ใช้ภาษาต่างกัน เช่น ภาษาไทย ภาษาอังกฤษ ภาษาจีน ภาษารัสเซีย ฯลฯ ถึงแม้จะรบกวนกันบ้าง แต่ก็ยังพอฟังเข้าใจ แต่ถ้าทุกคนพูดภาษาเดียวกันหมดจะรบกวนกันจนสื่อสารไม่ได้เลย</a:t>
            </a:r>
            <a:endParaRPr lang="en-US" sz="160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CDM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ป้องกัน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interference (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ออกแบบ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code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ให้ห่าง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ๆ กัน ถ้าใช้ความถี่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fixed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ทำไม่ได้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)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tapping (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ไม่รู้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code)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ได้ดี ข้อเสียคือตัวรับสัญญาณซับซ้อนมาก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power control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สำคัญมากสำหรับ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CDM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เพราะถ้าทุกคนอยู่ใกล้ๆ กันแล้วตะโกนเสียงดัง ต่อให้ใช้ภาษาต่างกัน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(code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ต่างกัน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)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ก็ฟังไม่รู้เรื่อง เครื่องรับส่งในระบบ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CDM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จะต้องปรับกำลังส่ง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(power)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ให้พอเหมาะอยู่ตลอดเวลา</a:t>
            </a:r>
            <a:endParaRPr lang="en-US" sz="1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57" y="1590157"/>
            <a:ext cx="4162697" cy="41233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667365" y="5867400"/>
            <a:ext cx="224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ถ้าผสม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ด้วย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จะได้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216 channels</a:t>
            </a:r>
          </a:p>
        </p:txBody>
      </p:sp>
    </p:spTree>
    <p:extLst>
      <p:ext uri="{BB962C8B-B14F-4D97-AF65-F5344CB8AC3E}">
        <p14:creationId xmlns:p14="http://schemas.microsoft.com/office/powerpoint/2010/main" val="3017521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762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b="1" dirty="0">
                <a:latin typeface="Kanit" panose="00000500000000000000" pitchFamily="2" charset="-34"/>
                <a:cs typeface="Kanit" panose="00000500000000000000" pitchFamily="2" charset="-34"/>
              </a:rPr>
              <a:t>สรุป</a:t>
            </a:r>
            <a:endParaRPr lang="en-US" sz="2600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143000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Multiplexing </a:t>
            </a:r>
            <a:r>
              <a:rPr lang="th-TH" sz="20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มี 4 วิธีคือ</a:t>
            </a:r>
            <a:endParaRPr lang="en-US" sz="200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Space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379998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Frequencies for Radio Transmission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87" y="1587296"/>
            <a:ext cx="88725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ความถี่อยู่ในช่วง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300 Hz – 300 THz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ความยาวคลื่น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=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ความเร็วแสง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/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ความถี่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ความเร็วแสงมีค่าประมาณ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3x10</a:t>
            </a:r>
            <a:r>
              <a:rPr lang="en-US" sz="1600" baseline="30000" dirty="0">
                <a:latin typeface="Kanit" panose="00000500000000000000" pitchFamily="2" charset="-34"/>
                <a:cs typeface="Kanit" panose="00000500000000000000" pitchFamily="2" charset="-34"/>
              </a:rPr>
              <a:t>8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 m/s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ในสุญญากาศ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Wired transmission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Twisted pair copper wires: several hundred kHz, some km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Coaxial cable: several hundred MHz, some 100 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Fiber optics: several hundred THz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Radio (wireless) transmission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Very low frequency (VLF)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Low frequency (LF)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ใช้ในเรือดำน้ำ คลื่นเดินทางผ่านน้ำและไปตามพื้นผิวโลกได้ ใช้ในสถานีวิทยุบางสถานี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Medium frequency (MF)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High frequency (HF)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Amplitude modulation (AM) 520 – 1605.5 kHz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Short wave (SW) 5.9 – 26.1 MHz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Frequency modulation (FM) 87.5 – 108 MHz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412" y="4595589"/>
            <a:ext cx="2063981" cy="19240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564856" y="5029200"/>
            <a:ext cx="2133600" cy="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350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Modulation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587" y="1481302"/>
            <a:ext cx="8872538" cy="394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Modulation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คือการใส่ข้อมูล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analog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หรือ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digital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ลงไปบนพาหะ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(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คลื่น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)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เพื่อให้มันนำข้อมูลไป ถ้าส่งคลื่นเปล่าๆ ก็ไม่มีข้อมูล</a:t>
            </a:r>
            <a:endParaRPr lang="en-US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Digital modulation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ใช้เมื่อต้องการส่งข้อมูลแบบ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digital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เช่น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 Mbit/s bit-stream</a:t>
            </a:r>
          </a:p>
          <a:p>
            <a:pPr marL="600075" lvl="1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Amplitude shift keying (ASK)</a:t>
            </a:r>
          </a:p>
          <a:p>
            <a:pPr marL="600075" lvl="1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Frequency shift keying (FSK)</a:t>
            </a:r>
          </a:p>
          <a:p>
            <a:pPr marL="600075" lvl="1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Phase shift keying (PSK)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Analog modulation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ใช้เมื่อต้องการส่งข้อมูลแบบ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analog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เหตุผลที่ไม่ส่งสัญญาณ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analog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ไปตรง ๆ คือ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1)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ต้องใช้ความถี่สูง เพื่อให้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antenna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มีขนาดเล็ก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2) FDM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ใช้หลายความถี่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3) medium characteristics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ย้ายไปใช้ ความถี่อื่น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(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ความยาวคลื่นอื่น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)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เพื่อเลี่ยง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path loss, obstacles, reflection, scattering, diffraction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การรบกวนเหล่านี้แปรตามความยาวคลื่น</a:t>
            </a:r>
            <a:endParaRPr lang="en-US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 marL="600075" lvl="1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Amplitude modulation (AM)</a:t>
            </a:r>
          </a:p>
          <a:p>
            <a:pPr marL="600075" lvl="1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Frequency modulation (FM)</a:t>
            </a:r>
          </a:p>
        </p:txBody>
      </p:sp>
    </p:spTree>
    <p:extLst>
      <p:ext uri="{BB962C8B-B14F-4D97-AF65-F5344CB8AC3E}">
        <p14:creationId xmlns:p14="http://schemas.microsoft.com/office/powerpoint/2010/main" val="4260489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imation of audio, AM and FM signal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89429"/>
            <a:ext cx="6705600" cy="523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28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53" y="1765696"/>
            <a:ext cx="8199326" cy="22729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62200" y="4048408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สังเกตว่าต้องทำ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digital modulation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ก่อน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แล้วค่อยทำ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analog modulation</a:t>
            </a:r>
          </a:p>
        </p:txBody>
      </p:sp>
    </p:spTree>
    <p:extLst>
      <p:ext uri="{BB962C8B-B14F-4D97-AF65-F5344CB8AC3E}">
        <p14:creationId xmlns:p14="http://schemas.microsoft.com/office/powerpoint/2010/main" val="357035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Amplitude Shift Keying (ASK)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9" y="1961739"/>
            <a:ext cx="7599760" cy="38687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8588" y="1603949"/>
            <a:ext cx="7415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ข้อเสียคือถูกรบกวนได้ง่ายจาก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multi-path propagation, noise, path loss</a:t>
            </a:r>
            <a:b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(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ปัญหาของ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wireless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ไม่พบใน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wired)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8393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Frequency Shift Keying (FSK)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3" y="2236694"/>
            <a:ext cx="7661607" cy="350417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758187" y="4953000"/>
            <a:ext cx="3157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แบบที่ง่ายที่สุดคือ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Binary FSK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ใช้แค่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ความถี่แทนบิตข้อมูล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8356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Phase Shift Keying (PSK)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7" y="2115672"/>
            <a:ext cx="7719059" cy="372236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8587" y="1559156"/>
                <a:ext cx="8872538" cy="383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thaiDist">
                  <a:lnSpc>
                    <a:spcPct val="107000"/>
                  </a:lnSpc>
                </a:pP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เมื่อ 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data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 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bit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เปลี่ยนก็ 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shift phase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ไป 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180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π</m:t>
                    </m:r>
                  </m:oMath>
                </a14:m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) </a:t>
                </a:r>
                <a:r>
                  <a:rPr lang="th-TH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ในรูปเรียกว่า </a:t>
                </a:r>
                <a:r>
                  <a:rPr lang="en-US" dirty="0">
                    <a:latin typeface="Kanit" panose="00000500000000000000" pitchFamily="2" charset="-34"/>
                    <a:ea typeface="Calibri" panose="020F0502020204030204" pitchFamily="34" charset="0"/>
                    <a:cs typeface="Kanit" panose="00000500000000000000" pitchFamily="2" charset="-34"/>
                  </a:rPr>
                  <a:t>Binary PSK (BPSK)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" y="1559156"/>
                <a:ext cx="8872538" cy="383888"/>
              </a:xfrm>
              <a:prstGeom prst="rect">
                <a:avLst/>
              </a:prstGeom>
              <a:blipFill rotWithShape="0">
                <a:blip r:embed="rId3"/>
                <a:stretch>
                  <a:fillRect l="-549" t="-4762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77144" y="2206794"/>
                <a:ext cx="128451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Shift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π</m:t>
                    </m:r>
                  </m:oMath>
                </a14:m>
                <a:endParaRPr lang="en-US" sz="2100" dirty="0">
                  <a:solidFill>
                    <a:srgbClr val="FF0000"/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44" y="2206794"/>
                <a:ext cx="1284515" cy="415498"/>
              </a:xfrm>
              <a:prstGeom prst="rect">
                <a:avLst/>
              </a:prstGeom>
              <a:blipFill rotWithShape="0">
                <a:blip r:embed="rId4"/>
                <a:stretch>
                  <a:fillRect t="-882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4800" y="2206794"/>
                <a:ext cx="128451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  <a:latin typeface="Kanit" panose="00000500000000000000" pitchFamily="2" charset="-34"/>
                    <a:cs typeface="Kanit" panose="00000500000000000000" pitchFamily="2" charset="-34"/>
                  </a:rPr>
                  <a:t>Shift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Kanit" panose="00000500000000000000" pitchFamily="2" charset="-34"/>
                      </a:rPr>
                      <m:t>π</m:t>
                    </m:r>
                  </m:oMath>
                </a14:m>
                <a:endParaRPr lang="en-US" sz="2100" dirty="0">
                  <a:solidFill>
                    <a:srgbClr val="FF0000"/>
                  </a:solidFill>
                  <a:latin typeface="Kanit" panose="00000500000000000000" pitchFamily="2" charset="-34"/>
                  <a:cs typeface="Kanit" panose="00000500000000000000" pitchFamily="2" charset="-34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206794"/>
                <a:ext cx="1284515" cy="415498"/>
              </a:xfrm>
              <a:prstGeom prst="rect">
                <a:avLst/>
              </a:prstGeom>
              <a:blipFill rotWithShape="0">
                <a:blip r:embed="rId5"/>
                <a:stretch>
                  <a:fillRect t="-8824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177143" y="6010666"/>
            <a:ext cx="36902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เทียบกับ </a:t>
            </a:r>
            <a:r>
              <a:rPr lang="en-US" sz="21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reference signal</a:t>
            </a:r>
          </a:p>
        </p:txBody>
      </p:sp>
    </p:spTree>
    <p:extLst>
      <p:ext uri="{BB962C8B-B14F-4D97-AF65-F5344CB8AC3E}">
        <p14:creationId xmlns:p14="http://schemas.microsoft.com/office/powerpoint/2010/main" val="2936415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Advanced Frequency Shift Keying (AFSK)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2" y="1657681"/>
            <a:ext cx="5063014" cy="351448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181601" y="3653640"/>
            <a:ext cx="3962400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Avoid sudden phase shifts </a:t>
            </a:r>
            <a:r>
              <a:rPr lang="th-TH" sz="15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ได้ 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data rate </a:t>
            </a:r>
            <a:r>
              <a:rPr lang="th-TH" sz="15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มากกว่า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FSK (</a:t>
            </a:r>
            <a:r>
              <a:rPr lang="th-TH" sz="15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ใช้ 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symbol duration </a:t>
            </a:r>
            <a:r>
              <a:rPr lang="th-TH" sz="15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สั้น ๆ ได้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1442534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Odd      Even   Odd     Even   …       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531025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FSK</a:t>
            </a:r>
            <a:r>
              <a:rPr lang="th-TH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ปกติ ถ้า 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fix </a:t>
            </a:r>
            <a:r>
              <a:rPr lang="th-TH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ความถี่ 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f</a:t>
            </a:r>
            <a:r>
              <a:rPr lang="en-US" sz="15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f</a:t>
            </a:r>
            <a:r>
              <a:rPr lang="en-US" sz="1500" baseline="-250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ไว้ แล้วลด 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symbol duration </a:t>
            </a:r>
            <a:r>
              <a:rPr lang="th-TH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สัญญาณมันจะไม่ต่อเนื่อง</a:t>
            </a:r>
            <a:endParaRPr lang="en-US" sz="15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0407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Advanced Phase Shift Keying (APSK)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587" y="1481302"/>
            <a:ext cx="8872538" cy="1936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Quadrature/quaternary PSK (QPSK)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เข้ารหัสทีละ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2 bits (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เพิ่ม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bit rate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ได้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2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เท่าเทียบกับ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PSK)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	Data bits = 0, 0		phase shift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225	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เทียบกับ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reference signal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	Data bits = 1, 0		phase shift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135	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เทียบกับ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reference signal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	Data bits = 0, 1		phase shift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315	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เทียบกับ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reference signal</a:t>
            </a:r>
          </a:p>
          <a:p>
            <a:pPr>
              <a:lnSpc>
                <a:spcPct val="107000"/>
              </a:lnSpc>
            </a:pP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	Data bits = 1, 1		phase shift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45	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เทียบกับ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reference signal</a:t>
            </a:r>
          </a:p>
          <a:p>
            <a:pPr>
              <a:lnSpc>
                <a:spcPct val="107000"/>
              </a:lnSpc>
            </a:pP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ปัญหาของ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QPSK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อยู่ที่การสร้าง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reference signal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ที่เครื่องรับ เครื่องส่งและเครื่องรับอาจจะต้อง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synchronize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กันบ่อยๆ โดยใช้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special synchronization pattern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หรือ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pilot frequency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เพื่ออ้างอิง</a:t>
            </a:r>
            <a:endParaRPr lang="en-US" sz="160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2" y="3625207"/>
            <a:ext cx="3318272" cy="1801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747" y="3625207"/>
            <a:ext cx="3357975" cy="1801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1" y="5426816"/>
            <a:ext cx="1057275" cy="5572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746" y="5426816"/>
            <a:ext cx="757238" cy="500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34835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Reference signal </a:t>
            </a:r>
            <a:r>
              <a:rPr lang="th-TH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sine wave (</a:t>
            </a:r>
            <a:r>
              <a:rPr lang="th-TH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ยาก เพราะผู้ส่งผู้รับต้องมี 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reference signal </a:t>
            </a:r>
            <a:r>
              <a:rPr lang="th-TH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ที่ตรงกัน</a:t>
            </a:r>
            <a:r>
              <a:rPr lang="en-US" sz="15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0903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747" y="1007547"/>
            <a:ext cx="8611790" cy="631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th-TH" sz="165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เพื่อเลี่ยงการใช้ </a:t>
            </a:r>
            <a:r>
              <a:rPr lang="en-US" sz="165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reference signal </a:t>
            </a:r>
            <a:r>
              <a:rPr lang="th-TH" sz="165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ใช้ </a:t>
            </a:r>
            <a:r>
              <a:rPr lang="en-US" sz="165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Differential QPSK </a:t>
            </a:r>
            <a:r>
              <a:rPr lang="th-TH" sz="165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วิธีนี้ </a:t>
            </a:r>
            <a:r>
              <a:rPr lang="en-US" sz="165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phase shift </a:t>
            </a:r>
            <a:r>
              <a:rPr lang="th-TH" sz="165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จะ </a:t>
            </a:r>
            <a:r>
              <a:rPr lang="en-US" sz="165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relative </a:t>
            </a:r>
            <a:r>
              <a:rPr lang="th-TH" sz="165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กับ </a:t>
            </a:r>
            <a:r>
              <a:rPr lang="en-US" sz="165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phase </a:t>
            </a:r>
            <a:r>
              <a:rPr lang="th-TH" sz="165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ของบิตก่อนหน้า</a:t>
            </a:r>
            <a:endParaRPr lang="en-US" sz="165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pic>
        <p:nvPicPr>
          <p:cNvPr id="1026" name="Picture 2" descr="Image result for differential P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4" y="1777602"/>
            <a:ext cx="7845334" cy="262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440412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180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7526" y="440412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4404122"/>
            <a:ext cx="60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270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40412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0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3208960" y="2115013"/>
            <a:ext cx="201452" cy="542022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28586" y="49530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Relative Phase Shift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6474" y="6211669"/>
            <a:ext cx="373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DB = differential binary PSK</a:t>
            </a:r>
            <a:b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DQ = differential quadratic PSK</a:t>
            </a:r>
          </a:p>
        </p:txBody>
      </p:sp>
    </p:spTree>
    <p:extLst>
      <p:ext uri="{BB962C8B-B14F-4D97-AF65-F5344CB8AC3E}">
        <p14:creationId xmlns:p14="http://schemas.microsoft.com/office/powerpoint/2010/main" val="1640269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16 Quadrature Amplitude Modulation (16-QAM)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587" y="1481302"/>
            <a:ext cx="8872538" cy="1141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PSK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อาจจะเข้ารหัสทีละ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2, 3,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หรือ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4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บิตก็ได้ และใช้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PSK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ร่วมกับ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ASK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ได้ ในรูปซ้ายคือ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16 Quadrature Amplitude Modulation (16-QAM)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สำหรับ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standard 9,600 bit/s modems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ใช้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3 amplitudes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และ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12 angles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รูปขวาคือ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64-QAM </a:t>
            </a:r>
            <a:r>
              <a:rPr lang="th-TH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เป็นมาตรฐานของดิจิตัลทีวี </a:t>
            </a:r>
            <a:r>
              <a:rPr lang="en-US" sz="1600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Digital Video Broadcasting - Terrestrial (DVB-T)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4" y="2743200"/>
            <a:ext cx="8111966" cy="32434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5732712"/>
            <a:ext cx="28633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35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sz="135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amplitude 3 </a:t>
            </a:r>
            <a:r>
              <a:rPr lang="th-TH" sz="135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ค่า </a:t>
            </a:r>
            <a:r>
              <a:rPr lang="en-US" sz="135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25%, 50%, 75%</a:t>
            </a:r>
            <a:br>
              <a:rPr lang="en-US" sz="135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35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ดูหน้าถัดไป</a:t>
            </a:r>
            <a:endParaRPr lang="en-US" sz="135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746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Frequencies for Radio Transmission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87" y="1587296"/>
            <a:ext cx="88725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Low frequency (LF)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ใช้ในสถานีวิทยุ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High frequency (HF)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ใช้ในสถานีวิทยุ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FM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เส้นแบ่งความถี่อาจจะแตกต่างกันไปตามกฎหมายในแต่ละประเทศ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ห้ามนำอุปกรณ์บางอย่างไปใช้ข้ามประเทศ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Transmission power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อาจสูงถึง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500 kW (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มือถือใช้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1 W - </a:t>
            </a:r>
            <a:r>
              <a:rPr lang="th-TH" dirty="0" err="1">
                <a:latin typeface="Kanit" panose="00000500000000000000" pitchFamily="2" charset="-34"/>
                <a:cs typeface="Kanit" panose="00000500000000000000" pitchFamily="2" charset="-34"/>
              </a:rPr>
              <a:t>อัปโห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ลดไม่ดี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VHF (174 – 230 MHz), UHF (470 – 790 MHz)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ใช้ถ่ายทอดสัญญาณ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analog TV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223 – 230 MHz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1452 – 1472 MHz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ใช้ใน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digital audio broadcasting (DAB)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470 – 862 MHz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ใช้ใน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digital TV (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แทนที่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analog TV)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450 – 456 MHz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 ใช้ในโทรศัพท์มือถือแบบ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analog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890 – 960 MHz, 1710–1880 MHz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ใช้ในโทรศัพท์มือถือแบบ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digital GSM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1880 – 1900 MHz, Digital enhanced cordless telephone (DECT)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1900 – 1980 MHz, 2020 – 2025 MHz, 2110 – 2190 MHz, 3G cellular systems - </a:t>
            </a:r>
            <a:r>
              <a:rPr lang="fr-FR" dirty="0">
                <a:latin typeface="Kanit" panose="00000500000000000000" pitchFamily="2" charset="-34"/>
                <a:cs typeface="Kanit" panose="00000500000000000000" pitchFamily="2" charset="-34"/>
              </a:rPr>
              <a:t>Universal Mobile </a:t>
            </a:r>
            <a:r>
              <a:rPr lang="fr-FR" dirty="0" err="1">
                <a:latin typeface="Kanit" panose="00000500000000000000" pitchFamily="2" charset="-34"/>
                <a:cs typeface="Kanit" panose="00000500000000000000" pitchFamily="2" charset="-34"/>
              </a:rPr>
              <a:t>Telecommunications</a:t>
            </a:r>
            <a:r>
              <a:rPr lang="fr-FR" dirty="0">
                <a:latin typeface="Kanit" panose="00000500000000000000" pitchFamily="2" charset="-34"/>
                <a:cs typeface="Kanit" panose="00000500000000000000" pitchFamily="2" charset="-34"/>
              </a:rPr>
              <a:t> System (UMTS)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standard</a:t>
            </a:r>
          </a:p>
        </p:txBody>
      </p:sp>
    </p:spTree>
    <p:extLst>
      <p:ext uri="{BB962C8B-B14F-4D97-AF65-F5344CB8AC3E}">
        <p14:creationId xmlns:p14="http://schemas.microsoft.com/office/powerpoint/2010/main" val="6887523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QAM16 Demonstr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1060847"/>
            <a:ext cx="6741319" cy="464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01062" y="6548869"/>
            <a:ext cx="6429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Wiki</a:t>
            </a:r>
          </a:p>
        </p:txBody>
      </p:sp>
    </p:spTree>
    <p:extLst>
      <p:ext uri="{BB962C8B-B14F-4D97-AF65-F5344CB8AC3E}">
        <p14:creationId xmlns:p14="http://schemas.microsoft.com/office/powerpoint/2010/main" val="4020213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762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00" b="1" dirty="0">
                <a:latin typeface="Kanit" panose="00000500000000000000" pitchFamily="2" charset="-34"/>
                <a:cs typeface="Kanit" panose="00000500000000000000" pitchFamily="2" charset="-34"/>
              </a:rPr>
              <a:t>สรุป</a:t>
            </a:r>
            <a:endParaRPr lang="en-US" sz="2700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4811494"/>
            <a:ext cx="5029200" cy="1859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518733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DM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ก่อน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5187332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ทำ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AM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ทีหลัง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6024835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ความถี่ที่เป็นพาหะ</a:t>
            </a:r>
            <a:b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ประมูลจากรัฐ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256674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Analog Modulation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FM</a:t>
            </a:r>
          </a:p>
          <a:p>
            <a:endParaRPr lang="en-US" sz="24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Digital Modulation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แทน </a:t>
            </a: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0, 1 </a:t>
            </a:r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ด้วย</a:t>
            </a:r>
            <a:endParaRPr lang="en-US" sz="24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Amplitude</a:t>
            </a:r>
            <a:endParaRPr lang="th-TH" sz="2400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Phase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Kanit" panose="00000500000000000000" pitchFamily="2" charset="-34"/>
                <a:cs typeface="Kanit" panose="00000500000000000000" pitchFamily="2" charset="-34"/>
              </a:rPr>
              <a:t>Amplitude + Phase</a:t>
            </a:r>
          </a:p>
        </p:txBody>
      </p:sp>
    </p:spTree>
    <p:extLst>
      <p:ext uri="{BB962C8B-B14F-4D97-AF65-F5344CB8AC3E}">
        <p14:creationId xmlns:p14="http://schemas.microsoft.com/office/powerpoint/2010/main" val="3347393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Spread Spectrum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244" y="2209800"/>
            <a:ext cx="5759223" cy="32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9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9" y="1349931"/>
            <a:ext cx="6854888" cy="27755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35757" y="4275535"/>
            <a:ext cx="8461772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จากรูปใช้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FDM (6 channels)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เกิด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narrowband interference (channel 3, 4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ไม่สามารถ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reconstruct transmitted data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ได้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)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การสื่อสารโดยใช้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narrowband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เป็นเรื่องยาก ควรจะใช้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broadband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และ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users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ทุกคนใช้ร่วมกัน โดยไม่แบ่งความถี่</a:t>
            </a:r>
            <a:endParaRPr lang="en-US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 algn="thaiDist">
              <a:lnSpc>
                <a:spcPct val="107000"/>
              </a:lnSpc>
            </a:pPr>
            <a:endParaRPr lang="en-US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 algn="thaiDist">
              <a:lnSpc>
                <a:spcPct val="107000"/>
              </a:lnSpc>
            </a:pP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Broadband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ในที่นี้ หมายถึง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ใช้ทุกย่านความถี่</a:t>
            </a:r>
            <a:endParaRPr lang="en-US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 algn="thaiDist">
              <a:lnSpc>
                <a:spcPct val="107000"/>
              </a:lnSpc>
            </a:pPr>
            <a:r>
              <a:rPr lang="en-US" dirty="0">
                <a:solidFill>
                  <a:srgbClr val="00B0F0"/>
                </a:solidFill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Broadband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internet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หมายถึง </a:t>
            </a:r>
            <a:r>
              <a:rPr lang="en-US" u="sng" dirty="0">
                <a:latin typeface="Kanit" panose="00000500000000000000" pitchFamily="2" charset="-34"/>
                <a:cs typeface="Kanit" panose="00000500000000000000" pitchFamily="2" charset="-34"/>
              </a:rPr>
              <a:t>high-speed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internet (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ความหมายในโฆษณา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endParaRPr lang="en-US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810000" y="1676400"/>
            <a:ext cx="152400" cy="1447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7000" y="1327499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User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ที่ใช้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channel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นี้โชคร้าย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505200" y="1694089"/>
            <a:ext cx="457200" cy="8205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568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77" y="2647507"/>
            <a:ext cx="5867877" cy="2404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25029" y="914400"/>
            <a:ext cx="8722519" cy="1272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วิธีแก้ปัญหาเรื่อง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narrowband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interference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คือใช้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spread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spectrum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ส่งข้อมูลออกไปโดยใช้ทุก ๆ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channel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(frequency)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เมื่อ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channel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ใดมีคุณภาพต่ำลง ก็จะได้ข้อมูลบน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channel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นั้นผิด แต่โดยรวมจะได้รับข้อมูลถูกต้อง ในกรณีที่มีผู้รับส่งข้อมูลมากกว่า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คู่ ก็ต้องใช้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multiplexing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 แบบอื่น ๆ มาช่วย</a:t>
            </a:r>
            <a:endParaRPr lang="en-US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385603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ทุก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channel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ใช้ทุกความถี่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 channel = 1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คู่สนทนา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23017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76200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Cellular Systems</a:t>
            </a:r>
            <a:r>
              <a:rPr lang="th-TH" sz="2700" b="1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2700" b="1" dirty="0">
                <a:latin typeface="Kanit" panose="00000500000000000000" pitchFamily="2" charset="-34"/>
                <a:cs typeface="Kanit" panose="00000500000000000000" pitchFamily="2" charset="-34"/>
              </a:rPr>
              <a:t>(2G)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587" y="560948"/>
            <a:ext cx="8872538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1 cell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ต่อ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1 base station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รัศมีของ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cell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อาจจะยาวถึงหลายร้อยเมตร ขึ้นอยู่กับว่า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base station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อยู่ในอาคารหรือที่โล่ง รูปร่างของ </a:t>
            </a:r>
            <a:r>
              <a:rPr lang="en-US" sz="1600" dirty="0">
                <a:latin typeface="Kanit" panose="00000500000000000000" pitchFamily="2" charset="-34"/>
                <a:cs typeface="Kanit" panose="00000500000000000000" pitchFamily="2" charset="-34"/>
              </a:rPr>
              <a:t>cell </a:t>
            </a:r>
            <a:r>
              <a:rPr lang="th-TH" sz="1600" dirty="0">
                <a:latin typeface="Kanit" panose="00000500000000000000" pitchFamily="2" charset="-34"/>
                <a:cs typeface="Kanit" panose="00000500000000000000" pitchFamily="2" charset="-34"/>
              </a:rPr>
              <a:t>ไม่เป็นกลมหรือเป็นหกเหลี่ยม แต่ขึ้นอยู่กับสภาพแวดล้อม สภาพอากาศ</a:t>
            </a:r>
            <a:endParaRPr lang="en-US" sz="1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4" y="1295400"/>
            <a:ext cx="7507246" cy="2075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039" y="4199763"/>
            <a:ext cx="1065929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1683" y="4274237"/>
            <a:ext cx="2869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base station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อยู่ตรงกลาง ของแต่ละ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cell</a:t>
            </a:r>
            <a:endParaRPr lang="th-TH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endParaRPr lang="th-TH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1G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base station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ตัวเดียว</a:t>
            </a:r>
            <a:b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คลุมพื้นที่ทั้งเมือง ทำให้เครื่องส่ง ต้องใช้พลังงานมาก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1G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analog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2G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digital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694938"/>
            <a:ext cx="20669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127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891" y="457200"/>
            <a:ext cx="8604647" cy="5888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th-TH" sz="2400" u="sng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ข้อดีของ </a:t>
            </a:r>
            <a:r>
              <a:rPr lang="en-US" sz="2400" u="sng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cellular system</a:t>
            </a:r>
          </a:p>
          <a:p>
            <a:pPr>
              <a:lnSpc>
                <a:spcPct val="107000"/>
              </a:lnSpc>
              <a:spcBef>
                <a:spcPts val="900"/>
              </a:spcBef>
            </a:pPr>
            <a:endParaRPr lang="en-US" sz="135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Higher capacity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เมื่อใช้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space division multiplexing (SDM)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ก็จะนำความถี่กลับมาใช้ซ้ำได้ ความถี่ที่ใช้ได้มีน้อย ทำให้ใน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1 cell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มีคู่สนทนาได้จำกัด ในเมืองที่มีคนอาศัยอยู่หนาแน่นยิ่งต้องเพิ่มจำนวน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cell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และทำ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cell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ให้มีขนาดเล็ก ๆ </a:t>
            </a:r>
            <a:endParaRPr lang="en-US" sz="135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Less transmission power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ใช้พลังงานในการส่งข้อมูลน้อย อัตราการใช้พลังงาน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(Watt)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ไม่ใช้ปัญหาสำหรับ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base station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แต่เป็นปัญหาสำหรับ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mobile device</a:t>
            </a:r>
            <a:endParaRPr lang="en-US" sz="135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Local interference only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ไม่ถูกรบกวนจาก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cell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ข้าง เนื่องจากสัญญาณมาไม่ถึง หรือสัญญาณอ่อน</a:t>
            </a:r>
            <a:endParaRPr lang="en-US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Robustness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อาจจะมี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base station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บางตัวเสีย ทำงานไม่ได้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cell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นั้นก็ล่มไป แต่ระบบโดยรวมก็ยังทำงานต่อไปได้</a:t>
            </a:r>
            <a:endParaRPr lang="en-US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>
              <a:lnSpc>
                <a:spcPct val="107000"/>
              </a:lnSpc>
            </a:pPr>
            <a:endParaRPr lang="en-US" sz="135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>
              <a:lnSpc>
                <a:spcPct val="107000"/>
              </a:lnSpc>
            </a:pPr>
            <a:r>
              <a:rPr lang="th-TH" sz="2400" u="sng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ข้อเสียของ </a:t>
            </a:r>
            <a:r>
              <a:rPr lang="en-US" sz="2400" u="sng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cellular system</a:t>
            </a:r>
          </a:p>
          <a:p>
            <a:pPr>
              <a:lnSpc>
                <a:spcPct val="107000"/>
              </a:lnSpc>
            </a:pPr>
            <a:endParaRPr lang="en-US" u="sng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Infrastructure needed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ต้องลงทุนอุปกรณ์ที่มีราคาแพง เพื่อสร้าง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base station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และเชื่อม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base station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ทั้งหมดเข้าด้วยกัน</a:t>
            </a:r>
            <a:endParaRPr lang="en-US" sz="135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Handover needed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ต้องทำ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handover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ถ้าใช้ดาวเทียมก็ไม่ต้องทำ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handover</a:t>
            </a:r>
            <a:endParaRPr lang="en-US" sz="135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Frequency planning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ต้องจัดสรรความถี่ให้ดี ไม่ให้เกิด </a:t>
            </a:r>
            <a:r>
              <a:rPr lang="en-US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interference </a:t>
            </a:r>
            <a:r>
              <a:rPr lang="th-TH" dirty="0">
                <a:latin typeface="Kanit" panose="00000500000000000000" pitchFamily="2" charset="-34"/>
                <a:ea typeface="Calibri" panose="020F0502020204030204" pitchFamily="34" charset="0"/>
                <a:cs typeface="Kanit" panose="00000500000000000000" pitchFamily="2" charset="-34"/>
              </a:rPr>
              <a:t>หรือให้เกิดน้อยที่สุด</a:t>
            </a:r>
            <a:endParaRPr lang="en-US" sz="1350" dirty="0">
              <a:latin typeface="Kanit" panose="00000500000000000000" pitchFamily="2" charset="-34"/>
              <a:ea typeface="Calibri" panose="020F0502020204030204" pitchFamily="34" charset="0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00202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460" y="1039694"/>
            <a:ext cx="867965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sectorized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antenna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เพื่อลดการรบกวน แบ่งผู้ใช้ใน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1 cell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3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ส่วน แทนที่จะใช้ </a:t>
            </a: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omni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-directional antenna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อันเดียวสำหรับผู้ใช้ทุกคนใน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1 cell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1" y="1701703"/>
            <a:ext cx="4784408" cy="23001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46460" y="4064651"/>
            <a:ext cx="8679656" cy="1865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Channel allocation schemes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การจัดสรรความถี่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Fixed channel allocation (FCA) fix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ความถี่ที่ใช้ในแต่ละ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cell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Borrowing channel allocation (BCA)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ยืมความถี่จาก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cell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อื่นที่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traffic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น้อยมาใช้ก่อน ใช้ใน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GSM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Dynamic channel allocation (DCA)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จัดสรรความถี่ให้แต่ละ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cell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แบบ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dynamic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เปลี่ยนไปเรื่อยๆ ไม่ตายตัว ใช้ใน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DECT</a:t>
            </a:r>
          </a:p>
        </p:txBody>
      </p:sp>
    </p:spTree>
    <p:extLst>
      <p:ext uri="{BB962C8B-B14F-4D97-AF65-F5344CB8AC3E}">
        <p14:creationId xmlns:p14="http://schemas.microsoft.com/office/powerpoint/2010/main" val="7160676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26" y="990600"/>
            <a:ext cx="3912397" cy="567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8" y="2398082"/>
            <a:ext cx="5298919" cy="10553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3938" y="3465493"/>
            <a:ext cx="7129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27013" algn="l"/>
              </a:tabLst>
            </a:pP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attribute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ตัวเดียวพอ คือ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style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color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property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blue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41107461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9" y="1039415"/>
            <a:ext cx="3912397" cy="567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169" y="1730724"/>
            <a:ext cx="3419849" cy="40817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76800" y="3048000"/>
            <a:ext cx="3652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ไม่นิยมใส่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attribute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tag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แล้ว</a:t>
            </a:r>
          </a:p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ไปกำหนด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property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ใน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style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แทน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1400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ข้อดี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ใช้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style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คุมทั้งหน้า ไม่ต้องไปแก้ทีละ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414195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Frequencies for Radio Transmission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87" y="1544432"/>
            <a:ext cx="88725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VHF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โดยเฉพาะ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UHF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ใช้เสาอากาศ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(antennas)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เล็ก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ๆ ได้ จึงเหมาะกับโทรศัพท์มือถือ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Super high frequency (SHF)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ใช้สำหรับ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directed microwave links (2 - 40 GHz)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fixed satellite services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C-band (4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และ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6 GHz),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Ku-band (11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14 GHz)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n-US" dirty="0" err="1">
                <a:latin typeface="Kanit" panose="00000500000000000000" pitchFamily="2" charset="-34"/>
                <a:cs typeface="Kanit" panose="00000500000000000000" pitchFamily="2" charset="-34"/>
              </a:rPr>
              <a:t>Ka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-band (19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และ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29 GHz)</a:t>
            </a:r>
          </a:p>
          <a:p>
            <a:pPr marL="685800" lvl="2"/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685800" lvl="2"/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685800" lvl="2"/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685800" lvl="2"/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685800" lvl="2"/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Extremely high frequency (EHF)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พบในบางระบบเท่านั้น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Infrared (IR)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ใช้ส่งข้อมูลแบบ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directed links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เช่น ระหว่างอาคาร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Visible light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มนุษย์รู้จักใช้ความถี่ในย่านนี้มานานแล้ว เกิดการรบกวนสูง ตา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(eyes)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คือ อุปกรณ์รับสัญญาณ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(receiver)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จะเห็นว่ายิ่งความถี่สูงมาก การรบกวนก็จะยิ่งมากขึ้นตามลำดับ ทำให้ใช้ส่งข้อมูลเป็นระยะทางไกลมากไม่ได้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แต่ถ้าใช้ความถี่สูงจะส่งข้อมูลได้มากกว่า เช่น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fiber optics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แต่ต้องส่งในสาย เพื่อป้องกันการรบกวน</a:t>
            </a:r>
          </a:p>
        </p:txBody>
      </p:sp>
      <p:pic>
        <p:nvPicPr>
          <p:cNvPr id="2050" name="Picture 2" descr="https://upload.wikimedia.org/wikipedia/commons/1/1b/Radar_antennas_on_USS_Theodore_Roosevelt_SPS-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199"/>
            <a:ext cx="1905000" cy="20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729" y="2409785"/>
            <a:ext cx="2893727" cy="19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079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9" y="1039415"/>
            <a:ext cx="3912397" cy="567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80" y="1961311"/>
            <a:ext cx="4514948" cy="3589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550494"/>
            <a:ext cx="3520311" cy="241101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350544" y="2530626"/>
            <a:ext cx="1092994" cy="651915"/>
          </a:xfrm>
          <a:custGeom>
            <a:avLst/>
            <a:gdLst>
              <a:gd name="connsiteX0" fmla="*/ 0 w 1457325"/>
              <a:gd name="connsiteY0" fmla="*/ 869220 h 869220"/>
              <a:gd name="connsiteX1" fmla="*/ 571500 w 1457325"/>
              <a:gd name="connsiteY1" fmla="*/ 54832 h 869220"/>
              <a:gd name="connsiteX2" fmla="*/ 1457325 w 1457325"/>
              <a:gd name="connsiteY2" fmla="*/ 140557 h 86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7325" h="869220">
                <a:moveTo>
                  <a:pt x="0" y="869220"/>
                </a:moveTo>
                <a:cubicBezTo>
                  <a:pt x="164306" y="522748"/>
                  <a:pt x="328613" y="176276"/>
                  <a:pt x="571500" y="54832"/>
                </a:cubicBezTo>
                <a:cubicBezTo>
                  <a:pt x="814388" y="-66612"/>
                  <a:pt x="1135856" y="36972"/>
                  <a:pt x="1457325" y="140557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3982277" y="1853493"/>
            <a:ext cx="502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attribute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1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bgcolor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(HTML5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ยกเลิกแล้ว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property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background-color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3367" y="3536508"/>
            <a:ext cx="259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u="sng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ข้อดี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ใช้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styles.css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คุมทั้งเว็บไซต์</a:t>
            </a:r>
            <a:b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    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ไม่ต้องไปแก้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html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ทีละไฟล์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90212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4405927" cy="576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6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5529725" cy="3456078"/>
          </a:xfrm>
          <a:prstGeom prst="rect">
            <a:avLst/>
          </a:prstGeom>
        </p:spPr>
      </p:pic>
      <p:pic>
        <p:nvPicPr>
          <p:cNvPr id="1026" name="Picture 2" descr="The Box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341947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810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6534488" cy="3420473"/>
          </a:xfrm>
          <a:prstGeom prst="rect">
            <a:avLst/>
          </a:prstGeom>
        </p:spPr>
      </p:pic>
      <p:pic>
        <p:nvPicPr>
          <p:cNvPr id="4" name="Picture 2" descr="The Box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341947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686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5586548" cy="3553209"/>
          </a:xfrm>
          <a:prstGeom prst="rect">
            <a:avLst/>
          </a:prstGeom>
        </p:spPr>
      </p:pic>
      <p:pic>
        <p:nvPicPr>
          <p:cNvPr id="4" name="Picture 2" descr="The Box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341947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7305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12" y="1086196"/>
            <a:ext cx="6558608" cy="474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126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73" y="1056584"/>
            <a:ext cx="6537189" cy="47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201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96" y="1275160"/>
            <a:ext cx="8111505" cy="3309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365760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ใช้ </a:t>
            </a:r>
            <a: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URL </a:t>
            </a: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ได้ แชร์มาจากเว็บไซต์อื่น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48261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484871"/>
            <a:ext cx="3782624" cy="32751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3782624" cy="3275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871916"/>
            <a:ext cx="4000500" cy="95888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038600" y="3048000"/>
            <a:ext cx="685801" cy="1524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38600" y="3484871"/>
            <a:ext cx="685801" cy="1727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85038" y="2754868"/>
            <a:ext cx="3572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เลือกไฟล์ </a:t>
            </a:r>
            <a:r>
              <a:rPr lang="en-US" sz="1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css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แบบขาวดำหรือแบบสี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(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ไฟล์เดียว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50557" y="4069177"/>
            <a:ext cx="3347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import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คือเอาโค้ดในไฟล์ </a:t>
            </a:r>
            <a:r>
              <a:rPr lang="en-US" sz="1400" dirty="0" err="1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css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มาแปะตรงนั้น</a:t>
            </a:r>
          </a:p>
          <a:p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จะใช้ </a:t>
            </a:r>
            <a:r>
              <a:rPr lang="en-US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&lt;link …&gt; </a:t>
            </a:r>
            <a:r>
              <a:rPr lang="th-TH" sz="14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ก็ได้เหมือนกัน</a:t>
            </a:r>
            <a:endParaRPr lang="en-US" sz="14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837331"/>
            <a:ext cx="4343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0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Frequencies for Radio Transmission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87" y="1544431"/>
            <a:ext cx="8872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รัฐบาลจะเป็นผู้จัดสรรความถี่ เพื่อไม่ให้เกิดการรบกวน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(interference)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เช่น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German regulation 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ครอบคลุม 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9 kHz – 275 GHz (</a:t>
            </a:r>
            <a:r>
              <a:rPr lang="th-TH" sz="2000" dirty="0">
                <a:latin typeface="Kanit" panose="00000500000000000000" pitchFamily="2" charset="-34"/>
                <a:cs typeface="Kanit" panose="00000500000000000000" pitchFamily="2" charset="-34"/>
              </a:rPr>
              <a:t>ความถี่ต่ำเป็นเสียงพูดของมนุษย์ ความถี่สูงเป็นแสงที่ตามองเห็น</a:t>
            </a:r>
            <a:r>
              <a:rPr lang="en-US" sz="2000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587" y="3903685"/>
            <a:ext cx="88725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b="1" dirty="0">
                <a:solidFill>
                  <a:srgbClr val="3333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กสทช.</a:t>
            </a:r>
            <a:r>
              <a:rPr lang="th-TH" sz="1600" dirty="0">
                <a:solidFill>
                  <a:srgbClr val="333333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 เป็นองค์กรอิสระ ที่รัฐธรรมนูญฯ พ.ศ. 2550 กำหนดให้มาทำหน้าที่ในการจัดสรรคลื่นความถี่ และกำกับดูแล วิทยุ-โทรทัศน์ และโทรคมนาคม ให้เกิดการปฏิรูปสื่อ คือเร่งกระจายความเป็นเจ้าของคลื่นความถี่จากที่หน่วยงานภาครัฐเท่านั้นที่ถือครอง ให้ไปสู่มือของผู้ประกอบการและประชาชนที่หลากหลาย โดยหน่วยงานของรัฐที่เป็นเจ้าของเดิม ก็ยังได้คงถือครองคลื่นบางส่วนตามความจำเป็นและเหมาะสม รวมทั้งทำงานด้านการพัฒนาคุณภาพและระบบการกำกับดูแลกันเองของผู้ประกอบกิจการ</a:t>
            </a:r>
            <a:endParaRPr lang="en-US" sz="1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2988969"/>
            <a:ext cx="8872538" cy="91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5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" y="996554"/>
            <a:ext cx="8872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Kanit" panose="00000500000000000000" pitchFamily="2" charset="-34"/>
                <a:cs typeface="Kanit" panose="00000500000000000000" pitchFamily="2" charset="-34"/>
              </a:rPr>
              <a:t>Regulations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169" y="1586499"/>
            <a:ext cx="87939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The International Telecommunications Union (ITU)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	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ตั้งอยู่ที่กรุงเจนีวา ประเทศสวิตเซอร์แลนด์</a:t>
            </a:r>
            <a:endParaRPr lang="en-US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ITU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เป็น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sub-organization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ของ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UN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ดูแลเรื่อง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standardization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ของทั้ง 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wired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และ</a:t>
            </a: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 wireless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Region 1: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	Europe, the Middle East, countries of the former Soviet Union,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	and Africa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Region 2: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	Greenland, North and South America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Region 3: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	Far East, Australia, and New Zealand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Harmonization </a:t>
            </a:r>
            <a:r>
              <a:rPr lang="th-TH" dirty="0">
                <a:latin typeface="Kanit" panose="00000500000000000000" pitchFamily="2" charset="-34"/>
                <a:cs typeface="Kanit" panose="00000500000000000000" pitchFamily="2" charset="-34"/>
              </a:rPr>
              <a:t>ระหว่างแต่ละประเทศ จะทวีความสำคัญ เมื่อใช้ดาวเทียมแบบใหม่</a:t>
            </a:r>
            <a:b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dirty="0">
                <a:latin typeface="Kanit" panose="00000500000000000000" pitchFamily="2" charset="-34"/>
                <a:cs typeface="Kanit" panose="00000500000000000000" pitchFamily="2" charset="-34"/>
              </a:rPr>
              <a:t>	low earth-orbiting satellites</a:t>
            </a:r>
          </a:p>
        </p:txBody>
      </p:sp>
    </p:spTree>
    <p:extLst>
      <p:ext uri="{BB962C8B-B14F-4D97-AF65-F5344CB8AC3E}">
        <p14:creationId xmlns:p14="http://schemas.microsoft.com/office/powerpoint/2010/main" val="289104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7" y="1098927"/>
            <a:ext cx="8087993" cy="48175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57400" y="5916431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เก่ามากแล้ว แค่จะให้ดูว่าในแต่ละประเทศไม่เหมือนกัน</a:t>
            </a:r>
            <a:br>
              <a:rPr lang="en-US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th-TH" sz="160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อุปกรณ์ที่ขายในแต่ละประเทศอาจจะทำงานไม่ได้ในประเทศอื่น</a:t>
            </a:r>
            <a:endParaRPr lang="en-US" sz="160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395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60198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535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3272</Words>
  <Application>Microsoft Office PowerPoint</Application>
  <PresentationFormat>On-screen Show (4:3)</PresentationFormat>
  <Paragraphs>244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Cambria Math</vt:lpstr>
      <vt:lpstr>Courier New</vt:lpstr>
      <vt:lpstr>Kanit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Mathematics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Chatchawit Aporntewan</dc:creator>
  <cp:lastModifiedBy>ชัชวิทย์ อาภรณ์เทวัญ</cp:lastModifiedBy>
  <cp:revision>851</cp:revision>
  <dcterms:created xsi:type="dcterms:W3CDTF">2009-02-22T00:16:56Z</dcterms:created>
  <dcterms:modified xsi:type="dcterms:W3CDTF">2025-01-30T10:09:16Z</dcterms:modified>
</cp:coreProperties>
</file>