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412" r:id="rId2"/>
    <p:sldId id="413" r:id="rId3"/>
    <p:sldId id="313" r:id="rId4"/>
    <p:sldId id="289" r:id="rId5"/>
    <p:sldId id="263" r:id="rId6"/>
    <p:sldId id="414" r:id="rId7"/>
    <p:sldId id="314" r:id="rId8"/>
    <p:sldId id="367" r:id="rId9"/>
    <p:sldId id="368" r:id="rId10"/>
    <p:sldId id="370" r:id="rId11"/>
    <p:sldId id="371" r:id="rId12"/>
    <p:sldId id="372" r:id="rId13"/>
    <p:sldId id="374" r:id="rId14"/>
    <p:sldId id="416" r:id="rId15"/>
    <p:sldId id="381" r:id="rId16"/>
    <p:sldId id="378" r:id="rId17"/>
    <p:sldId id="382" r:id="rId18"/>
    <p:sldId id="383" r:id="rId19"/>
    <p:sldId id="384" r:id="rId20"/>
    <p:sldId id="385" r:id="rId21"/>
    <p:sldId id="386" r:id="rId22"/>
    <p:sldId id="387" r:id="rId23"/>
    <p:sldId id="389" r:id="rId24"/>
    <p:sldId id="408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1" r:id="rId36"/>
    <p:sldId id="402" r:id="rId37"/>
    <p:sldId id="403" r:id="rId38"/>
    <p:sldId id="406" r:id="rId39"/>
    <p:sldId id="407" r:id="rId40"/>
    <p:sldId id="410" r:id="rId41"/>
    <p:sldId id="315" r:id="rId42"/>
    <p:sldId id="316" r:id="rId43"/>
    <p:sldId id="318" r:id="rId44"/>
    <p:sldId id="319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417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62" r:id="rId78"/>
    <p:sldId id="363" r:id="rId79"/>
    <p:sldId id="364" r:id="rId80"/>
    <p:sldId id="411" r:id="rId81"/>
    <p:sldId id="415" r:id="rId82"/>
    <p:sldId id="420" r:id="rId83"/>
    <p:sldId id="421" r:id="rId8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5" d="100"/>
          <a:sy n="75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6B38C-1733-4B38-AA19-AE196714DD8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AF3C-829D-4E4F-939A-6F022A6B7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361-CAEC-41BC-8C05-6385537DF04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linktech.com/solution/Ambulance-based_Telemedicine_Saving-Real-Time.php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5tdkpLb9z4" TargetMode="External"/><Relationship Id="rId4" Type="http://schemas.openxmlformats.org/officeDocument/2006/relationships/hyperlink" Target="https://www.youtube.com/watch?v=eDBiiioMWD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c/en/us/solutions/industries/sports-entertainment/stadium-wifi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E979B-084D-6D5F-0DD3-1BE86146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6123845" cy="430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3505200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2301279 Introduction to Computer Network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2301369 Data Communication I</a:t>
            </a:r>
          </a:p>
        </p:txBody>
      </p:sp>
    </p:spTree>
    <p:extLst>
      <p:ext uri="{BB962C8B-B14F-4D97-AF65-F5344CB8AC3E}">
        <p14:creationId xmlns:p14="http://schemas.microsoft.com/office/powerpoint/2010/main" val="26852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Device Portability (Mobile = Wireless)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96623"/>
            <a:ext cx="887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mobile device can move with or without a user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Image result for mobile phone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1" y="2444720"/>
            <a:ext cx="4381309" cy="29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ekongadgets.com/wp-content/uploads/2016/09/Dr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97" y="2736638"/>
            <a:ext cx="4155334" cy="23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o.spcwaas.com/wp-content/uploads/iStock_000005414770Mediu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8" y="1037734"/>
            <a:ext cx="3379653" cy="20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t/lan-connection-7286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29" y="1185382"/>
            <a:ext cx="2664619" cy="17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gasio.files.wordpress.com/2013/09/wireless-ip-came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34" y="3456601"/>
            <a:ext cx="1728260" cy="19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uymobiles.net/library/images/categories/table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77" y="3221133"/>
            <a:ext cx="2414319" cy="24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9453" y="3109443"/>
            <a:ext cx="225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Fixed and Wired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1697" y="3109442"/>
            <a:ext cx="225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Mobile and Wired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9123" y="5400894"/>
            <a:ext cx="225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Fixed and Wireless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0686" y="5387816"/>
            <a:ext cx="233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Mobile and Wireless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7" y="330369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{ fixed, mobile } x { wired, wireless }</a:t>
            </a:r>
          </a:p>
        </p:txBody>
      </p:sp>
    </p:spTree>
    <p:extLst>
      <p:ext uri="{BB962C8B-B14F-4D97-AF65-F5344CB8AC3E}">
        <p14:creationId xmlns:p14="http://schemas.microsoft.com/office/powerpoint/2010/main" val="244575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334" y="1194612"/>
            <a:ext cx="377904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61963" algn="l"/>
                <a:tab pos="1771650" algn="l"/>
                <a:tab pos="2743200" algn="l"/>
              </a:tabLst>
            </a:pPr>
            <a:r>
              <a:rPr lang="th-TH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ความเร็วของยานพาหนะ</a:t>
            </a:r>
            <a:endParaRPr lang="en-US" sz="24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  <a:tabLst>
                <a:tab pos="461963" algn="l"/>
                <a:tab pos="1771650" algn="l"/>
                <a:tab pos="2743200" algn="l"/>
              </a:tabLst>
            </a:pP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รถยนต์	</a:t>
            </a: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200	km/h</a:t>
            </a:r>
          </a:p>
          <a:p>
            <a:pPr>
              <a:lnSpc>
                <a:spcPct val="107000"/>
              </a:lnSpc>
              <a:tabLst>
                <a:tab pos="461963" algn="l"/>
                <a:tab pos="1771650" algn="l"/>
                <a:tab pos="2743200" algn="l"/>
              </a:tabLst>
            </a:pP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รถไฟ	</a:t>
            </a: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350	km/h</a:t>
            </a:r>
            <a:b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เครื่องบิน	</a:t>
            </a: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900	km/h</a:t>
            </a:r>
          </a:p>
        </p:txBody>
      </p:sp>
      <p:pic>
        <p:nvPicPr>
          <p:cNvPr id="2050" name="Picture 2" descr="Image result for high speed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" y="2888814"/>
            <a:ext cx="3666888" cy="22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9922" y="1233420"/>
            <a:ext cx="3911204" cy="159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61963" algn="l"/>
                <a:tab pos="1489075" algn="l"/>
                <a:tab pos="2454275" algn="l"/>
              </a:tabLst>
            </a:pPr>
            <a:r>
              <a:rPr lang="th-TH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ขีดจำกัดของเทคโนโลยี</a:t>
            </a:r>
            <a:endParaRPr lang="en-US" sz="24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tabLst>
                <a:tab pos="461963" algn="l"/>
                <a:tab pos="1489075" algn="l"/>
                <a:tab pos="2454275" algn="l"/>
              </a:tabLst>
            </a:pP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GSM	250	km/h</a:t>
            </a:r>
            <a:b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AMPS	100	km/h</a:t>
            </a:r>
            <a:b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DAB	200	km/h</a:t>
            </a:r>
          </a:p>
        </p:txBody>
      </p:sp>
      <p:pic>
        <p:nvPicPr>
          <p:cNvPr id="2052" name="Picture 4" descr="http://a.files.bbci.co.uk/bam/live/content/zkqy4wx/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2877374"/>
            <a:ext cx="44577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7434" y="5177662"/>
            <a:ext cx="29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Doppler Effect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01491" y="5943600"/>
            <a:ext cx="42995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GSM = Global System for Mobile Communications</a:t>
            </a:r>
          </a:p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AMPS = Advanced Mobile Phone System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DAB = Digital Audio Broadcasting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7" y="457200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Speed Limits (for mobile devices)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656837" y="655196"/>
            <a:ext cx="321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ปัจจุบันอาจจะทำได้มากกว่านี้แล้ว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1" y="655022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https://tech.ebu.ch/docs/techreview/trev_265-kozamernik.pdf</a:t>
            </a:r>
          </a:p>
        </p:txBody>
      </p:sp>
    </p:spTree>
    <p:extLst>
      <p:ext uri="{BB962C8B-B14F-4D97-AF65-F5344CB8AC3E}">
        <p14:creationId xmlns:p14="http://schemas.microsoft.com/office/powerpoint/2010/main" val="66618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997" y="5937584"/>
            <a:ext cx="3321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https://www.youtube.com/watch?v=sVtkmeoNmZQ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21" y="4500981"/>
            <a:ext cx="2438400" cy="147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6" y="1109831"/>
            <a:ext cx="7702957" cy="3082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4402968"/>
            <a:ext cx="4550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ถ้ามี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ad-hoc network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บอกรถคันอื่น ๆ จะช่วยลดอุบัติเหตุได้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ทั้งกรณีที่ใช้คนขับ และใช้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AI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ขับ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ad-hoc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หมายถึง เฉพาะกิจ ชั่วคราว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ad-hoc network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ปกติก็เป็น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wireless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อยู่แล้ว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" y="254169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Ad-Hoc Network</a:t>
            </a:r>
          </a:p>
        </p:txBody>
      </p:sp>
    </p:spTree>
    <p:extLst>
      <p:ext uri="{BB962C8B-B14F-4D97-AF65-F5344CB8AC3E}">
        <p14:creationId xmlns:p14="http://schemas.microsoft.com/office/powerpoint/2010/main" val="204029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254169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Driverless-taxi 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7763" y="546108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https://www.youtube.com/watch?v=Y8qfHlpe31k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880563" cy="38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5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05" y="1743338"/>
            <a:ext cx="6532895" cy="3608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905" y="1235507"/>
            <a:ext cx="6532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Vehicle “Ad Hoc”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0664" y="5338718"/>
            <a:ext cx="408413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https://www.youtube.com/watch?v=i2nGSUx9r_s</a:t>
            </a:r>
          </a:p>
        </p:txBody>
      </p:sp>
    </p:spTree>
    <p:extLst>
      <p:ext uri="{BB962C8B-B14F-4D97-AF65-F5344CB8AC3E}">
        <p14:creationId xmlns:p14="http://schemas.microsoft.com/office/powerpoint/2010/main" val="203631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6" y="1191518"/>
            <a:ext cx="5940740" cy="1800903"/>
          </a:xfrm>
          <a:prstGeom prst="rect">
            <a:avLst/>
          </a:prstGeom>
        </p:spPr>
      </p:pic>
      <p:pic>
        <p:nvPicPr>
          <p:cNvPr id="1026" name="Picture 2" descr="resize-shutterstock_384517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17" y="2391463"/>
            <a:ext cx="4780609" cy="31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7016" y="5576543"/>
            <a:ext cx="5333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Kanit" panose="00000500000000000000" pitchFamily="2" charset="-34"/>
                <a:cs typeface="Kanit" panose="00000500000000000000" pitchFamily="2" charset="-34"/>
              </a:rPr>
              <a:t>https://www.brandbuffet.in.th/2017/01/norway-first-nation-switch-off-fm-radio/</a:t>
            </a:r>
          </a:p>
        </p:txBody>
      </p:sp>
    </p:spTree>
    <p:extLst>
      <p:ext uri="{BB962C8B-B14F-4D97-AF65-F5344CB8AC3E}">
        <p14:creationId xmlns:p14="http://schemas.microsoft.com/office/powerpoint/2010/main" val="368872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1049"/>
            <a:ext cx="6332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Logistics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2095" y="4652918"/>
            <a:ext cx="63386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https://www.youtube.com/watch?v=kVsiKiH4f4s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20649"/>
            <a:ext cx="6332935" cy="383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95" y="4953000"/>
            <a:ext cx="6338640" cy="1546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2095" y="6499791"/>
            <a:ext cx="63439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https://www.youtube.com/watch?v=r6he6F_o6tQ</a:t>
            </a:r>
          </a:p>
        </p:txBody>
      </p:sp>
    </p:spTree>
    <p:extLst>
      <p:ext uri="{BB962C8B-B14F-4D97-AF65-F5344CB8AC3E}">
        <p14:creationId xmlns:p14="http://schemas.microsoft.com/office/powerpoint/2010/main" val="158805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612" y="381000"/>
            <a:ext cx="66330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Emergencies</a:t>
            </a:r>
          </a:p>
        </p:txBody>
      </p:sp>
      <p:pic>
        <p:nvPicPr>
          <p:cNvPr id="8194" name="Picture 2" descr="Ambulance-based Telemedicine Saving Lives in Real-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40" y="903166"/>
            <a:ext cx="6636782" cy="46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91840" y="5592698"/>
            <a:ext cx="752356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  <a:hlinkClick r:id="rId3"/>
              </a:rPr>
              <a:t>http://www.adlinktech.com/solution/Ambulance-based_Telemedicine_Saving-Real-Time.php</a:t>
            </a:r>
            <a:b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Video</a:t>
            </a:r>
            <a:b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    </a:t>
            </a:r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  <a:hlinkClick r:id="rId4"/>
              </a:rPr>
              <a:t>https://www.youtube.com/watch?v=eDBiiioMWDc</a:t>
            </a:r>
            <a:b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    </a:t>
            </a:r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  <a:hlinkClick r:id="rId5"/>
              </a:rPr>
              <a:t>https://www.youtube.com/watch?v=l5tdkpLb9z4</a:t>
            </a:r>
            <a:endParaRPr lang="en-US" sz="135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214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9" y="812006"/>
            <a:ext cx="8386441" cy="52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เผย ! Apple ไม่พอใจที่ข้อมูล iOS 14 หลุดออกมาเร็วกว่าที่คาดไว้มาก ! -  TechHang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76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ประกาศเปลี่ยน Android เวอร์ชันเป็นตัวเลขและเปลี่ยนสีโลโก้ใหม่ –  TechTalkTh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353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7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4" y="1469356"/>
            <a:ext cx="4203526" cy="3368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674" y="960739"/>
            <a:ext cx="48256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74" y="4837838"/>
            <a:ext cx="85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เช็ครายการสินค้าในคลัง ราคาปัจจุบัน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รายงานยอดขาย พัฒนาไปเป็นซื้อของออนไลน์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สรุป 4 ประเด็น โควิดเปลี่ยนพฤติกรรม 'ช้อปปิ้งออนไลน์' ผู้บริโภคไทยอย่างไร -  Brand Buff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8570"/>
            <a:ext cx="4146792" cy="33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1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Law Firm Daniel, Hagelskamp and Colleagues (Aachen)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3" y="3783951"/>
            <a:ext cx="4043225" cy="25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777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Historical Buildings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3483869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Beaming from the outside</a:t>
            </a:r>
          </a:p>
        </p:txBody>
      </p:sp>
      <p:pic>
        <p:nvPicPr>
          <p:cNvPr id="6" name="Picture 2" descr="TOBS Theater Biel Solothurn Switzer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2231"/>
            <a:ext cx="4476751" cy="29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7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Wireless Sensors</a:t>
            </a:r>
          </a:p>
        </p:txBody>
      </p:sp>
      <p:pic>
        <p:nvPicPr>
          <p:cNvPr id="1028" name="Picture 4" descr="https://blogs.worldbank.org/publicsphere/files/publicsphere/smart_world_infographic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5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356" y="990600"/>
            <a:ext cx="8356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Location-Dependent Services</a:t>
            </a:r>
          </a:p>
        </p:txBody>
      </p:sp>
      <p:pic>
        <p:nvPicPr>
          <p:cNvPr id="3074" name="Picture 2" descr="Image result for push notification andr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6" y="1615374"/>
            <a:ext cx="2965340" cy="18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vgirl.org/wp-content/uploads/2012/12/pushge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25" y="1642054"/>
            <a:ext cx="5004305" cy="41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2768" y="5408860"/>
            <a:ext cx="1970412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50" dirty="0">
                <a:solidFill>
                  <a:srgbClr val="000000"/>
                </a:solidFill>
                <a:latin typeface="Quattrocento"/>
              </a:rPr>
              <a:t>Geo-based Push Notifications</a:t>
            </a:r>
            <a:endParaRPr lang="en-US" sz="1050" dirty="0">
              <a:solidFill>
                <a:srgbClr val="333333"/>
              </a:solidFill>
              <a:latin typeface="Quattrocen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6" y="3576496"/>
            <a:ext cx="3209782" cy="22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"/>
            <a:ext cx="5124450" cy="5995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736" y="457200"/>
            <a:ext cx="1941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/>
            <a:r>
              <a:rPr lang="en-US" dirty="0">
                <a:solidFill>
                  <a:srgbClr val="58585B"/>
                </a:solidFill>
                <a:latin typeface="CiscoSans"/>
              </a:rPr>
              <a:t>Cisco Connected</a:t>
            </a:r>
            <a:br>
              <a:rPr lang="en-US" dirty="0">
                <a:solidFill>
                  <a:srgbClr val="58585B"/>
                </a:solidFill>
                <a:latin typeface="CiscoSans"/>
              </a:rPr>
            </a:br>
            <a:r>
              <a:rPr lang="en-US" dirty="0">
                <a:solidFill>
                  <a:srgbClr val="58585B"/>
                </a:solidFill>
                <a:latin typeface="CiscoSans"/>
              </a:rPr>
              <a:t>Stadium Wi-Fi</a:t>
            </a:r>
          </a:p>
          <a:p>
            <a:pPr algn="r" fontAlgn="base"/>
            <a:endParaRPr lang="en-US" b="0" i="0" dirty="0">
              <a:solidFill>
                <a:srgbClr val="58585B"/>
              </a:solidFill>
              <a:effectLst/>
              <a:latin typeface="CiscoSans"/>
            </a:endParaRPr>
          </a:p>
          <a:p>
            <a:pPr algn="r" fontAlgn="base"/>
            <a:r>
              <a:rPr lang="en-US" dirty="0">
                <a:solidFill>
                  <a:srgbClr val="58585B"/>
                </a:solidFill>
                <a:latin typeface="CiscoSans"/>
              </a:rPr>
              <a:t>Denver Broncos</a:t>
            </a:r>
            <a:endParaRPr lang="en-US" b="0" i="0" dirty="0">
              <a:solidFill>
                <a:srgbClr val="58585B"/>
              </a:solidFill>
              <a:effectLst/>
              <a:latin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654" y="6452979"/>
            <a:ext cx="8432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  <a:hlinkClick r:id="rId3"/>
              </a:rPr>
              <a:t>https://www.cisco.com/c/en/us/solutions/industries/sports-entertainment/stadium-wifi.html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096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 Short History of Wireless Communication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588" y="1549840"/>
            <a:ext cx="8872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Ancient time: light &amp; mirror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150 BC mentioned by Polybius, Greece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Smoke signals, Red Indians and selection of a new Pope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Han dynasty in ancient China 206 BC – 24 AD: light was used for signaling message along a line of signal towers towards the capital </a:t>
            </a:r>
            <a:r>
              <a:rPr lang="en-US" dirty="0" err="1">
                <a:solidFill>
                  <a:srgbClr val="FF0000"/>
                </a:solidFill>
              </a:rPr>
              <a:t>Chang’an</a:t>
            </a:r>
            <a:r>
              <a:rPr lang="en-US" dirty="0">
                <a:solidFill>
                  <a:srgbClr val="FF0000"/>
                </a:solidFill>
              </a:rPr>
              <a:t> (Xi’an)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Navy &amp; sailors: light and flags (before radio transmission)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1794: optical telegraph by Claude </a:t>
            </a:r>
            <a:r>
              <a:rPr lang="en-US" dirty="0" err="1"/>
              <a:t>Chappe</a:t>
            </a:r>
            <a:r>
              <a:rPr lang="en-US" dirty="0"/>
              <a:t>  (</a:t>
            </a:r>
            <a:r>
              <a:rPr lang="th-TH" dirty="0"/>
              <a:t>โทรเลข</a:t>
            </a:r>
            <a:r>
              <a:rPr lang="en-US" dirty="0"/>
              <a:t> –</a:t>
            </a:r>
            <a:r>
              <a:rPr lang="th-TH" dirty="0"/>
              <a:t> </a:t>
            </a:r>
            <a:r>
              <a:rPr lang="en-US" dirty="0"/>
              <a:t>telegraph </a:t>
            </a:r>
            <a:r>
              <a:rPr lang="th-TH" dirty="0"/>
              <a:t>ปกติใช้สาย</a:t>
            </a:r>
            <a:r>
              <a:rPr lang="en-US" dirty="0"/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All optical transmission systems “suffer” </a:t>
            </a:r>
            <a:r>
              <a:rPr lang="th-TH" dirty="0"/>
              <a:t>จากความถี่สูงของแสงที่ใช้เป็นพาหะ สิ่งกีดขวางเล็กๆ เช่น ฝน หมอก ก็ทำให้สื่อสารไม่ได้แล้ว</a:t>
            </a:r>
            <a:r>
              <a:rPr lang="en-US" dirty="0"/>
              <a:t> Wireless communication </a:t>
            </a:r>
            <a:r>
              <a:rPr lang="th-TH" dirty="0"/>
              <a:t>กว่าจะสำเร็จได้ก็ต้องรอการค้นพบคลื่นแม่เหล็กไฟฟ้า </a:t>
            </a:r>
            <a:r>
              <a:rPr lang="en-US" dirty="0"/>
              <a:t>(electromagnetic waves) </a:t>
            </a:r>
            <a:r>
              <a:rPr lang="th-TH" dirty="0"/>
              <a:t>และการพัฒนาเครื่องมือที่ใช้ </a:t>
            </a:r>
            <a:r>
              <a:rPr lang="en-US" dirty="0"/>
              <a:t>modulate </a:t>
            </a:r>
            <a:r>
              <a:rPr lang="th-TH" dirty="0"/>
              <a:t>คลื่น เช่น </a:t>
            </a:r>
            <a:r>
              <a:rPr lang="en-US" dirty="0"/>
              <a:t>FM / AM </a:t>
            </a:r>
            <a:r>
              <a:rPr lang="th-TH" dirty="0"/>
              <a:t>ที่ </a:t>
            </a:r>
            <a:r>
              <a:rPr lang="en-US" dirty="0"/>
              <a:t>modulate </a:t>
            </a:r>
            <a:r>
              <a:rPr lang="th-TH" dirty="0"/>
              <a:t>ด้วย </a:t>
            </a:r>
            <a:r>
              <a:rPr lang="en-US" dirty="0"/>
              <a:t>frequency / amplitude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(wire) 1843: first commercial </a:t>
            </a:r>
            <a:r>
              <a:rPr lang="en-US" u="sng" dirty="0">
                <a:solidFill>
                  <a:srgbClr val="FF0000"/>
                </a:solidFill>
              </a:rPr>
              <a:t>telegraph line</a:t>
            </a:r>
            <a:r>
              <a:rPr lang="en-US" dirty="0">
                <a:solidFill>
                  <a:srgbClr val="FF0000"/>
                </a:solidFill>
              </a:rPr>
              <a:t> between Washington and Baltimore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(wire) 1876: invention and marketing of the telephone by Alexander Graham Bell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(wire) 1881: public telephone service in Berlin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(wire) 1936: public voice and video service</a:t>
            </a:r>
          </a:p>
        </p:txBody>
      </p:sp>
    </p:spTree>
    <p:extLst>
      <p:ext uri="{BB962C8B-B14F-4D97-AF65-F5344CB8AC3E}">
        <p14:creationId xmlns:p14="http://schemas.microsoft.com/office/powerpoint/2010/main" val="322985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1831: demonstration of electromagnetic induction by Michael Faraday and James C. Maxwell (1831 - 79)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1886: demonstration of wave character of electrical transmission through space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1856 – 1943: increasing of the distance of electromagnetic transmission by Nikola Tesla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1895: demonstration of wireless telegraphy in 1895 by </a:t>
            </a:r>
            <a:r>
              <a:rPr lang="en-US" dirty="0" err="1"/>
              <a:t>Guglielmo</a:t>
            </a:r>
            <a:r>
              <a:rPr lang="en-US" dirty="0"/>
              <a:t> Marconi (high transmission power &gt; 200 kW)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1907: commercial transatlantic connections </a:t>
            </a:r>
            <a:r>
              <a:rPr lang="th-TH" dirty="0"/>
              <a:t>เกิด </a:t>
            </a:r>
            <a:r>
              <a:rPr lang="en-US" dirty="0"/>
              <a:t>World Administration Radio Conference (WARC)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1906: radio broadcast by Reginald A. Fessenden (voice &amp; music for Christmas)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1915: wireless voice transmission between New York and San Francisco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1920: commercial radio station (KDKA from Pittsburgh)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1920: discovery of “short wave (high frequency)” by Marconi </a:t>
            </a:r>
            <a:r>
              <a:rPr lang="th-TH" dirty="0"/>
              <a:t>คลื่นสั้นมีคุณสมบัติสำคัญคือสะท้อนบรรยากาศชั้น </a:t>
            </a:r>
            <a:r>
              <a:rPr lang="en-US" dirty="0"/>
              <a:t>ionosphere </a:t>
            </a:r>
            <a:r>
              <a:rPr lang="th-TH" dirty="0"/>
              <a:t>ทำให้ส่งสัญญาณออกไปได้ทั่วโลก นึกภาพคลื่นที่ออกจากแหล่งกำเนิดแล้วสะท้อนบรรยากาศและกลับมายังพื้นโลก เช่นนี้เรื่อยไป ทำให้กระจายไปทั่วโลก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1906: invention of electronic vacuum tube by Lee </a:t>
            </a:r>
            <a:r>
              <a:rPr lang="en-US" dirty="0" err="1"/>
              <a:t>DeForest</a:t>
            </a:r>
            <a:r>
              <a:rPr lang="en-US" dirty="0"/>
              <a:t> and Robert von </a:t>
            </a:r>
            <a:r>
              <a:rPr lang="en-US" dirty="0" err="1"/>
              <a:t>Lieben</a:t>
            </a:r>
            <a:r>
              <a:rPr lang="en-US" dirty="0"/>
              <a:t> </a:t>
            </a:r>
            <a:r>
              <a:rPr lang="th-TH" dirty="0"/>
              <a:t>ช่วยให้ตัวรับส่งมีขนาดเล็กลง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1911: mobile transmitter on board a Zeppelin</a:t>
            </a:r>
          </a:p>
        </p:txBody>
      </p:sp>
    </p:spTree>
    <p:extLst>
      <p:ext uri="{BB962C8B-B14F-4D97-AF65-F5344CB8AC3E}">
        <p14:creationId xmlns:p14="http://schemas.microsoft.com/office/powerpoint/2010/main" val="341898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1926: telephone in a train on the Berlin-Hamburg line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1922: car radio in Ford Model T (integrated)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1927: car radio “</a:t>
            </a:r>
            <a:r>
              <a:rPr lang="en-US" dirty="0" err="1"/>
              <a:t>Philco</a:t>
            </a:r>
            <a:r>
              <a:rPr lang="en-US" dirty="0"/>
              <a:t> </a:t>
            </a:r>
            <a:r>
              <a:rPr lang="en-US" dirty="0" err="1"/>
              <a:t>Transitone</a:t>
            </a:r>
            <a:r>
              <a:rPr lang="en-US" dirty="0"/>
              <a:t>” </a:t>
            </a:r>
            <a:r>
              <a:rPr lang="th-TH" dirty="0"/>
              <a:t>เป็นกล่องวิทยุ แยกชิ้นออกมาจากรถได้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Around 1928: TV across Atlantic, color TV, </a:t>
            </a:r>
            <a:r>
              <a:rPr lang="th-TH" dirty="0"/>
              <a:t>สถานี</a:t>
            </a:r>
            <a:r>
              <a:rPr lang="en-US" dirty="0"/>
              <a:t> WGY (Schenectady, NY) </a:t>
            </a:r>
            <a:r>
              <a:rPr lang="th-TH" dirty="0"/>
              <a:t>เริ่มถ่ายทอดเป็นประจำและมีรายการข่าว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1932: </a:t>
            </a:r>
            <a:r>
              <a:rPr lang="en-US" dirty="0" err="1"/>
              <a:t>teleteaching</a:t>
            </a:r>
            <a:r>
              <a:rPr lang="en-US" dirty="0"/>
              <a:t> (piano lesson) by the CBS station W2XAB (still mechanical TV)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1933: invention of frequency modulation (FM) by Edwin H. Armstrong (AM </a:t>
            </a:r>
            <a:r>
              <a:rPr lang="th-TH" dirty="0"/>
              <a:t>คุณภาพไม่ดีเนื่องจาก </a:t>
            </a:r>
            <a:r>
              <a:rPr lang="en-US" dirty="0"/>
              <a:t>interference)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After WW II, 1958: analog A-</a:t>
            </a:r>
            <a:r>
              <a:rPr lang="en-US" dirty="0" err="1">
                <a:solidFill>
                  <a:srgbClr val="FF0000"/>
                </a:solidFill>
              </a:rPr>
              <a:t>Netz</a:t>
            </a:r>
            <a:r>
              <a:rPr lang="en-US" dirty="0">
                <a:solidFill>
                  <a:srgbClr val="FF0000"/>
                </a:solidFill>
              </a:rPr>
              <a:t> 150 MHz</a:t>
            </a:r>
            <a:r>
              <a:rPr lang="en-US" dirty="0"/>
              <a:t> (connection setup only from mobile station, no handover) </a:t>
            </a:r>
            <a:r>
              <a:rPr lang="th-TH" dirty="0"/>
              <a:t>หมายถึง อุปกรณ์รับสัญญาณ </a:t>
            </a:r>
            <a:r>
              <a:rPr lang="en-US" dirty="0"/>
              <a:t>connect </a:t>
            </a:r>
            <a:r>
              <a:rPr lang="th-TH" dirty="0"/>
              <a:t>กับ </a:t>
            </a:r>
            <a:r>
              <a:rPr lang="en-US" dirty="0"/>
              <a:t>base station </a:t>
            </a:r>
            <a:r>
              <a:rPr lang="th-TH" dirty="0"/>
              <a:t>เดียว </a:t>
            </a:r>
            <a:r>
              <a:rPr lang="en-US" dirty="0"/>
              <a:t>(fixed) </a:t>
            </a:r>
            <a:r>
              <a:rPr lang="th-TH" dirty="0"/>
              <a:t>ไม่สามารถย้ายไป </a:t>
            </a:r>
            <a:r>
              <a:rPr lang="en-US" dirty="0"/>
              <a:t>connect </a:t>
            </a:r>
            <a:r>
              <a:rPr lang="th-TH" dirty="0"/>
              <a:t>กับ </a:t>
            </a:r>
            <a:r>
              <a:rPr lang="en-US" dirty="0"/>
              <a:t>base station </a:t>
            </a:r>
            <a:r>
              <a:rPr lang="th-TH" dirty="0"/>
              <a:t>อื่นได้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1971: A-</a:t>
            </a:r>
            <a:r>
              <a:rPr lang="en-US" dirty="0" err="1"/>
              <a:t>Netz</a:t>
            </a:r>
            <a:r>
              <a:rPr lang="en-US" dirty="0"/>
              <a:t> had coverage of 80 percent and 11,000 customers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1972: B-</a:t>
            </a:r>
            <a:r>
              <a:rPr lang="en-US" dirty="0" err="1"/>
              <a:t>Netz</a:t>
            </a:r>
            <a:r>
              <a:rPr lang="en-US" dirty="0"/>
              <a:t> (160 MHz) </a:t>
            </a:r>
            <a:r>
              <a:rPr lang="th-TH" dirty="0"/>
              <a:t>สามารถโทรจาก </a:t>
            </a:r>
            <a:r>
              <a:rPr lang="en-US" dirty="0"/>
              <a:t>fixed telephone network </a:t>
            </a:r>
            <a:r>
              <a:rPr lang="th-TH" dirty="0"/>
              <a:t>ได้ แต่ต้องรู้ตำแหน่งของ </a:t>
            </a:r>
            <a:r>
              <a:rPr lang="en-US" dirty="0"/>
              <a:t>mobile receiver </a:t>
            </a:r>
            <a:r>
              <a:rPr lang="th-TH" dirty="0"/>
              <a:t>ระบบนี้ใช้ใน </a:t>
            </a:r>
            <a:r>
              <a:rPr lang="en-US" dirty="0"/>
              <a:t>Austria, Netherlands, Luxembourg </a:t>
            </a:r>
            <a:r>
              <a:rPr lang="th-TH" dirty="0"/>
              <a:t>ในปี </a:t>
            </a:r>
            <a:r>
              <a:rPr lang="en-US" dirty="0"/>
              <a:t>1979 </a:t>
            </a:r>
            <a:r>
              <a:rPr lang="th-TH" dirty="0"/>
              <a:t>มีลูกค้า </a:t>
            </a:r>
            <a:r>
              <a:rPr lang="en-US" dirty="0"/>
              <a:t>13,000</a:t>
            </a:r>
            <a:r>
              <a:rPr lang="th-TH" dirty="0"/>
              <a:t> ใน </a:t>
            </a:r>
            <a:r>
              <a:rPr lang="en-US" dirty="0"/>
              <a:t>West Germany </a:t>
            </a:r>
            <a:r>
              <a:rPr lang="th-TH" dirty="0"/>
              <a:t>เครื่องรับส่ง </a:t>
            </a:r>
            <a:r>
              <a:rPr lang="en-US" dirty="0"/>
              <a:t>(sender / receiver) </a:t>
            </a:r>
            <a:r>
              <a:rPr lang="th-TH" dirty="0"/>
              <a:t>มีขนาดใหญ่ ติดตั้งแบบ </a:t>
            </a:r>
            <a:r>
              <a:rPr lang="en-US" dirty="0"/>
              <a:t>built-in </a:t>
            </a:r>
            <a:r>
              <a:rPr lang="th-TH" dirty="0"/>
              <a:t>มาในรถยนต์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86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h-TH" dirty="0"/>
              <a:t>ในช่วงเวลาเดียวกัน ประเทศในกลุ่มยุโรปเหนือ </a:t>
            </a:r>
            <a:r>
              <a:rPr lang="en-US" dirty="0"/>
              <a:t>(Denmark, Finland, Norway, and Sweden) </a:t>
            </a:r>
            <a:r>
              <a:rPr lang="th-TH" dirty="0"/>
              <a:t>ได้พัฒนา </a:t>
            </a:r>
            <a:r>
              <a:rPr lang="en-US" dirty="0"/>
              <a:t>Nordic Mobile Telephone (NMT) system </a:t>
            </a:r>
            <a:r>
              <a:rPr lang="th-TH" dirty="0"/>
              <a:t>ซึ่งเป็นต้นแบบของระบบมือถือที่เราใช้ในปัจจุบัน </a:t>
            </a:r>
            <a:r>
              <a:rPr lang="en-US" dirty="0"/>
              <a:t>(Nokia </a:t>
            </a:r>
            <a:r>
              <a:rPr lang="th-TH" dirty="0"/>
              <a:t>เป็นของ </a:t>
            </a:r>
            <a:r>
              <a:rPr lang="en-US" dirty="0"/>
              <a:t>Finland) Analog NMT </a:t>
            </a:r>
            <a:r>
              <a:rPr lang="th-TH" dirty="0"/>
              <a:t>ใช้ความถี่ </a:t>
            </a:r>
            <a:r>
              <a:rPr lang="en-US" dirty="0"/>
              <a:t>450 MHz </a:t>
            </a:r>
            <a:r>
              <a:rPr lang="th-TH" dirty="0"/>
              <a:t>เป็นตัวเลือกเดียวในท้องที่ทุรกันดาร ความถี่ </a:t>
            </a:r>
            <a:r>
              <a:rPr lang="en-US" dirty="0"/>
              <a:t>900 MHz </a:t>
            </a:r>
            <a:r>
              <a:rPr lang="th-TH" dirty="0"/>
              <a:t>ตามมาในปี </a:t>
            </a:r>
            <a:r>
              <a:rPr lang="en-US" dirty="0"/>
              <a:t>1986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1982: </a:t>
            </a:r>
            <a:r>
              <a:rPr lang="th-TH" dirty="0">
                <a:solidFill>
                  <a:srgbClr val="FF0000"/>
                </a:solidFill>
              </a:rPr>
              <a:t>ประเทศในกลุ่มยุโรปตัดสินใจพัฒนา </a:t>
            </a:r>
            <a:r>
              <a:rPr lang="en-US" dirty="0">
                <a:solidFill>
                  <a:srgbClr val="FF0000"/>
                </a:solidFill>
              </a:rPr>
              <a:t>pan-European mobile phone standard</a:t>
            </a:r>
            <a:r>
              <a:rPr lang="th-TH" dirty="0">
                <a:solidFill>
                  <a:srgbClr val="FF0000"/>
                </a:solidFill>
              </a:rPr>
              <a:t> ขนานไปกับการเกิด </a:t>
            </a:r>
            <a:r>
              <a:rPr lang="en-US" dirty="0">
                <a:solidFill>
                  <a:srgbClr val="FF0000"/>
                </a:solidFill>
              </a:rPr>
              <a:t>European Union (EU)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900 MHz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Roaming throughout Europe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Fully digital (lossless </a:t>
            </a:r>
            <a:r>
              <a:rPr lang="th-TH" dirty="0"/>
              <a:t>ตรงข้ามกับ </a:t>
            </a:r>
            <a:r>
              <a:rPr lang="en-US" dirty="0" err="1"/>
              <a:t>lossy</a:t>
            </a:r>
            <a:r>
              <a:rPr lang="en-US" dirty="0"/>
              <a:t>) </a:t>
            </a:r>
            <a:r>
              <a:rPr lang="th-TH" dirty="0"/>
              <a:t>ระบบดิจิตัลจะได้ข้อมูลถูก </a:t>
            </a:r>
            <a:r>
              <a:rPr lang="en-US" dirty="0"/>
              <a:t>100% </a:t>
            </a:r>
            <a:r>
              <a:rPr lang="th-TH" dirty="0"/>
              <a:t>เสมอ หรือ ไม่ได้เลย </a:t>
            </a:r>
            <a:r>
              <a:rPr lang="en-US" dirty="0"/>
              <a:t>(</a:t>
            </a:r>
            <a:r>
              <a:rPr lang="th-TH" dirty="0"/>
              <a:t>ต้องส่งใหม่ทั้งหมด</a:t>
            </a:r>
            <a:r>
              <a:rPr lang="en-US" dirty="0"/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Voice and data service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th-TH" dirty="0"/>
              <a:t>เกิด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Spéciale</a:t>
            </a:r>
            <a:r>
              <a:rPr lang="en-US" dirty="0"/>
              <a:t> Mobile (GSM) </a:t>
            </a:r>
            <a:r>
              <a:rPr lang="th-TH" dirty="0"/>
              <a:t>เปลี่ยนชื่อเป็น </a:t>
            </a:r>
            <a:r>
              <a:rPr lang="en-US" dirty="0"/>
              <a:t>Global System for Mobile Communications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1983: </a:t>
            </a:r>
            <a:r>
              <a:rPr lang="th-TH" dirty="0"/>
              <a:t>เกิด </a:t>
            </a:r>
            <a:r>
              <a:rPr lang="en-US" dirty="0"/>
              <a:t>US system advanced mobile phone system (AMPS)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850 MHz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Wireless home telephone (CT0 and CT1 standards in 1980 and 1984) </a:t>
            </a:r>
            <a:r>
              <a:rPr lang="th-TH" dirty="0"/>
              <a:t>มี </a:t>
            </a:r>
            <a:r>
              <a:rPr lang="en-US" dirty="0"/>
              <a:t>CT2 </a:t>
            </a:r>
            <a:r>
              <a:rPr lang="th-TH" dirty="0"/>
              <a:t>ด้วย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Around this time: the German C-</a:t>
            </a:r>
            <a:r>
              <a:rPr lang="en-US" dirty="0" err="1"/>
              <a:t>Netz</a:t>
            </a:r>
            <a:r>
              <a:rPr lang="en-US" dirty="0"/>
              <a:t> at 450 MHz with analog voice transmission </a:t>
            </a:r>
            <a:r>
              <a:rPr lang="th-TH" dirty="0"/>
              <a:t>ทำ </a:t>
            </a:r>
            <a:r>
              <a:rPr lang="en-US" dirty="0"/>
              <a:t>hand-over </a:t>
            </a:r>
            <a:r>
              <a:rPr lang="th-TH" dirty="0"/>
              <a:t>ระหว่าง </a:t>
            </a:r>
            <a:r>
              <a:rPr lang="en-US" dirty="0"/>
              <a:t>cells </a:t>
            </a:r>
            <a:r>
              <a:rPr lang="th-TH" dirty="0"/>
              <a:t>ได้แล้ว แต่ยังไม่มีมือถือที่เป็นดิจิตัล ระบบส่วนใหญ่ยังคงเป็นแอนะล็อก</a:t>
            </a:r>
            <a:r>
              <a:rPr lang="en-US" dirty="0"/>
              <a:t> (hand-over </a:t>
            </a:r>
            <a:r>
              <a:rPr lang="th-TH" dirty="0"/>
              <a:t>เกิดจาก </a:t>
            </a:r>
            <a:r>
              <a:rPr lang="en-US" dirty="0"/>
              <a:t>device mobility </a:t>
            </a:r>
            <a:r>
              <a:rPr lang="th-TH" dirty="0"/>
              <a:t>อาจจะเกิดตอนที่กำลังโทรอยู่ก็ได้ ผู้ใช้สามารถคุยโทรศัพท์ต่อเนื่องไปได้ขณะเกิด </a:t>
            </a:r>
            <a:r>
              <a:rPr lang="en-US" dirty="0"/>
              <a:t>hand-over)</a:t>
            </a:r>
            <a:r>
              <a:rPr lang="th-TH" dirty="0"/>
              <a:t> นอกจาก </a:t>
            </a:r>
            <a:r>
              <a:rPr lang="en-US" dirty="0"/>
              <a:t>voice transmission </a:t>
            </a:r>
            <a:r>
              <a:rPr lang="th-TH" dirty="0"/>
              <a:t>มีบริการ </a:t>
            </a:r>
            <a:r>
              <a:rPr lang="en-US" dirty="0"/>
              <a:t>fax, data transmission via modem, e-mail (</a:t>
            </a:r>
            <a:r>
              <a:rPr lang="th-TH" dirty="0"/>
              <a:t>แปลงสัญญาณ </a:t>
            </a:r>
            <a:r>
              <a:rPr lang="en-US" dirty="0"/>
              <a:t>analog </a:t>
            </a:r>
            <a:r>
              <a:rPr lang="th-TH" dirty="0"/>
              <a:t>เป็น </a:t>
            </a:r>
            <a:r>
              <a:rPr lang="en-US" dirty="0"/>
              <a:t>digital)</a:t>
            </a:r>
          </a:p>
        </p:txBody>
      </p:sp>
    </p:spTree>
    <p:extLst>
      <p:ext uri="{BB962C8B-B14F-4D97-AF65-F5344CB8AC3E}">
        <p14:creationId xmlns:p14="http://schemas.microsoft.com/office/powerpoint/2010/main" val="336422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1990: fully digital systems, ETSI </a:t>
            </a:r>
            <a:r>
              <a:rPr lang="th-TH" dirty="0"/>
              <a:t>เริ่มใช้ </a:t>
            </a:r>
            <a:r>
              <a:rPr lang="en-US" dirty="0"/>
              <a:t>digital European cordless telephone (DECT)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1,880 – 1,900 MHz with a range of 100 – 500 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120 duplex channels 1.2 Mbit/s for data transmission (</a:t>
            </a:r>
            <a:r>
              <a:rPr lang="th-TH" dirty="0"/>
              <a:t>น่าจะหมายถึงทุก </a:t>
            </a:r>
            <a:r>
              <a:rPr lang="en-US" dirty="0"/>
              <a:t>channel </a:t>
            </a:r>
            <a:r>
              <a:rPr lang="th-TH" dirty="0"/>
              <a:t>รวมกัน</a:t>
            </a:r>
            <a:r>
              <a:rPr lang="en-US" dirty="0"/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10,000 users/km</a:t>
            </a:r>
            <a:r>
              <a:rPr lang="en-US" baseline="30000" dirty="0"/>
              <a:t>2</a:t>
            </a:r>
            <a:endParaRPr lang="th-TH" baseline="300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ETSI </a:t>
            </a:r>
            <a:r>
              <a:rPr lang="th-TH" dirty="0"/>
              <a:t>ย่อมาจาก </a:t>
            </a:r>
            <a:r>
              <a:rPr lang="en-US" dirty="0"/>
              <a:t>European Telecommunications Standards Institute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DECT </a:t>
            </a:r>
            <a:r>
              <a:rPr lang="th-TH" dirty="0"/>
              <a:t>ถูกเปลี่ยนชื่อเป็น </a:t>
            </a:r>
            <a:r>
              <a:rPr lang="en-US" dirty="0"/>
              <a:t>digital enhanced cordless telecommunications </a:t>
            </a:r>
            <a:r>
              <a:rPr lang="th-TH" dirty="0"/>
              <a:t>เพื่อการตลาด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1991: GSM </a:t>
            </a:r>
            <a:r>
              <a:rPr lang="th-TH" dirty="0">
                <a:solidFill>
                  <a:srgbClr val="FF0000"/>
                </a:solidFill>
              </a:rPr>
              <a:t>เวอร์ชันแรกเสร็จแล้ว เอกสารหนา </a:t>
            </a:r>
            <a:r>
              <a:rPr lang="en-US" dirty="0">
                <a:solidFill>
                  <a:srgbClr val="FF0000"/>
                </a:solidFill>
              </a:rPr>
              <a:t>5,000 </a:t>
            </a:r>
            <a:r>
              <a:rPr lang="th-TH" dirty="0">
                <a:solidFill>
                  <a:srgbClr val="FF0000"/>
                </a:solidFill>
              </a:rPr>
              <a:t>หน้ากระดาษ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GSM = global system for mobile communication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900 MHz, 124 full-duplex channels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Full international roaming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Automatic location services (</a:t>
            </a:r>
            <a:r>
              <a:rPr lang="th-TH" dirty="0"/>
              <a:t>น่าจะหมายถึงหาให้อัตโนมัติว่าผู้รับอยู่ที่ไหน ผู้โทรไม่ต้องระบุเอง</a:t>
            </a:r>
            <a:r>
              <a:rPr lang="en-US" dirty="0"/>
              <a:t>)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Authentication, encryption on wireless link (</a:t>
            </a:r>
            <a:r>
              <a:rPr lang="th-TH" dirty="0"/>
              <a:t>ดักฟังไม่ได้</a:t>
            </a:r>
            <a:r>
              <a:rPr lang="en-US" dirty="0"/>
              <a:t>), interoperation with ISDN systems</a:t>
            </a:r>
          </a:p>
          <a:p>
            <a:pPr lvl="1"/>
            <a:r>
              <a:rPr lang="en-US" dirty="0"/>
              <a:t>	(ISDN = Integrated Services for Digital Network)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High audio frequency, short message service (SMS), fax, data 9.6 </a:t>
            </a:r>
            <a:r>
              <a:rPr lang="en-US" dirty="0" err="1"/>
              <a:t>kbit</a:t>
            </a:r>
            <a:r>
              <a:rPr lang="en-US" dirty="0"/>
              <a:t>/s</a:t>
            </a:r>
            <a:endParaRPr lang="th-TH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th-TH" dirty="0"/>
              <a:t>มากกว่า </a:t>
            </a:r>
            <a:r>
              <a:rPr lang="en-US" dirty="0"/>
              <a:t>190 </a:t>
            </a:r>
            <a:r>
              <a:rPr lang="th-TH" dirty="0"/>
              <a:t>ประเทศใช้ </a:t>
            </a:r>
            <a:r>
              <a:rPr lang="en-US" dirty="0"/>
              <a:t>GSM </a:t>
            </a:r>
            <a:r>
              <a:rPr lang="th-TH" dirty="0"/>
              <a:t>เกิน </a:t>
            </a:r>
            <a:r>
              <a:rPr lang="en-US" dirty="0"/>
              <a:t>70% </a:t>
            </a:r>
            <a:r>
              <a:rPr lang="th-TH" dirty="0"/>
              <a:t>ของ </a:t>
            </a:r>
            <a:r>
              <a:rPr lang="en-US" dirty="0"/>
              <a:t>market share </a:t>
            </a:r>
            <a:r>
              <a:rPr lang="th-TH" dirty="0"/>
              <a:t>ทั่วโลก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9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Content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01: Introduction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02: Wireless Transmission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03: Medium Access Control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04: Global System for Mobile Communication (GSM)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05: Satellite Systems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06: Broadcasting Systems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07: Wireless LAN		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08: Mobile IP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09: 4G (OFDM)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10: 5G (MIMO)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11: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ภาษา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HTML / JavaScript / CSS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เริ่มสอนตั้งแต่สัปดาห์ที่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2 - 4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12: Web API (back end)	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เริ่มสอนตั้งแต่สัปดาห์ที่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5 - 6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13: Web Application (front end)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เริ่มสอนตั้งแต่สัปดาห์ที่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7 - 11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14: Mobile Application (front end)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เริ่มสอนตั้งแต่สัปดาห์ที่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12 - 14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Chapter 15: Mobile Security</a:t>
            </a:r>
          </a:p>
        </p:txBody>
      </p:sp>
    </p:spTree>
    <p:extLst>
      <p:ext uri="{BB962C8B-B14F-4D97-AF65-F5344CB8AC3E}">
        <p14:creationId xmlns:p14="http://schemas.microsoft.com/office/powerpoint/2010/main" val="384053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หลังจากนั้น</a:t>
            </a:r>
            <a:r>
              <a:rPr lang="en-US" dirty="0">
                <a:solidFill>
                  <a:srgbClr val="FF0000"/>
                </a:solidFill>
              </a:rPr>
              <a:t>: AMPS (US)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GSM (EU) </a:t>
            </a:r>
            <a:r>
              <a:rPr lang="th-TH" dirty="0">
                <a:solidFill>
                  <a:srgbClr val="FF0000"/>
                </a:solidFill>
              </a:rPr>
              <a:t>ไม่เพียงพอกับเมืองที่มีคนอยู่หนาแน่น</a:t>
            </a:r>
            <a:endParaRPr lang="en-US" dirty="0">
              <a:solidFill>
                <a:srgbClr val="FF000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GSM </a:t>
            </a:r>
            <a:r>
              <a:rPr lang="th-TH" dirty="0"/>
              <a:t>ใช้ความถี่ใหม่คือ </a:t>
            </a:r>
            <a:r>
              <a:rPr lang="en-US" dirty="0"/>
              <a:t>1,800 MHz (</a:t>
            </a:r>
            <a:r>
              <a:rPr lang="th-TH" dirty="0"/>
              <a:t>หรือรู้จักกันในชื่อ </a:t>
            </a:r>
            <a:r>
              <a:rPr lang="en-US" dirty="0"/>
              <a:t>DCS 1800, DCS = digital cellular system)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Better voice quality (newer speed codecs)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More and smaller cells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th-TH" dirty="0"/>
              <a:t>ใน </a:t>
            </a:r>
            <a:r>
              <a:rPr lang="en-US" dirty="0"/>
              <a:t>US </a:t>
            </a:r>
            <a:r>
              <a:rPr lang="th-TH" dirty="0"/>
              <a:t>ก็ใช้ </a:t>
            </a:r>
            <a:r>
              <a:rPr lang="en-US" dirty="0"/>
              <a:t>GSM </a:t>
            </a:r>
            <a:r>
              <a:rPr lang="th-TH" dirty="0"/>
              <a:t>แต่เรียกชื่อใหม่ว่า </a:t>
            </a:r>
            <a:r>
              <a:rPr lang="en-US" dirty="0"/>
              <a:t>PCS 1900 </a:t>
            </a:r>
            <a:r>
              <a:rPr lang="th-TH" dirty="0"/>
              <a:t>ใช้ความถี่ </a:t>
            </a:r>
            <a:r>
              <a:rPr lang="en-US" dirty="0"/>
              <a:t>1,900 MHz</a:t>
            </a:r>
          </a:p>
          <a:p>
            <a:pPr lvl="2"/>
            <a:r>
              <a:rPr lang="en-US" dirty="0"/>
              <a:t>	(PCS = personal communications service)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AMPS </a:t>
            </a:r>
            <a:r>
              <a:rPr lang="th-TH" dirty="0"/>
              <a:t>พัฒนาเทคโนโลยีใหม่ที่ช่วยเพิ่ม </a:t>
            </a:r>
            <a:r>
              <a:rPr lang="en-US" dirty="0"/>
              <a:t>bandwidth </a:t>
            </a:r>
            <a:r>
              <a:rPr lang="th-TH" dirty="0"/>
              <a:t>และยังทำงานบนความถี่เดิม เกิด </a:t>
            </a:r>
            <a:r>
              <a:rPr lang="en-US" dirty="0"/>
              <a:t>3 incompatible systems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AMPS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TDMA = Time division multiple access (</a:t>
            </a:r>
            <a:r>
              <a:rPr lang="th-TH" dirty="0"/>
              <a:t>การแบ่งช่องสัญญาณด้วยเวลา</a:t>
            </a:r>
            <a:r>
              <a:rPr lang="en-US" dirty="0"/>
              <a:t>)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CDMA = Code division multiple access (</a:t>
            </a:r>
            <a:r>
              <a:rPr lang="th-TH" dirty="0"/>
              <a:t>การแบ่งช่องสัญญาณด้วยโค้ด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176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Standards (EU) vs. market forces (US)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GSM </a:t>
            </a:r>
            <a:r>
              <a:rPr lang="th-TH" dirty="0"/>
              <a:t>เป็นตัวอย่างที่ประสบความสำเร็จของ </a:t>
            </a:r>
            <a:r>
              <a:rPr lang="en-US" dirty="0"/>
              <a:t>standardization </a:t>
            </a:r>
            <a:r>
              <a:rPr lang="th-TH" dirty="0"/>
              <a:t>ทำ </a:t>
            </a:r>
            <a:r>
              <a:rPr lang="en-US" dirty="0"/>
              <a:t>roaming </a:t>
            </a:r>
            <a:r>
              <a:rPr lang="th-TH" dirty="0"/>
              <a:t>ได้ง่าย ขณะที่ใน </a:t>
            </a:r>
            <a:r>
              <a:rPr lang="en-US" dirty="0"/>
              <a:t>US </a:t>
            </a:r>
            <a:r>
              <a:rPr lang="th-TH" dirty="0"/>
              <a:t>ต้องประสบปัญหา </a:t>
            </a:r>
            <a:r>
              <a:rPr lang="en-US" dirty="0"/>
              <a:t>incompatible systems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Local area network (LAN)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1996: HYPERLAN by ETSI, operating at 23.5 Mbit/s (type 1) and 155 Mbit/s (type 4)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1997: IEEE standard 802.11 (2 Mbit/s at beginning and now 10 Mbit/s)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/>
              <a:t>IEEE 802.11 </a:t>
            </a:r>
            <a:r>
              <a:rPr lang="th-TH" dirty="0"/>
              <a:t>ชนะ </a:t>
            </a:r>
            <a:r>
              <a:rPr lang="en-US" dirty="0"/>
              <a:t>(</a:t>
            </a:r>
            <a:r>
              <a:rPr lang="th-TH" dirty="0"/>
              <a:t>มีผลิตภัณฑ์ออกมามากกว่า</a:t>
            </a:r>
            <a:r>
              <a:rPr lang="en-US" dirty="0"/>
              <a:t>)</a:t>
            </a:r>
            <a:r>
              <a:rPr lang="th-TH" dirty="0"/>
              <a:t> แม้ว่า </a:t>
            </a:r>
            <a:r>
              <a:rPr lang="en-US" dirty="0"/>
              <a:t>HYPERLAN </a:t>
            </a:r>
            <a:r>
              <a:rPr lang="th-TH" dirty="0"/>
              <a:t>จะมีประสิทธิภาพดีกว่า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1998: mobile communication </a:t>
            </a:r>
            <a:r>
              <a:rPr lang="th-TH" dirty="0"/>
              <a:t>ใช้ดาวเทียม </a:t>
            </a:r>
            <a:r>
              <a:rPr lang="en-US" dirty="0"/>
              <a:t>“Iridium system” </a:t>
            </a:r>
            <a:r>
              <a:rPr lang="th-TH" dirty="0"/>
              <a:t>ใช้ดาวเทียม </a:t>
            </a:r>
            <a:r>
              <a:rPr lang="en-US" dirty="0"/>
              <a:t>66 </a:t>
            </a:r>
            <a:r>
              <a:rPr lang="th-TH" dirty="0"/>
              <a:t>ดวง ความถี่ </a:t>
            </a:r>
            <a:r>
              <a:rPr lang="en-US" dirty="0"/>
              <a:t>1.6 GHz </a:t>
            </a:r>
            <a:r>
              <a:rPr lang="th-TH" dirty="0"/>
              <a:t>สื่อสารกับโทรศัพท์มือถือ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1998: </a:t>
            </a:r>
            <a:r>
              <a:rPr lang="th-TH" dirty="0"/>
              <a:t>ยุโรปตกลงว่าจะใช้ </a:t>
            </a:r>
            <a:r>
              <a:rPr lang="en-US" dirty="0"/>
              <a:t>UTMS = universal mobile telecommunications system </a:t>
            </a:r>
            <a:r>
              <a:rPr lang="th-TH" dirty="0"/>
              <a:t>โดยรวม </a:t>
            </a:r>
            <a:r>
              <a:rPr lang="en-US" dirty="0"/>
              <a:t>GSM </a:t>
            </a:r>
            <a:r>
              <a:rPr lang="th-TH" dirty="0"/>
              <a:t>และ </a:t>
            </a:r>
            <a:r>
              <a:rPr lang="en-US" dirty="0"/>
              <a:t>CDMA </a:t>
            </a:r>
            <a:r>
              <a:rPr lang="th-TH" dirty="0"/>
              <a:t>เข้าด้วยกัน</a:t>
            </a:r>
            <a:endParaRPr lang="en-US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UTMS </a:t>
            </a:r>
            <a:r>
              <a:rPr lang="th-TH" dirty="0"/>
              <a:t>เป็น </a:t>
            </a:r>
            <a:r>
              <a:rPr lang="en-US" dirty="0"/>
              <a:t>European proposal </a:t>
            </a:r>
            <a:r>
              <a:rPr lang="th-TH" dirty="0"/>
              <a:t>สำหรับ </a:t>
            </a:r>
            <a:r>
              <a:rPr lang="en-US" dirty="0"/>
              <a:t>IMT-2000 (international mobile telecommunications) </a:t>
            </a:r>
            <a:r>
              <a:rPr lang="th-TH" dirty="0"/>
              <a:t>ซึ่งจะเป็นมาตรฐานของ </a:t>
            </a:r>
            <a:r>
              <a:rPr lang="en-US" dirty="0"/>
              <a:t>mobile communication </a:t>
            </a:r>
            <a:r>
              <a:rPr lang="th-TH" dirty="0"/>
              <a:t>ในอนาคต ที่ความถี่ </a:t>
            </a:r>
            <a:r>
              <a:rPr lang="en-US" dirty="0"/>
              <a:t>2 GHz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th-TH" dirty="0"/>
              <a:t>หน่วยงานที่ดูแล </a:t>
            </a:r>
            <a:r>
              <a:rPr lang="en-US" dirty="0"/>
              <a:t>IMT-2000 </a:t>
            </a:r>
            <a:r>
              <a:rPr lang="th-TH" dirty="0"/>
              <a:t>คือ </a:t>
            </a:r>
            <a:r>
              <a:rPr lang="en-US" dirty="0"/>
              <a:t>International Telecommunication Union (ITU) </a:t>
            </a:r>
            <a:r>
              <a:rPr lang="th-TH" dirty="0"/>
              <a:t>เป็น </a:t>
            </a:r>
            <a:r>
              <a:rPr lang="en-US" dirty="0"/>
              <a:t>inter</a:t>
            </a:r>
            <a:r>
              <a:rPr lang="th-TH" dirty="0"/>
              <a:t> แล้ว ไม่ใช่เฉพาะยุโรป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1999: wireless LAN (WLAN)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IEEE 802.11b </a:t>
            </a:r>
            <a:r>
              <a:rPr lang="th-TH" dirty="0"/>
              <a:t>ความเร็ว </a:t>
            </a:r>
            <a:r>
              <a:rPr lang="en-US" dirty="0"/>
              <a:t>11 Mbit/s </a:t>
            </a:r>
            <a:r>
              <a:rPr lang="th-TH" dirty="0"/>
              <a:t>ความถี่ </a:t>
            </a:r>
            <a:r>
              <a:rPr lang="en-US" dirty="0"/>
              <a:t>2.4 GHz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Bluetooth (for short range, low power?) </a:t>
            </a:r>
            <a:r>
              <a:rPr lang="th-TH" dirty="0"/>
              <a:t>ความเร็ว </a:t>
            </a:r>
            <a:r>
              <a:rPr lang="en-US" dirty="0"/>
              <a:t>1 Mbit/s </a:t>
            </a:r>
            <a:r>
              <a:rPr lang="th-TH" dirty="0"/>
              <a:t>ความถี่ </a:t>
            </a:r>
            <a:r>
              <a:rPr lang="en-US" dirty="0"/>
              <a:t>2.4 GHz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ITU </a:t>
            </a:r>
            <a:r>
              <a:rPr lang="th-TH" dirty="0"/>
              <a:t>กำหนดมาตรฐานของ </a:t>
            </a:r>
            <a:r>
              <a:rPr lang="en-US" dirty="0"/>
              <a:t>3G mobile phone systems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IMT-2000 (UMTS, CDMA2000, DECT, etc.)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US" dirty="0"/>
              <a:t>Wireless application protocol (WAP) </a:t>
            </a:r>
            <a:r>
              <a:rPr lang="th-TH" dirty="0"/>
              <a:t>คล้ายกับ </a:t>
            </a:r>
            <a:r>
              <a:rPr lang="en-US" dirty="0" err="1"/>
              <a:t>i</a:t>
            </a:r>
            <a:r>
              <a:rPr lang="en-US" dirty="0"/>
              <a:t>-mode </a:t>
            </a:r>
            <a:r>
              <a:rPr lang="th-TH" dirty="0"/>
              <a:t>ในญี่ปุ่น </a:t>
            </a:r>
            <a:r>
              <a:rPr lang="en-US" dirty="0"/>
              <a:t>WAP </a:t>
            </a:r>
            <a:r>
              <a:rPr lang="th-TH" dirty="0"/>
              <a:t>ไม่ประสบผลสำเร็จมากนัก ตรงข้ามกับ </a:t>
            </a:r>
            <a:r>
              <a:rPr lang="en-US" dirty="0" err="1"/>
              <a:t>i</a:t>
            </a:r>
            <a:r>
              <a:rPr lang="en-US" dirty="0"/>
              <a:t>-mode </a:t>
            </a:r>
            <a:r>
              <a:rPr lang="th-TH" dirty="0"/>
              <a:t>ที่ประสบความสำเร็จอย่างมากในญี่ปุ่น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2000: higher data rates and packet-oriented transmission for GSM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HSCSD, GPRS, etc.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th-TH" dirty="0"/>
              <a:t>เกิดการประมูลคลื่นความถี่ในราคาที่สูงเกินจริง </a:t>
            </a:r>
            <a:r>
              <a:rPr lang="en-US" dirty="0"/>
              <a:t>(hype) “In Europe, UMTS was announced as capable of handling live, interactive video streaming for all users at 2 Mbit/s. All technically-oriented people knew that this promise could not be fulfilled by the system, but the auctions and beauty contests for licensing 3G spectrum started. In Europe alone more than €100 billion had been paid before the disillusionment set in. Companies that had never run a network before paid billions for licenses. Many of these companies are now bankrupt and the remaining companies suffer from the debts.”</a:t>
            </a:r>
          </a:p>
        </p:txBody>
      </p:sp>
    </p:spTree>
    <p:extLst>
      <p:ext uri="{BB962C8B-B14F-4D97-AF65-F5344CB8AC3E}">
        <p14:creationId xmlns:p14="http://schemas.microsoft.com/office/powerpoint/2010/main" val="80001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1024774"/>
            <a:ext cx="8872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2001: </a:t>
            </a:r>
            <a:r>
              <a:rPr lang="th-TH" dirty="0">
                <a:solidFill>
                  <a:srgbClr val="FF0000"/>
                </a:solidFill>
              </a:rPr>
              <a:t>เริ่มใช้ </a:t>
            </a:r>
            <a:r>
              <a:rPr lang="en-US" dirty="0">
                <a:solidFill>
                  <a:srgbClr val="FF0000"/>
                </a:solidFill>
              </a:rPr>
              <a:t>3G</a:t>
            </a:r>
            <a:endParaRPr lang="th-TH" dirty="0">
              <a:solidFill>
                <a:srgbClr val="FF0000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Japan: 3G with FOMA service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Europe: several field trials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Korea: CDMA2000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New WLAN standards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IEEE 802.11a </a:t>
            </a:r>
            <a:r>
              <a:rPr lang="th-TH" dirty="0"/>
              <a:t>ความเร็ว </a:t>
            </a:r>
            <a:r>
              <a:rPr lang="en-US" dirty="0"/>
              <a:t>54 </a:t>
            </a:r>
            <a:r>
              <a:rPr lang="en-US" dirty="0" err="1"/>
              <a:t>Gbit</a:t>
            </a:r>
            <a:r>
              <a:rPr lang="en-US" dirty="0"/>
              <a:t>/s </a:t>
            </a:r>
            <a:r>
              <a:rPr lang="th-TH" dirty="0"/>
              <a:t>ความถี่ </a:t>
            </a:r>
            <a:r>
              <a:rPr lang="en-US" dirty="0"/>
              <a:t>5 GHz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IEEE 802.11g </a:t>
            </a:r>
            <a:r>
              <a:rPr lang="th-TH" dirty="0"/>
              <a:t>ความเร็ว </a:t>
            </a:r>
            <a:r>
              <a:rPr lang="en-US" dirty="0"/>
              <a:t>54 </a:t>
            </a:r>
            <a:r>
              <a:rPr lang="en-US" dirty="0" err="1"/>
              <a:t>Gbit</a:t>
            </a:r>
            <a:r>
              <a:rPr lang="en-US" dirty="0"/>
              <a:t>/s </a:t>
            </a:r>
            <a:r>
              <a:rPr lang="th-TH" dirty="0"/>
              <a:t>ความถี่ </a:t>
            </a:r>
            <a:r>
              <a:rPr lang="en-US" dirty="0"/>
              <a:t>2.4 GHz (</a:t>
            </a:r>
            <a:r>
              <a:rPr lang="th-TH" dirty="0"/>
              <a:t>ความถี่เดียวกันกับ </a:t>
            </a:r>
            <a:r>
              <a:rPr lang="en-US" dirty="0"/>
              <a:t>802.11b)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th-TH" dirty="0"/>
              <a:t>มือถือใหม่ๆ สามารถ </a:t>
            </a:r>
            <a:r>
              <a:rPr lang="en-US" dirty="0"/>
              <a:t>connect </a:t>
            </a:r>
            <a:r>
              <a:rPr lang="th-TH" dirty="0"/>
              <a:t>ได้ทุกแบบ </a:t>
            </a:r>
            <a:r>
              <a:rPr lang="en-US" dirty="0"/>
              <a:t>(</a:t>
            </a:r>
            <a:r>
              <a:rPr lang="th-TH" dirty="0"/>
              <a:t>ที่นิยมใช้คือ </a:t>
            </a:r>
            <a:r>
              <a:rPr lang="en-US" dirty="0"/>
              <a:t>IEEE 802.11 b / g / n)</a:t>
            </a:r>
            <a:endParaRPr lang="th-TH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Many new Bluetooth applications</a:t>
            </a:r>
            <a:endParaRPr lang="th-TH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Digital TV via satellite</a:t>
            </a:r>
            <a:endParaRPr lang="th-TH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Cellular phone, satellites, cordless phones, wireless LAN (</a:t>
            </a:r>
            <a:r>
              <a:rPr lang="th-TH" dirty="0"/>
              <a:t>ในรูป 1.3</a:t>
            </a:r>
            <a:r>
              <a:rPr lang="en-US" dirty="0"/>
              <a:t>) </a:t>
            </a:r>
            <a:r>
              <a:rPr lang="th-TH" dirty="0"/>
              <a:t>ต่างกันอย่างไร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Cellular phone </a:t>
            </a:r>
            <a:r>
              <a:rPr lang="th-TH" dirty="0"/>
              <a:t>มี </a:t>
            </a:r>
            <a:r>
              <a:rPr lang="en-US" dirty="0"/>
              <a:t>cell </a:t>
            </a:r>
            <a:r>
              <a:rPr lang="th-TH" dirty="0"/>
              <a:t>มี </a:t>
            </a:r>
            <a:r>
              <a:rPr lang="en-US" dirty="0"/>
              <a:t>hand-over </a:t>
            </a:r>
            <a:r>
              <a:rPr lang="th-TH" dirty="0"/>
              <a:t>เคลื่อนย้ายได้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Satellite </a:t>
            </a:r>
            <a:r>
              <a:rPr lang="th-TH" dirty="0"/>
              <a:t>ใช้ดาวเทียมแทน </a:t>
            </a:r>
            <a:r>
              <a:rPr lang="en-US" dirty="0"/>
              <a:t>cell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Cordless phone </a:t>
            </a:r>
            <a:r>
              <a:rPr lang="th-TH" dirty="0"/>
              <a:t>ใช้ตามบ้านและบริษัท </a:t>
            </a:r>
            <a:r>
              <a:rPr lang="en-US" dirty="0"/>
              <a:t>(fixed location </a:t>
            </a:r>
            <a:r>
              <a:rPr lang="th-TH" dirty="0"/>
              <a:t>แต่ย้ายที่ไปมาในบ้านได้</a:t>
            </a:r>
            <a:r>
              <a:rPr lang="en-US" dirty="0"/>
              <a:t>?) </a:t>
            </a:r>
            <a:r>
              <a:rPr lang="th-TH" dirty="0"/>
              <a:t>ส่ง </a:t>
            </a:r>
            <a:r>
              <a:rPr lang="en-US" dirty="0"/>
              <a:t>data </a:t>
            </a:r>
            <a:r>
              <a:rPr lang="th-TH" dirty="0"/>
              <a:t>ได้ด้วย แต่ถูกกลืนโดย </a:t>
            </a:r>
            <a:r>
              <a:rPr lang="en-US" dirty="0"/>
              <a:t>Wi-Fi (</a:t>
            </a:r>
            <a:r>
              <a:rPr lang="th-TH" dirty="0"/>
              <a:t>เน็ตบ้าน</a:t>
            </a:r>
            <a:r>
              <a:rPr lang="en-US" dirty="0"/>
              <a:t>), 3G, 4G</a:t>
            </a:r>
            <a:endParaRPr lang="th-TH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Wireless LAN </a:t>
            </a:r>
            <a:r>
              <a:rPr lang="th-TH" dirty="0"/>
              <a:t>ใช้ส่ง </a:t>
            </a:r>
            <a:r>
              <a:rPr lang="en-US" dirty="0"/>
              <a:t>data </a:t>
            </a:r>
            <a:r>
              <a:rPr lang="th-TH" dirty="0"/>
              <a:t>ทั่วๆ ไปสำหรับ </a:t>
            </a:r>
            <a:r>
              <a:rPr lang="en-US" dirty="0"/>
              <a:t>internet </a:t>
            </a:r>
            <a:r>
              <a:rPr lang="th-TH" dirty="0"/>
              <a:t>ไม่ได้ออกแบบมาเพื่อ </a:t>
            </a:r>
            <a:r>
              <a:rPr lang="en-US" dirty="0"/>
              <a:t>voice data </a:t>
            </a:r>
            <a:r>
              <a:rPr lang="th-TH" dirty="0"/>
              <a:t>เหมือนโทรศัพท์ แต่ก็ใช้คุยกันได้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6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pbDbOpKBKd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676"/>
            <a:ext cx="3984473" cy="29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0273" y="2660719"/>
            <a:ext cx="227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Great Wall of China</a:t>
            </a:r>
            <a:b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Mulan (1998)</a:t>
            </a:r>
          </a:p>
        </p:txBody>
      </p:sp>
      <p:pic>
        <p:nvPicPr>
          <p:cNvPr id="1026" name="Picture 2" descr="Image result for beacon gon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4762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9988" y="5925920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Beacons of Gondor</a:t>
            </a:r>
            <a:b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Lord of the Rings (2003)</a:t>
            </a:r>
          </a:p>
        </p:txBody>
      </p:sp>
    </p:spTree>
    <p:extLst>
      <p:ext uri="{BB962C8B-B14F-4D97-AF65-F5344CB8AC3E}">
        <p14:creationId xmlns:p14="http://schemas.microsoft.com/office/powerpoint/2010/main" val="132884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ไฟล์:Obj ThTelegram new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3" y="1054163"/>
            <a:ext cx="4192523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6273" y="5577763"/>
            <a:ext cx="27863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ยกเลิกบริการโทรเลข</a:t>
            </a:r>
            <a:b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5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ตั้งแต่วันที่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30 </a:t>
            </a:r>
            <a:r>
              <a:rPr lang="en-US" sz="15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เมษายน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พ.ศ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 2551</a:t>
            </a:r>
            <a:b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5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เวลา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20.00 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80" y="3236579"/>
            <a:ext cx="3286125" cy="2150269"/>
          </a:xfrm>
          <a:prstGeom prst="rect">
            <a:avLst/>
          </a:prstGeom>
        </p:spPr>
      </p:pic>
      <p:pic>
        <p:nvPicPr>
          <p:cNvPr id="6148" name="Picture 4" descr="Image result for โทรเล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80" y="1054163"/>
            <a:ext cx="3286125" cy="19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19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25" y="1153819"/>
            <a:ext cx="2309988" cy="412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9" y="1435894"/>
            <a:ext cx="3128963" cy="3907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3025" y="5336378"/>
            <a:ext cx="2309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100" b="1" dirty="0">
                <a:latin typeface="Kanit" panose="00000500000000000000" pitchFamily="2" charset="-34"/>
                <a:cs typeface="Kanit" panose="00000500000000000000" pitchFamily="2" charset="-34"/>
              </a:rPr>
              <a:t>เสาโทรเลข</a:t>
            </a:r>
            <a:endParaRPr lang="en-US" sz="21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5907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6" y="1082212"/>
            <a:ext cx="859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“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อัตราค่าบริการคิดเป็นคำคำละบาท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อาทิ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วัน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นี้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นับเป็น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2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คำก็ราคา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2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บาท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คำในที่นี้รวมถึงชื่อที่อยู่ผู้รับด้วย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ทีแรกก็เข้าใจว่าคิดเงินเฉพาะข้อความที่จะส่ง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เลยส่งกันซะยาวเยียด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พอรู้ที่หลังตัดคำกันแทบไม่ทันชื่อผู้รับใครจะหัวหมอใช้ชื่อเล่น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เพราะคิดว่าประหยัดก็ไม่ได้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ต้องชื่อจริง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นามสกุลจริงเท่านั้น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ใครชื่อนามสกุลยาวก็แพงหน่อย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)”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ปี พ.ศ. 2530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2393155"/>
            <a:ext cx="2971801" cy="3253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9397" y="3564829"/>
            <a:ext cx="5048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คำละ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0.000001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บาท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ถูกลงล้านเท่า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พ.ศ. 2559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คำละ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2 char, 1 char = 2 bytes, 400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บาทต่อ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5 GB)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24200" y="3733800"/>
            <a:ext cx="851892" cy="21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8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bile subscriber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1192530"/>
            <a:ext cx="8470053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280" y="5253990"/>
            <a:ext cx="666511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https://dazeinfo.com/2017/06/21/unique-mobile-subscribers-worldwide-apac-us/</a:t>
            </a:r>
          </a:p>
        </p:txBody>
      </p:sp>
    </p:spTree>
    <p:extLst>
      <p:ext uri="{BB962C8B-B14F-4D97-AF65-F5344CB8AC3E}">
        <p14:creationId xmlns:p14="http://schemas.microsoft.com/office/powerpoint/2010/main" val="344140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bile subscribers worldwide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" y="1085850"/>
            <a:ext cx="7754779" cy="4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8661" y="5488512"/>
            <a:ext cx="77547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Kanit" panose="00000500000000000000" pitchFamily="2" charset="-34"/>
                <a:cs typeface="Kanit" panose="00000500000000000000" pitchFamily="2" charset="-34"/>
              </a:rPr>
              <a:t>https://dazeinfo.com/2017/06/21/unique-mobile-subscribers-worldwide-apac-us/</a:t>
            </a:r>
          </a:p>
        </p:txBody>
      </p:sp>
    </p:spTree>
    <p:extLst>
      <p:ext uri="{BB962C8B-B14F-4D97-AF65-F5344CB8AC3E}">
        <p14:creationId xmlns:p14="http://schemas.microsoft.com/office/powerpoint/2010/main" val="215841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945243"/>
            <a:ext cx="225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https://cache111.com</a:t>
            </a:r>
            <a:endParaRPr lang="th-TH" dirty="0"/>
          </a:p>
        </p:txBody>
      </p:sp>
      <p:sp>
        <p:nvSpPr>
          <p:cNvPr id="7" name="Right Arrow 6"/>
          <p:cNvSpPr/>
          <p:nvPr/>
        </p:nvSpPr>
        <p:spPr>
          <a:xfrm>
            <a:off x="1334691" y="4343400"/>
            <a:ext cx="2286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1" y="2298552"/>
            <a:ext cx="6015038" cy="3109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Website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434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Wireless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Cellular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Wireless LAN (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WiFi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Radio / Television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Satellite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Bluetooth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RFID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NFC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76893"/>
            <a:ext cx="7467600" cy="825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04109"/>
            <a:ext cx="7467600" cy="12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1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297" y="344095"/>
            <a:ext cx="8302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Kanit" panose="00000500000000000000" pitchFamily="2" charset="-34"/>
                <a:cs typeface="Kanit" panose="00000500000000000000" pitchFamily="2" charset="-34"/>
              </a:rPr>
              <a:t>HyperText</a:t>
            </a:r>
            <a:r>
              <a:rPr lang="en-US" sz="2700" dirty="0">
                <a:latin typeface="Kanit" panose="00000500000000000000" pitchFamily="2" charset="-34"/>
                <a:cs typeface="Kanit" panose="00000500000000000000" pitchFamily="2" charset="-34"/>
              </a:rPr>
              <a:t> Markup Language (HTML)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914400"/>
            <a:ext cx="810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Kanit" panose="00000500000000000000" pitchFamily="2" charset="-34"/>
                <a:cs typeface="Kanit" panose="00000500000000000000" pitchFamily="2" charset="-34"/>
              </a:rPr>
              <a:t>The Hypertext Transfer Protocol (HTTP)</a:t>
            </a:r>
            <a:br>
              <a:rPr lang="en-US" sz="2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100" dirty="0">
                <a:latin typeface="Kanit" panose="00000500000000000000" pitchFamily="2" charset="-34"/>
                <a:cs typeface="Kanit" panose="00000500000000000000" pitchFamily="2" charset="-34"/>
              </a:rPr>
              <a:t>HTTPS (HTTP Secure </a:t>
            </a:r>
            <a:r>
              <a:rPr lang="th-TH" sz="2100" dirty="0">
                <a:latin typeface="Kanit" panose="00000500000000000000" pitchFamily="2" charset="-34"/>
                <a:cs typeface="Kanit" panose="00000500000000000000" pitchFamily="2" charset="-34"/>
              </a:rPr>
              <a:t>มีการเข้ารหัสข้อมูล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518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12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9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2" y="1001047"/>
            <a:ext cx="3492833" cy="48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5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4" y="1481291"/>
            <a:ext cx="7644036" cy="364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165" y="1204291"/>
            <a:ext cx="339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Text Editor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(save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ไปไฟล์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.html)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8183" y="1204291"/>
            <a:ext cx="21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Browser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182" y="5181600"/>
            <a:ext cx="473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สังเกตว่ามี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start tag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end tag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คู่กัน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5962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80124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5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0" y="1307306"/>
            <a:ext cx="5295017" cy="42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8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5" y="1437621"/>
            <a:ext cx="7246256" cy="40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9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5" y="1386809"/>
            <a:ext cx="8156564" cy="39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1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8" y="1225844"/>
            <a:ext cx="7727768" cy="43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6" y="1603866"/>
            <a:ext cx="3773608" cy="47406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Textbooks</a:t>
            </a:r>
          </a:p>
        </p:txBody>
      </p:sp>
      <p:pic>
        <p:nvPicPr>
          <p:cNvPr id="1030" name="Picture 6" descr="https://images-na.ssl-images-amazon.com/images/I/51JiYCAN7CL._SX32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16106" cy="474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" y="932764"/>
            <a:ext cx="4617858" cy="49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6" y="1060616"/>
            <a:ext cx="6292522" cy="48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6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9" y="1178949"/>
            <a:ext cx="8428193" cy="44899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23622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19812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4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9" y="987566"/>
            <a:ext cx="6239579" cy="4924694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rot="10800000" flipV="1">
            <a:off x="2362200" y="3810000"/>
            <a:ext cx="3810000" cy="685800"/>
          </a:xfrm>
          <a:prstGeom prst="bentConnector3">
            <a:avLst>
              <a:gd name="adj1" fmla="val -182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4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7" y="1485900"/>
            <a:ext cx="8947892" cy="3408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ล้าสมัยสำหรับ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touch screen</a:t>
            </a:r>
          </a:p>
        </p:txBody>
      </p:sp>
    </p:spTree>
    <p:extLst>
      <p:ext uri="{BB962C8B-B14F-4D97-AF65-F5344CB8AC3E}">
        <p14:creationId xmlns:p14="http://schemas.microsoft.com/office/powerpoint/2010/main" val="2941585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7" y="1750910"/>
            <a:ext cx="8597875" cy="26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77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66568"/>
            <a:ext cx="8676431" cy="30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50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5" y="1676477"/>
            <a:ext cx="8825925" cy="32845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0" y="2209800"/>
            <a:ext cx="1219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8" y="1129174"/>
            <a:ext cx="7125273" cy="205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" y="3387980"/>
            <a:ext cx="3862182" cy="214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777" y="3387980"/>
            <a:ext cx="3905810" cy="21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6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5" y="304800"/>
            <a:ext cx="8424689" cy="3337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464" y="3810000"/>
            <a:ext cx="415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60625" algn="l"/>
                <a:tab pos="3487738" algn="l"/>
              </a:tabLst>
            </a:pPr>
            <a:r>
              <a:rPr lang="en-US" sz="2400" dirty="0"/>
              <a:t>&amp;#34;</a:t>
            </a:r>
            <a:r>
              <a:rPr lang="th-TH" sz="2400" dirty="0"/>
              <a:t> หรือ </a:t>
            </a:r>
            <a:r>
              <a:rPr lang="en-US" sz="2400" dirty="0"/>
              <a:t>&amp;</a:t>
            </a:r>
            <a:r>
              <a:rPr lang="en-US" sz="2400" dirty="0" err="1"/>
              <a:t>quot</a:t>
            </a:r>
            <a:r>
              <a:rPr lang="en-US" sz="2400" dirty="0"/>
              <a:t>;	</a:t>
            </a:r>
            <a:r>
              <a:rPr lang="th-TH" sz="2400" dirty="0"/>
              <a:t>หมายถึง	</a:t>
            </a:r>
            <a:r>
              <a:rPr lang="en-US" sz="2400" dirty="0"/>
              <a:t>"</a:t>
            </a:r>
            <a:br>
              <a:rPr lang="th-TH" sz="2400" dirty="0"/>
            </a:br>
            <a:r>
              <a:rPr lang="en-US" sz="2400" dirty="0"/>
              <a:t>&amp;#39; </a:t>
            </a:r>
            <a:r>
              <a:rPr lang="th-TH" sz="2400" dirty="0"/>
              <a:t>หรือ </a:t>
            </a:r>
            <a:r>
              <a:rPr lang="en-US" sz="2400" dirty="0"/>
              <a:t>&amp;</a:t>
            </a:r>
            <a:r>
              <a:rPr lang="en-US" sz="2400" dirty="0" err="1"/>
              <a:t>apos</a:t>
            </a:r>
            <a:r>
              <a:rPr lang="en-US" sz="2400" dirty="0"/>
              <a:t>;	</a:t>
            </a:r>
            <a:r>
              <a:rPr lang="th-TH" sz="2400" dirty="0"/>
              <a:t>หมายถึง	</a:t>
            </a:r>
            <a:r>
              <a:rPr lang="en-US" sz="2400" dirty="0"/>
              <a:t>'</a:t>
            </a:r>
            <a:endParaRPr lang="th-TH" sz="2400" dirty="0"/>
          </a:p>
          <a:p>
            <a:pPr>
              <a:tabLst>
                <a:tab pos="2460625" algn="l"/>
                <a:tab pos="3487738" algn="l"/>
              </a:tabLst>
            </a:pPr>
            <a:r>
              <a:rPr lang="en-US" sz="2400" dirty="0"/>
              <a:t>&amp;#60; </a:t>
            </a:r>
            <a:r>
              <a:rPr lang="th-TH" sz="2400" dirty="0"/>
              <a:t>หรือ </a:t>
            </a:r>
            <a:r>
              <a:rPr lang="en-US" sz="2400" dirty="0"/>
              <a:t>&amp;</a:t>
            </a:r>
            <a:r>
              <a:rPr lang="en-US" sz="2400" dirty="0" err="1"/>
              <a:t>lt</a:t>
            </a:r>
            <a:r>
              <a:rPr lang="en-US" sz="2400" dirty="0"/>
              <a:t>;	</a:t>
            </a:r>
            <a:r>
              <a:rPr lang="th-TH" sz="2400" dirty="0"/>
              <a:t>หมายถึง	</a:t>
            </a:r>
            <a:r>
              <a:rPr lang="en-US" sz="2400" dirty="0"/>
              <a:t>&lt;</a:t>
            </a:r>
            <a:br>
              <a:rPr lang="en-US" sz="2400" dirty="0"/>
            </a:br>
            <a:r>
              <a:rPr lang="en-US" sz="2400" dirty="0"/>
              <a:t>&amp;#62;</a:t>
            </a:r>
            <a:r>
              <a:rPr lang="th-TH" sz="2400" dirty="0"/>
              <a:t> หรือ </a:t>
            </a:r>
            <a:r>
              <a:rPr lang="en-US" sz="2400" dirty="0"/>
              <a:t>&amp;</a:t>
            </a:r>
            <a:r>
              <a:rPr lang="en-US" sz="2400" dirty="0" err="1"/>
              <a:t>gt</a:t>
            </a:r>
            <a:r>
              <a:rPr lang="en-US" sz="2400" dirty="0"/>
              <a:t>;	</a:t>
            </a:r>
            <a:r>
              <a:rPr lang="th-TH" sz="2400" dirty="0"/>
              <a:t>หมายถึง	</a:t>
            </a:r>
            <a:r>
              <a:rPr lang="en-US" sz="2400" dirty="0"/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464" y="5379660"/>
            <a:ext cx="8390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ดูเพิ่มเติมได้ที่ </a:t>
            </a:r>
            <a:r>
              <a:rPr lang="en-US" sz="1600" dirty="0"/>
              <a:t>https://www.w3.org/wiki/Common_HTML_entities_used_for_typography</a:t>
            </a:r>
          </a:p>
        </p:txBody>
      </p:sp>
    </p:spTree>
    <p:extLst>
      <p:ext uri="{BB962C8B-B14F-4D97-AF65-F5344CB8AC3E}">
        <p14:creationId xmlns:p14="http://schemas.microsoft.com/office/powerpoint/2010/main" val="9148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014927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9737" y="381000"/>
            <a:ext cx="460414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พัฒนา </a:t>
            </a:r>
            <a:r>
              <a:rPr lang="en-US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Application </a:t>
            </a:r>
            <a: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 </a:t>
            </a:r>
            <a:r>
              <a:rPr lang="en-US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React </a:t>
            </a:r>
            <a: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React Native</a:t>
            </a:r>
            <a:b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บัญชา ปะสีละ</a:t>
            </a:r>
            <a:r>
              <a:rPr lang="th-TH" sz="1600" dirty="0" err="1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เตสัง</a:t>
            </a:r>
            <a:b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สำนักพิมพ์ ซีเอ็ด</a:t>
            </a:r>
            <a:endParaRPr lang="en-US" sz="1600" dirty="0">
              <a:solidFill>
                <a:srgbClr val="00004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th-TH" dirty="0">
              <a:solidFill>
                <a:srgbClr val="00004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200" dirty="0">
                <a:solidFill>
                  <a:srgbClr val="00004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ISBN: 9786160843220</a:t>
            </a:r>
            <a:endParaRPr lang="en-US" dirty="0">
              <a:solidFill>
                <a:srgbClr val="00004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09D5D-CF73-F2B4-CCC0-778A4FDD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08" y="3132718"/>
            <a:ext cx="1582087" cy="1582087"/>
          </a:xfrm>
          <a:prstGeom prst="rect">
            <a:avLst/>
          </a:prstGeom>
        </p:spPr>
      </p:pic>
      <p:pic>
        <p:nvPicPr>
          <p:cNvPr id="1028" name="Picture 4" descr="Hosted MariaDB - Amazon RDS for MariaDB - AWS">
            <a:extLst>
              <a:ext uri="{FF2B5EF4-FFF2-40B4-BE49-F238E27FC236}">
                <a16:creationId xmlns:a16="http://schemas.microsoft.com/office/drawing/2014/main" id="{CBE3DC2F-5E8F-79A3-E1E1-CB2F207B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3" y="1663502"/>
            <a:ext cx="2552700" cy="13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ct - DAC.digital">
            <a:extLst>
              <a:ext uri="{FF2B5EF4-FFF2-40B4-BE49-F238E27FC236}">
                <a16:creationId xmlns:a16="http://schemas.microsoft.com/office/drawing/2014/main" id="{3BB76BA8-32DC-8111-1F07-0DA88E74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2" y="487013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60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7" y="1103824"/>
            <a:ext cx="7229156" cy="47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7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1203722"/>
            <a:ext cx="8382307" cy="45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1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6" y="1125138"/>
            <a:ext cx="8538512" cy="45648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1981200"/>
            <a:ext cx="762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12" y="5111160"/>
            <a:ext cx="4473872" cy="7629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2800" y="4724400"/>
            <a:ext cx="1143000" cy="5334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32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19125"/>
            <a:ext cx="8896350" cy="5619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13716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87320" y="1383268"/>
            <a:ext cx="622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ปัจจุบันใช้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UTF-8 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เว็บเบ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ราเซอร์จะแสดงผลภาษาไทยได้ถูกต้อง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  โดยอัตโนมัติ ไม่ต้องระบุ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&lt;meta charset=“UTF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8”&gt;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ล้าสมัยแล้ว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328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6" y="1232296"/>
            <a:ext cx="4597389" cy="3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7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" y="1107281"/>
            <a:ext cx="7990834" cy="46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485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9" y="1092993"/>
            <a:ext cx="7203038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583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1" y="1164431"/>
            <a:ext cx="6799157" cy="34111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93106" y="4146947"/>
            <a:ext cx="115728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7404" y="3025263"/>
            <a:ext cx="8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HTML5</a:t>
            </a:r>
          </a:p>
        </p:txBody>
      </p:sp>
    </p:spTree>
    <p:extLst>
      <p:ext uri="{BB962C8B-B14F-4D97-AF65-F5344CB8AC3E}">
        <p14:creationId xmlns:p14="http://schemas.microsoft.com/office/powerpoint/2010/main" val="3859627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7" y="1228841"/>
            <a:ext cx="5950091" cy="4119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2667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</a:rPr>
              <a:t>มี </a:t>
            </a:r>
            <a:r>
              <a:rPr lang="en-US" sz="2000" dirty="0" err="1">
                <a:solidFill>
                  <a:srgbClr val="FF0000"/>
                </a:solidFill>
              </a:rPr>
              <a:t>property:value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h-TH" sz="2000" dirty="0">
                <a:solidFill>
                  <a:srgbClr val="FF0000"/>
                </a:solidFill>
              </a:rPr>
              <a:t>ได้หลายคู่</a:t>
            </a:r>
          </a:p>
          <a:p>
            <a:r>
              <a:rPr lang="th-TH" sz="2000" dirty="0">
                <a:solidFill>
                  <a:srgbClr val="FF0000"/>
                </a:solidFill>
              </a:rPr>
              <a:t>แต่ละคู่ คั่นด้วย </a:t>
            </a:r>
            <a:r>
              <a:rPr lang="en-US" sz="2000" dirty="0">
                <a:solidFill>
                  <a:srgbClr val="FF0000"/>
                </a:solidFill>
              </a:rPr>
              <a:t>; (semicolon)</a:t>
            </a:r>
          </a:p>
        </p:txBody>
      </p:sp>
    </p:spTree>
    <p:extLst>
      <p:ext uri="{BB962C8B-B14F-4D97-AF65-F5344CB8AC3E}">
        <p14:creationId xmlns:p14="http://schemas.microsoft.com/office/powerpoint/2010/main" val="2836046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7" y="1260872"/>
            <a:ext cx="5782231" cy="36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สัดส่วนคะแนน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คะแนนจาก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assignment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ครึ่งเทอมแรก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25%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คะแนนสอบกลางภาค		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25%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คะแนนจาก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assignment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ครึ่งเทอมหลัง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25%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คะแนนสอบปลายภาค		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25%</a:t>
            </a: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การประเมินผลการศึกษา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≥ 85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ได้เกรด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ที่เหลือ ตัดเกรดแบบอิงกลุ่ม</a:t>
            </a:r>
          </a:p>
          <a:p>
            <a:pPr>
              <a:tabLst>
                <a:tab pos="461963" algn="l"/>
              </a:tabLst>
            </a:pP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สอบกลางภาค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ปลายภาค</a:t>
            </a:r>
            <a:b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วันสอบกลางภาค วันศุกร์ที่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14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มี.ค. 2568 ในคาบเรียน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วันสอบปลายภาค วันศุกร์ที่ 2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เม	.ย. 2568 ในคาบเรียน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เอาโน้ต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A4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เข้าได้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แผ่น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(2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หน้า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เขียนด้วยลายมือนิสิตเท่านั้น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print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tablet</a:t>
            </a: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106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0" y="1268016"/>
            <a:ext cx="6917914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5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60" y="1321594"/>
            <a:ext cx="5961132" cy="3489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1131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Absolution size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px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Relative size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em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(1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em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16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px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100% =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ขนาดเท่าที่ระบุไว้ใน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element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นี้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vw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1%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ของความกว้าง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browser window size</a:t>
            </a:r>
          </a:p>
        </p:txBody>
      </p:sp>
    </p:spTree>
    <p:extLst>
      <p:ext uri="{BB962C8B-B14F-4D97-AF65-F5344CB8AC3E}">
        <p14:creationId xmlns:p14="http://schemas.microsoft.com/office/powerpoint/2010/main" val="25065230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60885"/>
            <a:ext cx="7499287" cy="35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37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60871"/>
            <a:ext cx="4518422" cy="40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4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7" y="1203721"/>
            <a:ext cx="4900614" cy="2450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78" y="1203721"/>
            <a:ext cx="3636170" cy="4015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" y="3733800"/>
            <a:ext cx="478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&lt;b&gt; &lt;</a:t>
            </a:r>
            <a:r>
              <a:rPr lang="en-US" sz="2000" dirty="0" err="1"/>
              <a:t>i</a:t>
            </a:r>
            <a:r>
              <a:rPr lang="en-US" sz="2000" dirty="0"/>
              <a:t>&gt; </a:t>
            </a:r>
            <a:r>
              <a:rPr lang="th-TH" sz="2000" dirty="0"/>
              <a:t>เป็น </a:t>
            </a:r>
            <a:r>
              <a:rPr lang="en-US" sz="2000" dirty="0"/>
              <a:t>explicit</a:t>
            </a:r>
            <a:br>
              <a:rPr lang="en-US" sz="2000" dirty="0"/>
            </a:br>
            <a:r>
              <a:rPr lang="en-US" sz="2000" dirty="0"/>
              <a:t>&lt;strong&gt; &lt;</a:t>
            </a:r>
            <a:r>
              <a:rPr lang="en-US" sz="2000" dirty="0" err="1"/>
              <a:t>em</a:t>
            </a:r>
            <a:r>
              <a:rPr lang="en-US" sz="2000" dirty="0"/>
              <a:t>&gt; </a:t>
            </a:r>
            <a:r>
              <a:rPr lang="th-TH" sz="2000" dirty="0"/>
              <a:t>เป็น </a:t>
            </a:r>
            <a:r>
              <a:rPr lang="en-US" sz="2000" dirty="0"/>
              <a:t>semantic </a:t>
            </a:r>
            <a:r>
              <a:rPr lang="th-TH" sz="2000" dirty="0"/>
              <a:t>แล้วแต่ </a:t>
            </a:r>
            <a:r>
              <a:rPr lang="en-US" sz="2000" dirty="0"/>
              <a:t>browser</a:t>
            </a:r>
          </a:p>
        </p:txBody>
      </p:sp>
    </p:spTree>
    <p:extLst>
      <p:ext uri="{BB962C8B-B14F-4D97-AF65-F5344CB8AC3E}">
        <p14:creationId xmlns:p14="http://schemas.microsoft.com/office/powerpoint/2010/main" val="1495916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" y="1246585"/>
            <a:ext cx="6464535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93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1" y="1143000"/>
            <a:ext cx="2808272" cy="603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77171"/>
            <a:ext cx="4419600" cy="2099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295" y="4334996"/>
            <a:ext cx="4806305" cy="15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5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59" y="1094963"/>
            <a:ext cx="1744227" cy="4757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928" y="1094963"/>
            <a:ext cx="1423220" cy="116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118" y="2610056"/>
            <a:ext cx="1242840" cy="162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928" y="4724400"/>
            <a:ext cx="1423220" cy="105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676400"/>
            <a:ext cx="1254881" cy="1519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427291"/>
            <a:ext cx="1254881" cy="16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34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9350"/>
            <a:ext cx="1934222" cy="346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62368"/>
            <a:ext cx="5671088" cy="4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2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6591"/>
            <a:ext cx="837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nit" panose="00000500000000000000" pitchFamily="2" charset="-34"/>
                <a:cs typeface="Kanit" panose="00000500000000000000" pitchFamily="2" charset="-34"/>
              </a:rPr>
              <a:t>Hint:</a:t>
            </a:r>
            <a:b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</a:br>
            <a:endParaRPr lang="th-TH" sz="12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03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อ่านผ่านๆ สัก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60 - 70%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แล้วลงมือทำ ไม่ต้องอ่านทั้งหมด หรือจำได้ทั้งหมด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เมื่อทำงาน ใช้สามัญสำนึกว่ามันน่าจะมี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HTML tag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ที่ใช้ทำสิ่งที่เราต้องการได้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แล้วค่อยกลับไปหาว่าใช้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tag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อะไร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86200"/>
            <a:ext cx="4294994" cy="129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25780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อ่าน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HTML, CSS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322580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90" y="2796777"/>
            <a:ext cx="888325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latin typeface="Kanit" panose="00000500000000000000" pitchFamily="2" charset="-34"/>
                <a:cs typeface="Kanit" panose="00000500000000000000" pitchFamily="2" charset="-34"/>
              </a:rPr>
              <a:t>Chapter 01 -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5266559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021212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Homework: Page Layout</a:t>
            </a: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3619500" y="6547726"/>
            <a:ext cx="5524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https://www.w3schools.com/html/html_layout.asp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3200400"/>
            <a:ext cx="609600" cy="68580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95400" y="3919194"/>
            <a:ext cx="304800" cy="269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395969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ฟอนต์สีดำ</a:t>
            </a:r>
            <a:b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ไม่ขีดเส้นใต้</a:t>
            </a:r>
            <a:endParaRPr lang="en-US" sz="14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3505200"/>
            <a:ext cx="1219200" cy="3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8216" y="2932088"/>
            <a:ext cx="383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คลิกแล้วเปลี่ยนเนื้อหาเป็น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London Paris Tokyo</a:t>
            </a:r>
            <a:b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400" b="1" dirty="0" err="1">
                <a:latin typeface="Kanit" panose="00000500000000000000" pitchFamily="2" charset="-34"/>
                <a:cs typeface="Kanit" panose="00000500000000000000" pitchFamily="2" charset="-34"/>
              </a:rPr>
              <a:t>javascript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หรือวิธีอื่น ๆ ก็ได้</a:t>
            </a:r>
            <a:endParaRPr lang="en-US" sz="14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0432" y="2089665"/>
            <a:ext cx="3069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external CSS</a:t>
            </a:r>
          </a:p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ปรับสีพื้นหลัง ไม่ขาวดำ</a:t>
            </a:r>
            <a:endParaRPr lang="en-US" sz="1400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ฟอนต์ </a:t>
            </a:r>
            <a:r>
              <a:rPr lang="en-US" sz="1400" b="1" dirty="0" err="1">
                <a:latin typeface="Kanit" panose="00000500000000000000" pitchFamily="2" charset="-34"/>
                <a:cs typeface="Kanit" panose="00000500000000000000" pitchFamily="2" charset="-34"/>
              </a:rPr>
              <a:t>Sarabun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Google Font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81600" y="2514601"/>
            <a:ext cx="381000" cy="49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24400" y="2564458"/>
            <a:ext cx="838200" cy="1245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50408" y="2315785"/>
            <a:ext cx="223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ใส่ภาษาไทยมาในเนื้อหาด้วย</a:t>
            </a:r>
          </a:p>
          <a:p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จะทดสอบภาษาไทย</a:t>
            </a:r>
            <a:endParaRPr lang="en-US" sz="14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43000" y="4419600"/>
            <a:ext cx="0" cy="1219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43000" y="56388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64212" y="4419600"/>
            <a:ext cx="0" cy="1219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21212" y="56388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82106" y="56388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4400" y="571229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Background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ชิดขอบ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browser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space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9500" y="571229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Background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ชิดขอบ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browser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space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7000" y="571229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Background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ชิดขอบ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browser </a:t>
            </a:r>
            <a:r>
              <a:rPr lang="th-TH" sz="1400" b="1" dirty="0"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sz="1400" b="1" dirty="0">
                <a:latin typeface="Kanit" panose="00000500000000000000" pitchFamily="2" charset="-34"/>
                <a:cs typeface="Kanit" panose="00000500000000000000" pitchFamily="2" charset="-34"/>
              </a:rPr>
              <a:t>space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162976" y="1954858"/>
            <a:ext cx="0" cy="1219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70432" y="1967795"/>
            <a:ext cx="0" cy="1219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43000" y="1967795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21212" y="1967795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082106" y="1981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350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635138" y="3369321"/>
            <a:ext cx="67407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Kanit" panose="00000500000000000000" pitchFamily="2" charset="-34"/>
                <a:cs typeface="Kanit" panose="00000500000000000000" pitchFamily="2" charset="-34"/>
              </a:rPr>
              <a:t>https://www.w3docs.com/snippets/html/how-to-make-a-div-fill-the-height-of-the-remaining-space.html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" y="-5499"/>
            <a:ext cx="723031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เพิ่มเติม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footer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อยู่ติดขอบจอด้านล่างเสมอ 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7405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0"/>
            <a:ext cx="4379050" cy="510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"/>
            <a:ext cx="4388280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6201" y="5199102"/>
            <a:ext cx="4379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th-TH" sz="2400" dirty="0">
                <a:solidFill>
                  <a:srgbClr val="FF0000"/>
                </a:solidFill>
              </a:rPr>
              <a:t>ปรับความสูง</a:t>
            </a:r>
            <a:r>
              <a:rPr lang="th-TH" sz="2400" dirty="0" err="1">
                <a:solidFill>
                  <a:srgbClr val="FF0000"/>
                </a:solidFill>
              </a:rPr>
              <a:t>ของเบ</a:t>
            </a:r>
            <a:r>
              <a:rPr lang="th-TH" sz="2400" dirty="0">
                <a:solidFill>
                  <a:srgbClr val="FF0000"/>
                </a:solidFill>
              </a:rPr>
              <a:t>ราเซอร์แล้ว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footer </a:t>
            </a:r>
            <a:r>
              <a:rPr lang="th-TH" sz="2400" dirty="0">
                <a:solidFill>
                  <a:srgbClr val="FF0000"/>
                </a:solidFill>
              </a:rPr>
              <a:t>จะยังชิดขอบล่าง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48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1434"/>
            <a:ext cx="2743200" cy="1316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51434"/>
            <a:ext cx="2576167" cy="2839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91000"/>
            <a:ext cx="7162800" cy="245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784" y="38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Hint: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FLEX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https://www.w3schools.com/cssref/css3_pr_flex.php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68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Computer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96623"/>
            <a:ext cx="887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Computers are portable.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Users move or travel.</a:t>
            </a:r>
          </a:p>
        </p:txBody>
      </p:sp>
      <p:pic>
        <p:nvPicPr>
          <p:cNvPr id="1026" name="Picture 2" descr="https://i.sbstatic.com.au/i/cms/mobile/files/Mobile-Tablet-Betting-Sportsbe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2664619"/>
            <a:ext cx="3629025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60" y="2130041"/>
            <a:ext cx="4639865" cy="36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6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3054</Words>
  <Application>Microsoft Office PowerPoint</Application>
  <PresentationFormat>On-screen Show (4:3)</PresentationFormat>
  <Paragraphs>230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CiscoSans</vt:lpstr>
      <vt:lpstr>Kanit</vt:lpstr>
      <vt:lpstr>Quattrocento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Mathematics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Chatchawit Aporntewan</dc:creator>
  <cp:lastModifiedBy>ชัชวิทย์ อาภรณ์เทวัญ</cp:lastModifiedBy>
  <cp:revision>875</cp:revision>
  <dcterms:created xsi:type="dcterms:W3CDTF">2009-02-22T00:16:56Z</dcterms:created>
  <dcterms:modified xsi:type="dcterms:W3CDTF">2025-01-10T02:03:27Z</dcterms:modified>
</cp:coreProperties>
</file>