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2" r:id="rId3"/>
    <p:sldId id="296" r:id="rId4"/>
    <p:sldId id="309" r:id="rId5"/>
    <p:sldId id="310" r:id="rId6"/>
    <p:sldId id="329" r:id="rId7"/>
    <p:sldId id="330" r:id="rId8"/>
    <p:sldId id="331" r:id="rId9"/>
    <p:sldId id="334" r:id="rId10"/>
    <p:sldId id="340" r:id="rId11"/>
    <p:sldId id="335" r:id="rId12"/>
    <p:sldId id="336" r:id="rId13"/>
    <p:sldId id="332" r:id="rId14"/>
    <p:sldId id="333" r:id="rId15"/>
    <p:sldId id="337" r:id="rId16"/>
    <p:sldId id="347" r:id="rId17"/>
    <p:sldId id="341" r:id="rId18"/>
    <p:sldId id="349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qiskit.org/textbook/ch-applications/hhl_tutori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7787" y="2075773"/>
            <a:ext cx="10656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Machine Learning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0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26" y="568652"/>
            <a:ext cx="11124293" cy="34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7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23" y="1295694"/>
            <a:ext cx="9163050" cy="421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8998" y="6396335"/>
            <a:ext cx="461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QPE = Quantum Phase Estimation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514" y="2752628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Eigenvalues of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514" y="4375610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514" y="3516984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Auxiliary qubits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513" y="1953983"/>
            <a:ext cx="172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Auxiliary qubit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89756" y="4542503"/>
            <a:ext cx="993057" cy="123886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69626" y="4542504"/>
            <a:ext cx="1109372" cy="1238864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58695" y="5781368"/>
            <a:ext cx="262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</a:rPr>
              <a:t>ต้องโหลด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th-TH" sz="2000" dirty="0" smtClean="0">
                <a:solidFill>
                  <a:srgbClr val="FF0000"/>
                </a:solidFill>
              </a:rPr>
              <a:t>ลงไปใน </a:t>
            </a:r>
            <a:r>
              <a:rPr lang="en-US" sz="2000" dirty="0" smtClean="0">
                <a:solidFill>
                  <a:srgbClr val="FF0000"/>
                </a:solidFill>
              </a:rPr>
              <a:t>QPE </a:t>
            </a:r>
            <a:r>
              <a:rPr lang="th-TH" sz="2000" dirty="0" smtClean="0">
                <a:solidFill>
                  <a:srgbClr val="FF0000"/>
                </a:solidFill>
              </a:rPr>
              <a:t>ได้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89265" y="834323"/>
            <a:ext cx="153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ต้องวัดได้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ถ้าได้ </a:t>
            </a:r>
            <a:r>
              <a:rPr lang="en-US" sz="2000" dirty="0" smtClean="0">
                <a:solidFill>
                  <a:srgbClr val="FF0000"/>
                </a:solidFill>
              </a:rPr>
              <a:t>0 </a:t>
            </a:r>
            <a:r>
              <a:rPr lang="th-TH" sz="2000" dirty="0" smtClean="0">
                <a:solidFill>
                  <a:srgbClr val="FF0000"/>
                </a:solidFill>
              </a:rPr>
              <a:t>ให้เริ่มใหม่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4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38175"/>
            <a:ext cx="78676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66825"/>
            <a:ext cx="73152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638300"/>
            <a:ext cx="8134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2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12" y="482831"/>
            <a:ext cx="5200650" cy="97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985" y="1674570"/>
                <a:ext cx="102752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5" y="1674570"/>
                <a:ext cx="1027521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985" y="2442088"/>
                <a:ext cx="102752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5" y="2442088"/>
                <a:ext cx="1027521" cy="634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6297" y="1807299"/>
                <a:ext cx="17329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97" y="1807299"/>
                <a:ext cx="173296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6297" y="2574816"/>
                <a:ext cx="17329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th-T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97" y="2574816"/>
                <a:ext cx="173296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8360" y="222511"/>
                <a:ext cx="1027521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60" y="222511"/>
                <a:ext cx="1027521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68359" y="1014905"/>
                <a:ext cx="102752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59" y="1014905"/>
                <a:ext cx="1027521" cy="6347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9258" y="5075500"/>
                <a:ext cx="1732961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58" y="5075500"/>
                <a:ext cx="1732961" cy="6646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622" y="3619282"/>
            <a:ext cx="241935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6172" y="5241778"/>
            <a:ext cx="2000250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9258" y="3464033"/>
                <a:ext cx="2516957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th-TH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58" y="3464033"/>
                <a:ext cx="2516957" cy="6646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9258" y="4128639"/>
                <a:ext cx="2516957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th-TH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58" y="4128639"/>
                <a:ext cx="2516957" cy="6646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59257" y="5740106"/>
                <a:ext cx="1732961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57" y="5740106"/>
                <a:ext cx="1732961" cy="6646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665563" y="614663"/>
            <a:ext cx="154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ผลเฉลยของระบบสมการ </a:t>
            </a:r>
            <a:r>
              <a:rPr lang="en-US" sz="2000" dirty="0" smtClean="0">
                <a:solidFill>
                  <a:srgbClr val="FF0000"/>
                </a:solidFill>
              </a:rPr>
              <a:t>Ax = 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9610" y="2208915"/>
            <a:ext cx="327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Eigenvalues </a:t>
            </a:r>
            <a:r>
              <a:rPr lang="th-TH" sz="2000" dirty="0" smtClean="0">
                <a:solidFill>
                  <a:srgbClr val="FF0000"/>
                </a:solidFill>
              </a:rPr>
              <a:t>และ </a:t>
            </a:r>
            <a:r>
              <a:rPr lang="en-US" sz="2000" dirty="0" smtClean="0">
                <a:solidFill>
                  <a:srgbClr val="FF0000"/>
                </a:solidFill>
              </a:rPr>
              <a:t>Eigenvectors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8711" y="3982697"/>
            <a:ext cx="327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Normalized eigenvectors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3906" y="5567388"/>
            <a:ext cx="527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เขียน </a:t>
            </a:r>
            <a:r>
              <a:rPr lang="en-US" sz="2000" dirty="0" smtClean="0">
                <a:solidFill>
                  <a:srgbClr val="FF0000"/>
                </a:solidFill>
              </a:rPr>
              <a:t>|b&gt; </a:t>
            </a:r>
            <a:r>
              <a:rPr lang="th-TH" sz="2000" dirty="0" smtClean="0">
                <a:solidFill>
                  <a:srgbClr val="FF0000"/>
                </a:solidFill>
              </a:rPr>
              <a:t>ในรูปผลบวกของ </a:t>
            </a:r>
            <a:r>
              <a:rPr lang="en-US" sz="2000" dirty="0" smtClean="0">
                <a:solidFill>
                  <a:srgbClr val="FF0000"/>
                </a:solidFill>
              </a:rPr>
              <a:t>normalized eigenvectors</a:t>
            </a:r>
          </a:p>
        </p:txBody>
      </p:sp>
    </p:spTree>
    <p:extLst>
      <p:ext uri="{BB962C8B-B14F-4D97-AF65-F5344CB8AC3E}">
        <p14:creationId xmlns:p14="http://schemas.microsoft.com/office/powerpoint/2010/main" val="23053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579" y="2583395"/>
                <a:ext cx="610176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th-TH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th-TH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9" y="2583395"/>
                <a:ext cx="6101769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579" y="3353732"/>
                <a:ext cx="610176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th-TH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th-TH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th-TH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9" y="3353732"/>
                <a:ext cx="6101769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8" y="304997"/>
            <a:ext cx="7010400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462" y="4350097"/>
                <a:ext cx="8031638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/>
                  <a:t>รวมกันได้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begChr m:val=""/>
                        <m:endChr m:val="⟩"/>
                        <m:ctrlPr>
                          <a:rPr lang="th-TH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begChr m:val=""/>
                        <m:endChr m:val="⟩"/>
                        <m:ctrlPr>
                          <a:rPr lang="th-TH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th-TH" sz="2400" dirty="0" smtClean="0"/>
                  <a:t>ตรงกับผลเฉลยของระบบสมการพอดี แต่ยังไม่ </a:t>
                </a:r>
                <a:r>
                  <a:rPr lang="en-US" sz="2400" dirty="0" smtClean="0"/>
                  <a:t>normalize</a:t>
                </a:r>
                <a:r>
                  <a:rPr lang="th-TH" sz="2400" dirty="0"/>
                  <a:t> </a:t>
                </a:r>
                <a:r>
                  <a:rPr lang="th-TH" sz="2400" dirty="0" smtClean="0"/>
                  <a:t>ด้วย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2" y="4350097"/>
                <a:ext cx="8031638" cy="614655"/>
              </a:xfrm>
              <a:prstGeom prst="rect">
                <a:avLst/>
              </a:prstGeom>
              <a:blipFill rotWithShape="0">
                <a:blip r:embed="rId5"/>
                <a:stretch>
                  <a:fillRect l="-1215" r="-759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84462" y="5120434"/>
                <a:ext cx="3883844" cy="938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h-TH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</m:rad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2" y="5120434"/>
                <a:ext cx="3883844" cy="9384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84462" y="6214578"/>
            <a:ext cx="616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สรุปคือ </a:t>
            </a:r>
            <a:r>
              <a:rPr lang="en-US" sz="2400" dirty="0" smtClean="0"/>
              <a:t>state vector </a:t>
            </a:r>
            <a:r>
              <a:rPr lang="th-TH" sz="2400" dirty="0" smtClean="0"/>
              <a:t>ไม่เท่ากับคำตอบ แต่</a:t>
            </a:r>
            <a:r>
              <a:rPr lang="th-TH" sz="2400" dirty="0" smtClean="0"/>
              <a:t>จะ</a:t>
            </a:r>
            <a:r>
              <a:rPr lang="th-TH" sz="2400" dirty="0" smtClean="0"/>
              <a:t>เป็น</a:t>
            </a:r>
            <a:r>
              <a:rPr lang="th-TH" sz="2400" u="sng" dirty="0" smtClean="0"/>
              <a:t>สัดส่วน</a:t>
            </a:r>
            <a:r>
              <a:rPr lang="th-TH" sz="2400" dirty="0" smtClean="0"/>
              <a:t>กับคำตอบ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516" y="4104974"/>
            <a:ext cx="2409825" cy="1104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317477" y="5444240"/>
                <a:ext cx="5863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solidFill>
                      <a:srgbClr val="FF0000"/>
                    </a:solidFill>
                  </a:rPr>
                  <a:t>ความน่าจะเป็นรวมกันได้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77" y="5444240"/>
                <a:ext cx="586347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559" t="-657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1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5760" y="654174"/>
            <a:ext cx="97064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orig_size</a:t>
            </a:r>
            <a:r>
              <a:rPr lang="en-US" sz="2000" dirty="0"/>
              <a:t> = </a:t>
            </a:r>
            <a:r>
              <a:rPr lang="en-US" sz="2000" dirty="0" err="1"/>
              <a:t>len</a:t>
            </a:r>
            <a:r>
              <a:rPr lang="en-US" sz="2000" dirty="0"/>
              <a:t>(vector)</a:t>
            </a:r>
          </a:p>
          <a:p>
            <a:r>
              <a:rPr lang="en-US" sz="2000" dirty="0"/>
              <a:t>matrix, vector, </a:t>
            </a:r>
            <a:r>
              <a:rPr lang="en-US" sz="2000" dirty="0" err="1"/>
              <a:t>truncate_powerdim</a:t>
            </a:r>
            <a:r>
              <a:rPr lang="en-US" sz="2000" dirty="0"/>
              <a:t>, </a:t>
            </a:r>
            <a:r>
              <a:rPr lang="en-US" sz="2000" dirty="0" err="1"/>
              <a:t>truncate_hermitian</a:t>
            </a:r>
            <a:r>
              <a:rPr lang="en-US" sz="2000" dirty="0"/>
              <a:t> = </a:t>
            </a:r>
            <a:r>
              <a:rPr lang="en-US" sz="2000" dirty="0" err="1"/>
              <a:t>HHL.matrix_resize</a:t>
            </a:r>
            <a:r>
              <a:rPr lang="en-US" sz="2000" dirty="0"/>
              <a:t>(matrix, vector)</a:t>
            </a:r>
          </a:p>
          <a:p>
            <a:endParaRPr lang="en-US" sz="2000" dirty="0"/>
          </a:p>
          <a:p>
            <a:r>
              <a:rPr lang="en-US" sz="2000" dirty="0"/>
              <a:t># Initialize eigenvalue finding module</a:t>
            </a:r>
          </a:p>
          <a:p>
            <a:r>
              <a:rPr lang="en-US" sz="2000" dirty="0" err="1"/>
              <a:t>eigs</a:t>
            </a:r>
            <a:r>
              <a:rPr lang="en-US" sz="2000" dirty="0"/>
              <a:t> = </a:t>
            </a:r>
            <a:r>
              <a:rPr lang="en-US" sz="2000" dirty="0" err="1"/>
              <a:t>create_eigs</a:t>
            </a:r>
            <a:r>
              <a:rPr lang="en-US" sz="2000" dirty="0"/>
              <a:t>(matrix, 3, 50, False)</a:t>
            </a:r>
          </a:p>
          <a:p>
            <a:r>
              <a:rPr lang="en-US" sz="2000" dirty="0" err="1"/>
              <a:t>num_q</a:t>
            </a:r>
            <a:r>
              <a:rPr lang="en-US" sz="2000" dirty="0"/>
              <a:t>, </a:t>
            </a:r>
            <a:r>
              <a:rPr lang="en-US" sz="2000" dirty="0" err="1"/>
              <a:t>num_a</a:t>
            </a:r>
            <a:r>
              <a:rPr lang="en-US" sz="2000" dirty="0"/>
              <a:t> = </a:t>
            </a:r>
            <a:r>
              <a:rPr lang="en-US" sz="2000" dirty="0" err="1"/>
              <a:t>eigs.get_register_sizes</a:t>
            </a:r>
            <a:r>
              <a:rPr lang="en-US" sz="2000" dirty="0"/>
              <a:t>()</a:t>
            </a:r>
          </a:p>
          <a:p>
            <a:endParaRPr lang="en-US" sz="2000" dirty="0"/>
          </a:p>
          <a:p>
            <a:r>
              <a:rPr lang="en-US" sz="2000" dirty="0"/>
              <a:t># Initialize initial state module</a:t>
            </a:r>
          </a:p>
          <a:p>
            <a:r>
              <a:rPr lang="en-US" sz="2000" dirty="0" err="1"/>
              <a:t>init_state</a:t>
            </a:r>
            <a:r>
              <a:rPr lang="en-US" sz="2000" dirty="0"/>
              <a:t> = Custom(</a:t>
            </a:r>
            <a:r>
              <a:rPr lang="en-US" sz="2000" dirty="0" err="1"/>
              <a:t>num_q</a:t>
            </a:r>
            <a:r>
              <a:rPr lang="en-US" sz="2000" dirty="0"/>
              <a:t>, </a:t>
            </a:r>
            <a:r>
              <a:rPr lang="en-US" sz="2000" dirty="0" err="1"/>
              <a:t>state_vector</a:t>
            </a:r>
            <a:r>
              <a:rPr lang="en-US" sz="2000" dirty="0"/>
              <a:t>=vector)</a:t>
            </a:r>
          </a:p>
          <a:p>
            <a:endParaRPr lang="en-US" sz="2000" dirty="0"/>
          </a:p>
          <a:p>
            <a:r>
              <a:rPr lang="en-US" sz="2000" dirty="0"/>
              <a:t># Initialize reciprocal rotation module</a:t>
            </a:r>
          </a:p>
          <a:p>
            <a:r>
              <a:rPr lang="en-US" sz="2000" dirty="0" err="1"/>
              <a:t>reci</a:t>
            </a:r>
            <a:r>
              <a:rPr lang="en-US" sz="2000" dirty="0"/>
              <a:t> = </a:t>
            </a:r>
            <a:r>
              <a:rPr lang="en-US" sz="2000" dirty="0" err="1"/>
              <a:t>LookupRotation</a:t>
            </a:r>
            <a:r>
              <a:rPr lang="en-US" sz="2000" dirty="0"/>
              <a:t>(</a:t>
            </a:r>
            <a:r>
              <a:rPr lang="en-US" sz="2000" dirty="0" err="1"/>
              <a:t>negative_evals</a:t>
            </a:r>
            <a:r>
              <a:rPr lang="en-US" sz="2000" dirty="0"/>
              <a:t>=</a:t>
            </a:r>
            <a:r>
              <a:rPr lang="en-US" sz="2000" dirty="0" err="1"/>
              <a:t>eigs</a:t>
            </a:r>
            <a:r>
              <a:rPr lang="en-US" sz="2000" dirty="0"/>
              <a:t>._</a:t>
            </a:r>
            <a:r>
              <a:rPr lang="en-US" sz="2000" dirty="0" err="1"/>
              <a:t>negative_evals</a:t>
            </a:r>
            <a:r>
              <a:rPr lang="en-US" sz="2000" dirty="0"/>
              <a:t>, </a:t>
            </a:r>
            <a:r>
              <a:rPr lang="en-US" sz="2000" dirty="0" err="1"/>
              <a:t>evo_time</a:t>
            </a:r>
            <a:r>
              <a:rPr lang="en-US" sz="2000" dirty="0"/>
              <a:t>=</a:t>
            </a:r>
            <a:r>
              <a:rPr lang="en-US" sz="2000" dirty="0" err="1"/>
              <a:t>eigs</a:t>
            </a:r>
            <a:r>
              <a:rPr lang="en-US" sz="2000" dirty="0"/>
              <a:t>._</a:t>
            </a:r>
            <a:r>
              <a:rPr lang="en-US" sz="2000" dirty="0" err="1"/>
              <a:t>evo_time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 err="1"/>
              <a:t>algo</a:t>
            </a:r>
            <a:r>
              <a:rPr lang="en-US" sz="2000" dirty="0"/>
              <a:t> = HHL(matrix, vector, </a:t>
            </a:r>
            <a:r>
              <a:rPr lang="en-US" sz="2000" dirty="0" err="1"/>
              <a:t>truncate_powerdim</a:t>
            </a:r>
            <a:r>
              <a:rPr lang="en-US" sz="2000" dirty="0"/>
              <a:t>, </a:t>
            </a:r>
            <a:r>
              <a:rPr lang="en-US" sz="2000" dirty="0" err="1"/>
              <a:t>truncate_hermitian</a:t>
            </a:r>
            <a:r>
              <a:rPr lang="en-US" sz="2000" dirty="0"/>
              <a:t>, </a:t>
            </a:r>
            <a:r>
              <a:rPr lang="en-US" sz="2000" dirty="0" err="1"/>
              <a:t>eigs</a:t>
            </a:r>
            <a:r>
              <a:rPr lang="en-US" sz="2000" dirty="0"/>
              <a:t>,</a:t>
            </a:r>
          </a:p>
          <a:p>
            <a:r>
              <a:rPr lang="en-US" sz="2000" dirty="0"/>
              <a:t>           </a:t>
            </a:r>
            <a:r>
              <a:rPr lang="en-US" sz="2000" dirty="0" err="1"/>
              <a:t>init_state</a:t>
            </a:r>
            <a:r>
              <a:rPr lang="en-US" sz="2000" dirty="0"/>
              <a:t>, </a:t>
            </a:r>
            <a:r>
              <a:rPr lang="en-US" sz="2000" dirty="0" err="1"/>
              <a:t>reci</a:t>
            </a:r>
            <a:r>
              <a:rPr lang="en-US" sz="2000" dirty="0"/>
              <a:t>, </a:t>
            </a:r>
            <a:r>
              <a:rPr lang="en-US" sz="2000" dirty="0" err="1"/>
              <a:t>num_q</a:t>
            </a:r>
            <a:r>
              <a:rPr lang="en-US" sz="2000" dirty="0"/>
              <a:t>, </a:t>
            </a:r>
            <a:r>
              <a:rPr lang="en-US" sz="2000" dirty="0" err="1"/>
              <a:t>num_a</a:t>
            </a:r>
            <a:r>
              <a:rPr lang="en-US" sz="2000" dirty="0"/>
              <a:t>, </a:t>
            </a:r>
            <a:r>
              <a:rPr lang="en-US" sz="2000" dirty="0" err="1"/>
              <a:t>orig_size</a:t>
            </a:r>
            <a:r>
              <a:rPr lang="en-US" sz="2000" dirty="0" smtClean="0"/>
              <a:t>)</a:t>
            </a:r>
            <a:endParaRPr lang="th-TH" sz="2000" dirty="0" smtClean="0"/>
          </a:p>
          <a:p>
            <a:endParaRPr lang="th-TH" sz="2000" dirty="0"/>
          </a:p>
          <a:p>
            <a:r>
              <a:rPr lang="en-US" sz="2000" dirty="0"/>
              <a:t>result = </a:t>
            </a:r>
            <a:r>
              <a:rPr lang="en-US" sz="2000" dirty="0" err="1"/>
              <a:t>algo.run</a:t>
            </a:r>
            <a:r>
              <a:rPr lang="en-US" sz="2000" dirty="0"/>
              <a:t>(</a:t>
            </a:r>
            <a:r>
              <a:rPr lang="en-US" sz="2000" dirty="0" err="1"/>
              <a:t>QuantumInstance</a:t>
            </a:r>
            <a:r>
              <a:rPr lang="en-US" sz="2000" dirty="0"/>
              <a:t>(</a:t>
            </a:r>
            <a:r>
              <a:rPr lang="en-US" sz="2000" dirty="0" err="1"/>
              <a:t>Aer.get_backend</a:t>
            </a:r>
            <a:r>
              <a:rPr lang="en-US" sz="2000" dirty="0"/>
              <a:t>('</a:t>
            </a:r>
            <a:r>
              <a:rPr lang="en-US" sz="2000" dirty="0" err="1"/>
              <a:t>statevector_simulator</a:t>
            </a:r>
            <a:r>
              <a:rPr lang="en-US" sz="2000" dirty="0"/>
              <a:t>')))</a:t>
            </a:r>
          </a:p>
        </p:txBody>
      </p:sp>
    </p:spTree>
    <p:extLst>
      <p:ext uri="{BB962C8B-B14F-4D97-AF65-F5344CB8AC3E}">
        <p14:creationId xmlns:p14="http://schemas.microsoft.com/office/powerpoint/2010/main" val="134391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2" y="1637562"/>
            <a:ext cx="6724650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2" y="217797"/>
            <a:ext cx="6572250" cy="118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983" y="1643211"/>
            <a:ext cx="396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ได้ </a:t>
            </a:r>
            <a:r>
              <a:rPr lang="en-US" sz="2400" dirty="0">
                <a:solidFill>
                  <a:srgbClr val="FF0000"/>
                </a:solidFill>
              </a:rPr>
              <a:t>fidelity </a:t>
            </a:r>
            <a:r>
              <a:rPr lang="th-TH" sz="2400" dirty="0">
                <a:solidFill>
                  <a:srgbClr val="FF0000"/>
                </a:solidFill>
              </a:rPr>
              <a:t>ต่ำกว่าในตัวอย่างของ </a:t>
            </a:r>
            <a:r>
              <a:rPr lang="en-US" sz="2400" dirty="0" err="1">
                <a:solidFill>
                  <a:srgbClr val="FF0000"/>
                </a:solidFill>
              </a:rPr>
              <a:t>Qiskit</a:t>
            </a:r>
            <a:endParaRPr lang="th-TH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idelity </a:t>
            </a:r>
            <a:r>
              <a:rPr lang="th-TH" sz="2400" dirty="0">
                <a:solidFill>
                  <a:srgbClr val="FF0000"/>
                </a:solidFill>
              </a:rPr>
              <a:t>คือ </a:t>
            </a:r>
            <a:r>
              <a:rPr lang="en-US" sz="2400" dirty="0">
                <a:solidFill>
                  <a:srgbClr val="FF0000"/>
                </a:solidFill>
              </a:rPr>
              <a:t>distance </a:t>
            </a:r>
            <a:r>
              <a:rPr lang="th-TH" sz="2400" dirty="0">
                <a:solidFill>
                  <a:srgbClr val="FF0000"/>
                </a:solidFill>
              </a:rPr>
              <a:t>กับ </a:t>
            </a:r>
            <a:r>
              <a:rPr lang="en-US" sz="2400" dirty="0">
                <a:solidFill>
                  <a:srgbClr val="FF0000"/>
                </a:solidFill>
              </a:rPr>
              <a:t>classical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32" y="3236748"/>
            <a:ext cx="7400925" cy="361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69258" y="3236748"/>
            <a:ext cx="437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ลอง </a:t>
            </a:r>
            <a:r>
              <a:rPr lang="en-US" sz="2400" dirty="0" smtClean="0">
                <a:solidFill>
                  <a:srgbClr val="FF0000"/>
                </a:solidFill>
              </a:rPr>
              <a:t>print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result[‘output’])</a:t>
            </a:r>
          </a:p>
          <a:p>
            <a:r>
              <a:rPr lang="th-TH" sz="2400" dirty="0" smtClean="0">
                <a:solidFill>
                  <a:srgbClr val="FF0000"/>
                </a:solidFill>
              </a:rPr>
              <a:t>น่าจะเป็น </a:t>
            </a:r>
            <a:r>
              <a:rPr lang="en-US" sz="2400" dirty="0" smtClean="0">
                <a:solidFill>
                  <a:srgbClr val="FF0000"/>
                </a:solidFill>
              </a:rPr>
              <a:t>qubit </a:t>
            </a:r>
            <a:r>
              <a:rPr lang="th-TH" sz="2400" dirty="0" smtClean="0">
                <a:solidFill>
                  <a:srgbClr val="FF0000"/>
                </a:solidFill>
              </a:rPr>
              <a:t>ที่เก็บคำตอบ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5570" y="556180"/>
            <a:ext cx="102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สัดส่วน </a:t>
            </a:r>
            <a:r>
              <a:rPr lang="en-US" dirty="0" smtClean="0">
                <a:solidFill>
                  <a:srgbClr val="FF0000"/>
                </a:solidFill>
              </a:rPr>
              <a:t>3:1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330" y="3598698"/>
            <a:ext cx="533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สัดส่วน </a:t>
            </a:r>
            <a:r>
              <a:rPr lang="en-US" dirty="0" smtClean="0">
                <a:solidFill>
                  <a:srgbClr val="FF0000"/>
                </a:solidFill>
              </a:rPr>
              <a:t>4.5:1 (</a:t>
            </a:r>
            <a:r>
              <a:rPr lang="th-TH" dirty="0" smtClean="0">
                <a:solidFill>
                  <a:srgbClr val="FF0000"/>
                </a:solidFill>
              </a:rPr>
              <a:t>คิดจากแค่ </a:t>
            </a:r>
            <a:r>
              <a:rPr lang="en-US" dirty="0" smtClean="0">
                <a:solidFill>
                  <a:srgbClr val="FF0000"/>
                </a:solidFill>
              </a:rPr>
              <a:t>real part)</a:t>
            </a:r>
            <a:r>
              <a:rPr lang="th-TH" dirty="0" smtClean="0">
                <a:solidFill>
                  <a:srgbClr val="FF0000"/>
                </a:solidFill>
              </a:rPr>
              <a:t> ไม่ค่อยใกล้กับ </a:t>
            </a:r>
            <a:r>
              <a:rPr lang="en-US" dirty="0" smtClean="0">
                <a:solidFill>
                  <a:srgbClr val="FF0000"/>
                </a:solidFill>
              </a:rPr>
              <a:t>3:1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สัดส่วนของ </a:t>
            </a:r>
            <a:r>
              <a:rPr lang="en-US" dirty="0" smtClean="0">
                <a:solidFill>
                  <a:srgbClr val="FF0000"/>
                </a:solidFill>
              </a:rPr>
              <a:t>solution </a:t>
            </a:r>
            <a:r>
              <a:rPr lang="th-TH" dirty="0" smtClean="0">
                <a:solidFill>
                  <a:srgbClr val="FF0000"/>
                </a:solidFill>
              </a:rPr>
              <a:t>ก็เพี้ยนไปด้วย </a:t>
            </a:r>
            <a:r>
              <a:rPr lang="en-US" dirty="0" smtClean="0">
                <a:solidFill>
                  <a:srgbClr val="FF0000"/>
                </a:solidFill>
              </a:rPr>
              <a:t>1.07225 / 0.23816 = 4.5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085" y="2249305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Linux VM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30" y="4395344"/>
            <a:ext cx="763905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7380" y="5758048"/>
            <a:ext cx="223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ปรับ </a:t>
            </a:r>
            <a:r>
              <a:rPr lang="en-US" sz="2400" dirty="0" err="1">
                <a:solidFill>
                  <a:srgbClr val="FF0000"/>
                </a:solidFill>
              </a:rPr>
              <a:t>evo_time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th-TH" sz="2400" dirty="0">
                <a:solidFill>
                  <a:srgbClr val="FF0000"/>
                </a:solidFill>
              </a:rPr>
              <a:t>แล้ว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16816" y="226244"/>
                <a:ext cx="11764652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dirty="0" smtClean="0"/>
                  <a:t>แก้ระบบสมการต่อไปนี้ด้วย </a:t>
                </a:r>
                <a:r>
                  <a:rPr lang="en-US" sz="2800" dirty="0" smtClean="0"/>
                  <a:t>HHL algorithm </a:t>
                </a:r>
                <a:r>
                  <a:rPr lang="th-TH" sz="2800" dirty="0" smtClean="0"/>
                  <a:t>รัน </a:t>
                </a:r>
                <a:r>
                  <a:rPr lang="en-US" sz="2800" dirty="0" smtClean="0"/>
                  <a:t>HHL </a:t>
                </a:r>
                <a:r>
                  <a:rPr lang="th-TH" sz="2800" dirty="0" smtClean="0"/>
                  <a:t>ด้วย </a:t>
                </a:r>
                <a:r>
                  <a:rPr lang="en-US" sz="2800" dirty="0" err="1" smtClean="0"/>
                  <a:t>Qiskit</a:t>
                </a:r>
                <a:r>
                  <a:rPr lang="en-US" sz="2800" dirty="0" smtClean="0"/>
                  <a:t> </a:t>
                </a:r>
                <a:r>
                  <a:rPr lang="th-TH" sz="2800" dirty="0" smtClean="0"/>
                  <a:t>ใช้โค้ดตัวอย่างได้เลย</a:t>
                </a:r>
              </a:p>
              <a:p>
                <a:r>
                  <a:rPr lang="en-US" sz="2000" dirty="0">
                    <a:hlinkClick r:id="rId2"/>
                  </a:rPr>
                  <a:t>https://</a:t>
                </a:r>
                <a:r>
                  <a:rPr lang="en-US" sz="2000" dirty="0" smtClean="0">
                    <a:hlinkClick r:id="rId2"/>
                  </a:rPr>
                  <a:t>qiskit.org/textbook/ch-applications/hhl_tutorial.html</a:t>
                </a:r>
                <a:endParaRPr lang="th-TH" sz="2000" dirty="0" smtClean="0"/>
              </a:p>
              <a:p>
                <a:endParaRPr lang="th-TH" sz="2800" dirty="0"/>
              </a:p>
              <a:p>
                <a:endParaRPr lang="th-TH" sz="2800" dirty="0" smtClean="0"/>
              </a:p>
              <a:p>
                <a:endParaRPr lang="th-TH" sz="2800" dirty="0"/>
              </a:p>
              <a:p>
                <a:endParaRPr lang="th-TH" sz="2800" dirty="0" smtClean="0"/>
              </a:p>
              <a:p>
                <a:r>
                  <a:rPr lang="th-TH" sz="2800" dirty="0" smtClean="0"/>
                  <a:t>ดัดแปลง</a:t>
                </a:r>
                <a:r>
                  <a:rPr lang="th-TH" sz="2800" dirty="0" smtClean="0"/>
                  <a:t>โค้ด</a:t>
                </a:r>
                <a:endParaRPr lang="en-US" sz="280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err="1" smtClean="0"/>
                  <a:t>evo_time</a:t>
                </a:r>
                <a:r>
                  <a:rPr lang="en-US" sz="2800" dirty="0" smtClean="0"/>
                  <a:t>=</a:t>
                </a:r>
                <a:r>
                  <a:rPr lang="en-US" sz="2800" dirty="0" err="1" smtClean="0"/>
                  <a:t>np.pi</a:t>
                </a:r>
                <a:r>
                  <a:rPr lang="en-US" sz="2800" dirty="0" smtClean="0"/>
                  <a:t>*3/4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	</a:t>
                </a:r>
                <a:r>
                  <a:rPr lang="th-TH" sz="2800" dirty="0" smtClean="0"/>
                  <a:t>แสดงค่า </a:t>
                </a:r>
                <a14:m>
                  <m:oMath xmlns:m="http://schemas.openxmlformats.org/officeDocument/2006/math">
                    <m:r>
                      <a:rPr lang="th-TH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h-TH" sz="2800" dirty="0" smtClean="0"/>
                  <a:t> 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th-TH" sz="2800" dirty="0" smtClean="0"/>
                  <a:t> ของ </a:t>
                </a:r>
                <a:r>
                  <a:rPr lang="en-US" sz="2800" dirty="0" smtClean="0"/>
                  <a:t>qubit </a:t>
                </a:r>
                <a:r>
                  <a:rPr lang="th-TH" sz="2800" dirty="0" smtClean="0"/>
                  <a:t>ที่เป็นคำตอบ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th-T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begChr m:val=""/>
                        <m:endChr m:val="⟩"/>
                        <m:ctrlPr>
                          <a:rPr lang="th-TH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th-TH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th-TH" sz="2800" dirty="0" smtClean="0"/>
                  <a:t>อธิบายว่า</a:t>
                </a:r>
                <a:r>
                  <a:rPr lang="th-TH" sz="2800" dirty="0"/>
                  <a:t>ค่า </a:t>
                </a:r>
                <a14:m>
                  <m:oMath xmlns:m="http://schemas.openxmlformats.org/officeDocument/2006/math">
                    <m:r>
                      <a:rPr lang="th-TH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h-TH" sz="2800" dirty="0"/>
                  <a:t> และ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2800" dirty="0" smtClean="0"/>
                  <a:t>ถูกต้องหรือไม่ และเป็นสัดส่วนกับผลเฉลยของระบบสมการหรือไม่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" y="226244"/>
                <a:ext cx="11764652" cy="4278094"/>
              </a:xfrm>
              <a:prstGeom prst="rect">
                <a:avLst/>
              </a:prstGeom>
              <a:blipFill rotWithShape="0">
                <a:blip r:embed="rId3"/>
                <a:stretch>
                  <a:fillRect l="-1089" t="-2279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76" y="1265253"/>
            <a:ext cx="6094757" cy="11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6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775"/>
              </p:ext>
            </p:extLst>
          </p:nvPr>
        </p:nvGraphicFramePr>
        <p:xfrm>
          <a:off x="347676" y="197963"/>
          <a:ext cx="4903053" cy="644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Acrobat Document" r:id="rId3" imgW="4533723" imgH="5958824" progId="AcroExch.Document.DC">
                  <p:embed/>
                </p:oleObj>
              </mc:Choice>
              <mc:Fallback>
                <p:oleObj name="Acrobat Document" r:id="rId3" imgW="4533723" imgH="59588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76" y="197963"/>
                        <a:ext cx="4903053" cy="6444701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Machine Learning with Python - Multiple Linear Regre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9" y="197963"/>
            <a:ext cx="6479359" cy="36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0115" y="3842603"/>
            <a:ext cx="647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ปัญหานี้ </a:t>
            </a:r>
            <a:r>
              <a:rPr lang="en-US" sz="2000" dirty="0" smtClean="0">
                <a:solidFill>
                  <a:srgbClr val="FF0000"/>
                </a:solidFill>
              </a:rPr>
              <a:t>reduce </a:t>
            </a:r>
            <a:r>
              <a:rPr lang="th-TH" sz="2000" dirty="0" smtClean="0">
                <a:solidFill>
                  <a:srgbClr val="FF0000"/>
                </a:solidFill>
              </a:rPr>
              <a:t>เป็น </a:t>
            </a:r>
            <a:r>
              <a:rPr lang="en-US" sz="2000" dirty="0" smtClean="0">
                <a:solidFill>
                  <a:srgbClr val="FF0000"/>
                </a:solidFill>
              </a:rPr>
              <a:t>a system of linear equations </a:t>
            </a:r>
            <a:r>
              <a:rPr lang="th-TH" sz="2000" dirty="0" smtClean="0">
                <a:solidFill>
                  <a:srgbClr val="FF0000"/>
                </a:solidFill>
              </a:rPr>
              <a:t>ได้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 smtClean="0"/>
              <a:t>Harrow, Hassidim and Lloyd (HHL) Algorithm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8" y="968800"/>
            <a:ext cx="86868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8" y="167519"/>
            <a:ext cx="8496300" cy="532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8" y="5666982"/>
            <a:ext cx="8458200" cy="1085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68121" y="6061016"/>
            <a:ext cx="274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 matrix </a:t>
            </a:r>
            <a:r>
              <a:rPr lang="th-TH" dirty="0" smtClean="0">
                <a:solidFill>
                  <a:srgbClr val="FF0000"/>
                </a:solidFill>
              </a:rPr>
              <a:t>เท่านั้น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กรณีปกติใช้ </a:t>
            </a:r>
            <a:r>
              <a:rPr lang="en-US" dirty="0" smtClean="0">
                <a:solidFill>
                  <a:srgbClr val="FF0000"/>
                </a:solidFill>
              </a:rPr>
              <a:t>O(N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8" y="167519"/>
            <a:ext cx="8629650" cy="65151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300584" y="497795"/>
            <a:ext cx="571500" cy="40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66758" y="3167743"/>
            <a:ext cx="8624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21982" y="3929063"/>
            <a:ext cx="556304" cy="20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0707" y="6488668"/>
            <a:ext cx="589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https://qiskit.org/textbook/ch-applications/hhl_tutorial.html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1" y="103695"/>
            <a:ext cx="10830838" cy="716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5" y="931804"/>
            <a:ext cx="9600186" cy="55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54" y="83235"/>
            <a:ext cx="10124682" cy="66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8431" y="5560049"/>
                <a:ext cx="6724758" cy="107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solidFill>
                      <a:srgbClr val="FF0000"/>
                    </a:solidFill>
                  </a:rPr>
                  <a:t>จะต้อง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normalize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 smtClean="0">
                    <a:solidFill>
                      <a:srgbClr val="FF0000"/>
                    </a:solidFill>
                  </a:rPr>
                  <a:t>และ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 smtClean="0">
                    <a:solidFill>
                      <a:srgbClr val="FF0000"/>
                    </a:solidFill>
                  </a:rPr>
                  <a:t>เช่น</a:t>
                </a:r>
                <a:r>
                  <a:rPr lang="en-US" sz="24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h-TH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h-TH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h-TH" sz="2400" dirty="0" smtClean="0">
                    <a:solidFill>
                      <a:srgbClr val="FF0000"/>
                    </a:solidFill>
                  </a:rPr>
                  <a:t> จะได้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quantum state </a:t>
                </a:r>
                <a:r>
                  <a:rPr lang="th-TH" sz="2400" dirty="0" smtClean="0">
                    <a:solidFill>
                      <a:srgbClr val="FF0000"/>
                    </a:solidFill>
                  </a:rPr>
                  <a:t>คือ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begChr m:val=""/>
                        <m:endChr m:val="⟩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31" y="5560049"/>
                <a:ext cx="6724758" cy="1075103"/>
              </a:xfrm>
              <a:prstGeom prst="rect">
                <a:avLst/>
              </a:prstGeom>
              <a:blipFill rotWithShape="0">
                <a:blip r:embed="rId2"/>
                <a:stretch>
                  <a:fillRect l="-1451" t="-59091" b="-24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88" y="427612"/>
            <a:ext cx="9802894" cy="48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6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273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Cordia New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706</cp:revision>
  <dcterms:created xsi:type="dcterms:W3CDTF">2016-08-03T10:08:11Z</dcterms:created>
  <dcterms:modified xsi:type="dcterms:W3CDTF">2021-04-17T16:08:08Z</dcterms:modified>
</cp:coreProperties>
</file>