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95" r:id="rId3"/>
    <p:sldId id="310" r:id="rId4"/>
    <p:sldId id="312" r:id="rId5"/>
    <p:sldId id="297" r:id="rId6"/>
    <p:sldId id="311" r:id="rId7"/>
    <p:sldId id="298" r:id="rId8"/>
    <p:sldId id="313" r:id="rId9"/>
    <p:sldId id="301" r:id="rId10"/>
    <p:sldId id="302" r:id="rId11"/>
    <p:sldId id="314" r:id="rId12"/>
    <p:sldId id="303" r:id="rId13"/>
    <p:sldId id="305" r:id="rId14"/>
    <p:sldId id="315" r:id="rId15"/>
    <p:sldId id="304" r:id="rId16"/>
    <p:sldId id="307" r:id="rId17"/>
    <p:sldId id="30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6757" y="2075773"/>
            <a:ext cx="925856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Quantum Programming:</a:t>
            </a:r>
          </a:p>
          <a:p>
            <a:pPr algn="ctr"/>
            <a:r>
              <a:rPr lang="en-US" sz="72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Qiskit</a:t>
            </a:r>
            <a:endParaRPr 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604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1053" y="237490"/>
            <a:ext cx="526181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import(</a:t>
            </a:r>
          </a:p>
          <a:p>
            <a:r>
              <a:rPr lang="en-US" dirty="0"/>
              <a:t>  </a:t>
            </a:r>
            <a:r>
              <a:rPr lang="en-US" dirty="0" err="1"/>
              <a:t>QuantumCircuit</a:t>
            </a:r>
            <a:r>
              <a:rPr lang="en-US" dirty="0"/>
              <a:t>,</a:t>
            </a:r>
          </a:p>
          <a:p>
            <a:r>
              <a:rPr lang="en-US" dirty="0"/>
              <a:t>  execute,</a:t>
            </a:r>
          </a:p>
          <a:p>
            <a:r>
              <a:rPr lang="en-US" dirty="0"/>
              <a:t>  Aer)</a:t>
            </a:r>
          </a:p>
          <a:p>
            <a:r>
              <a:rPr lang="en-US" dirty="0"/>
              <a:t>from </a:t>
            </a:r>
            <a:r>
              <a:rPr lang="en-US" dirty="0" err="1"/>
              <a:t>qiskit.quantum_info.operators</a:t>
            </a:r>
            <a:r>
              <a:rPr lang="en-US" dirty="0"/>
              <a:t> import Operator</a:t>
            </a:r>
          </a:p>
          <a:p>
            <a:endParaRPr lang="en-US" dirty="0"/>
          </a:p>
          <a:p>
            <a:r>
              <a:rPr lang="en-US" dirty="0"/>
              <a:t>circuit = </a:t>
            </a:r>
            <a:r>
              <a:rPr lang="en-US" dirty="0" err="1"/>
              <a:t>QuantumCircuit</a:t>
            </a:r>
            <a:r>
              <a:rPr lang="en-US" dirty="0"/>
              <a:t>(2, 2</a:t>
            </a:r>
            <a:r>
              <a:rPr lang="en-US" dirty="0" smtClean="0"/>
              <a:t>)</a:t>
            </a:r>
          </a:p>
          <a:p>
            <a:r>
              <a:rPr lang="en-US" dirty="0" err="1"/>
              <a:t>circuit.</a:t>
            </a:r>
            <a:r>
              <a:rPr lang="en-US" dirty="0" err="1">
                <a:solidFill>
                  <a:srgbClr val="FF0000"/>
                </a:solidFill>
              </a:rPr>
              <a:t>initialize</a:t>
            </a:r>
            <a:r>
              <a:rPr lang="en-US" dirty="0"/>
              <a:t>([0,1], 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1053" y="3501514"/>
            <a:ext cx="52618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circuit.measure</a:t>
            </a:r>
            <a:r>
              <a:rPr lang="en-US" dirty="0" smtClean="0"/>
              <a:t>([1,0], [1,0])</a:t>
            </a:r>
            <a:endParaRPr lang="en-US" dirty="0"/>
          </a:p>
          <a:p>
            <a:endParaRPr lang="en-US" dirty="0"/>
          </a:p>
          <a:p>
            <a:r>
              <a:rPr lang="en-US" dirty="0"/>
              <a:t>simulator = </a:t>
            </a:r>
            <a:r>
              <a:rPr lang="en-US" dirty="0" err="1"/>
              <a:t>Aer.get_backend</a:t>
            </a:r>
            <a:r>
              <a:rPr lang="en-US" dirty="0"/>
              <a:t>('</a:t>
            </a:r>
            <a:r>
              <a:rPr lang="en-US" dirty="0" err="1"/>
              <a:t>qasm_simulator</a:t>
            </a:r>
            <a:r>
              <a:rPr lang="en-US" dirty="0"/>
              <a:t>')</a:t>
            </a:r>
          </a:p>
          <a:p>
            <a:r>
              <a:rPr lang="en-US" dirty="0"/>
              <a:t>job = execute(circuit, simulator, shots=1000)</a:t>
            </a:r>
          </a:p>
          <a:p>
            <a:endParaRPr lang="en-US" dirty="0"/>
          </a:p>
          <a:p>
            <a:r>
              <a:rPr lang="en-US" dirty="0"/>
              <a:t>result = </a:t>
            </a:r>
            <a:r>
              <a:rPr lang="en-US" dirty="0" err="1"/>
              <a:t>job.result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dirty="0"/>
              <a:t>counts = </a:t>
            </a:r>
            <a:r>
              <a:rPr lang="en-US" dirty="0" err="1"/>
              <a:t>result.get_counts</a:t>
            </a:r>
            <a:r>
              <a:rPr lang="en-US" dirty="0"/>
              <a:t>(circuit)</a:t>
            </a:r>
          </a:p>
          <a:p>
            <a:r>
              <a:rPr lang="en-US" dirty="0"/>
              <a:t>print("\</a:t>
            </a:r>
            <a:r>
              <a:rPr lang="en-US" dirty="0" err="1"/>
              <a:t>nTotal</a:t>
            </a:r>
            <a:r>
              <a:rPr lang="en-US" dirty="0"/>
              <a:t> count: ", counts)</a:t>
            </a:r>
          </a:p>
          <a:p>
            <a:endParaRPr lang="en-US" dirty="0"/>
          </a:p>
          <a:p>
            <a:r>
              <a:rPr lang="en-US" dirty="0"/>
              <a:t>print(</a:t>
            </a:r>
            <a:r>
              <a:rPr lang="en-US" dirty="0" err="1"/>
              <a:t>circuit.draw</a:t>
            </a:r>
            <a:r>
              <a:rPr lang="en-US" dirty="0"/>
              <a:t>(output='text', </a:t>
            </a:r>
            <a:r>
              <a:rPr lang="en-US" dirty="0" err="1">
                <a:solidFill>
                  <a:srgbClr val="FF0000"/>
                </a:solidFill>
              </a:rPr>
              <a:t>reverse_bits</a:t>
            </a:r>
            <a:r>
              <a:rPr lang="en-US" dirty="0">
                <a:solidFill>
                  <a:srgbClr val="FF0000"/>
                </a:solidFill>
              </a:rPr>
              <a:t>=True</a:t>
            </a:r>
            <a:r>
              <a:rPr lang="en-US" dirty="0"/>
              <a:t>))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3289" y="2905191"/>
            <a:ext cx="1925053" cy="513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solidFill>
                  <a:schemeClr val="tx1"/>
                </a:solidFill>
              </a:rPr>
              <a:t>ทำได้ </a:t>
            </a:r>
            <a:r>
              <a:rPr lang="en-US" sz="2400" dirty="0" smtClean="0">
                <a:solidFill>
                  <a:schemeClr val="tx1"/>
                </a:solidFill>
              </a:rPr>
              <a:t>2 </a:t>
            </a:r>
            <a:r>
              <a:rPr lang="th-TH" sz="2400" dirty="0" smtClean="0">
                <a:solidFill>
                  <a:schemeClr val="tx1"/>
                </a:solidFill>
              </a:rPr>
              <a:t>แบบ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30900" y="237490"/>
            <a:ext cx="18476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u="sng" dirty="0" smtClean="0">
                <a:solidFill>
                  <a:srgbClr val="FF0000"/>
                </a:solidFill>
              </a:rPr>
              <a:t>แบบแรก</a:t>
            </a:r>
            <a:r>
              <a:rPr lang="th-TH" dirty="0" smtClean="0"/>
              <a:t>ใช้ </a:t>
            </a:r>
            <a:r>
              <a:rPr lang="en-US" dirty="0" smtClean="0"/>
              <a:t>basic gate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circuit.cx(1</a:t>
            </a:r>
            <a:r>
              <a:rPr lang="en-US" dirty="0">
                <a:solidFill>
                  <a:srgbClr val="00B0F0"/>
                </a:solidFill>
              </a:rPr>
              <a:t>, 0)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30900" y="2415877"/>
            <a:ext cx="3347135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u="sng" dirty="0">
                <a:solidFill>
                  <a:srgbClr val="FF0000"/>
                </a:solidFill>
              </a:rPr>
              <a:t>แบบที่สอง</a:t>
            </a:r>
            <a:r>
              <a:rPr lang="th-TH" dirty="0" smtClean="0"/>
              <a:t>ใช้ </a:t>
            </a:r>
            <a:r>
              <a:rPr lang="en-US" dirty="0" smtClean="0"/>
              <a:t>unitary matrix</a:t>
            </a:r>
          </a:p>
          <a:p>
            <a:r>
              <a:rPr lang="it-IT" dirty="0">
                <a:solidFill>
                  <a:srgbClr val="00B0F0"/>
                </a:solidFill>
              </a:rPr>
              <a:t>cx = Operator([</a:t>
            </a:r>
          </a:p>
          <a:p>
            <a:r>
              <a:rPr lang="it-IT" dirty="0">
                <a:solidFill>
                  <a:srgbClr val="00B0F0"/>
                </a:solidFill>
              </a:rPr>
              <a:t>    [1, 0, 0, 0],</a:t>
            </a:r>
          </a:p>
          <a:p>
            <a:r>
              <a:rPr lang="it-IT" dirty="0">
                <a:solidFill>
                  <a:srgbClr val="00B0F0"/>
                </a:solidFill>
              </a:rPr>
              <a:t>    [0, 1, 0, 0],</a:t>
            </a:r>
          </a:p>
          <a:p>
            <a:r>
              <a:rPr lang="it-IT" dirty="0">
                <a:solidFill>
                  <a:srgbClr val="00B0F0"/>
                </a:solidFill>
              </a:rPr>
              <a:t>    [0, 0, 0, 1],</a:t>
            </a:r>
          </a:p>
          <a:p>
            <a:r>
              <a:rPr lang="it-IT" dirty="0">
                <a:solidFill>
                  <a:srgbClr val="00B0F0"/>
                </a:solidFill>
              </a:rPr>
              <a:t>    [0, 0, 1, 0]</a:t>
            </a:r>
          </a:p>
          <a:p>
            <a:r>
              <a:rPr lang="it-IT" dirty="0" smtClean="0">
                <a:solidFill>
                  <a:srgbClr val="00B0F0"/>
                </a:solidFill>
              </a:rPr>
              <a:t>])</a:t>
            </a:r>
          </a:p>
          <a:p>
            <a:r>
              <a:rPr lang="en-US" dirty="0" err="1">
                <a:solidFill>
                  <a:srgbClr val="00B0F0"/>
                </a:solidFill>
              </a:rPr>
              <a:t>circuit.unitary</a:t>
            </a:r>
            <a:r>
              <a:rPr lang="en-US" dirty="0">
                <a:solidFill>
                  <a:srgbClr val="00B0F0"/>
                </a:solidFill>
              </a:rPr>
              <a:t>(cx, [0,1], label='cx')</a:t>
            </a:r>
          </a:p>
        </p:txBody>
      </p:sp>
      <p:sp>
        <p:nvSpPr>
          <p:cNvPr id="3" name="Rectangle 2"/>
          <p:cNvSpPr/>
          <p:nvPr/>
        </p:nvSpPr>
        <p:spPr>
          <a:xfrm>
            <a:off x="2663198" y="2582025"/>
            <a:ext cx="2630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/>
              <a:t>ให้ </a:t>
            </a:r>
            <a:r>
              <a:rPr lang="en-US" dirty="0" smtClean="0"/>
              <a:t>q[1] </a:t>
            </a:r>
            <a:r>
              <a:rPr lang="en-US" dirty="0"/>
              <a:t>= [0,1] </a:t>
            </a:r>
            <a:r>
              <a:rPr lang="th-TH" dirty="0"/>
              <a:t>ใน </a:t>
            </a:r>
            <a:r>
              <a:rPr lang="en-US" dirty="0"/>
              <a:t>list </a:t>
            </a:r>
            <a:r>
              <a:rPr lang="th-TH" dirty="0" smtClean="0"/>
              <a:t>คือ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dirty="0" smtClean="0"/>
              <a:t>สัมประสิทธิ์ที่</a:t>
            </a:r>
            <a:r>
              <a:rPr lang="th-TH" dirty="0"/>
              <a:t>อยู่หน้า </a:t>
            </a:r>
            <a:r>
              <a:rPr lang="en-US" dirty="0"/>
              <a:t>|0&gt; </a:t>
            </a:r>
            <a:r>
              <a:rPr lang="th-TH" dirty="0"/>
              <a:t>และ </a:t>
            </a:r>
            <a:r>
              <a:rPr lang="en-US" dirty="0"/>
              <a:t>|1&gt;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8585" y="237490"/>
            <a:ext cx="4678297" cy="198804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378585" y="527028"/>
            <a:ext cx="1454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MSB </a:t>
            </a:r>
            <a:r>
              <a:rPr lang="th-TH" dirty="0" smtClean="0">
                <a:solidFill>
                  <a:srgbClr val="FF0000"/>
                </a:solidFill>
              </a:rPr>
              <a:t>อยู่บนสุด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8585" y="4784639"/>
            <a:ext cx="4678297" cy="188864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378585" y="5058338"/>
            <a:ext cx="1454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MSB </a:t>
            </a:r>
            <a:r>
              <a:rPr lang="th-TH" dirty="0" smtClean="0">
                <a:solidFill>
                  <a:srgbClr val="FF0000"/>
                </a:solidFill>
              </a:rPr>
              <a:t>อยู่บนสุด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02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4227" y="170504"/>
            <a:ext cx="52758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import(</a:t>
            </a:r>
          </a:p>
          <a:p>
            <a:r>
              <a:rPr lang="en-US" dirty="0"/>
              <a:t>  </a:t>
            </a:r>
            <a:r>
              <a:rPr lang="en-US" dirty="0" err="1"/>
              <a:t>QuantumCircuit</a:t>
            </a:r>
            <a:r>
              <a:rPr lang="en-US" dirty="0"/>
              <a:t>,</a:t>
            </a:r>
          </a:p>
          <a:p>
            <a:r>
              <a:rPr lang="en-US" dirty="0"/>
              <a:t>  execute,</a:t>
            </a:r>
          </a:p>
          <a:p>
            <a:r>
              <a:rPr lang="en-US" dirty="0"/>
              <a:t>  Aer)</a:t>
            </a:r>
          </a:p>
          <a:p>
            <a:r>
              <a:rPr lang="en-US" dirty="0"/>
              <a:t>from </a:t>
            </a:r>
            <a:r>
              <a:rPr lang="en-US" dirty="0" err="1"/>
              <a:t>qiskit.quantum_info.operators</a:t>
            </a:r>
            <a:r>
              <a:rPr lang="en-US" dirty="0"/>
              <a:t> import Operator</a:t>
            </a:r>
          </a:p>
          <a:p>
            <a:endParaRPr lang="en-US" dirty="0"/>
          </a:p>
          <a:p>
            <a:r>
              <a:rPr lang="en-US" dirty="0"/>
              <a:t>circuit = </a:t>
            </a:r>
            <a:r>
              <a:rPr lang="en-US" dirty="0" err="1"/>
              <a:t>QuantumCircuit</a:t>
            </a:r>
            <a:r>
              <a:rPr lang="en-US" dirty="0"/>
              <a:t>(2, 2)</a:t>
            </a:r>
          </a:p>
          <a:p>
            <a:r>
              <a:rPr lang="en-US" dirty="0" err="1"/>
              <a:t>circuit.initialize</a:t>
            </a:r>
            <a:r>
              <a:rPr lang="en-US" dirty="0"/>
              <a:t>([0,1], 1)</a:t>
            </a:r>
          </a:p>
          <a:p>
            <a:r>
              <a:rPr lang="en-US" b="1" dirty="0">
                <a:solidFill>
                  <a:srgbClr val="FF0000"/>
                </a:solidFill>
              </a:rPr>
              <a:t>circuit.cx(1, 0)</a:t>
            </a:r>
          </a:p>
          <a:p>
            <a:r>
              <a:rPr lang="en-US" dirty="0" err="1"/>
              <a:t>circuit.measure</a:t>
            </a:r>
            <a:r>
              <a:rPr lang="en-US" dirty="0"/>
              <a:t>([1,0], [1,0])</a:t>
            </a:r>
          </a:p>
          <a:p>
            <a:r>
              <a:rPr lang="en-US" dirty="0"/>
              <a:t>simulator = </a:t>
            </a:r>
            <a:r>
              <a:rPr lang="en-US" dirty="0" err="1"/>
              <a:t>Aer.get_backend</a:t>
            </a:r>
            <a:r>
              <a:rPr lang="en-US" dirty="0"/>
              <a:t>('</a:t>
            </a:r>
            <a:r>
              <a:rPr lang="en-US" dirty="0" err="1"/>
              <a:t>qasm_simulator</a:t>
            </a:r>
            <a:r>
              <a:rPr lang="en-US" dirty="0"/>
              <a:t>')</a:t>
            </a:r>
          </a:p>
          <a:p>
            <a:r>
              <a:rPr lang="en-US" dirty="0"/>
              <a:t>job = execute(circuit, simulator, shots=1000)</a:t>
            </a:r>
          </a:p>
          <a:p>
            <a:r>
              <a:rPr lang="en-US" dirty="0"/>
              <a:t>result = </a:t>
            </a:r>
            <a:r>
              <a:rPr lang="en-US" dirty="0" err="1"/>
              <a:t>job.result</a:t>
            </a:r>
            <a:r>
              <a:rPr lang="en-US" dirty="0"/>
              <a:t>()</a:t>
            </a:r>
          </a:p>
          <a:p>
            <a:r>
              <a:rPr lang="en-US" dirty="0"/>
              <a:t>counts = </a:t>
            </a:r>
            <a:r>
              <a:rPr lang="en-US" dirty="0" err="1"/>
              <a:t>result.get_counts</a:t>
            </a:r>
            <a:r>
              <a:rPr lang="en-US" dirty="0"/>
              <a:t>(circuit)</a:t>
            </a:r>
          </a:p>
          <a:p>
            <a:r>
              <a:rPr lang="en-US" dirty="0"/>
              <a:t>print("\</a:t>
            </a:r>
            <a:r>
              <a:rPr lang="en-US" dirty="0" err="1"/>
              <a:t>nTotal</a:t>
            </a:r>
            <a:r>
              <a:rPr lang="en-US" dirty="0"/>
              <a:t> count: ", counts)</a:t>
            </a:r>
          </a:p>
          <a:p>
            <a:r>
              <a:rPr lang="en-US" dirty="0"/>
              <a:t>print(</a:t>
            </a:r>
            <a:r>
              <a:rPr lang="en-US" dirty="0" err="1"/>
              <a:t>circuit.draw</a:t>
            </a:r>
            <a:r>
              <a:rPr lang="en-US" dirty="0"/>
              <a:t>(output='text',</a:t>
            </a:r>
            <a:r>
              <a:rPr lang="en-US" dirty="0" err="1"/>
              <a:t>reverse_bits</a:t>
            </a:r>
            <a:r>
              <a:rPr lang="en-US" dirty="0"/>
              <a:t>=True))</a:t>
            </a:r>
          </a:p>
        </p:txBody>
      </p:sp>
      <p:sp>
        <p:nvSpPr>
          <p:cNvPr id="5" name="Rectangle 4"/>
          <p:cNvSpPr/>
          <p:nvPr/>
        </p:nvSpPr>
        <p:spPr>
          <a:xfrm>
            <a:off x="5951455" y="170504"/>
            <a:ext cx="6096000" cy="64633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</a:p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import(</a:t>
            </a:r>
          </a:p>
          <a:p>
            <a:r>
              <a:rPr lang="en-US" dirty="0"/>
              <a:t>  </a:t>
            </a:r>
            <a:r>
              <a:rPr lang="en-US" dirty="0" err="1"/>
              <a:t>QuantumCircuit</a:t>
            </a:r>
            <a:r>
              <a:rPr lang="en-US" dirty="0"/>
              <a:t>,</a:t>
            </a:r>
          </a:p>
          <a:p>
            <a:r>
              <a:rPr lang="en-US" dirty="0"/>
              <a:t>  execute,</a:t>
            </a:r>
          </a:p>
          <a:p>
            <a:r>
              <a:rPr lang="en-US" dirty="0"/>
              <a:t>  Aer)</a:t>
            </a:r>
          </a:p>
          <a:p>
            <a:r>
              <a:rPr lang="en-US" dirty="0"/>
              <a:t>from </a:t>
            </a:r>
            <a:r>
              <a:rPr lang="en-US" dirty="0" err="1"/>
              <a:t>qiskit.quantum_info.operators</a:t>
            </a:r>
            <a:r>
              <a:rPr lang="en-US" dirty="0"/>
              <a:t> import Operator</a:t>
            </a:r>
          </a:p>
          <a:p>
            <a:endParaRPr lang="en-US" dirty="0"/>
          </a:p>
          <a:p>
            <a:r>
              <a:rPr lang="en-US" dirty="0"/>
              <a:t>circuit = </a:t>
            </a:r>
            <a:r>
              <a:rPr lang="en-US" dirty="0" err="1"/>
              <a:t>QuantumCircuit</a:t>
            </a:r>
            <a:r>
              <a:rPr lang="en-US" dirty="0"/>
              <a:t>(2, 2)</a:t>
            </a:r>
          </a:p>
          <a:p>
            <a:r>
              <a:rPr lang="en-US" dirty="0" err="1"/>
              <a:t>circuit.initialize</a:t>
            </a:r>
            <a:r>
              <a:rPr lang="en-US" dirty="0"/>
              <a:t>([0,1], 1)</a:t>
            </a:r>
          </a:p>
          <a:p>
            <a:r>
              <a:rPr lang="en-US" b="1" dirty="0">
                <a:solidFill>
                  <a:srgbClr val="FF0000"/>
                </a:solidFill>
              </a:rPr>
              <a:t>cx = Operator([</a:t>
            </a:r>
          </a:p>
          <a:p>
            <a:r>
              <a:rPr lang="en-US" b="1" dirty="0">
                <a:solidFill>
                  <a:srgbClr val="FF0000"/>
                </a:solidFill>
              </a:rPr>
              <a:t>    [1, 0, 0, 0],</a:t>
            </a:r>
          </a:p>
          <a:p>
            <a:r>
              <a:rPr lang="en-US" b="1" dirty="0">
                <a:solidFill>
                  <a:srgbClr val="FF0000"/>
                </a:solidFill>
              </a:rPr>
              <a:t>    [0, 1, 0, 0],</a:t>
            </a:r>
          </a:p>
          <a:p>
            <a:r>
              <a:rPr lang="en-US" b="1" dirty="0">
                <a:solidFill>
                  <a:srgbClr val="FF0000"/>
                </a:solidFill>
              </a:rPr>
              <a:t>    [0, 0, 0, 1],</a:t>
            </a:r>
          </a:p>
          <a:p>
            <a:r>
              <a:rPr lang="en-US" b="1" dirty="0">
                <a:solidFill>
                  <a:srgbClr val="FF0000"/>
                </a:solidFill>
              </a:rPr>
              <a:t>    [0, 0, 1, 0]</a:t>
            </a:r>
          </a:p>
          <a:p>
            <a:r>
              <a:rPr lang="en-US" b="1" dirty="0">
                <a:solidFill>
                  <a:srgbClr val="FF0000"/>
                </a:solidFill>
              </a:rPr>
              <a:t>])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circuit.unitary</a:t>
            </a:r>
            <a:r>
              <a:rPr lang="en-US" b="1" dirty="0">
                <a:solidFill>
                  <a:srgbClr val="FF0000"/>
                </a:solidFill>
              </a:rPr>
              <a:t>(cx, [0,1], label='cx')</a:t>
            </a:r>
          </a:p>
          <a:p>
            <a:r>
              <a:rPr lang="en-US" dirty="0" err="1"/>
              <a:t>circuit.measure</a:t>
            </a:r>
            <a:r>
              <a:rPr lang="en-US" dirty="0"/>
              <a:t>([1,0], [1,0])</a:t>
            </a:r>
          </a:p>
          <a:p>
            <a:r>
              <a:rPr lang="en-US" dirty="0"/>
              <a:t>simulator = </a:t>
            </a:r>
            <a:r>
              <a:rPr lang="en-US" dirty="0" err="1"/>
              <a:t>Aer.get_backend</a:t>
            </a:r>
            <a:r>
              <a:rPr lang="en-US" dirty="0"/>
              <a:t>('</a:t>
            </a:r>
            <a:r>
              <a:rPr lang="en-US" dirty="0" err="1"/>
              <a:t>qasm_simulator</a:t>
            </a:r>
            <a:r>
              <a:rPr lang="en-US" dirty="0"/>
              <a:t>')</a:t>
            </a:r>
          </a:p>
          <a:p>
            <a:r>
              <a:rPr lang="en-US" dirty="0"/>
              <a:t>job = execute(circuit, simulator, shots=1000)</a:t>
            </a:r>
          </a:p>
          <a:p>
            <a:r>
              <a:rPr lang="en-US" dirty="0"/>
              <a:t>result = </a:t>
            </a:r>
            <a:r>
              <a:rPr lang="en-US" dirty="0" err="1"/>
              <a:t>job.result</a:t>
            </a:r>
            <a:r>
              <a:rPr lang="en-US" dirty="0"/>
              <a:t>()</a:t>
            </a:r>
          </a:p>
          <a:p>
            <a:r>
              <a:rPr lang="en-US" dirty="0"/>
              <a:t>counts = </a:t>
            </a:r>
            <a:r>
              <a:rPr lang="en-US" dirty="0" err="1"/>
              <a:t>result.get_counts</a:t>
            </a:r>
            <a:r>
              <a:rPr lang="en-US" dirty="0"/>
              <a:t>(circuit)</a:t>
            </a:r>
          </a:p>
          <a:p>
            <a:r>
              <a:rPr lang="en-US" dirty="0"/>
              <a:t>print("\</a:t>
            </a:r>
            <a:r>
              <a:rPr lang="en-US" dirty="0" err="1"/>
              <a:t>nTotal</a:t>
            </a:r>
            <a:r>
              <a:rPr lang="en-US" dirty="0"/>
              <a:t> count: ", counts)</a:t>
            </a:r>
          </a:p>
          <a:p>
            <a:r>
              <a:rPr lang="en-US" dirty="0"/>
              <a:t>print(</a:t>
            </a:r>
            <a:r>
              <a:rPr lang="en-US" dirty="0" err="1"/>
              <a:t>circuit.draw</a:t>
            </a:r>
            <a:r>
              <a:rPr lang="en-US" dirty="0"/>
              <a:t>(output='text',</a:t>
            </a:r>
            <a:r>
              <a:rPr lang="en-US" dirty="0" err="1"/>
              <a:t>reverse_bits</a:t>
            </a:r>
            <a:r>
              <a:rPr lang="en-US" dirty="0"/>
              <a:t>=True))</a:t>
            </a:r>
          </a:p>
        </p:txBody>
      </p:sp>
    </p:spTree>
    <p:extLst>
      <p:ext uri="{BB962C8B-B14F-4D97-AF65-F5344CB8AC3E}">
        <p14:creationId xmlns:p14="http://schemas.microsoft.com/office/powerpoint/2010/main" val="2726856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/>
              <a:t>Deutsch </a:t>
            </a:r>
            <a:r>
              <a:rPr lang="en-US" dirty="0" err="1" smtClean="0"/>
              <a:t>Algo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465222" y="2016177"/>
            <a:ext cx="30479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circuit = </a:t>
            </a:r>
            <a:r>
              <a:rPr lang="en-US" dirty="0" err="1" smtClean="0"/>
              <a:t>QuantumCircuit</a:t>
            </a:r>
            <a:r>
              <a:rPr lang="en-US" dirty="0" smtClean="0"/>
              <a:t>(2, 1)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# f(x) = 0</a:t>
            </a:r>
          </a:p>
          <a:p>
            <a:r>
              <a:rPr lang="en-US" dirty="0" smtClean="0"/>
              <a:t>A = Operator([</a:t>
            </a:r>
          </a:p>
          <a:p>
            <a:r>
              <a:rPr lang="en-US" dirty="0" smtClean="0"/>
              <a:t>    [1, 0, 0, 0],</a:t>
            </a:r>
          </a:p>
          <a:p>
            <a:r>
              <a:rPr lang="en-US" dirty="0" smtClean="0"/>
              <a:t>    [0, 1, 0, 0],</a:t>
            </a:r>
          </a:p>
          <a:p>
            <a:r>
              <a:rPr lang="en-US" dirty="0" smtClean="0"/>
              <a:t>    [0, 0, 1, 0],</a:t>
            </a:r>
          </a:p>
          <a:p>
            <a:r>
              <a:rPr lang="en-US" dirty="0" smtClean="0"/>
              <a:t>    [0, 0, 0, 1]</a:t>
            </a:r>
          </a:p>
          <a:p>
            <a:r>
              <a:rPr lang="en-US" dirty="0" smtClean="0"/>
              <a:t>])</a:t>
            </a:r>
          </a:p>
          <a:p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# f(x) = 1</a:t>
            </a:r>
          </a:p>
          <a:p>
            <a:r>
              <a:rPr lang="en-US" dirty="0" smtClean="0"/>
              <a:t>B = Operator([</a:t>
            </a:r>
          </a:p>
          <a:p>
            <a:r>
              <a:rPr lang="en-US" dirty="0" smtClean="0"/>
              <a:t>    [0, 1, 0, 0],</a:t>
            </a:r>
          </a:p>
          <a:p>
            <a:r>
              <a:rPr lang="en-US" dirty="0" smtClean="0"/>
              <a:t>    [1, 0, 0, 0],</a:t>
            </a:r>
          </a:p>
          <a:p>
            <a:r>
              <a:rPr lang="en-US" dirty="0" smtClean="0"/>
              <a:t>    [0, 0, 0, 1],</a:t>
            </a:r>
          </a:p>
          <a:p>
            <a:r>
              <a:rPr lang="en-US" dirty="0" smtClean="0"/>
              <a:t>    [0, 0, 1, 0]</a:t>
            </a:r>
          </a:p>
          <a:p>
            <a:r>
              <a:rPr lang="en-US" dirty="0" smtClean="0"/>
              <a:t>])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613015" y="2570174"/>
            <a:ext cx="221381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# f(0) = 0, f(1) = 1</a:t>
            </a:r>
          </a:p>
          <a:p>
            <a:r>
              <a:rPr lang="en-US" dirty="0"/>
              <a:t>C = Operator([</a:t>
            </a:r>
          </a:p>
          <a:p>
            <a:r>
              <a:rPr lang="en-US" dirty="0"/>
              <a:t>    [1, 0, 0, 0],</a:t>
            </a:r>
          </a:p>
          <a:p>
            <a:r>
              <a:rPr lang="en-US" dirty="0"/>
              <a:t>    [0, 1, 0, 0],</a:t>
            </a:r>
          </a:p>
          <a:p>
            <a:r>
              <a:rPr lang="en-US" dirty="0"/>
              <a:t>    [0, 0, 0, 1],</a:t>
            </a:r>
          </a:p>
          <a:p>
            <a:r>
              <a:rPr lang="en-US" dirty="0"/>
              <a:t>    [0, 0, 1, 0]</a:t>
            </a:r>
          </a:p>
          <a:p>
            <a:r>
              <a:rPr lang="en-US" dirty="0"/>
              <a:t>])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# f(0) = 1, f(1) = 0</a:t>
            </a:r>
          </a:p>
          <a:p>
            <a:r>
              <a:rPr lang="en-US" dirty="0"/>
              <a:t>D = Operator([</a:t>
            </a:r>
          </a:p>
          <a:p>
            <a:r>
              <a:rPr lang="en-US" dirty="0"/>
              <a:t>    [0, 1, 0, 0],</a:t>
            </a:r>
          </a:p>
          <a:p>
            <a:r>
              <a:rPr lang="en-US" dirty="0"/>
              <a:t>    [1, 0, 0, 0],</a:t>
            </a:r>
          </a:p>
          <a:p>
            <a:r>
              <a:rPr lang="en-US" dirty="0"/>
              <a:t>    [0, 0, 1, 0],</a:t>
            </a:r>
          </a:p>
          <a:p>
            <a:r>
              <a:rPr lang="en-US" dirty="0"/>
              <a:t>    [0, 0, 0, 1]</a:t>
            </a:r>
          </a:p>
          <a:p>
            <a:r>
              <a:rPr lang="en-US" dirty="0"/>
              <a:t>])</a:t>
            </a:r>
          </a:p>
        </p:txBody>
      </p:sp>
      <p:sp>
        <p:nvSpPr>
          <p:cNvPr id="7" name="Rectangle 6"/>
          <p:cNvSpPr/>
          <p:nvPr/>
        </p:nvSpPr>
        <p:spPr>
          <a:xfrm>
            <a:off x="7741349" y="2579601"/>
            <a:ext cx="31923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circuit.initialize</a:t>
            </a:r>
            <a:r>
              <a:rPr lang="en-US" dirty="0"/>
              <a:t>([0,1], 0)</a:t>
            </a:r>
          </a:p>
          <a:p>
            <a:endParaRPr lang="en-US" dirty="0"/>
          </a:p>
          <a:p>
            <a:r>
              <a:rPr lang="en-US" dirty="0" err="1"/>
              <a:t>circuit.h</a:t>
            </a:r>
            <a:r>
              <a:rPr lang="en-US" dirty="0"/>
              <a:t>(1)</a:t>
            </a:r>
          </a:p>
          <a:p>
            <a:r>
              <a:rPr lang="en-US" dirty="0" err="1"/>
              <a:t>circuit.h</a:t>
            </a:r>
            <a:r>
              <a:rPr lang="en-US" dirty="0"/>
              <a:t>(0)</a:t>
            </a:r>
          </a:p>
          <a:p>
            <a:r>
              <a:rPr lang="en-US" dirty="0" err="1" smtClean="0"/>
              <a:t>circuit.unitary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B0F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/>
              <a:t>[0,1], </a:t>
            </a:r>
            <a:r>
              <a:rPr lang="en-US" dirty="0" smtClean="0"/>
              <a:t>label=</a:t>
            </a:r>
            <a:r>
              <a:rPr lang="en-US" dirty="0" smtClean="0">
                <a:solidFill>
                  <a:srgbClr val="00B0F0"/>
                </a:solidFill>
              </a:rPr>
              <a:t>'A'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/>
              <a:t>circuit.h</a:t>
            </a:r>
            <a:r>
              <a:rPr lang="en-US" dirty="0"/>
              <a:t>(1)</a:t>
            </a:r>
          </a:p>
          <a:p>
            <a:r>
              <a:rPr lang="en-US" dirty="0" err="1"/>
              <a:t>circuit.measure</a:t>
            </a:r>
            <a:r>
              <a:rPr lang="en-US" dirty="0"/>
              <a:t>(1, 0)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222" y="832046"/>
            <a:ext cx="1146866" cy="112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9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85" y="397792"/>
            <a:ext cx="5299526" cy="17518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85" y="2278229"/>
            <a:ext cx="5299526" cy="1790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7386" y="397792"/>
            <a:ext cx="5299526" cy="17518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7387" y="2278229"/>
            <a:ext cx="5299526" cy="179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06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th-TH" dirty="0" smtClean="0"/>
              <a:t>ทดลองใช้ </a:t>
            </a:r>
            <a:r>
              <a:rPr lang="en-US" dirty="0" err="1" smtClean="0"/>
              <a:t>Qiskit</a:t>
            </a:r>
            <a:r>
              <a:rPr lang="en-US" dirty="0" smtClean="0"/>
              <a:t> </a:t>
            </a:r>
            <a:r>
              <a:rPr lang="th-TH" dirty="0" smtClean="0"/>
              <a:t>รัน </a:t>
            </a:r>
            <a:r>
              <a:rPr lang="en-US" dirty="0" smtClean="0"/>
              <a:t>Deutsch Algorithm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673" y="1084453"/>
            <a:ext cx="5505124" cy="287640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561055" y="1084453"/>
                <a:ext cx="5434785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2800" dirty="0" smtClean="0"/>
                  <a:t>สร้าง</a:t>
                </a:r>
                <a:r>
                  <a:rPr lang="en-US" sz="2800" dirty="0" smtClean="0"/>
                  <a:t> quantum circuit 2 </a:t>
                </a:r>
                <a:r>
                  <a:rPr lang="th-TH" sz="2800" dirty="0" smtClean="0"/>
                  <a:t>แบบคือ</a:t>
                </a:r>
              </a:p>
              <a:p>
                <a:r>
                  <a:rPr lang="en-US" sz="2800" dirty="0" smtClean="0"/>
                  <a:t>Constant</a:t>
                </a:r>
              </a:p>
              <a:p>
                <a:r>
                  <a:rPr lang="en-US" sz="2800" dirty="0" smtClean="0"/>
                  <a:t>	</a:t>
                </a:r>
                <a:r>
                  <a:rPr lang="en-US" sz="2800" dirty="0"/>
                  <a:t>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:r>
                  <a:rPr lang="en-US" sz="2800" dirty="0" smtClean="0"/>
                  <a:t>0</a:t>
                </a:r>
                <a:br>
                  <a:rPr lang="en-US" sz="2800" dirty="0" smtClean="0"/>
                </a:br>
                <a:r>
                  <a:rPr lang="en-US" sz="2800" dirty="0" smtClean="0"/>
                  <a:t>	</a:t>
                </a:r>
                <a:r>
                  <a:rPr lang="en-US" sz="2800" dirty="0"/>
                  <a:t>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:r>
                  <a:rPr lang="en-US" sz="2800" dirty="0" smtClean="0"/>
                  <a:t>1</a:t>
                </a:r>
              </a:p>
              <a:p>
                <a:r>
                  <a:rPr lang="en-US" sz="2800" dirty="0" smtClean="0"/>
                  <a:t>Balanced</a:t>
                </a:r>
              </a:p>
              <a:p>
                <a:r>
                  <a:rPr lang="en-US" sz="2800" dirty="0"/>
                  <a:t>	f(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/>
                </a:r>
                <a:br>
                  <a:rPr lang="en-US" sz="2800" dirty="0"/>
                </a:br>
                <a:r>
                  <a:rPr lang="en-US" sz="2800" dirty="0"/>
                  <a:t>	</a:t>
                </a:r>
                <a:r>
                  <a:rPr lang="en-US" sz="2800" dirty="0" smtClean="0"/>
                  <a:t>f</a:t>
                </a:r>
                <a:r>
                  <a:rPr lang="en-US" sz="2800" dirty="0"/>
                  <a:t>(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) 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endParaRPr lang="en-US" sz="2800" dirty="0" smtClean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1055" y="1084453"/>
                <a:ext cx="5434785" cy="3108543"/>
              </a:xfrm>
              <a:prstGeom prst="rect">
                <a:avLst/>
              </a:prstGeom>
              <a:blipFill rotWithShape="0">
                <a:blip r:embed="rId3"/>
                <a:stretch>
                  <a:fillRect l="-2242" t="-3333" b="-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561054" y="4520659"/>
            <a:ext cx="5297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อธิบายด้วยว่าสร้าง </a:t>
            </a:r>
            <a:r>
              <a:rPr lang="en-US" sz="2400" dirty="0" err="1" smtClean="0">
                <a:solidFill>
                  <a:srgbClr val="FF0000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f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h-TH" sz="2400" dirty="0" smtClean="0">
                <a:solidFill>
                  <a:srgbClr val="FF0000"/>
                </a:solidFill>
              </a:rPr>
              <a:t>ทั้ง </a:t>
            </a:r>
            <a:r>
              <a:rPr lang="en-US" sz="2400" dirty="0" smtClean="0">
                <a:solidFill>
                  <a:srgbClr val="FF0000"/>
                </a:solidFill>
              </a:rPr>
              <a:t>4 </a:t>
            </a:r>
            <a:r>
              <a:rPr lang="th-TH" sz="2400" dirty="0" smtClean="0">
                <a:solidFill>
                  <a:srgbClr val="FF0000"/>
                </a:solidFill>
              </a:rPr>
              <a:t>แบบได้ยังไง</a:t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โดยใช้ </a:t>
            </a:r>
            <a:r>
              <a:rPr lang="en-US" sz="2400" dirty="0" smtClean="0">
                <a:solidFill>
                  <a:srgbClr val="FF0000"/>
                </a:solidFill>
              </a:rPr>
              <a:t>Composer </a:t>
            </a:r>
            <a:r>
              <a:rPr lang="th-TH" sz="2400" dirty="0" smtClean="0">
                <a:solidFill>
                  <a:srgbClr val="FF0000"/>
                </a:solidFill>
              </a:rPr>
              <a:t>และผลลัพธ์ที่ได้จากรันถูกต้องหรือไม่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1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Deutsch-</a:t>
            </a:r>
            <a:r>
              <a:rPr lang="en-US" dirty="0" err="1" smtClean="0"/>
              <a:t>Jozsa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41684" y="898702"/>
            <a:ext cx="251861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constant function</a:t>
            </a:r>
          </a:p>
          <a:p>
            <a:r>
              <a:rPr lang="en-US" dirty="0"/>
              <a:t>	</a:t>
            </a:r>
            <a:r>
              <a:rPr lang="en-US" dirty="0" smtClean="0"/>
              <a:t>f(00) = 0</a:t>
            </a:r>
          </a:p>
          <a:p>
            <a:r>
              <a:rPr lang="en-US" dirty="0"/>
              <a:t>	</a:t>
            </a:r>
            <a:r>
              <a:rPr lang="en-US" dirty="0" smtClean="0"/>
              <a:t>f(01) </a:t>
            </a:r>
            <a:r>
              <a:rPr lang="en-US" dirty="0"/>
              <a:t>= 0</a:t>
            </a:r>
          </a:p>
          <a:p>
            <a:r>
              <a:rPr lang="en-US" dirty="0"/>
              <a:t>	</a:t>
            </a:r>
            <a:r>
              <a:rPr lang="en-US" dirty="0" smtClean="0"/>
              <a:t>f(10</a:t>
            </a:r>
            <a:r>
              <a:rPr lang="en-US" dirty="0"/>
              <a:t>) = 0</a:t>
            </a:r>
          </a:p>
          <a:p>
            <a:r>
              <a:rPr lang="en-US" dirty="0"/>
              <a:t>	</a:t>
            </a:r>
            <a:r>
              <a:rPr lang="en-US" dirty="0" smtClean="0"/>
              <a:t>f(11) </a:t>
            </a:r>
            <a:r>
              <a:rPr lang="en-US" dirty="0"/>
              <a:t>= </a:t>
            </a:r>
            <a:r>
              <a:rPr lang="en-US" dirty="0" smtClean="0"/>
              <a:t>0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 balanced function</a:t>
            </a:r>
          </a:p>
          <a:p>
            <a:r>
              <a:rPr lang="en-US" dirty="0"/>
              <a:t>	</a:t>
            </a:r>
            <a:r>
              <a:rPr lang="en-US" dirty="0" smtClean="0"/>
              <a:t>f(00) = 0</a:t>
            </a:r>
          </a:p>
          <a:p>
            <a:r>
              <a:rPr lang="en-US" dirty="0"/>
              <a:t>	</a:t>
            </a:r>
            <a:r>
              <a:rPr lang="en-US" dirty="0" smtClean="0"/>
              <a:t>f(01) = 1</a:t>
            </a:r>
          </a:p>
          <a:p>
            <a:r>
              <a:rPr lang="en-US" dirty="0"/>
              <a:t>	</a:t>
            </a:r>
            <a:r>
              <a:rPr lang="en-US" dirty="0" smtClean="0"/>
              <a:t>f(10) = 1</a:t>
            </a:r>
          </a:p>
          <a:p>
            <a:r>
              <a:rPr lang="en-US" dirty="0"/>
              <a:t>	</a:t>
            </a:r>
            <a:r>
              <a:rPr lang="en-US" dirty="0" smtClean="0"/>
              <a:t>f(11) = 0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068820"/>
              </p:ext>
            </p:extLst>
          </p:nvPr>
        </p:nvGraphicFramePr>
        <p:xfrm>
          <a:off x="3160295" y="3068664"/>
          <a:ext cx="3872853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951"/>
                <a:gridCol w="1290951"/>
                <a:gridCol w="1290951"/>
              </a:tblGrid>
              <a:tr h="33109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xy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f(x)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x(y </a:t>
                      </a:r>
                      <a:r>
                        <a:rPr lang="en-US" dirty="0" err="1" smtClean="0"/>
                        <a:t>xor</a:t>
                      </a:r>
                      <a:r>
                        <a:rPr lang="en-US" dirty="0" smtClean="0"/>
                        <a:t> f(x))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711" y="3068664"/>
            <a:ext cx="3332480" cy="333248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0"/>
            <a:ext cx="12192000" cy="685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084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344" y="185559"/>
            <a:ext cx="6515352" cy="31767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44" y="3431382"/>
            <a:ext cx="6515352" cy="31670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63326" y="1512332"/>
            <a:ext cx="2374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Constant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3326" y="4753304"/>
            <a:ext cx="2374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Balanced</a:t>
            </a:r>
            <a:endParaRPr lang="en-US" sz="2800" dirty="0">
              <a:solidFill>
                <a:srgbClr val="00B0F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0"/>
            <a:ext cx="12192000" cy="685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499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Complexity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41684" y="898702"/>
            <a:ext cx="113541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Complexity </a:t>
            </a:r>
            <a:r>
              <a:rPr lang="th-TH" sz="3200" dirty="0" smtClean="0"/>
              <a:t>ของ </a:t>
            </a:r>
            <a:r>
              <a:rPr lang="en-US" sz="3200" dirty="0" err="1" smtClean="0"/>
              <a:t>Duetsch-Joza</a:t>
            </a:r>
            <a:r>
              <a:rPr lang="en-US" sz="3200" dirty="0" smtClean="0"/>
              <a:t> </a:t>
            </a:r>
            <a:r>
              <a:rPr lang="en-US" sz="3200" dirty="0" err="1" smtClean="0"/>
              <a:t>algo</a:t>
            </a:r>
            <a:r>
              <a:rPr lang="en-US" sz="3200" dirty="0" smtClean="0"/>
              <a:t> </a:t>
            </a:r>
            <a:r>
              <a:rPr lang="th-TH" sz="3200" dirty="0" smtClean="0"/>
              <a:t>เป็น </a:t>
            </a:r>
            <a:r>
              <a:rPr lang="en-US" sz="3200" dirty="0" smtClean="0"/>
              <a:t>O(1) </a:t>
            </a:r>
            <a:r>
              <a:rPr lang="th-TH" sz="3200" dirty="0" smtClean="0"/>
              <a:t>บน </a:t>
            </a:r>
            <a:r>
              <a:rPr lang="en-US" sz="3200" dirty="0" smtClean="0"/>
              <a:t>quantum computer</a:t>
            </a:r>
          </a:p>
          <a:p>
            <a:r>
              <a:rPr lang="th-TH" sz="3200" dirty="0" smtClean="0"/>
              <a:t>แต่เป็น </a:t>
            </a:r>
            <a:r>
              <a:rPr lang="en-US" sz="3200" dirty="0" smtClean="0"/>
              <a:t>O(2</a:t>
            </a:r>
            <a:r>
              <a:rPr lang="en-US" sz="3200" baseline="30000" dirty="0" smtClean="0"/>
              <a:t>n</a:t>
            </a:r>
            <a:r>
              <a:rPr lang="en-US" sz="3200" dirty="0" smtClean="0"/>
              <a:t>) </a:t>
            </a:r>
            <a:r>
              <a:rPr lang="th-TH" sz="3200" dirty="0" smtClean="0"/>
              <a:t>เมื่อ </a:t>
            </a:r>
            <a:r>
              <a:rPr lang="en-US" sz="3200" dirty="0" smtClean="0"/>
              <a:t>simulate </a:t>
            </a:r>
            <a:r>
              <a:rPr lang="th-TH" sz="3200" dirty="0" smtClean="0"/>
              <a:t>ด้วย </a:t>
            </a:r>
            <a:r>
              <a:rPr lang="en-US" sz="3200" dirty="0" smtClean="0"/>
              <a:t>classical computer, n </a:t>
            </a:r>
            <a:r>
              <a:rPr lang="th-TH" sz="3200" dirty="0" smtClean="0"/>
              <a:t>เป็นจำนวนบิตของฟังก์ชัน </a:t>
            </a:r>
            <a:r>
              <a:rPr lang="en-US" sz="3200" dirty="0" smtClean="0"/>
              <a:t>f</a:t>
            </a:r>
            <a:endParaRPr lang="th-TH" sz="3200" dirty="0" smtClean="0"/>
          </a:p>
          <a:p>
            <a:r>
              <a:rPr lang="th-TH" sz="3200" dirty="0" smtClean="0"/>
              <a:t>เนื่องจาก </a:t>
            </a:r>
            <a:r>
              <a:rPr lang="en-US" sz="3200" dirty="0" smtClean="0"/>
              <a:t>unitary matrix </a:t>
            </a:r>
            <a:r>
              <a:rPr lang="th-TH" sz="3200" dirty="0" smtClean="0"/>
              <a:t>ของทั้ง </a:t>
            </a:r>
            <a:r>
              <a:rPr lang="en-US" sz="3200" dirty="0" smtClean="0"/>
              <a:t>quantum circuit </a:t>
            </a:r>
            <a:r>
              <a:rPr lang="th-TH" sz="3200" dirty="0" smtClean="0"/>
              <a:t>มีขนาด </a:t>
            </a:r>
            <a:r>
              <a:rPr lang="en-US" sz="3200" dirty="0" smtClean="0"/>
              <a:t>2</a:t>
            </a:r>
            <a:r>
              <a:rPr lang="en-US" sz="3200" baseline="30000" dirty="0" smtClean="0"/>
              <a:t>n+1 </a:t>
            </a:r>
            <a:r>
              <a:rPr lang="en-US" sz="3200" dirty="0" smtClean="0"/>
              <a:t>x 2</a:t>
            </a:r>
            <a:r>
              <a:rPr lang="en-US" sz="3200" baseline="30000" dirty="0" smtClean="0"/>
              <a:t>n+1</a:t>
            </a:r>
            <a:endParaRPr lang="en-US" sz="3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0"/>
            <a:ext cx="12192000" cy="685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32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80" y="352424"/>
            <a:ext cx="4257040" cy="609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76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/>
              <a:t>Installation (Ubuntu </a:t>
            </a:r>
            <a:r>
              <a:rPr lang="en-US" dirty="0" smtClean="0"/>
              <a:t>20.04 Desktop, at least 15 GB disk required)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6871376" y="6488668"/>
            <a:ext cx="5320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/>
              <a:t>https://qiskit.org/documentation/getting_started.html</a:t>
            </a:r>
          </a:p>
        </p:txBody>
      </p:sp>
      <p:sp>
        <p:nvSpPr>
          <p:cNvPr id="9" name="Rectangle 8"/>
          <p:cNvSpPr/>
          <p:nvPr/>
        </p:nvSpPr>
        <p:spPr>
          <a:xfrm>
            <a:off x="574962" y="889817"/>
            <a:ext cx="1102698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ติดตั้ง </a:t>
            </a:r>
            <a:r>
              <a:rPr lang="en-US" sz="2400" dirty="0" smtClean="0">
                <a:solidFill>
                  <a:srgbClr val="FF0000"/>
                </a:solidFill>
              </a:rPr>
              <a:t>Ubuntu </a:t>
            </a:r>
            <a:r>
              <a:rPr lang="th-TH" sz="2400" dirty="0" smtClean="0">
                <a:solidFill>
                  <a:srgbClr val="FF0000"/>
                </a:solidFill>
              </a:rPr>
              <a:t>บน </a:t>
            </a:r>
            <a:r>
              <a:rPr lang="en-US" sz="2400" dirty="0" err="1" smtClean="0">
                <a:solidFill>
                  <a:srgbClr val="FF0000"/>
                </a:solidFill>
              </a:rPr>
              <a:t>VirtualBox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ติดตั้ง </a:t>
            </a:r>
            <a:r>
              <a:rPr lang="en-US" sz="2400" dirty="0" smtClean="0">
                <a:solidFill>
                  <a:srgbClr val="FF0000"/>
                </a:solidFill>
              </a:rPr>
              <a:t>Anaconda (</a:t>
            </a:r>
            <a:r>
              <a:rPr lang="th-TH" sz="2400" dirty="0" smtClean="0">
                <a:solidFill>
                  <a:srgbClr val="FF0000"/>
                </a:solidFill>
              </a:rPr>
              <a:t>ตอบ </a:t>
            </a:r>
            <a:r>
              <a:rPr lang="en-US" sz="2400" dirty="0" smtClean="0">
                <a:solidFill>
                  <a:srgbClr val="FF0000"/>
                </a:solidFill>
              </a:rPr>
              <a:t>yes </a:t>
            </a:r>
            <a:r>
              <a:rPr lang="th-TH" sz="2400" dirty="0" smtClean="0">
                <a:solidFill>
                  <a:srgbClr val="FF0000"/>
                </a:solidFill>
              </a:rPr>
              <a:t>ทุกคำถาม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sudo</a:t>
            </a:r>
            <a:r>
              <a:rPr lang="en-US" sz="2400" dirty="0" smtClean="0"/>
              <a:t> </a:t>
            </a:r>
            <a:r>
              <a:rPr lang="en-US" sz="2400" dirty="0"/>
              <a:t>apt-get </a:t>
            </a:r>
            <a:r>
              <a:rPr lang="en-US" sz="2400" dirty="0" smtClean="0"/>
              <a:t>update</a:t>
            </a:r>
            <a:br>
              <a:rPr lang="en-US" sz="2400" dirty="0" smtClean="0"/>
            </a:br>
            <a:r>
              <a:rPr lang="en-US" sz="2400" dirty="0" err="1" smtClean="0"/>
              <a:t>sudo</a:t>
            </a:r>
            <a:r>
              <a:rPr lang="en-US" sz="2400" dirty="0" smtClean="0"/>
              <a:t> apt-get upgrade</a:t>
            </a:r>
            <a:br>
              <a:rPr lang="en-US" sz="2400" dirty="0" smtClean="0"/>
            </a:br>
            <a:r>
              <a:rPr lang="en-US" sz="2400" dirty="0" err="1" smtClean="0"/>
              <a:t>sudo</a:t>
            </a:r>
            <a:r>
              <a:rPr lang="en-US" sz="2400" dirty="0" smtClean="0"/>
              <a:t> </a:t>
            </a:r>
            <a:r>
              <a:rPr lang="en-US" sz="2400" dirty="0"/>
              <a:t>apt install libgl1-mesa-glx libegl1-mesa libxrandr2 </a:t>
            </a:r>
            <a:r>
              <a:rPr lang="en-US" sz="2400" dirty="0" err="1"/>
              <a:t>libxrandr2</a:t>
            </a:r>
            <a:r>
              <a:rPr lang="en-US" sz="2400" dirty="0"/>
              <a:t> libxss1 </a:t>
            </a:r>
            <a:r>
              <a:rPr lang="en-US" sz="2400" dirty="0" smtClean="0"/>
              <a:t>libxcursor1 \</a:t>
            </a:r>
            <a:br>
              <a:rPr lang="en-US" sz="2400" dirty="0" smtClean="0"/>
            </a:br>
            <a:r>
              <a:rPr lang="en-US" sz="2400" dirty="0" smtClean="0"/>
              <a:t>        libxcomposite1 </a:t>
            </a:r>
            <a:r>
              <a:rPr lang="en-US" sz="2400" dirty="0"/>
              <a:t>libasound2 libxi6 </a:t>
            </a:r>
            <a:r>
              <a:rPr lang="en-US" sz="2400" dirty="0" smtClean="0"/>
              <a:t>libxtst6</a:t>
            </a:r>
            <a:br>
              <a:rPr lang="en-US" sz="2400" dirty="0" smtClean="0"/>
            </a:br>
            <a:r>
              <a:rPr lang="en-US" sz="2400" dirty="0" err="1" smtClean="0"/>
              <a:t>sudo</a:t>
            </a:r>
            <a:r>
              <a:rPr lang="en-US" sz="2400" dirty="0" smtClean="0"/>
              <a:t> </a:t>
            </a:r>
            <a:r>
              <a:rPr lang="en-US" sz="2400" dirty="0"/>
              <a:t>apt-get install </a:t>
            </a:r>
            <a:r>
              <a:rPr lang="en-US" sz="2400" dirty="0" smtClean="0"/>
              <a:t>curl</a:t>
            </a:r>
            <a:br>
              <a:rPr lang="en-US" sz="2400" dirty="0" smtClean="0"/>
            </a:br>
            <a:r>
              <a:rPr lang="en-US" sz="2400" dirty="0" smtClean="0"/>
              <a:t>cd /</a:t>
            </a:r>
            <a:r>
              <a:rPr lang="en-US" sz="2400" dirty="0" err="1" smtClean="0"/>
              <a:t>tmp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curl -</a:t>
            </a:r>
            <a:r>
              <a:rPr lang="en-US" sz="2400" dirty="0"/>
              <a:t>O https://</a:t>
            </a:r>
            <a:r>
              <a:rPr lang="en-US" sz="2400" dirty="0" smtClean="0"/>
              <a:t>repo.anaconda.com/archive/Anaconda3-2020.11-Linux-x86_64.sh</a:t>
            </a:r>
          </a:p>
          <a:p>
            <a:r>
              <a:rPr lang="en-US" sz="2400" dirty="0" smtClean="0"/>
              <a:t>bash </a:t>
            </a:r>
            <a:r>
              <a:rPr lang="en-US" sz="2400" dirty="0"/>
              <a:t>Anaconda3-2020.11-Linux-x86_64.sh</a:t>
            </a:r>
            <a:endParaRPr lang="en-US" sz="2400" dirty="0" smtClean="0"/>
          </a:p>
          <a:p>
            <a:r>
              <a:rPr lang="en-US" sz="2400" dirty="0"/>
              <a:t>source ~/.</a:t>
            </a:r>
            <a:r>
              <a:rPr lang="en-US" sz="2400" dirty="0" err="1" smtClean="0"/>
              <a:t>bashrc</a:t>
            </a:r>
            <a:endParaRPr lang="en-US" sz="2400" dirty="0" smtClean="0"/>
          </a:p>
          <a:p>
            <a:r>
              <a:rPr lang="en-US" sz="2400" dirty="0" err="1" smtClean="0"/>
              <a:t>conda</a:t>
            </a:r>
            <a:r>
              <a:rPr lang="en-US" sz="2400" dirty="0" smtClean="0"/>
              <a:t> info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2704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/>
              <a:t>Installation (Ubuntu 20.04)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574962" y="889817"/>
            <a:ext cx="1102698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หลังจากติดตั้ง </a:t>
            </a:r>
            <a:r>
              <a:rPr lang="en-US" sz="2400" dirty="0" smtClean="0">
                <a:solidFill>
                  <a:srgbClr val="FF0000"/>
                </a:solidFill>
              </a:rPr>
              <a:t>Anaconda </a:t>
            </a:r>
            <a:r>
              <a:rPr lang="th-TH" sz="2400" dirty="0" smtClean="0">
                <a:solidFill>
                  <a:srgbClr val="FF0000"/>
                </a:solidFill>
              </a:rPr>
              <a:t>แล้ว ให้ติดตั้ง </a:t>
            </a:r>
            <a:r>
              <a:rPr lang="en-US" sz="2400" dirty="0" err="1" smtClean="0">
                <a:solidFill>
                  <a:srgbClr val="FF0000"/>
                </a:solidFill>
              </a:rPr>
              <a:t>Qiskit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err="1" smtClean="0"/>
              <a:t>conda</a:t>
            </a:r>
            <a:r>
              <a:rPr lang="en-US" sz="2400" dirty="0" smtClean="0"/>
              <a:t> </a:t>
            </a:r>
            <a:r>
              <a:rPr lang="en-US" sz="2400" dirty="0"/>
              <a:t>create -n </a:t>
            </a:r>
            <a:r>
              <a:rPr lang="en-US" sz="2400" dirty="0" err="1" smtClean="0">
                <a:solidFill>
                  <a:srgbClr val="FF0000"/>
                </a:solidFill>
              </a:rPr>
              <a:t>qiskit</a:t>
            </a:r>
            <a:r>
              <a:rPr lang="en-US" sz="2400" dirty="0" smtClean="0"/>
              <a:t> </a:t>
            </a:r>
            <a:r>
              <a:rPr lang="en-US" sz="2400" dirty="0"/>
              <a:t>python=3</a:t>
            </a:r>
          </a:p>
          <a:p>
            <a:r>
              <a:rPr lang="en-US" sz="2400" dirty="0" err="1"/>
              <a:t>conda</a:t>
            </a:r>
            <a:r>
              <a:rPr lang="en-US" sz="2400" dirty="0"/>
              <a:t> activate </a:t>
            </a:r>
            <a:r>
              <a:rPr lang="en-US" sz="2400" dirty="0" err="1">
                <a:solidFill>
                  <a:srgbClr val="FF0000"/>
                </a:solidFill>
              </a:rPr>
              <a:t>qiskit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pip install </a:t>
            </a:r>
            <a:r>
              <a:rPr lang="en-US" sz="2400" dirty="0" err="1"/>
              <a:t>qiskit</a:t>
            </a:r>
            <a:endParaRPr lang="en-US" sz="2400" dirty="0"/>
          </a:p>
          <a:p>
            <a:r>
              <a:rPr lang="en-US" sz="2400" dirty="0"/>
              <a:t>pip install </a:t>
            </a:r>
            <a:r>
              <a:rPr lang="en-US" sz="2400" dirty="0" err="1"/>
              <a:t>qiskit</a:t>
            </a:r>
            <a:r>
              <a:rPr lang="en-US" sz="2400" dirty="0"/>
              <a:t>[visualization</a:t>
            </a:r>
            <a:r>
              <a:rPr lang="en-US" sz="2400" dirty="0" smtClean="0"/>
              <a:t>]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3282098" y="1677446"/>
            <a:ext cx="2432116" cy="5614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3282098" y="1908927"/>
            <a:ext cx="2432116" cy="3299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214" y="2032247"/>
            <a:ext cx="4344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ชื่อ </a:t>
            </a:r>
            <a:r>
              <a:rPr lang="en-US" sz="2400" dirty="0" smtClean="0">
                <a:solidFill>
                  <a:srgbClr val="FF0000"/>
                </a:solidFill>
              </a:rPr>
              <a:t>environment </a:t>
            </a:r>
            <a:r>
              <a:rPr lang="th-TH" sz="2400" dirty="0" smtClean="0">
                <a:solidFill>
                  <a:srgbClr val="FF0000"/>
                </a:solidFill>
              </a:rPr>
              <a:t>ตั้งชื่ออะไรก็ได้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ออกจาก </a:t>
            </a:r>
            <a:r>
              <a:rPr lang="en-US" sz="2400" dirty="0" err="1" smtClean="0">
                <a:solidFill>
                  <a:srgbClr val="FF0000"/>
                </a:solidFill>
              </a:rPr>
              <a:t>env</a:t>
            </a:r>
            <a:r>
              <a:rPr lang="th-TH" sz="2400" dirty="0" smtClean="0">
                <a:solidFill>
                  <a:srgbClr val="FF0000"/>
                </a:solidFill>
              </a:rPr>
              <a:t> ใช้คำสั่ง </a:t>
            </a:r>
            <a:r>
              <a:rPr lang="en-US" sz="2400" dirty="0" err="1" smtClean="0">
                <a:solidFill>
                  <a:srgbClr val="FF0000"/>
                </a:solidFill>
              </a:rPr>
              <a:t>conda</a:t>
            </a:r>
            <a:r>
              <a:rPr lang="en-US" sz="2400" dirty="0" smtClean="0">
                <a:solidFill>
                  <a:srgbClr val="FF0000"/>
                </a:solidFill>
              </a:rPr>
              <a:t> deactivate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468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Hello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67" y="843280"/>
            <a:ext cx="118147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/>
              <a:t>	</a:t>
            </a:r>
            <a:r>
              <a:rPr lang="th-TH" sz="2400" dirty="0" smtClean="0"/>
              <a:t>สร้างไฟล์ </a:t>
            </a:r>
            <a:r>
              <a:rPr lang="en-US" sz="2400" dirty="0" smtClean="0"/>
              <a:t>hello.py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/>
              <a:t>		import </a:t>
            </a:r>
            <a:r>
              <a:rPr lang="en-US" sz="2400" dirty="0" err="1" smtClean="0"/>
              <a:t>qiskit</a:t>
            </a:r>
            <a:endParaRPr lang="en-US" sz="2400" dirty="0" smtClean="0"/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/>
              <a:t>		print(</a:t>
            </a:r>
            <a:r>
              <a:rPr lang="en-US" sz="2400" dirty="0" err="1" smtClean="0"/>
              <a:t>qiskit</a:t>
            </a:r>
            <a:r>
              <a:rPr lang="en-US" sz="2400" dirty="0" smtClean="0"/>
              <a:t>.__version__)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/>
              <a:t>		print('Hello World')</a:t>
            </a:r>
            <a:endParaRPr lang="th-TH" sz="2400" dirty="0" smtClean="0"/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 smtClean="0"/>
              <a:t>	</a:t>
            </a:r>
            <a:r>
              <a:rPr lang="th-TH" sz="2400" dirty="0" smtClean="0"/>
              <a:t>รันโปรแกรม</a:t>
            </a:r>
            <a:endParaRPr lang="th-TH" sz="2400" dirty="0"/>
          </a:p>
          <a:p>
            <a:pPr>
              <a:tabLst>
                <a:tab pos="461963" algn="l"/>
                <a:tab pos="914400" algn="l"/>
              </a:tabLst>
            </a:pPr>
            <a:r>
              <a:rPr lang="th-TH" sz="2400" dirty="0" smtClean="0"/>
              <a:t>		</a:t>
            </a:r>
            <a:r>
              <a:rPr lang="en-US" sz="2400" dirty="0" smtClean="0"/>
              <a:t>python hello.py</a:t>
            </a:r>
            <a:endParaRPr lang="th-TH" sz="2400" dirty="0" smtClean="0"/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/>
              <a:t>	</a:t>
            </a:r>
            <a:r>
              <a:rPr lang="th-TH" sz="2400" dirty="0" smtClean="0"/>
              <a:t>ผลลัพธ์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th-TH" sz="2400" dirty="0"/>
              <a:t>	</a:t>
            </a:r>
            <a:r>
              <a:rPr lang="th-TH" sz="2400" dirty="0" smtClean="0"/>
              <a:t>	</a:t>
            </a:r>
            <a:r>
              <a:rPr lang="en-US" sz="2400" dirty="0"/>
              <a:t>0.17.0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th-TH" sz="2400" dirty="0" smtClean="0"/>
              <a:t>		</a:t>
            </a:r>
            <a:r>
              <a:rPr lang="en-US" sz="2400" dirty="0" smtClean="0"/>
              <a:t>Hello World</a:t>
            </a:r>
            <a:endParaRPr lang="th-TH" sz="2400" dirty="0" smtClean="0"/>
          </a:p>
          <a:p>
            <a:pPr>
              <a:tabLst>
                <a:tab pos="461963" algn="l"/>
                <a:tab pos="914400" algn="l"/>
              </a:tabLst>
            </a:pPr>
            <a:endParaRPr lang="th-TH" sz="2400" dirty="0"/>
          </a:p>
          <a:p>
            <a:pPr>
              <a:tabLst>
                <a:tab pos="461963" algn="l"/>
                <a:tab pos="914400" algn="l"/>
              </a:tabLst>
            </a:pPr>
            <a:r>
              <a:rPr lang="th-TH" sz="2400" dirty="0" smtClean="0"/>
              <a:t>	ออกจาก </a:t>
            </a:r>
            <a:r>
              <a:rPr lang="en-US" sz="2400" dirty="0" smtClean="0"/>
              <a:t>environment</a:t>
            </a:r>
          </a:p>
          <a:p>
            <a:pPr>
              <a:tabLst>
                <a:tab pos="461963" algn="l"/>
                <a:tab pos="914400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conda</a:t>
            </a:r>
            <a:r>
              <a:rPr lang="en-US" sz="2400" dirty="0" smtClean="0"/>
              <a:t> deactivate</a:t>
            </a:r>
            <a:endParaRPr lang="th-TH" sz="2400" dirty="0" smtClean="0"/>
          </a:p>
        </p:txBody>
      </p:sp>
    </p:spTree>
    <p:extLst>
      <p:ext uri="{BB962C8B-B14F-4D97-AF65-F5344CB8AC3E}">
        <p14:creationId xmlns:p14="http://schemas.microsoft.com/office/powerpoint/2010/main" val="2990963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775" y="1431008"/>
            <a:ext cx="9696450" cy="35623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Installation (Google </a:t>
            </a:r>
            <a:r>
              <a:rPr lang="en-US" dirty="0" err="1" smtClean="0"/>
              <a:t>Colab</a:t>
            </a:r>
            <a:r>
              <a:rPr lang="en-US" dirty="0" smtClean="0"/>
              <a:t>)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064229" y="2696637"/>
            <a:ext cx="1884084" cy="11023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48313" y="3568169"/>
            <a:ext cx="1601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ตั้งชื่อ </a:t>
            </a:r>
            <a:r>
              <a:rPr lang="en-US" sz="2400" dirty="0" smtClean="0">
                <a:solidFill>
                  <a:srgbClr val="FF0000"/>
                </a:solidFill>
              </a:rPr>
              <a:t>project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3836709" y="4148664"/>
            <a:ext cx="2111604" cy="27250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48312" y="4190338"/>
            <a:ext cx="42232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ติดตั้ง </a:t>
            </a:r>
            <a:r>
              <a:rPr lang="en-US" sz="2400" dirty="0" err="1" smtClean="0">
                <a:solidFill>
                  <a:srgbClr val="FF0000"/>
                </a:solidFill>
              </a:rPr>
              <a:t>Qiskit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th-TH" sz="2400" dirty="0" smtClean="0">
                <a:solidFill>
                  <a:srgbClr val="FF0000"/>
                </a:solidFill>
              </a:rPr>
              <a:t>ทำครั้งเดียวต่อ </a:t>
            </a:r>
            <a:r>
              <a:rPr lang="en-US" sz="2400" dirty="0" smtClean="0">
                <a:solidFill>
                  <a:srgbClr val="FF0000"/>
                </a:solidFill>
              </a:rPr>
              <a:t>1 project</a:t>
            </a:r>
            <a:r>
              <a:rPr lang="th-TH" sz="2400" dirty="0" smtClean="0">
                <a:solidFill>
                  <a:srgbClr val="FF0000"/>
                </a:solidFill>
              </a:rPr>
              <a:t/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ครั้งต่อไปเขียนโค้ดได้เลย ไม่ต้องมีคำสั่ง</a:t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!pip install </a:t>
            </a:r>
            <a:r>
              <a:rPr lang="en-US" sz="2400" dirty="0" err="1" smtClean="0">
                <a:solidFill>
                  <a:srgbClr val="FF0000"/>
                </a:solidFill>
              </a:rPr>
              <a:t>qiskit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064470" y="4298503"/>
            <a:ext cx="105266" cy="11313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02091" y="5521088"/>
            <a:ext cx="1318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solidFill>
                  <a:srgbClr val="FF0000"/>
                </a:solidFill>
              </a:rPr>
              <a:t>รันโปรแกรม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76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68" y="172015"/>
            <a:ext cx="1181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 b="1"/>
            </a:lvl1pPr>
          </a:lstStyle>
          <a:p>
            <a:r>
              <a:rPr lang="en-US" dirty="0" smtClean="0"/>
              <a:t>First Quantum Circuit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979" y="0"/>
            <a:ext cx="4869021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535" y="846017"/>
            <a:ext cx="4180185" cy="20479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535" y="3062430"/>
            <a:ext cx="2148185" cy="6635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535" y="3894469"/>
            <a:ext cx="4049427" cy="274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14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229" y="79985"/>
            <a:ext cx="6033157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import </a:t>
            </a:r>
            <a:r>
              <a:rPr lang="en-US" sz="2400" dirty="0" err="1"/>
              <a:t>numpy</a:t>
            </a:r>
            <a:r>
              <a:rPr lang="en-US" sz="2400" dirty="0"/>
              <a:t> as np</a:t>
            </a:r>
          </a:p>
          <a:p>
            <a:r>
              <a:rPr lang="en-US" sz="2400" dirty="0"/>
              <a:t>from </a:t>
            </a:r>
            <a:r>
              <a:rPr lang="en-US" sz="2400" dirty="0" err="1"/>
              <a:t>qiskit</a:t>
            </a:r>
            <a:r>
              <a:rPr lang="en-US" sz="2400" dirty="0"/>
              <a:t> import(</a:t>
            </a:r>
          </a:p>
          <a:p>
            <a:r>
              <a:rPr lang="en-US" sz="2400" dirty="0"/>
              <a:t>    </a:t>
            </a:r>
            <a:r>
              <a:rPr lang="en-US" sz="2400" dirty="0" err="1"/>
              <a:t>QuantumCircuit</a:t>
            </a:r>
            <a:r>
              <a:rPr lang="en-US" sz="2400" dirty="0"/>
              <a:t>,</a:t>
            </a:r>
          </a:p>
          <a:p>
            <a:r>
              <a:rPr lang="en-US" sz="2400" dirty="0"/>
              <a:t>    execute,</a:t>
            </a:r>
          </a:p>
          <a:p>
            <a:r>
              <a:rPr lang="en-US" sz="2400" dirty="0"/>
              <a:t>    Aer)</a:t>
            </a:r>
          </a:p>
          <a:p>
            <a:r>
              <a:rPr lang="en-US" sz="2400" dirty="0"/>
              <a:t>from </a:t>
            </a:r>
            <a:r>
              <a:rPr lang="en-US" sz="2400" dirty="0" err="1"/>
              <a:t>qiskit.visualization</a:t>
            </a:r>
            <a:r>
              <a:rPr lang="en-US" sz="2400" dirty="0"/>
              <a:t> import </a:t>
            </a:r>
            <a:r>
              <a:rPr lang="en-US" sz="2400" dirty="0" err="1"/>
              <a:t>plot_histogram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simulator = </a:t>
            </a:r>
            <a:r>
              <a:rPr lang="en-US" sz="2400" dirty="0" err="1"/>
              <a:t>Aer.get_backend</a:t>
            </a:r>
            <a:r>
              <a:rPr lang="en-US" sz="2400" dirty="0"/>
              <a:t>('</a:t>
            </a:r>
            <a:r>
              <a:rPr lang="en-US" sz="2400" dirty="0" err="1"/>
              <a:t>qasm_simulator</a:t>
            </a:r>
            <a:r>
              <a:rPr lang="en-US" sz="2400" dirty="0"/>
              <a:t>')</a:t>
            </a:r>
          </a:p>
          <a:p>
            <a:r>
              <a:rPr lang="en-US" sz="2400" dirty="0"/>
              <a:t>circuit = </a:t>
            </a:r>
            <a:r>
              <a:rPr lang="en-US" sz="2400" dirty="0" err="1"/>
              <a:t>QuantumCircuit</a:t>
            </a:r>
            <a:r>
              <a:rPr lang="en-US" sz="2400" dirty="0"/>
              <a:t>(2, 2)</a:t>
            </a:r>
          </a:p>
          <a:p>
            <a:r>
              <a:rPr lang="en-US" sz="2400" dirty="0" err="1"/>
              <a:t>circuit.h</a:t>
            </a:r>
            <a:r>
              <a:rPr lang="en-US" sz="2400" dirty="0"/>
              <a:t>(0)</a:t>
            </a:r>
          </a:p>
          <a:p>
            <a:r>
              <a:rPr lang="en-US" sz="2400" dirty="0"/>
              <a:t>circuit.cx(0, 1)</a:t>
            </a:r>
          </a:p>
          <a:p>
            <a:r>
              <a:rPr lang="en-US" sz="2400" dirty="0" err="1"/>
              <a:t>circuit.measure</a:t>
            </a:r>
            <a:r>
              <a:rPr lang="en-US" sz="2400" dirty="0"/>
              <a:t>([0,1], [0,1])</a:t>
            </a:r>
          </a:p>
          <a:p>
            <a:r>
              <a:rPr lang="en-US" sz="2400" dirty="0"/>
              <a:t>job = execute(circuit, simulator, shots=1000)</a:t>
            </a:r>
          </a:p>
          <a:p>
            <a:r>
              <a:rPr lang="en-US" sz="2400" dirty="0"/>
              <a:t>result = </a:t>
            </a:r>
            <a:r>
              <a:rPr lang="en-US" sz="2400" dirty="0" err="1"/>
              <a:t>job.result</a:t>
            </a:r>
            <a:r>
              <a:rPr lang="en-US" sz="2400" dirty="0"/>
              <a:t>()</a:t>
            </a:r>
          </a:p>
          <a:p>
            <a:r>
              <a:rPr lang="en-US" sz="2400" dirty="0"/>
              <a:t>counts = </a:t>
            </a:r>
            <a:r>
              <a:rPr lang="en-US" sz="2400" dirty="0" err="1"/>
              <a:t>result.get_counts</a:t>
            </a:r>
            <a:r>
              <a:rPr lang="en-US" sz="2400" dirty="0"/>
              <a:t>(circuit)</a:t>
            </a:r>
          </a:p>
          <a:p>
            <a:r>
              <a:rPr lang="en-US" sz="2400" dirty="0"/>
              <a:t>print("\</a:t>
            </a:r>
            <a:r>
              <a:rPr lang="en-US" sz="2400" dirty="0" err="1"/>
              <a:t>nTotal</a:t>
            </a:r>
            <a:r>
              <a:rPr lang="en-US" sz="2400" dirty="0"/>
              <a:t> count 00 and 11 are:", counts)</a:t>
            </a:r>
          </a:p>
          <a:p>
            <a:r>
              <a:rPr lang="en-US" sz="2400" dirty="0"/>
              <a:t>print(circuit)</a:t>
            </a:r>
          </a:p>
          <a:p>
            <a:r>
              <a:rPr lang="en-US" sz="2400" dirty="0" err="1"/>
              <a:t>circuit.draw</a:t>
            </a:r>
            <a:r>
              <a:rPr lang="en-US" sz="2400" dirty="0"/>
              <a:t>(output='</a:t>
            </a:r>
            <a:r>
              <a:rPr lang="en-US" sz="2400" dirty="0" err="1"/>
              <a:t>mpl</a:t>
            </a:r>
            <a:r>
              <a:rPr lang="en-US" sz="2400" dirty="0"/>
              <a:t>',filename='epr.png')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888" y="2011016"/>
            <a:ext cx="5387023" cy="2010978"/>
          </a:xfrm>
          <a:prstGeom prst="rect">
            <a:avLst/>
          </a:prstGeom>
        </p:spPr>
      </p:pic>
      <p:pic>
        <p:nvPicPr>
          <p:cNvPr id="2050" name="Picture 2" descr="http://192.168.2.36/ep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6132" y="4211366"/>
            <a:ext cx="3822537" cy="247016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2268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7" y="343890"/>
            <a:ext cx="8677693" cy="59754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789282" y="6550223"/>
            <a:ext cx="74027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https://qiskit-staging.mybluemix.net/documentation/terra/summary_of_quantum_operations.html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29196" y="2731439"/>
            <a:ext cx="968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00 -&gt; 00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01 -&gt; 01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10 -&gt; 11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11 -&gt; 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29196" y="5047617"/>
            <a:ext cx="968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00 -&gt; 00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01 -&gt; 11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10 -&gt; 10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11 -&gt; 01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21577" y="2505196"/>
            <a:ext cx="4327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B0F0"/>
                </a:solidFill>
              </a:rPr>
              <a:t>Qiskit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th-TH" sz="2400" dirty="0" smtClean="0">
                <a:solidFill>
                  <a:srgbClr val="00B0F0"/>
                </a:solidFill>
              </a:rPr>
              <a:t>เอา</a:t>
            </a:r>
            <a:r>
              <a:rPr lang="en-US" sz="2400" dirty="0" smtClean="0">
                <a:solidFill>
                  <a:srgbClr val="00B0F0"/>
                </a:solidFill>
              </a:rPr>
              <a:t> MSB </a:t>
            </a:r>
            <a:r>
              <a:rPr lang="th-TH" sz="2400" dirty="0" smtClean="0">
                <a:solidFill>
                  <a:srgbClr val="00B0F0"/>
                </a:solidFill>
              </a:rPr>
              <a:t>ไว้ทาง</a:t>
            </a:r>
            <a:r>
              <a:rPr lang="th-TH" sz="2400" dirty="0" smtClean="0">
                <a:solidFill>
                  <a:srgbClr val="FF0000"/>
                </a:solidFill>
              </a:rPr>
              <a:t>ซ้าย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th-TH" sz="2400" dirty="0" smtClean="0">
                <a:solidFill>
                  <a:srgbClr val="00B0F0"/>
                </a:solidFill>
              </a:rPr>
              <a:t>เช่น </a:t>
            </a:r>
            <a:r>
              <a:rPr lang="en-US" sz="2400" dirty="0" smtClean="0">
                <a:solidFill>
                  <a:srgbClr val="FF0000"/>
                </a:solidFill>
              </a:rPr>
              <a:t>Q</a:t>
            </a:r>
            <a:r>
              <a:rPr lang="en-US" sz="2400" baseline="-25000" dirty="0" smtClean="0">
                <a:solidFill>
                  <a:srgbClr val="FF0000"/>
                </a:solidFill>
              </a:rPr>
              <a:t>3</a:t>
            </a:r>
            <a:r>
              <a:rPr lang="en-US" sz="2400" dirty="0" smtClean="0">
                <a:solidFill>
                  <a:srgbClr val="00B0F0"/>
                </a:solidFill>
              </a:rPr>
              <a:t>Q</a:t>
            </a:r>
            <a:r>
              <a:rPr lang="en-US" sz="2400" baseline="-25000" dirty="0" smtClean="0">
                <a:solidFill>
                  <a:srgbClr val="00B0F0"/>
                </a:solidFill>
              </a:rPr>
              <a:t>2</a:t>
            </a:r>
            <a:r>
              <a:rPr lang="en-US" sz="2400" dirty="0" smtClean="0">
                <a:solidFill>
                  <a:srgbClr val="00B0F0"/>
                </a:solidFill>
              </a:rPr>
              <a:t>Q</a:t>
            </a:r>
            <a:r>
              <a:rPr lang="en-US" sz="2400" baseline="-25000" dirty="0" smtClean="0">
                <a:solidFill>
                  <a:srgbClr val="00B0F0"/>
                </a:solidFill>
              </a:rPr>
              <a:t>1</a:t>
            </a:r>
            <a:r>
              <a:rPr lang="en-US" sz="2400" dirty="0" smtClean="0">
                <a:solidFill>
                  <a:srgbClr val="00B0F0"/>
                </a:solidFill>
              </a:rPr>
              <a:t>Q</a:t>
            </a:r>
            <a:r>
              <a:rPr lang="en-US" sz="2400" baseline="-25000" dirty="0" smtClean="0">
                <a:solidFill>
                  <a:srgbClr val="00B0F0"/>
                </a:solidFill>
              </a:rPr>
              <a:t>0 </a:t>
            </a:r>
            <a:r>
              <a:rPr lang="th-TH" sz="2400" dirty="0">
                <a:solidFill>
                  <a:srgbClr val="00B0F0"/>
                </a:solidFill>
              </a:rPr>
              <a:t>ดังนั้นเวลาวาดวงจร</a:t>
            </a:r>
          </a:p>
          <a:p>
            <a:r>
              <a:rPr lang="th-TH" sz="2400" dirty="0" smtClean="0">
                <a:solidFill>
                  <a:srgbClr val="00B0F0"/>
                </a:solidFill>
              </a:rPr>
              <a:t>ถ้าจะอธิบาย </a:t>
            </a:r>
            <a:r>
              <a:rPr lang="en-US" sz="2400" dirty="0" smtClean="0">
                <a:solidFill>
                  <a:srgbClr val="00B0F0"/>
                </a:solidFill>
              </a:rPr>
              <a:t>gate/circuit </a:t>
            </a:r>
            <a:r>
              <a:rPr lang="th-TH" sz="2400" dirty="0" smtClean="0">
                <a:solidFill>
                  <a:srgbClr val="00B0F0"/>
                </a:solidFill>
              </a:rPr>
              <a:t>ด้วย </a:t>
            </a:r>
            <a:r>
              <a:rPr lang="en-US" sz="2400" dirty="0" smtClean="0">
                <a:solidFill>
                  <a:srgbClr val="00B0F0"/>
                </a:solidFill>
              </a:rPr>
              <a:t>matrix</a:t>
            </a:r>
            <a:br>
              <a:rPr lang="en-US" sz="2400" dirty="0" smtClean="0">
                <a:solidFill>
                  <a:srgbClr val="00B0F0"/>
                </a:solidFill>
              </a:rPr>
            </a:br>
            <a:r>
              <a:rPr lang="th-TH" sz="2400" dirty="0" smtClean="0">
                <a:solidFill>
                  <a:srgbClr val="00B0F0"/>
                </a:solidFill>
              </a:rPr>
              <a:t>ให้</a:t>
            </a:r>
            <a:r>
              <a:rPr lang="th-TH" sz="2400" dirty="0">
                <a:solidFill>
                  <a:srgbClr val="00B0F0"/>
                </a:solidFill>
              </a:rPr>
              <a:t>เอา </a:t>
            </a:r>
            <a:r>
              <a:rPr lang="en-US" sz="2400" dirty="0" smtClean="0">
                <a:solidFill>
                  <a:srgbClr val="00B0F0"/>
                </a:solidFill>
              </a:rPr>
              <a:t>MSB </a:t>
            </a:r>
            <a:r>
              <a:rPr lang="th-TH" sz="2400" dirty="0" smtClean="0">
                <a:solidFill>
                  <a:srgbClr val="00B0F0"/>
                </a:solidFill>
              </a:rPr>
              <a:t>ไว้บนสุด</a:t>
            </a:r>
            <a:r>
              <a:rPr lang="en-US" sz="2400" dirty="0" smtClean="0">
                <a:solidFill>
                  <a:srgbClr val="00B0F0"/>
                </a:solidFill>
              </a:rPr>
              <a:t> (</a:t>
            </a:r>
            <a:r>
              <a:rPr lang="th-TH" sz="2400" dirty="0" smtClean="0">
                <a:solidFill>
                  <a:srgbClr val="00B0F0"/>
                </a:solidFill>
              </a:rPr>
              <a:t>ดูหน้าถัดไป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baseline="-250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21578" y="5063658"/>
            <a:ext cx="3996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>
                <a:solidFill>
                  <a:srgbClr val="00B0F0"/>
                </a:solidFill>
              </a:rPr>
              <a:t>ไม่จำเป็น</a:t>
            </a:r>
            <a:r>
              <a:rPr lang="th-TH" sz="2400" dirty="0" smtClean="0">
                <a:solidFill>
                  <a:srgbClr val="00B0F0"/>
                </a:solidFill>
              </a:rPr>
              <a:t>อย่าทำแบบนี้</a:t>
            </a:r>
            <a:endParaRPr lang="th-TH" sz="2400" dirty="0">
              <a:solidFill>
                <a:srgbClr val="00B0F0"/>
              </a:solidFill>
            </a:endParaRPr>
          </a:p>
          <a:p>
            <a:r>
              <a:rPr lang="th-TH" sz="2400" dirty="0">
                <a:solidFill>
                  <a:srgbClr val="00B0F0"/>
                </a:solidFill>
              </a:rPr>
              <a:t>ทำให้สับสนเปล่า </a:t>
            </a:r>
            <a:r>
              <a:rPr lang="th-TH" sz="2400" dirty="0" smtClean="0">
                <a:solidFill>
                  <a:srgbClr val="00B0F0"/>
                </a:solidFill>
              </a:rPr>
              <a:t>ๆ </a:t>
            </a:r>
            <a:r>
              <a:rPr lang="en-US" sz="2400" dirty="0" smtClean="0">
                <a:solidFill>
                  <a:srgbClr val="00B0F0"/>
                </a:solidFill>
              </a:rPr>
              <a:t>(</a:t>
            </a:r>
            <a:r>
              <a:rPr lang="th-TH" sz="2400" dirty="0" smtClean="0">
                <a:solidFill>
                  <a:srgbClr val="00B0F0"/>
                </a:solidFill>
              </a:rPr>
              <a:t>ความเห็นส่วนตัวนะ</a:t>
            </a:r>
            <a:r>
              <a:rPr lang="en-US" sz="2400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536569" y="2422689"/>
            <a:ext cx="46191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667839" y="2422689"/>
            <a:ext cx="46191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28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4018</TotalTime>
  <Words>926</Words>
  <Application>Microsoft Office PowerPoint</Application>
  <PresentationFormat>Widescreen</PresentationFormat>
  <Paragraphs>227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Cordia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617</cp:revision>
  <dcterms:created xsi:type="dcterms:W3CDTF">2016-08-03T10:08:11Z</dcterms:created>
  <dcterms:modified xsi:type="dcterms:W3CDTF">2021-04-17T16:31:17Z</dcterms:modified>
</cp:coreProperties>
</file>