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5" r:id="rId2"/>
    <p:sldId id="407" r:id="rId3"/>
    <p:sldId id="408" r:id="rId4"/>
    <p:sldId id="409" r:id="rId5"/>
    <p:sldId id="404" r:id="rId6"/>
    <p:sldId id="410" r:id="rId7"/>
    <p:sldId id="403" r:id="rId8"/>
    <p:sldId id="411" r:id="rId9"/>
    <p:sldId id="412" r:id="rId10"/>
    <p:sldId id="381" r:id="rId11"/>
    <p:sldId id="395" r:id="rId12"/>
    <p:sldId id="414" r:id="rId13"/>
    <p:sldId id="413" r:id="rId14"/>
    <p:sldId id="396" r:id="rId15"/>
    <p:sldId id="402" r:id="rId16"/>
    <p:sldId id="397" r:id="rId17"/>
    <p:sldId id="399" r:id="rId18"/>
    <p:sldId id="400" r:id="rId19"/>
    <p:sldId id="4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147B8-ACA9-4ED6-A3EC-A12015A47A7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33F9-449C-4ED9-83C7-E5BDED5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5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8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9990" y="2781939"/>
            <a:ext cx="90120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Quantum Cryptography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2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B92 QKD Protocol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5925" y="1004935"/>
            <a:ext cx="115884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Alice </a:t>
            </a:r>
            <a:r>
              <a:rPr lang="th-TH" dirty="0" smtClean="0"/>
              <a:t>สุ่ม</a:t>
            </a:r>
            <a:r>
              <a:rPr lang="en-US" dirty="0" smtClean="0"/>
              <a:t> string a</a:t>
            </a:r>
          </a:p>
          <a:p>
            <a:r>
              <a:rPr lang="en-US" dirty="0" smtClean="0"/>
              <a:t>	string a		0	</a:t>
            </a:r>
            <a:r>
              <a:rPr lang="en-US" b="1" dirty="0" smtClean="0">
                <a:solidFill>
                  <a:srgbClr val="92D050"/>
                </a:solidFill>
              </a:rPr>
              <a:t>0</a:t>
            </a:r>
            <a:r>
              <a:rPr lang="en-US" dirty="0" smtClean="0"/>
              <a:t>	</a:t>
            </a:r>
            <a:r>
              <a:rPr lang="en-US" b="1" dirty="0">
                <a:solidFill>
                  <a:srgbClr val="92D050"/>
                </a:solidFill>
              </a:rPr>
              <a:t>1</a:t>
            </a:r>
            <a:r>
              <a:rPr lang="en-US" dirty="0" smtClean="0"/>
              <a:t>	1	(data bits)</a:t>
            </a:r>
          </a:p>
          <a:p>
            <a:r>
              <a:rPr lang="en-US" dirty="0"/>
              <a:t>	</a:t>
            </a:r>
            <a:r>
              <a:rPr lang="en-US" dirty="0" smtClean="0"/>
              <a:t>		|0&gt;	|0&gt;	|+&gt;	|+&gt;	</a:t>
            </a:r>
            <a:r>
              <a:rPr lang="en-US" dirty="0"/>
              <a:t>qubits </a:t>
            </a:r>
            <a:r>
              <a:rPr lang="th-TH" dirty="0"/>
              <a:t>ที่ส่งให้ </a:t>
            </a:r>
            <a:r>
              <a:rPr lang="en-US" dirty="0" smtClean="0"/>
              <a:t>Bob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Alice </a:t>
            </a:r>
            <a:r>
              <a:rPr lang="th-TH" dirty="0" smtClean="0"/>
              <a:t>ส่ง </a:t>
            </a:r>
            <a:r>
              <a:rPr lang="en-US" dirty="0" smtClean="0"/>
              <a:t>qubits </a:t>
            </a:r>
            <a:r>
              <a:rPr lang="th-TH" dirty="0" smtClean="0"/>
              <a:t>ให้ </a:t>
            </a:r>
            <a:r>
              <a:rPr lang="en-US" dirty="0" smtClean="0"/>
              <a:t>Bob</a:t>
            </a:r>
            <a:endParaRPr lang="th-T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 </a:t>
            </a:r>
            <a:r>
              <a:rPr lang="th-TH" dirty="0"/>
              <a:t>อาจจะแอบวัด </a:t>
            </a:r>
            <a:r>
              <a:rPr lang="en-US" dirty="0"/>
              <a:t>qubit </a:t>
            </a:r>
            <a:r>
              <a:rPr lang="th-TH" dirty="0"/>
              <a:t>ทั้งหมด หรือบาง </a:t>
            </a:r>
            <a:r>
              <a:rPr lang="en-US" dirty="0"/>
              <a:t>qubit </a:t>
            </a:r>
            <a:r>
              <a:rPr lang="en-US" dirty="0" smtClean="0"/>
              <a:t>(</a:t>
            </a:r>
            <a:r>
              <a:rPr lang="th-TH" dirty="0" smtClean="0"/>
              <a:t>อาจจะมี </a:t>
            </a:r>
            <a:r>
              <a:rPr lang="en-US" dirty="0" smtClean="0"/>
              <a:t>noise </a:t>
            </a:r>
            <a:r>
              <a:rPr lang="th-TH" dirty="0" smtClean="0"/>
              <a:t>ด้วยก็ได้</a:t>
            </a:r>
            <a:r>
              <a:rPr lang="en-US" dirty="0"/>
              <a:t>)</a:t>
            </a:r>
            <a:endParaRPr lang="th-T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Bob </a:t>
            </a:r>
            <a:r>
              <a:rPr lang="th-TH" dirty="0" smtClean="0"/>
              <a:t>สุ่ม </a:t>
            </a:r>
            <a:r>
              <a:rPr lang="en-US" dirty="0" smtClean="0"/>
              <a:t>string a’		0	</a:t>
            </a:r>
            <a:r>
              <a:rPr lang="en-US" b="1" dirty="0">
                <a:solidFill>
                  <a:srgbClr val="92D050"/>
                </a:solidFill>
              </a:rPr>
              <a:t>1</a:t>
            </a:r>
            <a:r>
              <a:rPr lang="en-US" dirty="0" smtClean="0"/>
              <a:t>	</a:t>
            </a:r>
            <a:r>
              <a:rPr lang="en-US" b="1" dirty="0">
                <a:solidFill>
                  <a:srgbClr val="92D050"/>
                </a:solidFill>
              </a:rPr>
              <a:t>0</a:t>
            </a:r>
            <a:r>
              <a:rPr lang="en-US" dirty="0" smtClean="0"/>
              <a:t>	1</a:t>
            </a:r>
            <a:endParaRPr lang="th-T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Bob </a:t>
            </a:r>
            <a:r>
              <a:rPr lang="th-TH" dirty="0" smtClean="0"/>
              <a:t>วัดแต่ละ </a:t>
            </a:r>
            <a:r>
              <a:rPr lang="en-US" dirty="0" smtClean="0"/>
              <a:t>qubit </a:t>
            </a:r>
            <a:r>
              <a:rPr lang="th-TH" dirty="0" smtClean="0"/>
              <a:t>โดยสุ่มเลือก </a:t>
            </a:r>
            <a:r>
              <a:rPr lang="en-US" dirty="0" smtClean="0"/>
              <a:t>computational basis </a:t>
            </a:r>
            <a:r>
              <a:rPr lang="th-TH" dirty="0" smtClean="0"/>
              <a:t>ตาม </a:t>
            </a:r>
            <a:r>
              <a:rPr lang="en-US" dirty="0" smtClean="0"/>
              <a:t>string a’ (0 </a:t>
            </a:r>
            <a:r>
              <a:rPr lang="th-TH" dirty="0" smtClean="0"/>
              <a:t>ใช้ </a:t>
            </a:r>
            <a:r>
              <a:rPr lang="en-US" dirty="0" smtClean="0"/>
              <a:t>basis |0&gt; </a:t>
            </a:r>
            <a:r>
              <a:rPr lang="th-TH" dirty="0" smtClean="0"/>
              <a:t>และ </a:t>
            </a:r>
            <a:r>
              <a:rPr lang="en-US" dirty="0" smtClean="0"/>
              <a:t>|1&gt;, 1 </a:t>
            </a:r>
            <a:r>
              <a:rPr lang="th-TH" dirty="0" smtClean="0"/>
              <a:t>ใช้ </a:t>
            </a:r>
            <a:r>
              <a:rPr lang="en-US" dirty="0" smtClean="0"/>
              <a:t>basis |+&gt;</a:t>
            </a:r>
            <a:r>
              <a:rPr lang="th-TH" dirty="0" smtClean="0"/>
              <a:t> และ </a:t>
            </a:r>
            <a:r>
              <a:rPr lang="en-US" dirty="0" smtClean="0"/>
              <a:t>|-&gt;)</a:t>
            </a:r>
          </a:p>
          <a:p>
            <a:r>
              <a:rPr lang="en-US" dirty="0"/>
              <a:t>	</a:t>
            </a:r>
            <a:r>
              <a:rPr lang="th-TH" dirty="0" smtClean="0"/>
              <a:t>วัดได้</a:t>
            </a:r>
            <a:r>
              <a:rPr lang="en-US" dirty="0" smtClean="0"/>
              <a:t> data	</a:t>
            </a:r>
            <a:r>
              <a:rPr lang="th-TH" dirty="0" smtClean="0"/>
              <a:t>	</a:t>
            </a:r>
            <a:r>
              <a:rPr lang="en-US" dirty="0" smtClean="0"/>
              <a:t>0	</a:t>
            </a:r>
            <a:r>
              <a:rPr lang="en-US" b="1" dirty="0">
                <a:solidFill>
                  <a:srgbClr val="92D050"/>
                </a:solidFill>
              </a:rPr>
              <a:t>0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	</a:t>
            </a:r>
            <a:r>
              <a:rPr lang="en-US" b="1" dirty="0">
                <a:solidFill>
                  <a:srgbClr val="92D050"/>
                </a:solidFill>
              </a:rPr>
              <a:t>0</a:t>
            </a:r>
            <a:r>
              <a:rPr lang="en-US" dirty="0" smtClean="0"/>
              <a:t>/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	0	</a:t>
            </a:r>
            <a:r>
              <a:rPr lang="th-TH" dirty="0" smtClean="0"/>
              <a:t>วัดได้ </a:t>
            </a:r>
            <a:r>
              <a:rPr lang="en-US" dirty="0" smtClean="0"/>
              <a:t>|0&gt;</a:t>
            </a:r>
            <a:r>
              <a:rPr lang="en-US" dirty="0"/>
              <a:t> </a:t>
            </a:r>
            <a:r>
              <a:rPr lang="th-TH" dirty="0" smtClean="0"/>
              <a:t>หรือ </a:t>
            </a:r>
            <a:r>
              <a:rPr lang="en-US" dirty="0" smtClean="0"/>
              <a:t>|+&gt; </a:t>
            </a:r>
            <a:r>
              <a:rPr lang="th-TH" dirty="0" smtClean="0"/>
              <a:t>คือ </a:t>
            </a:r>
            <a:r>
              <a:rPr lang="en-US" dirty="0" smtClean="0"/>
              <a:t>0    </a:t>
            </a:r>
            <a:r>
              <a:rPr lang="th-TH" dirty="0" smtClean="0"/>
              <a:t>วัดได้ </a:t>
            </a:r>
            <a:r>
              <a:rPr lang="en-US" dirty="0" smtClean="0"/>
              <a:t>|1&gt; </a:t>
            </a:r>
            <a:r>
              <a:rPr lang="th-TH" dirty="0" smtClean="0"/>
              <a:t>หรือ </a:t>
            </a:r>
            <a:r>
              <a:rPr lang="en-US" dirty="0" smtClean="0"/>
              <a:t>|</a:t>
            </a:r>
            <a:r>
              <a:rPr lang="en-US" dirty="0"/>
              <a:t>-</a:t>
            </a:r>
            <a:r>
              <a:rPr lang="en-US" dirty="0" smtClean="0"/>
              <a:t>&gt; </a:t>
            </a:r>
            <a:r>
              <a:rPr lang="th-TH" dirty="0" smtClean="0"/>
              <a:t>คือ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							</a:t>
            </a:r>
          </a:p>
          <a:p>
            <a:r>
              <a:rPr lang="th-TH" dirty="0" smtClean="0"/>
              <a:t>เมื่อ </a:t>
            </a:r>
            <a:r>
              <a:rPr lang="en-US" dirty="0" smtClean="0"/>
              <a:t>Bob </a:t>
            </a:r>
            <a:r>
              <a:rPr lang="th-TH" dirty="0" smtClean="0"/>
              <a:t>วัดเสร็จ </a:t>
            </a:r>
            <a:r>
              <a:rPr lang="en-US" dirty="0" smtClean="0"/>
              <a:t>Bob </a:t>
            </a:r>
            <a:r>
              <a:rPr lang="th-TH" dirty="0" smtClean="0"/>
              <a:t>จะประกาศ </a:t>
            </a:r>
            <a:r>
              <a:rPr lang="en-US" dirty="0" smtClean="0"/>
              <a:t>data </a:t>
            </a:r>
            <a:r>
              <a:rPr lang="th-TH" dirty="0" smtClean="0"/>
              <a:t>ออกมาทาง </a:t>
            </a:r>
            <a:r>
              <a:rPr lang="en-US" dirty="0" smtClean="0"/>
              <a:t>classical channel (</a:t>
            </a:r>
            <a:r>
              <a:rPr lang="th-TH" dirty="0" smtClean="0"/>
              <a:t>ไม่บอก </a:t>
            </a:r>
            <a:r>
              <a:rPr lang="en-US" dirty="0" smtClean="0"/>
              <a:t>a’)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Alice </a:t>
            </a:r>
            <a:r>
              <a:rPr lang="th-TH" dirty="0" smtClean="0"/>
              <a:t>กับ </a:t>
            </a:r>
            <a:r>
              <a:rPr lang="en-US" dirty="0" smtClean="0"/>
              <a:t>Bob </a:t>
            </a:r>
            <a:r>
              <a:rPr lang="th-TH" dirty="0" smtClean="0"/>
              <a:t>จะเก็บเฉพาะคอลัมน์ที่ </a:t>
            </a:r>
            <a:r>
              <a:rPr lang="en-US" dirty="0" smtClean="0"/>
              <a:t>data = 1 (</a:t>
            </a:r>
            <a:r>
              <a:rPr lang="th-TH" dirty="0" smtClean="0"/>
              <a:t>สีแดง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th-TH" dirty="0" smtClean="0"/>
              <a:t>ซึ่งเป็นคอลัมน์ที่ </a:t>
            </a:r>
            <a:r>
              <a:rPr lang="en-US" dirty="0" smtClean="0"/>
              <a:t>Alice </a:t>
            </a:r>
            <a:r>
              <a:rPr lang="th-TH" dirty="0" smtClean="0"/>
              <a:t>กับ </a:t>
            </a:r>
            <a:r>
              <a:rPr lang="en-US" dirty="0" smtClean="0"/>
              <a:t>Bob </a:t>
            </a:r>
            <a:r>
              <a:rPr lang="th-TH" dirty="0" smtClean="0"/>
              <a:t>เลือก </a:t>
            </a:r>
            <a:r>
              <a:rPr lang="en-US" dirty="0" smtClean="0"/>
              <a:t>computational basis </a:t>
            </a:r>
            <a:r>
              <a:rPr lang="th-TH" dirty="0" smtClean="0"/>
              <a:t>ไม่ตรงกัน </a:t>
            </a:r>
            <a:r>
              <a:rPr lang="en-US" dirty="0" smtClean="0"/>
              <a:t>(</a:t>
            </a:r>
            <a:r>
              <a:rPr lang="th-TH" dirty="0" smtClean="0"/>
              <a:t>เป็นกรณีเดียวที่ทำให้ได้ </a:t>
            </a:r>
            <a:r>
              <a:rPr lang="en-US" dirty="0" smtClean="0"/>
              <a:t>1)</a:t>
            </a:r>
            <a:r>
              <a:rPr lang="en-US" dirty="0"/>
              <a:t> </a:t>
            </a:r>
            <a:r>
              <a:rPr lang="th-TH" dirty="0" smtClean="0"/>
              <a:t>ดังนั้น</a:t>
            </a:r>
            <a:r>
              <a:rPr lang="en-US" dirty="0" smtClean="0"/>
              <a:t> Alice </a:t>
            </a:r>
            <a:r>
              <a:rPr lang="th-TH" dirty="0" smtClean="0"/>
              <a:t>และ </a:t>
            </a:r>
            <a:r>
              <a:rPr lang="en-US" dirty="0" smtClean="0"/>
              <a:t>Bob </a:t>
            </a:r>
            <a:r>
              <a:rPr lang="th-TH" dirty="0" smtClean="0"/>
              <a:t>จะใช้ </a:t>
            </a:r>
            <a:r>
              <a:rPr lang="en-US" dirty="0" smtClean="0"/>
              <a:t>a </a:t>
            </a:r>
            <a:r>
              <a:rPr lang="th-TH" dirty="0" smtClean="0"/>
              <a:t>และ</a:t>
            </a:r>
            <a:r>
              <a:rPr lang="en-US" dirty="0" smtClean="0"/>
              <a:t> a’</a:t>
            </a:r>
            <a:r>
              <a:rPr lang="th-TH" dirty="0" smtClean="0"/>
              <a:t> ที่ยังเหลืออยู่เป็น </a:t>
            </a:r>
            <a:r>
              <a:rPr lang="en-US" dirty="0" smtClean="0"/>
              <a:t>secret key</a:t>
            </a:r>
            <a:endParaRPr lang="th-T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smtClean="0"/>
              <a:t>เนื่องจาก </a:t>
            </a:r>
            <a:r>
              <a:rPr lang="en-US" dirty="0" smtClean="0"/>
              <a:t>a </a:t>
            </a:r>
            <a:r>
              <a:rPr lang="th-TH" dirty="0" smtClean="0"/>
              <a:t>และ </a:t>
            </a:r>
            <a:r>
              <a:rPr lang="en-US" dirty="0" smtClean="0"/>
              <a:t>a’ </a:t>
            </a:r>
            <a:r>
              <a:rPr lang="th-TH" dirty="0" smtClean="0"/>
              <a:t>ที่ยังเหลืออยู่จะมีค่าตรงกันข้ามกันเสมอ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Alice </a:t>
            </a:r>
            <a:r>
              <a:rPr lang="th-TH" dirty="0" smtClean="0"/>
              <a:t>ใช้ </a:t>
            </a:r>
            <a:r>
              <a:rPr lang="en-US" dirty="0" smtClean="0"/>
              <a:t>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Bob </a:t>
            </a:r>
            <a:r>
              <a:rPr lang="th-TH" dirty="0" smtClean="0"/>
              <a:t>ใช้ </a:t>
            </a:r>
            <a:r>
              <a:rPr lang="en-US" dirty="0" smtClean="0"/>
              <a:t>1 – a’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หรือ </a:t>
            </a:r>
            <a:r>
              <a:rPr lang="en-US" dirty="0" smtClean="0"/>
              <a:t>not </a:t>
            </a:r>
            <a:r>
              <a:rPr lang="th-TH" dirty="0" smtClean="0"/>
              <a:t>ของ </a:t>
            </a:r>
            <a:r>
              <a:rPr lang="en-US" dirty="0" smtClean="0"/>
              <a:t>a’)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0029" y="3155772"/>
            <a:ext cx="95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solidFill>
                  <a:srgbClr val="FF0000"/>
                </a:solidFill>
              </a:rPr>
              <a:t>โอกาสได้ </a:t>
            </a:r>
            <a:r>
              <a:rPr lang="en-US" sz="1200" dirty="0" smtClean="0">
                <a:solidFill>
                  <a:srgbClr val="FF0000"/>
                </a:solidFill>
              </a:rPr>
              <a:t>1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th-TH" sz="1200" dirty="0" smtClean="0">
                <a:solidFill>
                  <a:srgbClr val="FF0000"/>
                </a:solidFill>
              </a:rPr>
              <a:t>คือ </a:t>
            </a:r>
            <a:r>
              <a:rPr lang="en-US" sz="1200" dirty="0" smtClean="0">
                <a:solidFill>
                  <a:srgbClr val="FF0000"/>
                </a:solidFill>
              </a:rPr>
              <a:t>0.5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431" y="3155772"/>
            <a:ext cx="95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solidFill>
                  <a:srgbClr val="FF0000"/>
                </a:solidFill>
              </a:rPr>
              <a:t>โอกาสได้ </a:t>
            </a:r>
            <a:r>
              <a:rPr lang="en-US" sz="1200" dirty="0" smtClean="0">
                <a:solidFill>
                  <a:srgbClr val="FF0000"/>
                </a:solidFill>
              </a:rPr>
              <a:t>1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th-TH" sz="1200" dirty="0" smtClean="0">
                <a:solidFill>
                  <a:srgbClr val="FF0000"/>
                </a:solidFill>
              </a:rPr>
              <a:t>คือ </a:t>
            </a:r>
            <a:r>
              <a:rPr lang="en-US" sz="1200" dirty="0" smtClean="0">
                <a:solidFill>
                  <a:srgbClr val="FF0000"/>
                </a:solidFill>
              </a:rPr>
              <a:t>0.5</a:t>
            </a:r>
            <a:endParaRPr lang="en-US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16973" y="6193394"/>
                <a:ext cx="2675028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973" y="6193394"/>
                <a:ext cx="2675028" cy="6646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516973" y="5612092"/>
                <a:ext cx="2675027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 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973" y="5612092"/>
                <a:ext cx="2675027" cy="6646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1068" y="6488668"/>
            <a:ext cx="756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ขั้นตอนจะสั้นกระชับกว่า </a:t>
            </a:r>
            <a:r>
              <a:rPr lang="en-US" dirty="0" smtClean="0">
                <a:solidFill>
                  <a:srgbClr val="FF0000"/>
                </a:solidFill>
              </a:rPr>
              <a:t>BB84 </a:t>
            </a:r>
            <a:r>
              <a:rPr lang="th-TH" dirty="0" smtClean="0">
                <a:solidFill>
                  <a:srgbClr val="FF0000"/>
                </a:solidFill>
              </a:rPr>
              <a:t>เพราะ </a:t>
            </a:r>
            <a:r>
              <a:rPr lang="en-US" dirty="0" smtClean="0">
                <a:solidFill>
                  <a:srgbClr val="FF0000"/>
                </a:solidFill>
              </a:rPr>
              <a:t>Bob </a:t>
            </a:r>
            <a:r>
              <a:rPr lang="th-TH" dirty="0" smtClean="0">
                <a:solidFill>
                  <a:srgbClr val="FF0000"/>
                </a:solidFill>
              </a:rPr>
              <a:t>ประกาศ </a:t>
            </a:r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th-TH" dirty="0" smtClean="0">
                <a:solidFill>
                  <a:srgbClr val="FF0000"/>
                </a:solidFill>
              </a:rPr>
              <a:t>ที่วัดได้ออกไปครั้งเดียว แล้วจบเลย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B92 QKD Protocol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925" y="848824"/>
            <a:ext cx="11669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85850" algn="l"/>
              </a:tabLst>
            </a:pPr>
            <a:r>
              <a:rPr lang="en-US" dirty="0" smtClean="0"/>
              <a:t>Question:</a:t>
            </a:r>
            <a:r>
              <a:rPr lang="en-US" dirty="0"/>
              <a:t>	</a:t>
            </a:r>
            <a:r>
              <a:rPr lang="th-TH" dirty="0" smtClean="0"/>
              <a:t>ถ้ามี </a:t>
            </a:r>
            <a:r>
              <a:rPr lang="en-US" dirty="0" smtClean="0"/>
              <a:t>Eve </a:t>
            </a:r>
            <a:r>
              <a:rPr lang="th-TH" dirty="0" smtClean="0"/>
              <a:t>แอบฟังอยู่จะเกิดอะไรขึ้น</a:t>
            </a:r>
            <a:r>
              <a:rPr lang="en-US" dirty="0" smtClean="0"/>
              <a:t>?</a:t>
            </a:r>
            <a:endParaRPr lang="th-TH" dirty="0" smtClean="0"/>
          </a:p>
          <a:p>
            <a:pPr>
              <a:tabLst>
                <a:tab pos="1085850" algn="l"/>
                <a:tab pos="1484313" algn="l"/>
              </a:tabLst>
            </a:pPr>
            <a:r>
              <a:rPr lang="th-TH" dirty="0"/>
              <a:t>	</a:t>
            </a:r>
            <a:r>
              <a:rPr lang="th-TH" u="sng" dirty="0" smtClean="0"/>
              <a:t>ตอบ</a:t>
            </a:r>
            <a:r>
              <a:rPr lang="th-TH" dirty="0"/>
              <a:t>	</a:t>
            </a:r>
            <a:r>
              <a:rPr lang="th-TH" dirty="0" smtClean="0"/>
              <a:t>ลองแจงทุกกรณี</a:t>
            </a:r>
            <a:endParaRPr lang="en-US" dirty="0" smtClean="0"/>
          </a:p>
          <a:p>
            <a:pPr>
              <a:tabLst>
                <a:tab pos="1085850" algn="l"/>
                <a:tab pos="1484313" algn="l"/>
              </a:tabLst>
            </a:pPr>
            <a:endParaRPr lang="th-TH" dirty="0" smtClean="0"/>
          </a:p>
          <a:p>
            <a:pPr>
              <a:tabLst>
                <a:tab pos="1085850" algn="l"/>
                <a:tab pos="1484313" algn="l"/>
              </a:tabLst>
            </a:pPr>
            <a:r>
              <a:rPr lang="en-US" dirty="0"/>
              <a:t>	</a:t>
            </a:r>
            <a:r>
              <a:rPr lang="en-US" dirty="0" smtClean="0"/>
              <a:t>Alice a	Alice	Eve	</a:t>
            </a:r>
            <a:r>
              <a:rPr lang="th-TH" dirty="0" smtClean="0"/>
              <a:t>วัดได้</a:t>
            </a:r>
            <a:r>
              <a:rPr lang="en-US" dirty="0" smtClean="0"/>
              <a:t>	Bob a’	</a:t>
            </a:r>
            <a:r>
              <a:rPr lang="th-TH" dirty="0" smtClean="0"/>
              <a:t>วัดได้</a:t>
            </a:r>
            <a:endParaRPr lang="en-US" dirty="0" smtClean="0"/>
          </a:p>
          <a:p>
            <a:pPr>
              <a:tabLst>
                <a:tab pos="1085850" algn="l"/>
                <a:tab pos="1484313" algn="l"/>
              </a:tabLst>
            </a:pPr>
            <a:r>
              <a:rPr lang="en-US" dirty="0"/>
              <a:t>	</a:t>
            </a:r>
            <a:r>
              <a:rPr lang="en-US" dirty="0" smtClean="0"/>
              <a:t>0		|0&gt;	|0&gt;	</a:t>
            </a:r>
            <a:r>
              <a:rPr lang="en-US" dirty="0"/>
              <a:t>0</a:t>
            </a:r>
            <a:r>
              <a:rPr lang="th-TH" dirty="0" smtClean="0"/>
              <a:t>	</a:t>
            </a:r>
            <a:r>
              <a:rPr lang="en-US" dirty="0" smtClean="0"/>
              <a:t>0	0	</a:t>
            </a:r>
            <a:r>
              <a:rPr lang="th-TH" dirty="0" smtClean="0"/>
              <a:t>ทิ้ง</a:t>
            </a:r>
            <a:endParaRPr lang="en-US" dirty="0" smtClean="0"/>
          </a:p>
          <a:p>
            <a:pPr>
              <a:tabLst>
                <a:tab pos="1085850" algn="l"/>
                <a:tab pos="1484313" algn="l"/>
              </a:tabLst>
            </a:pPr>
            <a:r>
              <a:rPr lang="en-US" dirty="0" smtClean="0"/>
              <a:t>	0		|</a:t>
            </a:r>
            <a:r>
              <a:rPr lang="en-US" dirty="0"/>
              <a:t>0</a:t>
            </a:r>
            <a:r>
              <a:rPr lang="en-US" dirty="0" smtClean="0"/>
              <a:t>&gt;</a:t>
            </a:r>
            <a:r>
              <a:rPr lang="th-TH" dirty="0" smtClean="0"/>
              <a:t>	</a:t>
            </a:r>
            <a:r>
              <a:rPr lang="en-US" dirty="0" smtClean="0"/>
              <a:t>|</a:t>
            </a:r>
            <a:r>
              <a:rPr lang="en-US" dirty="0"/>
              <a:t>0&gt;</a:t>
            </a:r>
            <a:r>
              <a:rPr lang="en-US" dirty="0" smtClean="0"/>
              <a:t> 	0</a:t>
            </a:r>
            <a:r>
              <a:rPr lang="th-TH" dirty="0" smtClean="0"/>
              <a:t>	</a:t>
            </a:r>
            <a:r>
              <a:rPr lang="en-US" dirty="0" smtClean="0"/>
              <a:t>1	0	</a:t>
            </a:r>
            <a:r>
              <a:rPr lang="th-TH" dirty="0" smtClean="0"/>
              <a:t>ทิ้ง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0		|0&gt;	|0</a:t>
            </a:r>
            <a:r>
              <a:rPr lang="en-US" dirty="0"/>
              <a:t>&gt;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	</a:t>
            </a:r>
            <a:r>
              <a:rPr lang="en-US" dirty="0"/>
              <a:t>1</a:t>
            </a:r>
            <a:r>
              <a:rPr lang="en-US" dirty="0" smtClean="0"/>
              <a:t>	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	</a:t>
            </a:r>
            <a:r>
              <a:rPr lang="th-TH" dirty="0" smtClean="0">
                <a:solidFill>
                  <a:srgbClr val="FF0000"/>
                </a:solidFill>
              </a:rPr>
              <a:t>ใช้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	</a:t>
            </a:r>
            <a:r>
              <a:rPr lang="en-US" dirty="0" smtClean="0"/>
              <a:t>0		|0&gt;	|+&gt;	0</a:t>
            </a:r>
            <a:r>
              <a:rPr lang="th-TH" dirty="0" smtClean="0"/>
              <a:t>	</a:t>
            </a:r>
            <a:r>
              <a:rPr lang="en-US" dirty="0" smtClean="0"/>
              <a:t>0	0	</a:t>
            </a:r>
            <a:r>
              <a:rPr lang="th-TH" dirty="0" smtClean="0"/>
              <a:t>ทิ้</a:t>
            </a:r>
            <a:r>
              <a:rPr lang="th-TH" dirty="0"/>
              <a:t>ง</a:t>
            </a:r>
            <a:endParaRPr lang="en-US" dirty="0" smtClean="0"/>
          </a:p>
          <a:p>
            <a:pPr>
              <a:tabLst>
                <a:tab pos="1085850" algn="l"/>
                <a:tab pos="1484313" algn="l"/>
              </a:tabLst>
            </a:pPr>
            <a:r>
              <a:rPr lang="en-US" dirty="0"/>
              <a:t>	0</a:t>
            </a:r>
            <a:r>
              <a:rPr lang="en-US" dirty="0" smtClean="0"/>
              <a:t>		|0&gt;	|+&gt;	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	</a:t>
            </a:r>
            <a:r>
              <a:rPr lang="en-US" dirty="0"/>
              <a:t>0</a:t>
            </a:r>
            <a:r>
              <a:rPr lang="en-US" dirty="0" smtClean="0"/>
              <a:t>	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	</a:t>
            </a:r>
            <a:r>
              <a:rPr lang="th-TH" dirty="0" smtClean="0">
                <a:solidFill>
                  <a:srgbClr val="FF0000"/>
                </a:solidFill>
              </a:rPr>
              <a:t>ใช้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>
              <a:tabLst>
                <a:tab pos="1085850" algn="l"/>
                <a:tab pos="1484313" algn="l"/>
              </a:tabLst>
            </a:pPr>
            <a:r>
              <a:rPr lang="en-US" dirty="0"/>
              <a:t>	</a:t>
            </a:r>
            <a:r>
              <a:rPr lang="en-US" dirty="0" smtClean="0"/>
              <a:t>0		|0&gt;</a:t>
            </a:r>
            <a:r>
              <a:rPr lang="en-US" dirty="0"/>
              <a:t>	|+&gt;	</a:t>
            </a:r>
            <a:r>
              <a:rPr lang="en-US" dirty="0" smtClean="0"/>
              <a:t>0</a:t>
            </a:r>
            <a:r>
              <a:rPr lang="th-TH" dirty="0" smtClean="0"/>
              <a:t>	</a:t>
            </a:r>
            <a:r>
              <a:rPr lang="en-US" dirty="0" smtClean="0"/>
              <a:t>1	0	</a:t>
            </a:r>
            <a:r>
              <a:rPr lang="th-TH" dirty="0" smtClean="0"/>
              <a:t>ทิ้ง</a:t>
            </a:r>
            <a:endParaRPr lang="en-US" dirty="0" smtClean="0"/>
          </a:p>
          <a:p>
            <a:pPr>
              <a:tabLst>
                <a:tab pos="1085850" algn="l"/>
                <a:tab pos="1484313" algn="l"/>
              </a:tabLst>
            </a:pPr>
            <a:r>
              <a:rPr lang="en-US" dirty="0"/>
              <a:t>	</a:t>
            </a:r>
            <a:r>
              <a:rPr lang="en-US" dirty="0" smtClean="0"/>
              <a:t>0		|0&gt;</a:t>
            </a:r>
            <a:r>
              <a:rPr lang="en-US" dirty="0"/>
              <a:t>	</a:t>
            </a:r>
            <a:r>
              <a:rPr lang="en-US" dirty="0" smtClean="0"/>
              <a:t>|-&gt;	1</a:t>
            </a:r>
            <a:r>
              <a:rPr lang="th-TH" dirty="0" smtClean="0"/>
              <a:t>	</a:t>
            </a:r>
            <a:r>
              <a:rPr lang="en-US" dirty="0" smtClean="0"/>
              <a:t>0	0	</a:t>
            </a:r>
            <a:r>
              <a:rPr lang="th-TH" dirty="0" smtClean="0"/>
              <a:t>ทิ้ง</a:t>
            </a:r>
            <a:endParaRPr lang="en-US" dirty="0" smtClean="0"/>
          </a:p>
          <a:p>
            <a:pPr>
              <a:tabLst>
                <a:tab pos="1085850" algn="l"/>
                <a:tab pos="1484313" algn="l"/>
              </a:tabLst>
            </a:pPr>
            <a:r>
              <a:rPr lang="en-US" dirty="0"/>
              <a:t>	0</a:t>
            </a:r>
            <a:r>
              <a:rPr lang="en-US" dirty="0" smtClean="0"/>
              <a:t>		|0&gt;</a:t>
            </a:r>
            <a:r>
              <a:rPr lang="en-US" dirty="0"/>
              <a:t>	|-&gt;	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	</a:t>
            </a:r>
            <a:r>
              <a:rPr lang="en-US" dirty="0"/>
              <a:t>0</a:t>
            </a:r>
            <a:r>
              <a:rPr lang="en-US" dirty="0" smtClean="0"/>
              <a:t>	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th-TH" dirty="0" smtClean="0"/>
              <a:t>	</a:t>
            </a:r>
            <a:r>
              <a:rPr lang="th-TH" dirty="0" smtClean="0">
                <a:solidFill>
                  <a:srgbClr val="FF0000"/>
                </a:solidFill>
              </a:rPr>
              <a:t>ใช้</a:t>
            </a:r>
            <a:endParaRPr lang="en-US" dirty="0" smtClean="0"/>
          </a:p>
          <a:p>
            <a:pPr>
              <a:tabLst>
                <a:tab pos="1085850" algn="l"/>
                <a:tab pos="1484313" algn="l"/>
              </a:tabLst>
            </a:pPr>
            <a:r>
              <a:rPr lang="en-US" dirty="0" smtClean="0"/>
              <a:t>	</a:t>
            </a:r>
            <a:r>
              <a:rPr lang="en-US" dirty="0"/>
              <a:t>0</a:t>
            </a:r>
            <a:r>
              <a:rPr lang="en-US" dirty="0" smtClean="0"/>
              <a:t>		|0&gt;	|-&gt;	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th-TH" dirty="0" smtClean="0"/>
              <a:t>	</a:t>
            </a:r>
            <a:r>
              <a:rPr lang="en-US" dirty="0"/>
              <a:t>1</a:t>
            </a:r>
            <a:r>
              <a:rPr lang="en-US" dirty="0" smtClean="0"/>
              <a:t>	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/>
              <a:t>	</a:t>
            </a:r>
            <a:r>
              <a:rPr lang="th-TH" dirty="0" smtClean="0">
                <a:solidFill>
                  <a:srgbClr val="FF0000"/>
                </a:solidFill>
              </a:rPr>
              <a:t>ใช้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tabLst>
                <a:tab pos="1085850" algn="l"/>
                <a:tab pos="1484313" algn="l"/>
              </a:tabLst>
            </a:pPr>
            <a:r>
              <a:rPr lang="en-US" dirty="0"/>
              <a:t>	</a:t>
            </a:r>
            <a:r>
              <a:rPr lang="en-US" dirty="0" smtClean="0"/>
              <a:t>1		|+&gt;	</a:t>
            </a:r>
            <a:r>
              <a:rPr lang="th-TH" dirty="0" smtClean="0"/>
              <a:t>ลองไปแจงต่อเองนะครับ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3110845" y="1955734"/>
            <a:ext cx="433633" cy="86726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10844" y="2822999"/>
            <a:ext cx="433633" cy="167797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251164">
            <a:off x="3450210" y="1375182"/>
            <a:ext cx="13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เดา </a:t>
            </a:r>
            <a:r>
              <a:rPr lang="en-US" dirty="0" smtClean="0">
                <a:solidFill>
                  <a:srgbClr val="FF0000"/>
                </a:solidFill>
              </a:rPr>
              <a:t>basis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ถูก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251164">
            <a:off x="3450211" y="2374423"/>
            <a:ext cx="13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เดา </a:t>
            </a:r>
            <a:r>
              <a:rPr lang="en-US" dirty="0" smtClean="0">
                <a:solidFill>
                  <a:srgbClr val="FF0000"/>
                </a:solidFill>
              </a:rPr>
              <a:t>basis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ผิด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1053" y="2456400"/>
            <a:ext cx="3552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รู้ว่า </a:t>
            </a:r>
            <a:r>
              <a:rPr lang="en-US" dirty="0" smtClean="0">
                <a:solidFill>
                  <a:srgbClr val="FF0000"/>
                </a:solidFill>
              </a:rPr>
              <a:t>Bob </a:t>
            </a:r>
            <a:r>
              <a:rPr lang="th-TH" dirty="0" smtClean="0">
                <a:solidFill>
                  <a:srgbClr val="FF0000"/>
                </a:solidFill>
              </a:rPr>
              <a:t>เก็บบิตใดไว้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บิตที่ </a:t>
            </a:r>
            <a:r>
              <a:rPr lang="en-US" dirty="0" smtClean="0">
                <a:solidFill>
                  <a:srgbClr val="FF0000"/>
                </a:solidFill>
              </a:rPr>
              <a:t>Bob </a:t>
            </a:r>
            <a:r>
              <a:rPr lang="th-TH" dirty="0" smtClean="0">
                <a:solidFill>
                  <a:srgbClr val="FF0000"/>
                </a:solidFill>
              </a:rPr>
              <a:t>วัดได้ </a:t>
            </a:r>
            <a:r>
              <a:rPr lang="en-US" dirty="0" smtClean="0">
                <a:solidFill>
                  <a:srgbClr val="FF0000"/>
                </a:solidFill>
              </a:rPr>
              <a:t>1)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แต่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ไม่รู้ </a:t>
            </a:r>
            <a:r>
              <a:rPr lang="en-US" dirty="0" smtClean="0">
                <a:solidFill>
                  <a:srgbClr val="FF0000"/>
                </a:solidFill>
              </a:rPr>
              <a:t>a’ </a:t>
            </a:r>
            <a:r>
              <a:rPr lang="th-TH" dirty="0" smtClean="0">
                <a:solidFill>
                  <a:srgbClr val="FF0000"/>
                </a:solidFill>
              </a:rPr>
              <a:t>เช่น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วัดได้ </a:t>
            </a:r>
            <a:r>
              <a:rPr lang="en-US" b="1" u="sng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แต่ </a:t>
            </a:r>
            <a:r>
              <a:rPr lang="en-US" dirty="0" smtClean="0">
                <a:solidFill>
                  <a:srgbClr val="FF0000"/>
                </a:solidFill>
              </a:rPr>
              <a:t>a’ </a:t>
            </a:r>
            <a:r>
              <a:rPr lang="th-TH" dirty="0" smtClean="0">
                <a:solidFill>
                  <a:srgbClr val="FF0000"/>
                </a:solidFill>
              </a:rPr>
              <a:t>อาจจะเป็นได้ทั้ง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th-TH" dirty="0" smtClean="0">
                <a:solidFill>
                  <a:srgbClr val="FF0000"/>
                </a:solidFill>
              </a:rPr>
              <a:t>หรือ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7119891" y="2697588"/>
            <a:ext cx="831162" cy="220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>
            <a:off x="7155402" y="2918065"/>
            <a:ext cx="795651" cy="2853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51053" y="3665087"/>
            <a:ext cx="3552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รู้ว่า </a:t>
            </a:r>
            <a:r>
              <a:rPr lang="en-US" dirty="0" smtClean="0">
                <a:solidFill>
                  <a:srgbClr val="FF0000"/>
                </a:solidFill>
              </a:rPr>
              <a:t>Bob </a:t>
            </a:r>
            <a:r>
              <a:rPr lang="th-TH" dirty="0" smtClean="0">
                <a:solidFill>
                  <a:srgbClr val="FF0000"/>
                </a:solidFill>
              </a:rPr>
              <a:t>เก็บบิตใดไว้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บิตที่ </a:t>
            </a:r>
            <a:r>
              <a:rPr lang="en-US" dirty="0" smtClean="0">
                <a:solidFill>
                  <a:srgbClr val="FF0000"/>
                </a:solidFill>
              </a:rPr>
              <a:t>Bob </a:t>
            </a:r>
            <a:r>
              <a:rPr lang="th-TH" dirty="0" smtClean="0">
                <a:solidFill>
                  <a:srgbClr val="FF0000"/>
                </a:solidFill>
              </a:rPr>
              <a:t>วัดได้ </a:t>
            </a:r>
            <a:r>
              <a:rPr lang="en-US" dirty="0" smtClean="0">
                <a:solidFill>
                  <a:srgbClr val="FF0000"/>
                </a:solidFill>
              </a:rPr>
              <a:t>1)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แต่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ไม่รู้ </a:t>
            </a:r>
            <a:r>
              <a:rPr lang="en-US" dirty="0" smtClean="0">
                <a:solidFill>
                  <a:srgbClr val="FF0000"/>
                </a:solidFill>
              </a:rPr>
              <a:t>a’ </a:t>
            </a:r>
            <a:r>
              <a:rPr lang="th-TH" dirty="0" smtClean="0">
                <a:solidFill>
                  <a:srgbClr val="FF0000"/>
                </a:solidFill>
              </a:rPr>
              <a:t>เช่น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วัดได้ 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แต่ </a:t>
            </a:r>
            <a:r>
              <a:rPr lang="en-US" dirty="0" smtClean="0">
                <a:solidFill>
                  <a:srgbClr val="FF0000"/>
                </a:solidFill>
              </a:rPr>
              <a:t>a’ </a:t>
            </a:r>
            <a:r>
              <a:rPr lang="th-TH" dirty="0" smtClean="0">
                <a:solidFill>
                  <a:srgbClr val="FF0000"/>
                </a:solidFill>
              </a:rPr>
              <a:t>อาจจะเป็นได้ทั้ง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th-TH" dirty="0" smtClean="0">
                <a:solidFill>
                  <a:srgbClr val="FF0000"/>
                </a:solidFill>
              </a:rPr>
              <a:t>หรือ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7119891" y="4048217"/>
            <a:ext cx="831162" cy="78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>
            <a:off x="7155402" y="4126752"/>
            <a:ext cx="795651" cy="223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5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Comparison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5925" y="848824"/>
            <a:ext cx="11669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b="1" dirty="0" smtClean="0"/>
              <a:t>Public </a:t>
            </a:r>
            <a:r>
              <a:rPr lang="en-US" sz="2400" b="1" dirty="0"/>
              <a:t>Key </a:t>
            </a:r>
            <a:r>
              <a:rPr lang="en-US" sz="2400" b="1" dirty="0" smtClean="0"/>
              <a:t>Cryptography (RSA)</a:t>
            </a:r>
            <a:endParaRPr lang="th-TH" sz="2400" b="1" dirty="0" smtClean="0"/>
          </a:p>
          <a:p>
            <a:pPr>
              <a:tabLst>
                <a:tab pos="461963" algn="l"/>
              </a:tabLst>
            </a:pPr>
            <a:r>
              <a:rPr lang="th-TH" sz="2400" b="1" dirty="0"/>
              <a:t>	</a:t>
            </a:r>
            <a:r>
              <a:rPr lang="th-TH" sz="2400" b="1" dirty="0" smtClean="0"/>
              <a:t>	</a:t>
            </a:r>
            <a:r>
              <a:rPr lang="th-TH" sz="2400" dirty="0"/>
              <a:t>ปลอดภัย ถ้า </a:t>
            </a:r>
            <a:r>
              <a:rPr lang="en-US" sz="2400" dirty="0"/>
              <a:t>Eve </a:t>
            </a:r>
            <a:r>
              <a:rPr lang="th-TH" sz="2400" dirty="0"/>
              <a:t>มีพลังการคำนวณ</a:t>
            </a:r>
            <a:r>
              <a:rPr lang="th-TH" sz="2400" dirty="0" smtClean="0"/>
              <a:t>จำกัด </a:t>
            </a:r>
            <a:r>
              <a:rPr lang="en-US" sz="2400" dirty="0" smtClean="0"/>
              <a:t>(expo. time)</a:t>
            </a:r>
            <a:endParaRPr lang="th-TH" sz="2400" dirty="0" smtClean="0"/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th-TH" sz="2400" dirty="0"/>
              <a:t>ไม่ปลอดภัยถ้า </a:t>
            </a:r>
            <a:r>
              <a:rPr lang="en-US" sz="2400" dirty="0"/>
              <a:t>Eve </a:t>
            </a:r>
            <a:r>
              <a:rPr lang="th-TH" sz="2400" dirty="0"/>
              <a:t>มี </a:t>
            </a:r>
            <a:r>
              <a:rPr lang="en-US" sz="2400" dirty="0" smtClean="0"/>
              <a:t>quantum </a:t>
            </a:r>
            <a:r>
              <a:rPr lang="en-US" sz="2400" dirty="0"/>
              <a:t>computer</a:t>
            </a:r>
            <a:r>
              <a:rPr lang="th-TH" sz="2400" dirty="0"/>
              <a:t> </a:t>
            </a:r>
            <a:r>
              <a:rPr lang="en-US" sz="2400" dirty="0" smtClean="0"/>
              <a:t>(poly. time)</a:t>
            </a:r>
            <a:endParaRPr lang="en-US" sz="2400" dirty="0"/>
          </a:p>
          <a:p>
            <a:pPr>
              <a:tabLst>
                <a:tab pos="461963" algn="l"/>
              </a:tabLst>
            </a:pPr>
            <a:r>
              <a:rPr lang="th-TH" sz="2400" dirty="0"/>
              <a:t>	</a:t>
            </a:r>
            <a:r>
              <a:rPr lang="th-TH" sz="2400" dirty="0" smtClean="0"/>
              <a:t>	แต่อาจจะเก็บ </a:t>
            </a:r>
            <a:r>
              <a:rPr lang="en-US" sz="2400" dirty="0" smtClean="0"/>
              <a:t>public key </a:t>
            </a:r>
            <a:r>
              <a:rPr lang="th-TH" sz="2400" dirty="0" smtClean="0"/>
              <a:t>ไว้คำนวณหา </a:t>
            </a:r>
            <a:r>
              <a:rPr lang="en-US" sz="2400" dirty="0" smtClean="0"/>
              <a:t>private key </a:t>
            </a:r>
            <a:r>
              <a:rPr lang="th-TH" sz="2400" dirty="0" smtClean="0"/>
              <a:t>ได้ในอนาคต เพราะก็อปปี้ </a:t>
            </a:r>
            <a:r>
              <a:rPr lang="en-US" sz="2400" dirty="0" smtClean="0"/>
              <a:t>classical bits </a:t>
            </a:r>
            <a:r>
              <a:rPr lang="th-TH" sz="2400" dirty="0" smtClean="0"/>
              <a:t>เก็บไว้ได้</a:t>
            </a:r>
            <a:endParaRPr lang="th-TH" sz="2400" dirty="0"/>
          </a:p>
          <a:p>
            <a:pPr>
              <a:tabLst>
                <a:tab pos="461963" algn="l"/>
              </a:tabLst>
            </a:pPr>
            <a:r>
              <a:rPr lang="th-TH" sz="2400" b="1" dirty="0" smtClean="0"/>
              <a:t>		</a:t>
            </a:r>
          </a:p>
          <a:p>
            <a:pPr>
              <a:tabLst>
                <a:tab pos="461963" algn="l"/>
              </a:tabLst>
            </a:pPr>
            <a:r>
              <a:rPr lang="en-US" sz="2400" b="1" dirty="0"/>
              <a:t>	</a:t>
            </a:r>
            <a:r>
              <a:rPr lang="en-US" sz="2400" b="1" dirty="0" smtClean="0"/>
              <a:t>Quantum Key Distribution</a:t>
            </a:r>
            <a:r>
              <a:rPr lang="en-US" sz="2400" dirty="0"/>
              <a:t>	</a:t>
            </a:r>
            <a:endParaRPr lang="en-US" sz="2400" dirty="0" smtClean="0"/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th-TH" sz="2400" dirty="0" smtClean="0"/>
              <a:t>ปลอดภัย</a:t>
            </a:r>
            <a:r>
              <a:rPr lang="en-US" sz="2400" dirty="0" smtClean="0"/>
              <a:t> Eve </a:t>
            </a:r>
            <a:r>
              <a:rPr lang="th-TH" sz="2400" dirty="0" smtClean="0"/>
              <a:t>ไม่มีทางรู้ </a:t>
            </a:r>
            <a:r>
              <a:rPr lang="en-US" sz="2400" dirty="0" smtClean="0"/>
              <a:t>key </a:t>
            </a:r>
            <a:r>
              <a:rPr lang="th-TH" sz="2400" dirty="0" smtClean="0"/>
              <a:t>ที่ </a:t>
            </a:r>
            <a:r>
              <a:rPr lang="en-US" sz="2400" dirty="0" smtClean="0"/>
              <a:t>Alice </a:t>
            </a:r>
            <a:r>
              <a:rPr lang="th-TH" sz="2400" dirty="0" smtClean="0"/>
              <a:t>แชร์กับ </a:t>
            </a:r>
            <a:r>
              <a:rPr lang="en-US" sz="2400" dirty="0" smtClean="0"/>
              <a:t>Bob</a:t>
            </a:r>
            <a:r>
              <a:rPr lang="th-TH" sz="2400" dirty="0" smtClean="0"/>
              <a:t> ไม่ว่า </a:t>
            </a:r>
            <a:r>
              <a:rPr lang="en-US" sz="2400" dirty="0" smtClean="0"/>
              <a:t>Eve </a:t>
            </a:r>
            <a:r>
              <a:rPr lang="th-TH" sz="2400" dirty="0" smtClean="0"/>
              <a:t>จะมีพลังการคำนวณเท่าใดก็ตาม</a:t>
            </a:r>
            <a:br>
              <a:rPr lang="th-TH" sz="2400" dirty="0" smtClean="0"/>
            </a:br>
            <a:r>
              <a:rPr lang="en-US" sz="2400" dirty="0" smtClean="0"/>
              <a:t>		</a:t>
            </a:r>
            <a:r>
              <a:rPr lang="th-TH" sz="2400" dirty="0" smtClean="0"/>
              <a:t>ก็อปปี้ </a:t>
            </a:r>
            <a:r>
              <a:rPr lang="en-US" sz="2400" dirty="0" smtClean="0"/>
              <a:t>qubit </a:t>
            </a:r>
            <a:r>
              <a:rPr lang="th-TH" sz="2400" dirty="0" smtClean="0"/>
              <a:t>เก็บไว้ก็ไม่ได้ </a:t>
            </a:r>
            <a:r>
              <a:rPr lang="en-US" sz="2400" dirty="0" smtClean="0"/>
              <a:t>(No-Cloning Theorem)</a:t>
            </a:r>
            <a:endParaRPr lang="th-TH" sz="2400" dirty="0" smtClean="0"/>
          </a:p>
          <a:p>
            <a:pPr>
              <a:tabLst>
                <a:tab pos="461963" algn="l"/>
              </a:tabLst>
            </a:pPr>
            <a:r>
              <a:rPr lang="th-TH" sz="2400" dirty="0"/>
              <a:t>	</a:t>
            </a:r>
            <a:r>
              <a:rPr lang="th-TH" sz="2400" dirty="0" smtClean="0"/>
              <a:t>	วิธีเดียวที่ </a:t>
            </a:r>
            <a:r>
              <a:rPr lang="en-US" sz="2400" dirty="0" smtClean="0"/>
              <a:t>Eve </a:t>
            </a:r>
            <a:r>
              <a:rPr lang="th-TH" sz="2400" dirty="0" smtClean="0"/>
              <a:t>จะรู้ </a:t>
            </a:r>
            <a:r>
              <a:rPr lang="en-US" sz="2400" dirty="0" smtClean="0"/>
              <a:t>key </a:t>
            </a:r>
            <a:r>
              <a:rPr lang="th-TH" sz="2400" dirty="0" smtClean="0"/>
              <a:t>คือเดา โอกาสเดาถูก </a:t>
            </a:r>
            <a:r>
              <a:rPr lang="th-TH" sz="2400" dirty="0"/>
              <a:t>เท่ากับ </a:t>
            </a:r>
            <a:r>
              <a:rPr lang="en-US" sz="2400" dirty="0"/>
              <a:t>1 /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7896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" y="304800"/>
            <a:ext cx="8782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</a:rPr>
              <a:t>เนื้อหาที่เหลือยังไม่ได้เรียบเรียงใหม่ให้ถูกต้อง </a:t>
            </a: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th-TH" sz="3600" dirty="0" smtClean="0">
                <a:solidFill>
                  <a:srgbClr val="FF0000"/>
                </a:solidFill>
              </a:rPr>
              <a:t>ไว้เทอมหน้า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- EPR Protocol</a:t>
            </a:r>
          </a:p>
          <a:p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- Modified Lo &amp; Chau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EPR Protocol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037889"/>
              </p:ext>
            </p:extLst>
          </p:nvPr>
        </p:nvGraphicFramePr>
        <p:xfrm>
          <a:off x="538183" y="2086735"/>
          <a:ext cx="81280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0/1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25" y="928728"/>
            <a:ext cx="1543050" cy="866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3580" y="2086735"/>
            <a:ext cx="3180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b’ </a:t>
            </a:r>
            <a:r>
              <a:rPr lang="th-TH" dirty="0" smtClean="0">
                <a:solidFill>
                  <a:srgbClr val="FF0000"/>
                </a:solidFill>
              </a:rPr>
              <a:t>คือ </a:t>
            </a:r>
            <a:r>
              <a:rPr lang="en-US" dirty="0" smtClean="0">
                <a:solidFill>
                  <a:srgbClr val="FF0000"/>
                </a:solidFill>
              </a:rPr>
              <a:t>random classical bits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 = 0    </a:t>
            </a:r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basis |0&gt;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|1&gt;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 = 1    </a:t>
            </a:r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basis |+&gt;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|-&gt;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Alice </a:t>
            </a:r>
            <a:r>
              <a:rPr lang="th-TH" dirty="0" smtClean="0">
                <a:solidFill>
                  <a:srgbClr val="FF0000"/>
                </a:solidFill>
              </a:rPr>
              <a:t>สร้าง </a:t>
            </a:r>
            <a:r>
              <a:rPr lang="en-US" dirty="0" smtClean="0">
                <a:solidFill>
                  <a:srgbClr val="FF0000"/>
                </a:solidFill>
              </a:rPr>
              <a:t>EPR pairs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แล้วส่งครึ่งหนึ่ง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ให้ </a:t>
            </a:r>
            <a:r>
              <a:rPr lang="en-US" dirty="0" smtClean="0">
                <a:solidFill>
                  <a:srgbClr val="FF0000"/>
                </a:solidFill>
              </a:rPr>
              <a:t>Bob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Bob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วัดโดยเลือก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r>
              <a:rPr lang="th-TH" dirty="0" smtClean="0">
                <a:solidFill>
                  <a:srgbClr val="FF0000"/>
                </a:solidFill>
              </a:rPr>
              <a:t>ตาม </a:t>
            </a:r>
            <a:r>
              <a:rPr lang="en-US" dirty="0" smtClean="0">
                <a:solidFill>
                  <a:srgbClr val="FF0000"/>
                </a:solidFill>
              </a:rPr>
              <a:t>b’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183" y="3940935"/>
            <a:ext cx="225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</a:t>
            </a:r>
            <a:r>
              <a:rPr lang="th-TH" dirty="0" smtClean="0">
                <a:solidFill>
                  <a:srgbClr val="FF0000"/>
                </a:solidFill>
              </a:rPr>
              <a:t>กับ </a:t>
            </a:r>
            <a:r>
              <a:rPr lang="en-US" dirty="0" smtClean="0">
                <a:solidFill>
                  <a:srgbClr val="FF0000"/>
                </a:solidFill>
              </a:rPr>
              <a:t>Bob </a:t>
            </a:r>
            <a:r>
              <a:rPr lang="th-TH" dirty="0" smtClean="0">
                <a:solidFill>
                  <a:srgbClr val="FF0000"/>
                </a:solidFill>
              </a:rPr>
              <a:t>ทำเหมือนกัน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924" y="6018363"/>
            <a:ext cx="922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8585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Question:	</a:t>
            </a:r>
            <a:r>
              <a:rPr lang="th-TH" dirty="0" smtClean="0">
                <a:solidFill>
                  <a:srgbClr val="FF0000"/>
                </a:solidFill>
              </a:rPr>
              <a:t>ถ้าต้องการ </a:t>
            </a:r>
            <a:r>
              <a:rPr lang="en-US" dirty="0" smtClean="0">
                <a:solidFill>
                  <a:srgbClr val="FF0000"/>
                </a:solidFill>
              </a:rPr>
              <a:t>secret key </a:t>
            </a:r>
            <a:r>
              <a:rPr lang="th-TH" dirty="0" smtClean="0">
                <a:solidFill>
                  <a:srgbClr val="FF0000"/>
                </a:solidFill>
              </a:rPr>
              <a:t>ยาว </a:t>
            </a:r>
            <a:r>
              <a:rPr lang="en-US" dirty="0" smtClean="0">
                <a:solidFill>
                  <a:srgbClr val="FF0000"/>
                </a:solidFill>
              </a:rPr>
              <a:t>n bits </a:t>
            </a:r>
            <a:r>
              <a:rPr lang="th-TH" dirty="0" smtClean="0">
                <a:solidFill>
                  <a:srgbClr val="FF0000"/>
                </a:solidFill>
              </a:rPr>
              <a:t>เริ่มต้นจะต้องใช้ </a:t>
            </a:r>
            <a:r>
              <a:rPr lang="en-US" dirty="0" smtClean="0">
                <a:solidFill>
                  <a:srgbClr val="FF0000"/>
                </a:solidFill>
              </a:rPr>
              <a:t>string a </a:t>
            </a:r>
            <a:r>
              <a:rPr lang="th-TH" dirty="0" smtClean="0">
                <a:solidFill>
                  <a:srgbClr val="FF0000"/>
                </a:solidFill>
              </a:rPr>
              <a:t>ยาวกี่ </a:t>
            </a:r>
            <a:r>
              <a:rPr lang="en-US" dirty="0" smtClean="0">
                <a:solidFill>
                  <a:srgbClr val="FF0000"/>
                </a:solidFill>
              </a:rPr>
              <a:t>bit?</a:t>
            </a:r>
          </a:p>
          <a:p>
            <a:pPr>
              <a:tabLst>
                <a:tab pos="1085850" algn="l"/>
              </a:tabLst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th-TH" dirty="0" smtClean="0">
                <a:solidFill>
                  <a:srgbClr val="FF0000"/>
                </a:solidFill>
              </a:rPr>
              <a:t>ถ้า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แอบวัดบาง </a:t>
            </a:r>
            <a:r>
              <a:rPr lang="en-US" dirty="0" smtClean="0">
                <a:solidFill>
                  <a:srgbClr val="FF0000"/>
                </a:solidFill>
              </a:rPr>
              <a:t>qubits </a:t>
            </a:r>
            <a:r>
              <a:rPr lang="th-TH" dirty="0" smtClean="0">
                <a:solidFill>
                  <a:srgbClr val="FF0000"/>
                </a:solidFill>
              </a:rPr>
              <a:t>จะเกิดอะไรขึ้น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736" y="4617856"/>
            <a:ext cx="8410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Alice </a:t>
            </a:r>
            <a:r>
              <a:rPr lang="th-TH" sz="2800" dirty="0" smtClean="0">
                <a:solidFill>
                  <a:srgbClr val="FF0000"/>
                </a:solidFill>
              </a:rPr>
              <a:t>กับ </a:t>
            </a:r>
            <a:r>
              <a:rPr lang="en-US" sz="2800" dirty="0" smtClean="0">
                <a:solidFill>
                  <a:srgbClr val="FF0000"/>
                </a:solidFill>
              </a:rPr>
              <a:t>Bob </a:t>
            </a:r>
            <a:r>
              <a:rPr lang="th-TH" sz="2800" dirty="0" smtClean="0">
                <a:solidFill>
                  <a:srgbClr val="FF0000"/>
                </a:solidFill>
              </a:rPr>
              <a:t>แลกเปลี่ยนข้อมูล </a:t>
            </a:r>
            <a:r>
              <a:rPr lang="en-US" sz="2800" dirty="0" smtClean="0">
                <a:solidFill>
                  <a:srgbClr val="FF0000"/>
                </a:solidFill>
              </a:rPr>
              <a:t>b </a:t>
            </a:r>
            <a:r>
              <a:rPr lang="th-TH" sz="2800" dirty="0" smtClean="0">
                <a:solidFill>
                  <a:srgbClr val="FF0000"/>
                </a:solidFill>
              </a:rPr>
              <a:t>และ </a:t>
            </a:r>
            <a:r>
              <a:rPr lang="en-US" sz="2800" dirty="0" smtClean="0">
                <a:solidFill>
                  <a:srgbClr val="FF0000"/>
                </a:solidFill>
              </a:rPr>
              <a:t>b’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Secret key </a:t>
            </a:r>
            <a:r>
              <a:rPr lang="th-TH" sz="2800" dirty="0" smtClean="0">
                <a:solidFill>
                  <a:srgbClr val="FF0000"/>
                </a:solidFill>
              </a:rPr>
              <a:t>คือ </a:t>
            </a:r>
            <a:r>
              <a:rPr lang="en-US" sz="2800" dirty="0" smtClean="0">
                <a:solidFill>
                  <a:srgbClr val="FF0000"/>
                </a:solidFill>
              </a:rPr>
              <a:t>a, a’ </a:t>
            </a:r>
            <a:r>
              <a:rPr lang="th-TH" sz="2800" dirty="0" smtClean="0">
                <a:solidFill>
                  <a:srgbClr val="FF0000"/>
                </a:solidFill>
              </a:rPr>
              <a:t>ที่ </a:t>
            </a:r>
            <a:r>
              <a:rPr lang="en-US" sz="2800" dirty="0" smtClean="0">
                <a:solidFill>
                  <a:srgbClr val="FF0000"/>
                </a:solidFill>
              </a:rPr>
              <a:t>b = b’ (</a:t>
            </a:r>
            <a:r>
              <a:rPr lang="th-TH" sz="2800" dirty="0" smtClean="0">
                <a:solidFill>
                  <a:srgbClr val="FF0000"/>
                </a:solidFill>
              </a:rPr>
              <a:t>เลือก </a:t>
            </a:r>
            <a:r>
              <a:rPr lang="en-US" sz="2800" dirty="0" smtClean="0">
                <a:solidFill>
                  <a:srgbClr val="FF0000"/>
                </a:solidFill>
              </a:rPr>
              <a:t>basis </a:t>
            </a:r>
            <a:r>
              <a:rPr lang="th-TH" sz="2800" dirty="0" smtClean="0">
                <a:solidFill>
                  <a:srgbClr val="FF0000"/>
                </a:solidFill>
              </a:rPr>
              <a:t>ตรงกัน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49782" y="1915475"/>
            <a:ext cx="1140737" cy="221012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404879" y="1915475"/>
            <a:ext cx="1140737" cy="221012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EPR Protocol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5924" y="930306"/>
            <a:ext cx="11669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318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Question:	</a:t>
            </a:r>
            <a:r>
              <a:rPr lang="th-TH" dirty="0" smtClean="0">
                <a:solidFill>
                  <a:srgbClr val="FF0000"/>
                </a:solidFill>
              </a:rPr>
              <a:t>ถ้าต้องการ </a:t>
            </a:r>
            <a:r>
              <a:rPr lang="en-US" dirty="0" smtClean="0">
                <a:solidFill>
                  <a:srgbClr val="FF0000"/>
                </a:solidFill>
              </a:rPr>
              <a:t>secret key </a:t>
            </a:r>
            <a:r>
              <a:rPr lang="th-TH" dirty="0" smtClean="0">
                <a:solidFill>
                  <a:srgbClr val="FF0000"/>
                </a:solidFill>
              </a:rPr>
              <a:t>ยาว </a:t>
            </a:r>
            <a:r>
              <a:rPr lang="en-US" dirty="0" smtClean="0">
                <a:solidFill>
                  <a:srgbClr val="FF0000"/>
                </a:solidFill>
              </a:rPr>
              <a:t>n bits </a:t>
            </a:r>
            <a:r>
              <a:rPr lang="th-TH" dirty="0" smtClean="0">
                <a:solidFill>
                  <a:srgbClr val="FF0000"/>
                </a:solidFill>
              </a:rPr>
              <a:t>เริ่มต้นจะต้องใช้ </a:t>
            </a:r>
            <a:r>
              <a:rPr lang="en-US" dirty="0" smtClean="0">
                <a:solidFill>
                  <a:srgbClr val="FF0000"/>
                </a:solidFill>
              </a:rPr>
              <a:t>string a </a:t>
            </a:r>
            <a:r>
              <a:rPr lang="th-TH" dirty="0" smtClean="0">
                <a:solidFill>
                  <a:srgbClr val="FF0000"/>
                </a:solidFill>
              </a:rPr>
              <a:t>ยาวกี่ </a:t>
            </a:r>
            <a:r>
              <a:rPr lang="en-US" dirty="0" smtClean="0">
                <a:solidFill>
                  <a:srgbClr val="FF0000"/>
                </a:solidFill>
              </a:rPr>
              <a:t>bit?</a:t>
            </a:r>
          </a:p>
          <a:p>
            <a:pPr>
              <a:tabLst>
                <a:tab pos="1031875" algn="l"/>
              </a:tabLst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2n qubits </a:t>
            </a:r>
            <a:r>
              <a:rPr lang="th-TH" dirty="0" smtClean="0">
                <a:solidFill>
                  <a:srgbClr val="FF0000"/>
                </a:solidFill>
              </a:rPr>
              <a:t>เพราะจะมีครึ่งหนึ่งที่ </a:t>
            </a:r>
            <a:r>
              <a:rPr lang="en-US" dirty="0" smtClean="0">
                <a:solidFill>
                  <a:srgbClr val="FF0000"/>
                </a:solidFill>
              </a:rPr>
              <a:t>Alice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Bob </a:t>
            </a:r>
            <a:r>
              <a:rPr lang="th-TH" dirty="0" smtClean="0">
                <a:solidFill>
                  <a:srgbClr val="FF0000"/>
                </a:solidFill>
              </a:rPr>
              <a:t>เลือก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r>
              <a:rPr lang="th-TH" dirty="0" smtClean="0">
                <a:solidFill>
                  <a:srgbClr val="FF0000"/>
                </a:solidFill>
              </a:rPr>
              <a:t>ได้ตรงกัน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tabLst>
                <a:tab pos="1031875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>
              <a:tabLst>
                <a:tab pos="10318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Question:	</a:t>
            </a:r>
            <a:r>
              <a:rPr lang="th-TH" dirty="0" smtClean="0">
                <a:solidFill>
                  <a:srgbClr val="FF0000"/>
                </a:solidFill>
              </a:rPr>
              <a:t>ถ้า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แอบวัดบาง </a:t>
            </a:r>
            <a:r>
              <a:rPr lang="en-US" dirty="0" smtClean="0">
                <a:solidFill>
                  <a:srgbClr val="FF0000"/>
                </a:solidFill>
              </a:rPr>
              <a:t>qubits </a:t>
            </a:r>
            <a:r>
              <a:rPr lang="th-TH" dirty="0" smtClean="0">
                <a:solidFill>
                  <a:srgbClr val="FF0000"/>
                </a:solidFill>
              </a:rPr>
              <a:t>จะเกิดอะไรขึ้น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th-TH" dirty="0" smtClean="0">
              <a:solidFill>
                <a:srgbClr val="FF0000"/>
              </a:solidFill>
            </a:endParaRPr>
          </a:p>
          <a:p>
            <a:pPr>
              <a:tabLst>
                <a:tab pos="1031875" algn="l"/>
              </a:tabLst>
            </a:pP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th-TH" dirty="0" smtClean="0">
                <a:solidFill>
                  <a:srgbClr val="FF0000"/>
                </a:solidFill>
              </a:rPr>
              <a:t>ถ้า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แอบเปิด </a:t>
            </a:r>
            <a:r>
              <a:rPr lang="en-US" dirty="0" smtClean="0">
                <a:solidFill>
                  <a:srgbClr val="FF0000"/>
                </a:solidFill>
              </a:rPr>
              <a:t>qubits </a:t>
            </a:r>
            <a:r>
              <a:rPr lang="th-TH" dirty="0" smtClean="0">
                <a:solidFill>
                  <a:srgbClr val="FF0000"/>
                </a:solidFill>
              </a:rPr>
              <a:t>ดูก่อนที่ </a:t>
            </a:r>
            <a:r>
              <a:rPr lang="en-US" dirty="0" smtClean="0">
                <a:solidFill>
                  <a:srgbClr val="FF0000"/>
                </a:solidFill>
              </a:rPr>
              <a:t>Alice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Bob </a:t>
            </a:r>
            <a:r>
              <a:rPr lang="th-TH" dirty="0" smtClean="0">
                <a:solidFill>
                  <a:srgbClr val="FF0000"/>
                </a:solidFill>
              </a:rPr>
              <a:t>จะประกาศ 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b’ Eve </a:t>
            </a:r>
            <a:r>
              <a:rPr lang="th-TH" dirty="0" smtClean="0">
                <a:solidFill>
                  <a:srgbClr val="FF0000"/>
                </a:solidFill>
              </a:rPr>
              <a:t>จะไม่รู้ว่า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r>
              <a:rPr lang="th-TH" dirty="0" smtClean="0">
                <a:solidFill>
                  <a:srgbClr val="FF0000"/>
                </a:solidFill>
              </a:rPr>
              <a:t>ที่ใช้สร้าง </a:t>
            </a:r>
            <a:r>
              <a:rPr lang="en-US" dirty="0" smtClean="0">
                <a:solidFill>
                  <a:srgbClr val="FF0000"/>
                </a:solidFill>
              </a:rPr>
              <a:t>EPR pairs </a:t>
            </a:r>
            <a:r>
              <a:rPr lang="th-TH" dirty="0" smtClean="0">
                <a:solidFill>
                  <a:srgbClr val="FF0000"/>
                </a:solidFill>
              </a:rPr>
              <a:t>คืออะไร</a:t>
            </a:r>
          </a:p>
          <a:p>
            <a:pPr>
              <a:tabLst>
                <a:tab pos="10318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th-TH" dirty="0" smtClean="0">
                <a:solidFill>
                  <a:srgbClr val="FF0000"/>
                </a:solidFill>
              </a:rPr>
              <a:t>ดังนั้น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ต้องเดา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endParaRPr lang="th-TH" dirty="0" smtClean="0">
              <a:solidFill>
                <a:srgbClr val="FF0000"/>
              </a:solidFill>
            </a:endParaRPr>
          </a:p>
          <a:p>
            <a:pPr>
              <a:tabLst>
                <a:tab pos="1031875" algn="l"/>
              </a:tabLst>
            </a:pP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th-TH" dirty="0" smtClean="0">
                <a:solidFill>
                  <a:srgbClr val="FF0000"/>
                </a:solidFill>
              </a:rPr>
              <a:t>	ถ้า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เลือก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r>
              <a:rPr lang="th-TH" dirty="0" smtClean="0">
                <a:solidFill>
                  <a:srgbClr val="FF0000"/>
                </a:solidFill>
              </a:rPr>
              <a:t>ถูก	ก็เหมือนวัดแทน </a:t>
            </a:r>
            <a:r>
              <a:rPr lang="en-US" dirty="0" smtClean="0">
                <a:solidFill>
                  <a:srgbClr val="FF0000"/>
                </a:solidFill>
              </a:rPr>
              <a:t>Bob</a:t>
            </a:r>
            <a:r>
              <a:rPr lang="th-TH" dirty="0" smtClean="0">
                <a:solidFill>
                  <a:srgbClr val="FF0000"/>
                </a:solidFill>
              </a:rPr>
              <a:t> เมื่อรู้ค่า 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b’</a:t>
            </a:r>
            <a:r>
              <a:rPr lang="th-TH" dirty="0" smtClean="0">
                <a:solidFill>
                  <a:srgbClr val="FF0000"/>
                </a:solidFill>
              </a:rPr>
              <a:t> แล้วจะทำให้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มี </a:t>
            </a:r>
            <a:r>
              <a:rPr lang="en-US" dirty="0" smtClean="0">
                <a:solidFill>
                  <a:srgbClr val="FF0000"/>
                </a:solidFill>
              </a:rPr>
              <a:t>secret key </a:t>
            </a:r>
            <a:r>
              <a:rPr lang="th-TH" dirty="0" smtClean="0">
                <a:solidFill>
                  <a:srgbClr val="FF0000"/>
                </a:solidFill>
              </a:rPr>
              <a:t>บางส่วน</a:t>
            </a:r>
          </a:p>
          <a:p>
            <a:pPr>
              <a:tabLst>
                <a:tab pos="1031875" algn="l"/>
              </a:tabLst>
            </a:pP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th-TH" dirty="0" smtClean="0">
                <a:solidFill>
                  <a:srgbClr val="FF0000"/>
                </a:solidFill>
              </a:rPr>
              <a:t>			แต่การจะเดา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r>
              <a:rPr lang="th-TH" dirty="0" smtClean="0">
                <a:solidFill>
                  <a:srgbClr val="FF0000"/>
                </a:solidFill>
              </a:rPr>
              <a:t>ให้ถูกทั้งหมดนั้นยากมาก</a:t>
            </a:r>
          </a:p>
          <a:p>
            <a:pPr>
              <a:tabLst>
                <a:tab pos="1031875" algn="l"/>
              </a:tabLst>
            </a:pP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th-TH" dirty="0" smtClean="0">
                <a:solidFill>
                  <a:srgbClr val="FF0000"/>
                </a:solidFill>
              </a:rPr>
              <a:t>	ถ้า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เลือก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r>
              <a:rPr lang="th-TH" dirty="0" smtClean="0">
                <a:solidFill>
                  <a:srgbClr val="FF0000"/>
                </a:solidFill>
              </a:rPr>
              <a:t>ผิด	จะทำให้ </a:t>
            </a:r>
            <a:r>
              <a:rPr lang="en-US" dirty="0" smtClean="0">
                <a:solidFill>
                  <a:srgbClr val="FF0000"/>
                </a:solidFill>
              </a:rPr>
              <a:t>Alice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Bob </a:t>
            </a:r>
            <a:r>
              <a:rPr lang="th-TH" dirty="0" smtClean="0">
                <a:solidFill>
                  <a:srgbClr val="FF0000"/>
                </a:solidFill>
              </a:rPr>
              <a:t>ได้ </a:t>
            </a:r>
            <a:r>
              <a:rPr lang="en-US" dirty="0" smtClean="0">
                <a:solidFill>
                  <a:srgbClr val="FF0000"/>
                </a:solidFill>
              </a:rPr>
              <a:t>secret key </a:t>
            </a:r>
            <a:r>
              <a:rPr lang="th-TH" dirty="0" smtClean="0">
                <a:solidFill>
                  <a:srgbClr val="FF0000"/>
                </a:solidFill>
              </a:rPr>
              <a:t>ไม่ตรงกัน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ด้วย</a:t>
            </a:r>
            <a:r>
              <a:rPr lang="en-US" dirty="0" smtClean="0">
                <a:solidFill>
                  <a:srgbClr val="FF0000"/>
                </a:solidFill>
              </a:rPr>
              <a:t> prob. ½ </a:t>
            </a:r>
            <a:r>
              <a:rPr lang="th-TH" dirty="0" smtClean="0">
                <a:solidFill>
                  <a:srgbClr val="FF0000"/>
                </a:solidFill>
              </a:rPr>
              <a:t>ต่อ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th-TH" dirty="0" smtClean="0">
                <a:solidFill>
                  <a:srgbClr val="FF0000"/>
                </a:solidFill>
              </a:rPr>
              <a:t>บิต</a:t>
            </a:r>
            <a:r>
              <a:rPr lang="en-US" dirty="0" smtClean="0">
                <a:solidFill>
                  <a:srgbClr val="FF0000"/>
                </a:solidFill>
              </a:rPr>
              <a:t>?)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				ทำให้อ่าน </a:t>
            </a:r>
            <a:r>
              <a:rPr lang="en-US" dirty="0" smtClean="0">
                <a:solidFill>
                  <a:srgbClr val="FF0000"/>
                </a:solidFill>
              </a:rPr>
              <a:t>message </a:t>
            </a:r>
            <a:r>
              <a:rPr lang="th-TH" dirty="0" smtClean="0">
                <a:solidFill>
                  <a:srgbClr val="FF0000"/>
                </a:solidFill>
              </a:rPr>
              <a:t>ที่ส่งมาจากอีกฝ่ายไม่รู้เรื่อง</a:t>
            </a:r>
          </a:p>
          <a:p>
            <a:pPr>
              <a:tabLst>
                <a:tab pos="1031875" algn="l"/>
              </a:tabLst>
            </a:pP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th-TH" dirty="0" smtClean="0">
                <a:solidFill>
                  <a:srgbClr val="FF0000"/>
                </a:solidFill>
              </a:rPr>
              <a:t>ถ้า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แอบอ่าน </a:t>
            </a:r>
            <a:r>
              <a:rPr lang="en-US" dirty="0" smtClean="0">
                <a:solidFill>
                  <a:srgbClr val="FF0000"/>
                </a:solidFill>
              </a:rPr>
              <a:t>qubits </a:t>
            </a:r>
            <a:r>
              <a:rPr lang="th-TH" dirty="0" smtClean="0">
                <a:solidFill>
                  <a:srgbClr val="FF0000"/>
                </a:solidFill>
              </a:rPr>
              <a:t>มากๆ เข้า ก็จะถูกจับได้ในที่สุด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7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25" y="513500"/>
            <a:ext cx="11296024" cy="5534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016" y="63374"/>
            <a:ext cx="521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คำอธิบายใน </a:t>
            </a:r>
            <a:r>
              <a:rPr lang="en-US" dirty="0" smtClean="0">
                <a:solidFill>
                  <a:srgbClr val="FF0000"/>
                </a:solidFill>
              </a:rPr>
              <a:t>textbook (</a:t>
            </a:r>
            <a:r>
              <a:rPr lang="th-TH" dirty="0" smtClean="0">
                <a:solidFill>
                  <a:srgbClr val="FF0000"/>
                </a:solidFill>
              </a:rPr>
              <a:t>ดู </a:t>
            </a:r>
            <a:r>
              <a:rPr lang="en-US" dirty="0" smtClean="0">
                <a:solidFill>
                  <a:srgbClr val="FF0000"/>
                </a:solidFill>
              </a:rPr>
              <a:t>slide </a:t>
            </a:r>
            <a:r>
              <a:rPr lang="th-TH" dirty="0" smtClean="0">
                <a:solidFill>
                  <a:srgbClr val="FF0000"/>
                </a:solidFill>
              </a:rPr>
              <a:t>ของอาจารย์แทนก็ได้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9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7" y="239916"/>
            <a:ext cx="8220075" cy="640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928" y="795644"/>
            <a:ext cx="1598031" cy="51999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51020" y="1055641"/>
            <a:ext cx="309464" cy="321823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75287" y="1055641"/>
            <a:ext cx="479834" cy="160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90511" y="2507810"/>
            <a:ext cx="143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Acknowledge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ว่าได้รับแล้ว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0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61661" y="917677"/>
            <a:ext cx="715223" cy="51604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661" y="1668584"/>
            <a:ext cx="715223" cy="51604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29839" y="1175699"/>
            <a:ext cx="531822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29839" y="1939578"/>
            <a:ext cx="531822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676884" y="1175700"/>
            <a:ext cx="531822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78844" y="1926607"/>
            <a:ext cx="531822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622" y="1175701"/>
            <a:ext cx="2703303" cy="879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67887" y="2586749"/>
                <a:ext cx="3179140" cy="134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87" y="2586749"/>
                <a:ext cx="3179140" cy="13467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02111" y="2702293"/>
                <a:ext cx="574773" cy="1115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11" y="2702293"/>
                <a:ext cx="574773" cy="11156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34510" y="2702293"/>
                <a:ext cx="596317" cy="1093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510" y="2702293"/>
                <a:ext cx="596317" cy="10935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720620" y="1300939"/>
            <a:ext cx="2780907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|00&gt; + |01&gt; + |10&gt; – |11&gt;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720687" y="1772543"/>
            <a:ext cx="2780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960230" y="17725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6243" y="19568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performs </a:t>
            </a:r>
            <a:r>
              <a:rPr lang="en-US" dirty="0" err="1" smtClean="0">
                <a:solidFill>
                  <a:srgbClr val="FF0000"/>
                </a:solidFill>
              </a:rPr>
              <a:t>Hadamard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243" y="410937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Bob performs </a:t>
            </a:r>
            <a:r>
              <a:rPr lang="en-US" dirty="0" err="1" smtClean="0">
                <a:solidFill>
                  <a:srgbClr val="FF0000"/>
                </a:solidFill>
              </a:rPr>
              <a:t>Hadamard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67887" y="4862543"/>
                <a:ext cx="3179140" cy="134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  <m:e>
                                  <m:r>
                                    <a:rPr lang="th-TH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87" y="4862543"/>
                <a:ext cx="3179140" cy="13467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02111" y="4989115"/>
                <a:ext cx="596317" cy="1093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11" y="4989115"/>
                <a:ext cx="596317" cy="10935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34510" y="4967058"/>
                <a:ext cx="574773" cy="1115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510" y="4967058"/>
                <a:ext cx="574773" cy="11156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7679163" y="2970986"/>
            <a:ext cx="707010" cy="55618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517160" y="2786320"/>
            <a:ext cx="367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ถ้า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มาแอบอ่าน </a:t>
            </a:r>
            <a:r>
              <a:rPr lang="en-US" dirty="0" smtClean="0">
                <a:solidFill>
                  <a:srgbClr val="FF0000"/>
                </a:solidFill>
              </a:rPr>
              <a:t>qubit </a:t>
            </a:r>
            <a:r>
              <a:rPr lang="th-TH" dirty="0" smtClean="0">
                <a:solidFill>
                  <a:srgbClr val="FF0000"/>
                </a:solidFill>
              </a:rPr>
              <a:t>จะมีโอกาสที่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qubit </a:t>
            </a:r>
            <a:r>
              <a:rPr lang="th-TH" dirty="0" smtClean="0">
                <a:solidFill>
                  <a:srgbClr val="FF0000"/>
                </a:solidFill>
              </a:rPr>
              <a:t>ทั้งสองจะไม่เหมือนกัน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ได้ </a:t>
            </a:r>
            <a:r>
              <a:rPr lang="en-US" dirty="0" smtClean="0">
                <a:solidFill>
                  <a:srgbClr val="FF0000"/>
                </a:solidFill>
              </a:rPr>
              <a:t>|01&gt;</a:t>
            </a:r>
            <a:r>
              <a:rPr lang="th-TH" dirty="0" smtClean="0">
                <a:solidFill>
                  <a:srgbClr val="FF0000"/>
                </a:solidFill>
              </a:rPr>
              <a:t> หรือ </a:t>
            </a:r>
            <a:r>
              <a:rPr lang="en-US" dirty="0" smtClean="0">
                <a:solidFill>
                  <a:srgbClr val="FF0000"/>
                </a:solidFill>
              </a:rPr>
              <a:t>|10&gt;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Bob </a:t>
            </a:r>
            <a:r>
              <a:rPr lang="th-TH" dirty="0" smtClean="0">
                <a:solidFill>
                  <a:srgbClr val="FF0000"/>
                </a:solidFill>
              </a:rPr>
              <a:t>จะรู้ว่ามี </a:t>
            </a:r>
            <a:r>
              <a:rPr lang="en-US" dirty="0" smtClean="0">
                <a:solidFill>
                  <a:srgbClr val="FF0000"/>
                </a:solidFill>
              </a:rPr>
              <a:t>Eve </a:t>
            </a:r>
            <a:r>
              <a:rPr lang="th-TH" dirty="0" smtClean="0">
                <a:solidFill>
                  <a:srgbClr val="FF0000"/>
                </a:solidFill>
              </a:rPr>
              <a:t>แอบฟังเมื่อ</a:t>
            </a:r>
            <a:r>
              <a:rPr lang="en-US" dirty="0" smtClean="0">
                <a:solidFill>
                  <a:srgbClr val="FF0000"/>
                </a:solidFill>
              </a:rPr>
              <a:t> qubit </a:t>
            </a:r>
            <a:r>
              <a:rPr lang="th-TH" dirty="0" smtClean="0">
                <a:solidFill>
                  <a:srgbClr val="FF0000"/>
                </a:solidFill>
              </a:rPr>
              <a:t>ที่วัดได้มีค่าไม่ตรงกัน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42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63" y="1831299"/>
            <a:ext cx="9563100" cy="18192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6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esar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05" y="1489175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7" y="1489175"/>
            <a:ext cx="5922903" cy="3385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0248" y="4180864"/>
            <a:ext cx="1375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Skytale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689896" y="4950410"/>
            <a:ext cx="3667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Caesar Cipher Wheel</a:t>
            </a:r>
          </a:p>
        </p:txBody>
      </p:sp>
    </p:spTree>
    <p:extLst>
      <p:ext uri="{BB962C8B-B14F-4D97-AF65-F5344CB8AC3E}">
        <p14:creationId xmlns:p14="http://schemas.microsoft.com/office/powerpoint/2010/main" val="24784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atichonweekly.com/wp-content/uploads/2018/06/%E0%B8%A1%E0%B8%AD%E0%B8%87%E0%B9%84%E0%B8%97%E0%B8%A2%E0%B9%83%E0%B8%AB%E0%B8%A1%E0%B9%88-2%E0%B8%A4%E0%B9%85%E0%B8%A9%E0%B8%B5%E0%B9%81%E0%B8%9B%E0%B8%A5%E0%B8%87%E0%B8%AA%E0%B8%B2%E0%B8%A3%E0%B9%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2" y="0"/>
            <a:ext cx="10049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1676400"/>
            <a:ext cx="12192000" cy="5588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3009900"/>
            <a:ext cx="12192000" cy="5588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4533900"/>
            <a:ext cx="12192000" cy="5588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6057900"/>
            <a:ext cx="12192000" cy="5588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531100" y="4444836"/>
            <a:ext cx="774700" cy="177964"/>
          </a:xfrm>
          <a:custGeom>
            <a:avLst/>
            <a:gdLst>
              <a:gd name="connsiteX0" fmla="*/ 774700 w 774700"/>
              <a:gd name="connsiteY0" fmla="*/ 152564 h 177964"/>
              <a:gd name="connsiteX1" fmla="*/ 368300 w 774700"/>
              <a:gd name="connsiteY1" fmla="*/ 164 h 177964"/>
              <a:gd name="connsiteX2" fmla="*/ 0 w 774700"/>
              <a:gd name="connsiteY2" fmla="*/ 177964 h 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177964">
                <a:moveTo>
                  <a:pt x="774700" y="152564"/>
                </a:moveTo>
                <a:cubicBezTo>
                  <a:pt x="636058" y="74247"/>
                  <a:pt x="497417" y="-4069"/>
                  <a:pt x="368300" y="164"/>
                </a:cubicBezTo>
                <a:cubicBezTo>
                  <a:pt x="239183" y="4397"/>
                  <a:pt x="119591" y="91180"/>
                  <a:pt x="0" y="177964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matichonweekly.com/wp-content/uploads/2018/06/%E0%B8%A1%E0%B8%AD%E0%B8%87%E0%B9%84%E0%B8%97%E0%B8%A2%E0%B9%83%E0%B8%AB%E0%B8%A1%E0%B9%88-3%E0%B8%A4%E0%B9%85%E0%B8%A9%E0%B8%B5%E0%B9%81%E0%B8%9B%E0%B8%A5%E0%B8%87%E0%B8%AA%E0%B8%B2%E0%B8%A3%E0%B9%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7" y="0"/>
            <a:ext cx="9656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689100"/>
            <a:ext cx="12192000" cy="55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3124200"/>
            <a:ext cx="12192000" cy="55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4546600"/>
            <a:ext cx="12192000" cy="55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5969000"/>
            <a:ext cx="12192000" cy="55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ichardgoyette.com/Infosec/Alice/images/encr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9" y="853484"/>
            <a:ext cx="10592557" cy="54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Private </a:t>
            </a:r>
            <a:r>
              <a:rPr lang="en-US" sz="3200" b="1" dirty="0"/>
              <a:t>Key </a:t>
            </a:r>
            <a:r>
              <a:rPr lang="en-US" sz="3200" b="1" dirty="0" smtClean="0"/>
              <a:t>Cryptography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651" y="6121551"/>
            <a:ext cx="811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ข้อเสียคือ ต้องไปหาสถานที่ลับ เพื่อตกลงกันก่อนว่าจะใช้ </a:t>
            </a:r>
            <a:r>
              <a:rPr lang="en-US" sz="2400" dirty="0" smtClean="0">
                <a:solidFill>
                  <a:srgbClr val="FF0000"/>
                </a:solidFill>
              </a:rPr>
              <a:t>key </a:t>
            </a:r>
            <a:r>
              <a:rPr lang="th-TH" sz="2400" dirty="0" smtClean="0">
                <a:solidFill>
                  <a:srgbClr val="FF0000"/>
                </a:solidFill>
              </a:rPr>
              <a:t>อะไร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Vernam</a:t>
            </a:r>
            <a:r>
              <a:rPr lang="en-US" sz="3200" b="1" dirty="0" smtClean="0"/>
              <a:t> Cipher</a:t>
            </a:r>
            <a:endParaRPr lang="en-US" sz="3200" b="1" dirty="0"/>
          </a:p>
        </p:txBody>
      </p:sp>
      <p:pic>
        <p:nvPicPr>
          <p:cNvPr id="1026" name="Picture 2" descr="https://gigaflop.net/chapter/data-representation/encryption/vern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2" y="895545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ichardgoyette.com/Infosec/Alice/images/encryp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5" y="904913"/>
            <a:ext cx="8865040" cy="50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Public Key Cryptography (RSA - 1977)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0345" y="5867488"/>
            <a:ext cx="1089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ปัจจุบันไม่ปลอดภัยแล้ว เพราะสามารถแยกตัวประกอบได้ โดยใช้ </a:t>
            </a:r>
            <a:r>
              <a:rPr lang="en-US" sz="2400" dirty="0" smtClean="0">
                <a:solidFill>
                  <a:srgbClr val="FF0000"/>
                </a:solidFill>
              </a:rPr>
              <a:t>quantum computer </a:t>
            </a:r>
            <a:r>
              <a:rPr lang="th-TH" sz="2400" dirty="0" smtClean="0">
                <a:solidFill>
                  <a:srgbClr val="FF0000"/>
                </a:solidFill>
              </a:rPr>
              <a:t>และ </a:t>
            </a:r>
            <a:r>
              <a:rPr lang="en-US" sz="2400" dirty="0" smtClean="0">
                <a:solidFill>
                  <a:srgbClr val="FF0000"/>
                </a:solidFill>
              </a:rPr>
              <a:t>Shor’s algorithm</a:t>
            </a:r>
            <a:r>
              <a:rPr lang="th-TH" sz="2400" dirty="0" smtClean="0">
                <a:solidFill>
                  <a:srgbClr val="FF0000"/>
                </a:solidFill>
              </a:rPr>
              <a:t/>
            </a:r>
            <a:br>
              <a:rPr lang="th-TH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RSA </a:t>
            </a:r>
            <a:r>
              <a:rPr lang="th-TH" sz="2400" dirty="0" smtClean="0">
                <a:solidFill>
                  <a:srgbClr val="FF0000"/>
                </a:solidFill>
              </a:rPr>
              <a:t>จะปลอดภัยเมื่อไม่สามารถแยกตัวประกอบ </a:t>
            </a:r>
            <a:r>
              <a:rPr lang="en-US" sz="2400" dirty="0" smtClean="0">
                <a:solidFill>
                  <a:srgbClr val="FF0000"/>
                </a:solidFill>
              </a:rPr>
              <a:t>N = </a:t>
            </a:r>
            <a:r>
              <a:rPr lang="en-US" sz="2400" dirty="0" err="1" smtClean="0">
                <a:solidFill>
                  <a:srgbClr val="FF0000"/>
                </a:solidFill>
              </a:rPr>
              <a:t>pq</a:t>
            </a:r>
            <a:r>
              <a:rPr lang="en-US" sz="2400" dirty="0" smtClean="0">
                <a:solidFill>
                  <a:srgbClr val="FF0000"/>
                </a:solidFill>
              </a:rPr>
              <a:t> (p </a:t>
            </a:r>
            <a:r>
              <a:rPr lang="th-TH" sz="2400" dirty="0" smtClean="0">
                <a:solidFill>
                  <a:srgbClr val="FF0000"/>
                </a:solidFill>
              </a:rPr>
              <a:t>และ </a:t>
            </a:r>
            <a:r>
              <a:rPr lang="en-US" sz="2400" dirty="0" smtClean="0">
                <a:solidFill>
                  <a:srgbClr val="FF0000"/>
                </a:solidFill>
              </a:rPr>
              <a:t>q </a:t>
            </a:r>
            <a:r>
              <a:rPr lang="th-TH" sz="2400" dirty="0" smtClean="0">
                <a:solidFill>
                  <a:srgbClr val="FF0000"/>
                </a:solidFill>
              </a:rPr>
              <a:t>เป็น </a:t>
            </a:r>
            <a:r>
              <a:rPr lang="en-US" sz="2400" dirty="0" smtClean="0">
                <a:solidFill>
                  <a:srgbClr val="FF0000"/>
                </a:solidFill>
              </a:rPr>
              <a:t>prime number)</a:t>
            </a:r>
            <a:r>
              <a:rPr lang="th-TH" sz="2400" dirty="0" smtClean="0">
                <a:solidFill>
                  <a:srgbClr val="FF0000"/>
                </a:solidFill>
              </a:rPr>
              <a:t> ได้ในเวลาสั้น ๆ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BB84</a:t>
            </a:r>
            <a:r>
              <a:rPr lang="en-US" sz="3200" b="1" dirty="0"/>
              <a:t> </a:t>
            </a:r>
            <a:r>
              <a:rPr lang="en-US" sz="3200" b="1" dirty="0" smtClean="0"/>
              <a:t>QKD Protocol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02082" y="172015"/>
            <a:ext cx="811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QKD = Quantum Key Distribution </a:t>
            </a:r>
            <a:r>
              <a:rPr lang="th-TH" dirty="0" smtClean="0">
                <a:solidFill>
                  <a:srgbClr val="FF0000"/>
                </a:solidFill>
              </a:rPr>
              <a:t>ใช้แลกเปลี่ยน </a:t>
            </a:r>
            <a:r>
              <a:rPr lang="en-US" dirty="0" smtClean="0">
                <a:solidFill>
                  <a:srgbClr val="FF0000"/>
                </a:solidFill>
              </a:rPr>
              <a:t>key </a:t>
            </a:r>
            <a:r>
              <a:rPr lang="th-TH" dirty="0" smtClean="0">
                <a:solidFill>
                  <a:srgbClr val="FF0000"/>
                </a:solidFill>
              </a:rPr>
              <a:t>สำหรับ</a:t>
            </a:r>
            <a:r>
              <a:rPr lang="th-TH" dirty="0">
                <a:solidFill>
                  <a:srgbClr val="FF0000"/>
                </a:solidFill>
              </a:rPr>
              <a:t>ทำ </a:t>
            </a:r>
            <a:r>
              <a:rPr lang="en-US" dirty="0">
                <a:solidFill>
                  <a:srgbClr val="FF0000"/>
                </a:solidFill>
              </a:rPr>
              <a:t>Private Key </a:t>
            </a:r>
            <a:r>
              <a:rPr lang="en-US" dirty="0" smtClean="0">
                <a:solidFill>
                  <a:srgbClr val="FF0000"/>
                </a:solidFill>
              </a:rPr>
              <a:t>Cryptography</a:t>
            </a:r>
            <a:r>
              <a:rPr lang="th-TH" dirty="0">
                <a:solidFill>
                  <a:srgbClr val="FF0000"/>
                </a:solidFill>
              </a:rPr>
              <a:t/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Public Key Cryptography </a:t>
            </a:r>
            <a:r>
              <a:rPr lang="th-TH" dirty="0" smtClean="0">
                <a:solidFill>
                  <a:srgbClr val="FF0000"/>
                </a:solidFill>
              </a:rPr>
              <a:t>ไม่ได้แล้ว เพราะไม่ปลอดภัย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876300"/>
            <a:ext cx="8770793" cy="56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1475" y="400050"/>
                <a:ext cx="11477625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Alice	random data	1	0	0	0	1	1	1 	0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random bits (b)	1	0	1	1	0	0	1	1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|−&gt;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th-TH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|−&gt; 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th-TH" dirty="0" smtClean="0"/>
              </a:p>
              <a:p>
                <a:r>
                  <a:rPr lang="en-US" dirty="0" smtClean="0"/>
                  <a:t>	send to Bob</a:t>
                </a:r>
              </a:p>
              <a:p>
                <a:endParaRPr lang="en-US" dirty="0"/>
              </a:p>
              <a:p>
                <a:r>
                  <a:rPr lang="en-US" dirty="0" smtClean="0"/>
                  <a:t>Bob	random bits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	1	0	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 smtClean="0"/>
                  <a:t>	1	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	0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measure		1	</a:t>
                </a:r>
                <a:r>
                  <a:rPr lang="en-US" dirty="0"/>
                  <a:t>x</a:t>
                </a:r>
                <a:r>
                  <a:rPr lang="en-US" dirty="0" smtClean="0"/>
                  <a:t>	x	0	1	x	1	x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Alice	announce b</a:t>
                </a:r>
                <a:endParaRPr lang="th-TH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&amp; B	discard some bits	</a:t>
                </a:r>
                <a:r>
                  <a:rPr lang="en-US" dirty="0"/>
                  <a:t>1</a:t>
                </a:r>
                <a:r>
                  <a:rPr lang="en-US" dirty="0" smtClean="0"/>
                  <a:t>			0	1		1</a:t>
                </a:r>
                <a:endParaRPr lang="th-TH" dirty="0"/>
              </a:p>
              <a:p>
                <a:endParaRPr lang="en-US" dirty="0"/>
              </a:p>
              <a:p>
                <a:r>
                  <a:rPr lang="en-US" dirty="0" smtClean="0"/>
                  <a:t>Alice	choose n bits</a:t>
                </a:r>
                <a:r>
                  <a:rPr lang="th-TH" dirty="0" smtClean="0"/>
                  <a:t> </a:t>
                </a:r>
                <a:r>
                  <a:rPr lang="en-US" dirty="0" smtClean="0"/>
                  <a:t>as “check bits” and tell Bob</a:t>
                </a:r>
              </a:p>
              <a:p>
                <a:endParaRPr lang="en-US" dirty="0"/>
              </a:p>
              <a:p>
                <a:r>
                  <a:rPr lang="en-US" dirty="0" smtClean="0"/>
                  <a:t>A &amp; B	announce and compare the values of check bits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	Restart the protocol if more than an acceptable number disagree (Eve’s interference</a:t>
                </a:r>
                <a:r>
                  <a:rPr lang="th-TH" dirty="0" smtClean="0"/>
                  <a:t> </a:t>
                </a:r>
                <a:r>
                  <a:rPr lang="en-US" dirty="0" smtClean="0"/>
                  <a:t>and noise).</a:t>
                </a:r>
              </a:p>
              <a:p>
                <a:r>
                  <a:rPr lang="en-US" dirty="0"/>
                  <a:t>	</a:t>
                </a:r>
                <a:r>
                  <a:rPr lang="th-TH" dirty="0" smtClean="0"/>
                  <a:t>ถ้า </a:t>
                </a:r>
                <a:r>
                  <a:rPr lang="en-US" dirty="0" smtClean="0"/>
                  <a:t>Eve </a:t>
                </a:r>
                <a:r>
                  <a:rPr lang="th-TH" dirty="0" smtClean="0"/>
                  <a:t>แอบวัดบ่อย ๆ โดยเดา </a:t>
                </a:r>
                <a:r>
                  <a:rPr lang="en-US" dirty="0" smtClean="0"/>
                  <a:t>basis </a:t>
                </a:r>
                <a:r>
                  <a:rPr lang="th-TH" dirty="0" smtClean="0"/>
                  <a:t>พอใช้ </a:t>
                </a:r>
                <a:r>
                  <a:rPr lang="en-US" dirty="0" smtClean="0"/>
                  <a:t>basis </a:t>
                </a:r>
                <a:r>
                  <a:rPr lang="th-TH" dirty="0" smtClean="0"/>
                  <a:t>ผิด มันจะทำให้ </a:t>
                </a:r>
                <a:r>
                  <a:rPr lang="en-US" dirty="0" smtClean="0"/>
                  <a:t>Bob </a:t>
                </a:r>
                <a:r>
                  <a:rPr lang="th-TH" dirty="0" smtClean="0"/>
                  <a:t>วัดได้ค่าผิดไปด้วย ทำให้ </a:t>
                </a:r>
                <a:r>
                  <a:rPr lang="en-US" dirty="0" smtClean="0"/>
                  <a:t>check bits </a:t>
                </a:r>
                <a:r>
                  <a:rPr lang="th-TH" dirty="0" smtClean="0"/>
                  <a:t>ไม่ตรงกับ </a:t>
                </a:r>
                <a:r>
                  <a:rPr lang="en-US" dirty="0" smtClean="0"/>
                  <a:t>Alice</a:t>
                </a:r>
                <a:r>
                  <a:rPr lang="th-TH" dirty="0" smtClean="0"/>
                  <a:t> เกินค่าที่กำหนดไว้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400050"/>
                <a:ext cx="11477625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478" t="-720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16973" y="6193394"/>
                <a:ext cx="2675028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973" y="6193394"/>
                <a:ext cx="2675028" cy="6646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516973" y="5612092"/>
                <a:ext cx="2675027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 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973" y="5612092"/>
                <a:ext cx="2675027" cy="6646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389094" y="3115414"/>
            <a:ext cx="264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About 2n bits remain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05063" y="939394"/>
            <a:ext cx="106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4n qubits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4599" y="3692020"/>
            <a:ext cx="264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About n bits remain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6251</TotalTime>
  <Words>310</Words>
  <Application>Microsoft Office PowerPoint</Application>
  <PresentationFormat>Widescreen</PresentationFormat>
  <Paragraphs>144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Cordia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1142</cp:revision>
  <dcterms:created xsi:type="dcterms:W3CDTF">2016-08-03T10:08:11Z</dcterms:created>
  <dcterms:modified xsi:type="dcterms:W3CDTF">2021-04-16T17:15:57Z</dcterms:modified>
</cp:coreProperties>
</file>