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79" r:id="rId2"/>
    <p:sldId id="381" r:id="rId3"/>
    <p:sldId id="342" r:id="rId4"/>
    <p:sldId id="343" r:id="rId5"/>
    <p:sldId id="375" r:id="rId6"/>
    <p:sldId id="344" r:id="rId7"/>
    <p:sldId id="345" r:id="rId8"/>
    <p:sldId id="376" r:id="rId9"/>
    <p:sldId id="346" r:id="rId10"/>
    <p:sldId id="349" r:id="rId11"/>
    <p:sldId id="351" r:id="rId12"/>
    <p:sldId id="352" r:id="rId13"/>
    <p:sldId id="380" r:id="rId14"/>
    <p:sldId id="348" r:id="rId15"/>
    <p:sldId id="350" r:id="rId16"/>
    <p:sldId id="353" r:id="rId17"/>
    <p:sldId id="354" r:id="rId18"/>
    <p:sldId id="355" r:id="rId19"/>
    <p:sldId id="374" r:id="rId20"/>
    <p:sldId id="356" r:id="rId21"/>
    <p:sldId id="362" r:id="rId22"/>
    <p:sldId id="378" r:id="rId23"/>
    <p:sldId id="357" r:id="rId24"/>
    <p:sldId id="358" r:id="rId25"/>
    <p:sldId id="359" r:id="rId26"/>
    <p:sldId id="364" r:id="rId27"/>
    <p:sldId id="365" r:id="rId28"/>
    <p:sldId id="366" r:id="rId29"/>
    <p:sldId id="367" r:id="rId30"/>
    <p:sldId id="372" r:id="rId31"/>
    <p:sldId id="373" r:id="rId32"/>
    <p:sldId id="368" r:id="rId33"/>
    <p:sldId id="369" r:id="rId34"/>
    <p:sldId id="37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95" autoAdjust="0"/>
  </p:normalViewPr>
  <p:slideViewPr>
    <p:cSldViewPr snapToGrid="0">
      <p:cViewPr varScale="1">
        <p:scale>
          <a:sx n="80" d="100"/>
          <a:sy n="80" d="100"/>
        </p:scale>
        <p:origin x="6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147B8-ACA9-4ED6-A3EC-A12015A47A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533F9-449C-4ED9-83C7-E5BDED52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5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533F9-449C-4ED9-83C7-E5BDED52E7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6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533F9-449C-4ED9-83C7-E5BDED52E7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7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5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4D95-B67C-4598-BEC8-7417E35EBE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3A8C-1A18-4AA5-9758-3BC23EEB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5213" y="2781939"/>
            <a:ext cx="77816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Shor's Algorithm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1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564" y="95161"/>
            <a:ext cx="8146922" cy="6645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411145" y="2714536"/>
            <a:ext cx="56769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8" y="1135287"/>
            <a:ext cx="4105275" cy="2209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672642" y="2240187"/>
            <a:ext cx="202797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63359" y="1496636"/>
                <a:ext cx="1846541" cy="66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359" y="1496636"/>
                <a:ext cx="1846541" cy="6646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00618" y="1144869"/>
                <a:ext cx="4839131" cy="22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618" y="1144869"/>
                <a:ext cx="4839131" cy="2200218"/>
              </a:xfrm>
              <a:prstGeom prst="rect">
                <a:avLst/>
              </a:prstGeom>
              <a:blipFill rotWithShape="0">
                <a:blip r:embed="rId4"/>
                <a:stretch>
                  <a:fillRect r="-2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009958" y="3345087"/>
            <a:ext cx="502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ทำ </a:t>
            </a:r>
            <a:r>
              <a:rPr lang="en-US" sz="2000" dirty="0" smtClean="0">
                <a:solidFill>
                  <a:srgbClr val="FF0000"/>
                </a:solidFill>
              </a:rPr>
              <a:t>complex conjugate </a:t>
            </a:r>
            <a:r>
              <a:rPr lang="th-TH" sz="2000" dirty="0" smtClean="0">
                <a:solidFill>
                  <a:srgbClr val="FF0000"/>
                </a:solidFill>
              </a:rPr>
              <a:t>ทุกตัว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th-TH" sz="2000" dirty="0" smtClean="0">
                <a:solidFill>
                  <a:srgbClr val="FF0000"/>
                </a:solidFill>
              </a:rPr>
              <a:t>จะได้ </a:t>
            </a:r>
            <a:r>
              <a:rPr lang="en-US" sz="2000" dirty="0" smtClean="0">
                <a:solidFill>
                  <a:srgbClr val="FF0000"/>
                </a:solidFill>
              </a:rPr>
              <a:t>inversed matrix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Inversed QFT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228909" y="4145307"/>
            <a:ext cx="502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ตัวอย่างเช่น ทำ </a:t>
            </a:r>
            <a:r>
              <a:rPr lang="en-US" sz="2000" dirty="0" smtClean="0">
                <a:solidFill>
                  <a:srgbClr val="FF0000"/>
                </a:solidFill>
              </a:rPr>
              <a:t>conjugate </a:t>
            </a:r>
            <a:r>
              <a:rPr lang="th-TH" sz="2000" dirty="0" smtClean="0">
                <a:solidFill>
                  <a:srgbClr val="FF0000"/>
                </a:solidFill>
              </a:rPr>
              <a:t>ของแถวที่ </a:t>
            </a:r>
            <a:r>
              <a:rPr lang="en-US" sz="2000" dirty="0" smtClean="0">
                <a:solidFill>
                  <a:srgbClr val="FF0000"/>
                </a:solidFill>
              </a:rPr>
              <a:t>4 </a:t>
            </a:r>
            <a:r>
              <a:rPr lang="th-TH" sz="2000" dirty="0" smtClean="0">
                <a:solidFill>
                  <a:srgbClr val="FF0000"/>
                </a:solidFill>
              </a:rPr>
              <a:t>ได้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28909" y="4601298"/>
                <a:ext cx="5553516" cy="688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f>
                                          <m:f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num>
                                          <m:den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</m:den>
                                        </m:f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e>
                                        <m:f>
                                          <m:f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num>
                                          <m:den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</m:den>
                                        </m:f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f>
                                          <m:f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num>
                                          <m:den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</m:den>
                                        </m:f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e>
                                        <m:f>
                                          <m:f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num>
                                          <m:den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</m:den>
                                        </m:f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mr>
                      </m:m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09" y="4601298"/>
                <a:ext cx="5553516" cy="6884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8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2550" y="208229"/>
                <a:ext cx="116469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= 0.011 (3/8)  </a:t>
                </a:r>
                <a:r>
                  <a:rPr lang="th-TH" sz="2400" dirty="0" smtClean="0">
                    <a:solidFill>
                      <a:srgbClr val="FF0000"/>
                    </a:solidFill>
                  </a:rPr>
                  <a:t>แบบนี้ลงตัวพอดี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3/8 </a:t>
                </a:r>
                <a:r>
                  <a:rPr lang="th-TH" sz="2400" dirty="0" smtClean="0">
                    <a:solidFill>
                      <a:srgbClr val="FF0000"/>
                    </a:solidFill>
                  </a:rPr>
                  <a:t>เขียนเป็นเลขทศนิยมใน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3 </a:t>
                </a:r>
                <a:r>
                  <a:rPr lang="th-TH" sz="2400" dirty="0" smtClean="0">
                    <a:solidFill>
                      <a:srgbClr val="FF0000"/>
                    </a:solidFill>
                  </a:rPr>
                  <a:t>บิตได้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50" y="208229"/>
                <a:ext cx="1164695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57" t="-17105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395" y="1014226"/>
                <a:ext cx="7333309" cy="66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5" y="1014226"/>
                <a:ext cx="7333309" cy="6646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40309" y="280205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4395" y="2109122"/>
                <a:ext cx="10782679" cy="839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001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010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011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111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5" y="2109122"/>
                <a:ext cx="10782679" cy="839204"/>
              </a:xfrm>
              <a:prstGeom prst="rect">
                <a:avLst/>
              </a:prstGeom>
              <a:blipFill rotWithShape="0">
                <a:blip r:embed="rId4"/>
                <a:stretch>
                  <a:fillRect t="-45652" b="-7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4395" y="3378616"/>
                <a:ext cx="10782679" cy="81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001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010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011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111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5" y="3378616"/>
                <a:ext cx="10782679" cy="815223"/>
              </a:xfrm>
              <a:prstGeom prst="rect">
                <a:avLst/>
              </a:prstGeom>
              <a:blipFill rotWithShape="0">
                <a:blip r:embed="rId5"/>
                <a:stretch>
                  <a:fillRect t="-72388" b="-80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307022" y="1165125"/>
            <a:ext cx="460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อันนี้คือ </a:t>
            </a:r>
            <a:r>
              <a:rPr lang="en-US" dirty="0" smtClean="0">
                <a:solidFill>
                  <a:srgbClr val="FF0000"/>
                </a:solidFill>
              </a:rPr>
              <a:t>first register </a:t>
            </a:r>
            <a:r>
              <a:rPr lang="th-TH" dirty="0" smtClean="0">
                <a:solidFill>
                  <a:srgbClr val="FF0000"/>
                </a:solidFill>
              </a:rPr>
              <a:t>หลังทำ </a:t>
            </a:r>
            <a:r>
              <a:rPr lang="en-US" dirty="0" smtClean="0">
                <a:solidFill>
                  <a:srgbClr val="FF0000"/>
                </a:solidFill>
              </a:rPr>
              <a:t>first stage </a:t>
            </a:r>
            <a:r>
              <a:rPr lang="th-TH" dirty="0" smtClean="0">
                <a:solidFill>
                  <a:srgbClr val="FF0000"/>
                </a:solidFill>
              </a:rPr>
              <a:t>แล้ว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40309" y="280205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09721" y="1486466"/>
                <a:ext cx="4590111" cy="2431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𝑜𝑠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721" y="1486466"/>
                <a:ext cx="4590111" cy="24316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46719" y="5526643"/>
            <a:ext cx="1153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</a:rPr>
              <a:t>เมื่อทำ </a:t>
            </a:r>
            <a:r>
              <a:rPr lang="en-US" sz="3200" dirty="0" smtClean="0">
                <a:solidFill>
                  <a:srgbClr val="FF0000"/>
                </a:solidFill>
              </a:rPr>
              <a:t>inverse QFT </a:t>
            </a:r>
            <a:r>
              <a:rPr lang="th-TH" sz="3200" dirty="0" smtClean="0">
                <a:solidFill>
                  <a:srgbClr val="FF0000"/>
                </a:solidFill>
              </a:rPr>
              <a:t>แล้ว </a:t>
            </a:r>
            <a:r>
              <a:rPr lang="en-US" sz="3200" dirty="0" smtClean="0">
                <a:solidFill>
                  <a:srgbClr val="FF0000"/>
                </a:solidFill>
              </a:rPr>
              <a:t>probability </a:t>
            </a:r>
            <a:r>
              <a:rPr lang="th-TH" sz="3200" dirty="0" smtClean="0">
                <a:solidFill>
                  <a:srgbClr val="FF0000"/>
                </a:solidFill>
              </a:rPr>
              <a:t>ที่จะ </a:t>
            </a:r>
            <a:r>
              <a:rPr lang="en-US" sz="3200" dirty="0" smtClean="0">
                <a:solidFill>
                  <a:srgbClr val="FF0000"/>
                </a:solidFill>
              </a:rPr>
              <a:t>measure </a:t>
            </a:r>
            <a:r>
              <a:rPr lang="th-TH" sz="3200" dirty="0" smtClean="0">
                <a:solidFill>
                  <a:srgbClr val="FF0000"/>
                </a:solidFill>
              </a:rPr>
              <a:t>ได้</a:t>
            </a:r>
            <a:r>
              <a:rPr lang="th-TH" sz="3200" dirty="0">
                <a:solidFill>
                  <a:srgbClr val="FF0000"/>
                </a:solidFill>
              </a:rPr>
              <a:t/>
            </a:r>
            <a:br>
              <a:rPr lang="th-TH" sz="32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000, 001, 010, 011, 100, 101, 110, 111 </a:t>
            </a:r>
            <a:r>
              <a:rPr lang="th-TH" sz="3200" dirty="0" smtClean="0">
                <a:solidFill>
                  <a:srgbClr val="FF0000"/>
                </a:solidFill>
              </a:rPr>
              <a:t>เป็นเท่าใด 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14588" y="1010086"/>
                <a:ext cx="2977012" cy="3384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num>
                                              <m:den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e>
                                                </m:rad>
                                              </m:den>
                                            </m:f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num>
                                              <m:den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e>
                                                </m:rad>
                                              </m:den>
                                            </m:f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num>
                                              <m:den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e>
                                                </m:rad>
                                              </m:den>
                                            </m:f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num>
                                              <m:den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e>
                                                </m:rad>
                                              </m:den>
                                            </m:f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588" y="1010086"/>
                <a:ext cx="2977012" cy="33843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0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8969" y="278969"/>
                <a:ext cx="1162372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dirty="0" smtClean="0">
                    <a:solidFill>
                      <a:srgbClr val="FF0000"/>
                    </a:solidFill>
                  </a:rPr>
                  <a:t>ถ้า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first register </a:t>
                </a:r>
                <a:r>
                  <a:rPr lang="th-TH" sz="3600" dirty="0" smtClean="0">
                    <a:solidFill>
                      <a:srgbClr val="FF0000"/>
                    </a:solidFill>
                  </a:rPr>
                  <a:t>มีจำนวน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qubits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th-TH" sz="3600" dirty="0" smtClean="0">
                    <a:solidFill>
                      <a:srgbClr val="FF0000"/>
                    </a:solidFill>
                  </a:rPr>
                  <a:t>ไม่พอที่ได้ </a:t>
                </a:r>
                <a14:m>
                  <m:oMath xmlns:m="http://schemas.openxmlformats.org/officeDocument/2006/math">
                    <m:r>
                      <a:rPr lang="th-TH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th-TH" sz="3600" dirty="0" smtClean="0">
                    <a:solidFill>
                      <a:srgbClr val="FF0000"/>
                    </a:solidFill>
                  </a:rPr>
                  <a:t>จะเกิดอะไรขึ้น</a:t>
                </a:r>
                <a:br>
                  <a:rPr lang="th-TH" sz="3600" dirty="0" smtClean="0">
                    <a:solidFill>
                      <a:srgbClr val="FF0000"/>
                    </a:solidFill>
                  </a:rPr>
                </a:br>
                <a:r>
                  <a:rPr lang="th-TH" sz="3600" dirty="0" smtClean="0">
                    <a:solidFill>
                      <a:srgbClr val="FF0000"/>
                    </a:solidFill>
                  </a:rPr>
                  <a:t>เช่น </a:t>
                </a:r>
                <a14:m>
                  <m:oMath xmlns:m="http://schemas.openxmlformats.org/officeDocument/2006/math">
                    <m:r>
                      <a:rPr lang="th-TH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th-TH" sz="3600" dirty="0" smtClean="0">
                    <a:solidFill>
                      <a:srgbClr val="FF0000"/>
                    </a:solidFill>
                  </a:rPr>
                  <a:t> มีทศนิยมมากกว่า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t </a:t>
                </a:r>
                <a:r>
                  <a:rPr lang="th-TH" sz="3600" dirty="0" smtClean="0">
                    <a:solidFill>
                      <a:srgbClr val="FF0000"/>
                    </a:solidFill>
                  </a:rPr>
                  <a:t>ตำแหน่ง หรือ </a:t>
                </a:r>
                <a14:m>
                  <m:oMath xmlns:m="http://schemas.openxmlformats.org/officeDocument/2006/math">
                    <m:r>
                      <a:rPr lang="th-TH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th-TH" sz="3600" dirty="0" smtClean="0">
                    <a:solidFill>
                      <a:srgbClr val="FF0000"/>
                    </a:solidFill>
                  </a:rPr>
                  <a:t> มีทศนิยมไม่รู้จบ ให้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t </a:t>
                </a:r>
                <a:r>
                  <a:rPr lang="th-TH" sz="3600" dirty="0" smtClean="0">
                    <a:solidFill>
                      <a:srgbClr val="FF0000"/>
                    </a:solidFill>
                  </a:rPr>
                  <a:t>มากแค่ไหนก็ไม่พอ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69" y="278969"/>
                <a:ext cx="11623729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626" t="-12183" b="-20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0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2549" y="208229"/>
                <a:ext cx="1174731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3200">
                    <a:solidFill>
                      <a:srgbClr val="FF0000"/>
                    </a:solidFill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31/80</a:t>
                </a:r>
                <a:r>
                  <a:rPr lang="th-TH" dirty="0" smtClean="0"/>
                  <a:t/>
                </a:r>
                <a:br>
                  <a:rPr lang="th-TH" dirty="0" smtClean="0"/>
                </a:br>
                <a:r>
                  <a:rPr lang="th-TH" dirty="0" smtClean="0"/>
                  <a:t>แบบ</a:t>
                </a:r>
                <a:r>
                  <a:rPr lang="th-TH" dirty="0"/>
                  <a:t>นี้ไม่ลงตัว ใช้จำนวนบิตน้อยไป แต่ถึงให้บิตมากกว่านี้ก็ไม่ลงตัวอยู่ดี เป็นเลขทศนิยมไม่รู้</a:t>
                </a:r>
                <a:r>
                  <a:rPr lang="th-TH" dirty="0" smtClean="0"/>
                  <a:t>จบ</a:t>
                </a:r>
                <a:endParaRPr lang="en-US" dirty="0" smtClean="0"/>
              </a:p>
              <a:p>
                <a:r>
                  <a:rPr lang="en-US" sz="2400" dirty="0" smtClean="0"/>
                  <a:t>31/80 = 0.01100011001100110011001100110011001100110011001100110011001100...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49" y="208229"/>
                <a:ext cx="11747313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1297" t="-8439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2549" y="2068243"/>
                <a:ext cx="1174731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200" dirty="0" smtClean="0">
                    <a:solidFill>
                      <a:srgbClr val="FF0000"/>
                    </a:solidFill>
                  </a:rPr>
                  <a:t>ประมาณค่า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th-TH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(</a:t>
                </a:r>
                <a:r>
                  <a:rPr lang="th-TH" sz="3200" dirty="0" smtClean="0">
                    <a:solidFill>
                      <a:srgbClr val="FF0000"/>
                    </a:solidFill>
                  </a:rPr>
                  <a:t>เป็น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fixed point) </a:t>
                </a:r>
                <a:r>
                  <a:rPr lang="th-TH" sz="3200" dirty="0" smtClean="0">
                    <a:solidFill>
                      <a:srgbClr val="FF0000"/>
                    </a:solidFill>
                  </a:rPr>
                  <a:t>ได้ใกล้เคียงหรือไม่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?</a:t>
                </a:r>
                <a:br>
                  <a:rPr lang="en-US" sz="3200" dirty="0" smtClean="0">
                    <a:solidFill>
                      <a:srgbClr val="FF0000"/>
                    </a:solidFill>
                  </a:rPr>
                </a:br>
                <a:r>
                  <a:rPr lang="th-TH" sz="3200" dirty="0" smtClean="0">
                    <a:solidFill>
                      <a:srgbClr val="FF0000"/>
                    </a:solidFill>
                  </a:rPr>
                  <a:t>ถ้ารันซ้ำหลายๆ ครั้งจะได้ค่าเดิมเสมอหรือไม่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?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49" y="2068243"/>
                <a:ext cx="11747313" cy="1077218"/>
              </a:xfrm>
              <a:prstGeom prst="rect">
                <a:avLst/>
              </a:prstGeom>
              <a:blipFill rotWithShape="0">
                <a:blip r:embed="rId3"/>
                <a:stretch>
                  <a:fillRect t="-11299" b="-19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5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Order Finding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54" y="1141056"/>
            <a:ext cx="10363200" cy="110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54" y="2718318"/>
            <a:ext cx="8048625" cy="106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18740" y="2630222"/>
            <a:ext cx="235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5</a:t>
            </a:r>
            <a:r>
              <a:rPr lang="en-US" sz="2800" baseline="30000" dirty="0" smtClean="0">
                <a:solidFill>
                  <a:srgbClr val="FF0000"/>
                </a:solidFill>
              </a:rPr>
              <a:t>6</a:t>
            </a:r>
            <a:r>
              <a:rPr lang="en-US" sz="2800" dirty="0" smtClean="0">
                <a:solidFill>
                  <a:srgbClr val="FF0000"/>
                </a:solidFill>
              </a:rPr>
              <a:t> mod 21 = 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6854" y="4300538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บน </a:t>
            </a:r>
            <a:r>
              <a:rPr lang="en-US" sz="2400" dirty="0"/>
              <a:t>c</a:t>
            </a:r>
            <a:r>
              <a:rPr lang="en-US" sz="2400" dirty="0" smtClean="0"/>
              <a:t>lassical computers</a:t>
            </a:r>
          </a:p>
          <a:p>
            <a:r>
              <a:rPr lang="en-US" sz="2400" dirty="0"/>
              <a:t>	</a:t>
            </a:r>
            <a:r>
              <a:rPr lang="th-TH" sz="2400" dirty="0" smtClean="0"/>
              <a:t>ไม่มี </a:t>
            </a:r>
            <a:r>
              <a:rPr lang="en-US" sz="2400" dirty="0" smtClean="0"/>
              <a:t>polynomial-time algorithms </a:t>
            </a:r>
            <a:r>
              <a:rPr lang="th-TH" sz="2400" dirty="0" smtClean="0"/>
              <a:t>สำหรับปัญหา </a:t>
            </a:r>
            <a:r>
              <a:rPr lang="en-US" sz="2400" dirty="0" smtClean="0"/>
              <a:t>order finding</a:t>
            </a:r>
            <a:br>
              <a:rPr lang="en-US" sz="2400" dirty="0" smtClean="0"/>
            </a:br>
            <a:r>
              <a:rPr lang="en-US" sz="2400" dirty="0" smtClean="0"/>
              <a:t>	problem size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/>
              <a:t>L</a:t>
            </a:r>
            <a:r>
              <a:rPr lang="en-US" sz="2400" dirty="0" smtClean="0"/>
              <a:t> </a:t>
            </a:r>
            <a:r>
              <a:rPr lang="th-TH" sz="2400" dirty="0" smtClean="0"/>
              <a:t>คือ จำนวนบิตของ </a:t>
            </a:r>
            <a:r>
              <a:rPr lang="en-US" sz="2400" dirty="0" smtClean="0"/>
              <a:t>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423" y="5500867"/>
            <a:ext cx="2587743" cy="6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557212"/>
            <a:ext cx="11062912" cy="29432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9002" y="3045642"/>
            <a:ext cx="6708618" cy="454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513840" y="1268095"/>
            <a:ext cx="19354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15458" y="1114206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oper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นี้คือ คูณ </a:t>
            </a:r>
            <a:r>
              <a:rPr lang="en-US" dirty="0" smtClean="0">
                <a:solidFill>
                  <a:srgbClr val="FF0000"/>
                </a:solidFill>
              </a:rPr>
              <a:t>x (mod N)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305451" y="2959735"/>
            <a:ext cx="19354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" y="3554332"/>
            <a:ext cx="198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ไม่ต้องสนใจมาก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" y="2114550"/>
            <a:ext cx="11210925" cy="1385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05569" y="4951401"/>
                <a:ext cx="86772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Note:</a:t>
                </a:r>
                <a:r>
                  <a:rPr lang="th-TH" sz="2400" dirty="0" smtClean="0">
                    <a:solidFill>
                      <a:schemeClr val="tx1"/>
                    </a:solidFill>
                  </a:rPr>
                  <a:t/>
                </a:r>
                <a:br>
                  <a:rPr lang="th-TH" sz="2400" dirty="0" smtClean="0">
                    <a:solidFill>
                      <a:schemeClr val="tx1"/>
                    </a:solidFill>
                  </a:rPr>
                </a:br>
                <a:r>
                  <a:rPr lang="th-TH" sz="2400" dirty="0" smtClean="0">
                    <a:solidFill>
                      <a:schemeClr val="tx1"/>
                    </a:solidFill>
                  </a:rPr>
                  <a:t>ในคณิตศาสตร์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th-TH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b (mod n) </a:t>
                </a:r>
                <a:r>
                  <a:rPr lang="th-TH" sz="2400" dirty="0" smtClean="0">
                    <a:solidFill>
                      <a:schemeClr val="tx1"/>
                    </a:solidFill>
                  </a:rPr>
                  <a:t>หมายความว่า </a:t>
                </a:r>
                <a:r>
                  <a:rPr lang="en-US" sz="2400" dirty="0">
                    <a:solidFill>
                      <a:schemeClr val="tx1"/>
                    </a:solidFill>
                  </a:rPr>
                  <a:t>a − b is an integer multiple of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n</a:t>
                </a:r>
              </a:p>
              <a:p>
                <a:r>
                  <a:rPr lang="th-TH" sz="2400" dirty="0" smtClean="0">
                    <a:solidFill>
                      <a:schemeClr val="tx1"/>
                    </a:solidFill>
                  </a:rPr>
                  <a:t>เช่น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14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2(mod 12) </a:t>
                </a:r>
                <a:r>
                  <a:rPr lang="th-TH" sz="2400" dirty="0" smtClean="0">
                    <a:solidFill>
                      <a:schemeClr val="tx1"/>
                    </a:solidFill>
                  </a:rPr>
                  <a:t>หรือบ่ายสองกับตีสอง เข็มนาฬิกาจะอยู่ที่ตำแหน่งเดิม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69" y="4951401"/>
                <a:ext cx="8677276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053" t="-7107"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845" y="4627006"/>
            <a:ext cx="1849120" cy="18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67" y="530384"/>
            <a:ext cx="109347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441" y="1210026"/>
            <a:ext cx="232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eigenvector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มีหลายตัว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ตัวที่ </a:t>
            </a:r>
            <a:r>
              <a:rPr lang="en-US" dirty="0" smtClean="0">
                <a:solidFill>
                  <a:srgbClr val="FF0000"/>
                </a:solidFill>
              </a:rPr>
              <a:t>s = 0, 1, 2, .., r - 1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4905" y="3429540"/>
            <a:ext cx="129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eigenvalue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26655" y="5798373"/>
                <a:ext cx="9088970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Phase estimation </a:t>
                </a:r>
                <a:r>
                  <a:rPr lang="th-TH" sz="2400" b="1" dirty="0" smtClean="0">
                    <a:solidFill>
                      <a:srgbClr val="FF0000"/>
                    </a:solidFill>
                  </a:rPr>
                  <a:t>จะได้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h-TH" sz="2400" b="1" dirty="0">
                    <a:solidFill>
                      <a:srgbClr val="FF0000"/>
                    </a:solidFill>
                  </a:rPr>
                  <a:t>เป็น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fixed point </a:t>
                </a:r>
                <a:r>
                  <a:rPr lang="th-TH" sz="2400" b="1" dirty="0">
                    <a:solidFill>
                      <a:srgbClr val="FF0000"/>
                    </a:solidFill>
                  </a:rPr>
                  <a:t>แล้วค่อย</a:t>
                </a:r>
                <a:r>
                  <a:rPr lang="th-TH" sz="2400" b="1" dirty="0" smtClean="0">
                    <a:solidFill>
                      <a:srgbClr val="FF0000"/>
                    </a:solidFill>
                  </a:rPr>
                  <a:t>ไปคำนวณหา</a:t>
                </a:r>
                <a:r>
                  <a:rPr lang="th-TH" sz="2400" b="1" dirty="0">
                    <a:solidFill>
                      <a:srgbClr val="FF0000"/>
                    </a:solidFill>
                  </a:rPr>
                  <a:t>ค่า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55" y="5798373"/>
                <a:ext cx="9088970" cy="828560"/>
              </a:xfrm>
              <a:prstGeom prst="rect">
                <a:avLst/>
              </a:prstGeom>
              <a:blipFill rotWithShape="0">
                <a:blip r:embed="rId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4065156" y="3635534"/>
            <a:ext cx="1485900" cy="85725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60646" y="3338930"/>
            <a:ext cx="4831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ทำ </a:t>
            </a:r>
            <a:r>
              <a:rPr lang="en-US" sz="2000" dirty="0" smtClean="0">
                <a:solidFill>
                  <a:srgbClr val="FF0000"/>
                </a:solidFill>
              </a:rPr>
              <a:t>U </a:t>
            </a:r>
            <a:r>
              <a:rPr lang="th-TH" sz="2000" dirty="0" smtClean="0">
                <a:solidFill>
                  <a:srgbClr val="FF0000"/>
                </a:solidFill>
              </a:rPr>
              <a:t>ก็แค่คูณ </a:t>
            </a:r>
            <a:r>
              <a:rPr lang="en-US" sz="2000" dirty="0" smtClean="0">
                <a:solidFill>
                  <a:srgbClr val="FF0000"/>
                </a:solidFill>
              </a:rPr>
              <a:t>x </a:t>
            </a:r>
            <a:r>
              <a:rPr lang="th-TH" sz="2000" dirty="0" smtClean="0">
                <a:solidFill>
                  <a:srgbClr val="FF0000"/>
                </a:solidFill>
              </a:rPr>
              <a:t>เพิ่มเข้าไปอีก</a:t>
            </a:r>
            <a:r>
              <a:rPr lang="th-TH" sz="2000" dirty="0" err="1" smtClean="0">
                <a:solidFill>
                  <a:srgbClr val="FF0000"/>
                </a:solidFill>
              </a:rPr>
              <a:t>ตัวนึง</a:t>
            </a:r>
            <a:r>
              <a:rPr lang="th-TH" sz="2000" dirty="0">
                <a:solidFill>
                  <a:srgbClr val="FF0000"/>
                </a:solidFill>
              </a:rPr>
              <a:t> </a:t>
            </a:r>
            <a:r>
              <a:rPr lang="th-TH" sz="2000" dirty="0" smtClean="0">
                <a:solidFill>
                  <a:srgbClr val="FF0000"/>
                </a:solidFill>
              </a:rPr>
              <a:t>ก็ได้ </a:t>
            </a:r>
            <a:r>
              <a:rPr lang="en-US" sz="2000" dirty="0" smtClean="0">
                <a:solidFill>
                  <a:srgbClr val="FF0000"/>
                </a:solidFill>
              </a:rPr>
              <a:t>|u</a:t>
            </a:r>
            <a:r>
              <a:rPr lang="en-US" sz="2000" baseline="-25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&gt; </a:t>
            </a:r>
            <a:r>
              <a:rPr lang="th-TH" sz="2000" dirty="0" smtClean="0">
                <a:solidFill>
                  <a:srgbClr val="FF0000"/>
                </a:solidFill>
              </a:rPr>
              <a:t>เหมือนเดิม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3671" y="1778733"/>
            <a:ext cx="5150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ถ้า </a:t>
            </a:r>
            <a:r>
              <a:rPr lang="en-US" dirty="0" smtClean="0">
                <a:solidFill>
                  <a:srgbClr val="FF0000"/>
                </a:solidFill>
              </a:rPr>
              <a:t>x = 5, N = 21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eigenstates </a:t>
            </a:r>
            <a:r>
              <a:rPr lang="th-TH" dirty="0" smtClean="0">
                <a:solidFill>
                  <a:srgbClr val="FF0000"/>
                </a:solidFill>
              </a:rPr>
              <a:t>ประกอบด้วย </a:t>
            </a:r>
            <a:r>
              <a:rPr lang="en-US" dirty="0" smtClean="0">
                <a:solidFill>
                  <a:srgbClr val="FF0000"/>
                </a:solidFill>
              </a:rPr>
              <a:t>|1&gt;, |5&gt;, |4&gt;, |20&gt;, |16&gt;, |17&gt;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 = 6 </a:t>
            </a:r>
            <a:r>
              <a:rPr lang="th-TH" dirty="0" smtClean="0">
                <a:solidFill>
                  <a:srgbClr val="FF0000"/>
                </a:solidFill>
              </a:rPr>
              <a:t>เป็นค่าน้อยที่สุดที่ทำให้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mod N =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04651" y="1245339"/>
            <a:ext cx="581786" cy="570585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249" y="3681752"/>
            <a:ext cx="2729186" cy="411615"/>
          </a:xfrm>
          <a:prstGeom prst="rect">
            <a:avLst/>
          </a:prstGeom>
          <a:ln w="6350">
            <a:solidFill>
              <a:srgbClr val="FF0000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8524240" y="4022247"/>
            <a:ext cx="1951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47915" y="3147217"/>
            <a:ext cx="1951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17042" y="3887559"/>
                <a:ext cx="2200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dirty="0" smtClean="0">
                    <a:solidFill>
                      <a:srgbClr val="FF0000"/>
                    </a:solidFill>
                  </a:rPr>
                  <a:t>สัมประสิทธิ์ต้องลดลง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 step 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/>
                </a:r>
                <a:br>
                  <a:rPr lang="th-TH" dirty="0" smtClean="0">
                    <a:solidFill>
                      <a:srgbClr val="FF0000"/>
                    </a:solidFill>
                  </a:rPr>
                </a:br>
                <a:r>
                  <a:rPr lang="th-TH" dirty="0" smtClean="0">
                    <a:solidFill>
                      <a:srgbClr val="FF0000"/>
                    </a:solidFill>
                  </a:rPr>
                  <a:t>เพิ่ม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(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ดูหน้าถัดไป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042" y="3887559"/>
                <a:ext cx="2200399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9434" r="-4155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467979" y="687248"/>
            <a:ext cx="461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igenvector </a:t>
            </a:r>
            <a:r>
              <a:rPr lang="th-TH" dirty="0" smtClean="0">
                <a:solidFill>
                  <a:srgbClr val="FF0000"/>
                </a:solidFill>
              </a:rPr>
              <a:t>ตัวหนึ่งประกอบด้วย </a:t>
            </a:r>
            <a:r>
              <a:rPr lang="en-US" dirty="0" smtClean="0">
                <a:solidFill>
                  <a:srgbClr val="FF0000"/>
                </a:solidFill>
              </a:rPr>
              <a:t>eigenstate</a:t>
            </a:r>
            <a:r>
              <a:rPr lang="th-TH" dirty="0" smtClean="0">
                <a:solidFill>
                  <a:srgbClr val="FF0000"/>
                </a:solidFill>
              </a:rPr>
              <a:t> มากกว่าหนึ่ง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เป็น </a:t>
            </a:r>
            <a:r>
              <a:rPr lang="en-US" dirty="0" smtClean="0">
                <a:solidFill>
                  <a:srgbClr val="FF0000"/>
                </a:solidFill>
              </a:rPr>
              <a:t>superposition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2686" y="1788258"/>
            <a:ext cx="343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k =  0       1        2        3          4          5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6330" y="1730244"/>
            <a:ext cx="72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/>
              <a:t>|1&gt; + 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en-US" sz="2800" dirty="0" smtClean="0"/>
              <a:t>|5&gt; + </a:t>
            </a:r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sz="2800" dirty="0" smtClean="0"/>
              <a:t>|4&gt; + </a:t>
            </a:r>
            <a:r>
              <a:rPr lang="en-US" sz="2800" dirty="0">
                <a:solidFill>
                  <a:srgbClr val="FF0000"/>
                </a:solidFill>
              </a:rPr>
              <a:t>3</a:t>
            </a:r>
            <a:r>
              <a:rPr lang="en-US" sz="2800" dirty="0" smtClean="0"/>
              <a:t>|20&gt; + </a:t>
            </a:r>
            <a:r>
              <a:rPr lang="en-US" sz="2800" dirty="0">
                <a:solidFill>
                  <a:srgbClr val="FF0000"/>
                </a:solidFill>
              </a:rPr>
              <a:t>4</a:t>
            </a:r>
            <a:r>
              <a:rPr lang="en-US" sz="2800" dirty="0" smtClean="0"/>
              <a:t>|16&gt; + </a:t>
            </a:r>
            <a:r>
              <a:rPr lang="en-US" sz="2800" dirty="0">
                <a:solidFill>
                  <a:srgbClr val="FF0000"/>
                </a:solidFill>
              </a:rPr>
              <a:t>5</a:t>
            </a:r>
            <a:r>
              <a:rPr lang="en-US" sz="2800" dirty="0" smtClean="0"/>
              <a:t>|17&gt;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65474" y="1730244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|u</a:t>
            </a:r>
            <a:r>
              <a:rPr lang="en-US" sz="2800" baseline="-25000" dirty="0" smtClean="0"/>
              <a:t>s</a:t>
            </a:r>
            <a:r>
              <a:rPr lang="en-US" sz="2800" dirty="0" smtClean="0"/>
              <a:t>&gt; =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65474" y="2697452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U|u</a:t>
            </a:r>
            <a:r>
              <a:rPr lang="en-US" sz="2800" baseline="-25000" dirty="0" err="1" smtClean="0"/>
              <a:t>s</a:t>
            </a:r>
            <a:r>
              <a:rPr lang="en-US" sz="2800" dirty="0" smtClean="0"/>
              <a:t>&gt; =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11444" y="920524"/>
            <a:ext cx="6801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</a:rPr>
              <a:t>ผมเขียนสัมประสิทธิ์ให้ดูเฉพาะ </a:t>
            </a:r>
            <a:r>
              <a:rPr lang="en-US" sz="3200" dirty="0" smtClean="0">
                <a:solidFill>
                  <a:srgbClr val="FF0000"/>
                </a:solidFill>
              </a:rPr>
              <a:t>k</a:t>
            </a:r>
            <a:r>
              <a:rPr lang="th-TH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th-TH" sz="3200" dirty="0" smtClean="0">
                <a:solidFill>
                  <a:srgbClr val="FF0000"/>
                </a:solidFill>
              </a:rPr>
              <a:t>สีแดง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th-TH" sz="3200" dirty="0" smtClean="0">
                <a:solidFill>
                  <a:srgbClr val="FF0000"/>
                </a:solidFill>
              </a:rPr>
              <a:t> ไม่ได้เขียนทั้งหมด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6329" y="4290872"/>
            <a:ext cx="721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/>
              <a:t>|1&gt; + 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en-US" sz="2800" dirty="0" smtClean="0"/>
              <a:t>|5&gt; + </a:t>
            </a:r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sz="2800" dirty="0" smtClean="0"/>
              <a:t>|4&gt; + </a:t>
            </a:r>
            <a:r>
              <a:rPr lang="en-US" sz="2800" dirty="0">
                <a:solidFill>
                  <a:srgbClr val="FF0000"/>
                </a:solidFill>
              </a:rPr>
              <a:t>3</a:t>
            </a:r>
            <a:r>
              <a:rPr lang="en-US" sz="2800" dirty="0" smtClean="0"/>
              <a:t>|20&gt; + </a:t>
            </a:r>
            <a:r>
              <a:rPr lang="en-US" sz="2800" dirty="0">
                <a:solidFill>
                  <a:srgbClr val="FF0000"/>
                </a:solidFill>
              </a:rPr>
              <a:t>4</a:t>
            </a:r>
            <a:r>
              <a:rPr lang="en-US" sz="2800" dirty="0" smtClean="0"/>
              <a:t>|16&gt; + </a:t>
            </a:r>
            <a:r>
              <a:rPr lang="en-US" sz="2800" dirty="0">
                <a:solidFill>
                  <a:srgbClr val="FF0000"/>
                </a:solidFill>
              </a:rPr>
              <a:t>5</a:t>
            </a:r>
            <a:r>
              <a:rPr lang="en-US" sz="2800" dirty="0" smtClean="0"/>
              <a:t>|17&gt;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165473" y="4290872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|u</a:t>
            </a:r>
            <a:r>
              <a:rPr lang="en-US" sz="2800" baseline="-25000" dirty="0" smtClean="0"/>
              <a:t>s</a:t>
            </a:r>
            <a:r>
              <a:rPr lang="en-US" sz="2800" dirty="0" smtClean="0"/>
              <a:t>&gt; =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165473" y="5018892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U|u</a:t>
            </a:r>
            <a:r>
              <a:rPr lang="en-US" sz="2800" baseline="-25000" dirty="0" err="1" smtClean="0"/>
              <a:t>s</a:t>
            </a:r>
            <a:r>
              <a:rPr lang="en-US" sz="2800" dirty="0" smtClean="0"/>
              <a:t>&gt; = 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496328" y="5018892"/>
            <a:ext cx="7215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</a:t>
            </a:r>
            <a:r>
              <a:rPr lang="en-US" sz="2800" dirty="0"/>
              <a:t>|5&gt; + </a:t>
            </a:r>
            <a:r>
              <a:rPr lang="en-US" sz="28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/>
              <a:t>|4&gt; + </a:t>
            </a:r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sz="2800" dirty="0"/>
              <a:t>|20</a:t>
            </a:r>
            <a:r>
              <a:rPr lang="en-US" sz="2800" dirty="0" smtClean="0"/>
              <a:t>&gt; + </a:t>
            </a:r>
            <a:r>
              <a:rPr lang="en-US" sz="2800" dirty="0">
                <a:solidFill>
                  <a:srgbClr val="FF0000"/>
                </a:solidFill>
              </a:rPr>
              <a:t>3</a:t>
            </a:r>
            <a:r>
              <a:rPr lang="en-US" sz="2800" dirty="0"/>
              <a:t>|16</a:t>
            </a:r>
            <a:r>
              <a:rPr lang="en-US" sz="2800" dirty="0" smtClean="0"/>
              <a:t>&gt; + </a:t>
            </a:r>
            <a:r>
              <a:rPr lang="en-US" sz="2800" dirty="0" smtClean="0">
                <a:solidFill>
                  <a:srgbClr val="FF0000"/>
                </a:solidFill>
              </a:rPr>
              <a:t>4</a:t>
            </a:r>
            <a:r>
              <a:rPr lang="en-US" sz="2800" dirty="0" smtClean="0"/>
              <a:t>|17&gt; + </a:t>
            </a:r>
            <a:r>
              <a:rPr lang="en-US" sz="2800" dirty="0">
                <a:solidFill>
                  <a:srgbClr val="FF0000"/>
                </a:solidFill>
              </a:rPr>
              <a:t>5</a:t>
            </a:r>
            <a:r>
              <a:rPr lang="en-US" sz="2800" dirty="0"/>
              <a:t>|1&gt;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204933" y="2575499"/>
            <a:ext cx="1348967" cy="1433118"/>
            <a:chOff x="9798420" y="2533035"/>
            <a:chExt cx="1348967" cy="1433118"/>
          </a:xfrm>
        </p:grpSpPr>
        <p:sp>
          <p:nvSpPr>
            <p:cNvPr id="10" name="Oval 9"/>
            <p:cNvSpPr/>
            <p:nvPr/>
          </p:nvSpPr>
          <p:spPr>
            <a:xfrm>
              <a:off x="9798420" y="2596303"/>
              <a:ext cx="1348967" cy="130031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0413454" y="2533035"/>
              <a:ext cx="118897" cy="128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0998010" y="2857913"/>
              <a:ext cx="118897" cy="128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0413453" y="3838047"/>
              <a:ext cx="118897" cy="128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0961797" y="3538397"/>
              <a:ext cx="118897" cy="128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9844140" y="2857913"/>
              <a:ext cx="118897" cy="128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9844139" y="3538397"/>
              <a:ext cx="118897" cy="128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684163" y="2231194"/>
            <a:ext cx="52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|1&gt;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468663" y="2781217"/>
            <a:ext cx="52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|5&gt;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432451" y="3453643"/>
            <a:ext cx="52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|4&gt;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545051" y="3447562"/>
            <a:ext cx="71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|16&gt;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685460" y="3992198"/>
            <a:ext cx="71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|20&gt;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545593" y="2777212"/>
            <a:ext cx="71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|17&gt;</a:t>
            </a:r>
            <a:endParaRPr lang="en-US" dirty="0"/>
          </a:p>
        </p:txBody>
      </p:sp>
      <p:sp>
        <p:nvSpPr>
          <p:cNvPr id="51" name="Freeform 50"/>
          <p:cNvSpPr/>
          <p:nvPr/>
        </p:nvSpPr>
        <p:spPr>
          <a:xfrm>
            <a:off x="4420625" y="2816665"/>
            <a:ext cx="891844" cy="951322"/>
          </a:xfrm>
          <a:custGeom>
            <a:avLst/>
            <a:gdLst>
              <a:gd name="connsiteX0" fmla="*/ 433730 w 891844"/>
              <a:gd name="connsiteY0" fmla="*/ 0 h 951322"/>
              <a:gd name="connsiteX1" fmla="*/ 850189 w 891844"/>
              <a:gd name="connsiteY1" fmla="*/ 226337 h 951322"/>
              <a:gd name="connsiteX2" fmla="*/ 832082 w 891844"/>
              <a:gd name="connsiteY2" fmla="*/ 760491 h 951322"/>
              <a:gd name="connsiteX3" fmla="*/ 451837 w 891844"/>
              <a:gd name="connsiteY3" fmla="*/ 950614 h 951322"/>
              <a:gd name="connsiteX4" fmla="*/ 53484 w 891844"/>
              <a:gd name="connsiteY4" fmla="*/ 706170 h 951322"/>
              <a:gd name="connsiteX5" fmla="*/ 26324 w 891844"/>
              <a:gd name="connsiteY5" fmla="*/ 244444 h 951322"/>
              <a:gd name="connsiteX6" fmla="*/ 261714 w 891844"/>
              <a:gd name="connsiteY6" fmla="*/ 45267 h 95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1844" h="951322">
                <a:moveTo>
                  <a:pt x="433730" y="0"/>
                </a:moveTo>
                <a:cubicBezTo>
                  <a:pt x="608763" y="49794"/>
                  <a:pt x="783797" y="99589"/>
                  <a:pt x="850189" y="226337"/>
                </a:cubicBezTo>
                <a:cubicBezTo>
                  <a:pt x="916581" y="353086"/>
                  <a:pt x="898474" y="639778"/>
                  <a:pt x="832082" y="760491"/>
                </a:cubicBezTo>
                <a:cubicBezTo>
                  <a:pt x="765690" y="881204"/>
                  <a:pt x="581603" y="959668"/>
                  <a:pt x="451837" y="950614"/>
                </a:cubicBezTo>
                <a:cubicBezTo>
                  <a:pt x="322071" y="941561"/>
                  <a:pt x="124403" y="823865"/>
                  <a:pt x="53484" y="706170"/>
                </a:cubicBezTo>
                <a:cubicBezTo>
                  <a:pt x="-17435" y="588475"/>
                  <a:pt x="-8381" y="354595"/>
                  <a:pt x="26324" y="244444"/>
                </a:cubicBezTo>
                <a:cubicBezTo>
                  <a:pt x="61029" y="134294"/>
                  <a:pt x="161371" y="89780"/>
                  <a:pt x="261714" y="4526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4035425" y="4814092"/>
            <a:ext cx="1" cy="282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093932" y="4814092"/>
            <a:ext cx="1" cy="282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6128961" y="4814092"/>
            <a:ext cx="1" cy="282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316409" y="4809474"/>
            <a:ext cx="1" cy="282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8561011" y="4809475"/>
            <a:ext cx="1" cy="282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9748460" y="4809475"/>
            <a:ext cx="1" cy="282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3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69" y="999807"/>
            <a:ext cx="9928755" cy="5390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Eigenvectors and Eigenvalues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073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82" y="186611"/>
            <a:ext cx="8587680" cy="5777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0079" y="3337228"/>
            <a:ext cx="2600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dirty="0" smtClean="0">
                <a:solidFill>
                  <a:srgbClr val="FF0000"/>
                </a:solidFill>
              </a:rPr>
              <a:t>ค่าเฉลี่ยของ </a:t>
            </a:r>
            <a:r>
              <a:rPr lang="en-US" sz="1600" dirty="0" smtClean="0">
                <a:solidFill>
                  <a:srgbClr val="FF0000"/>
                </a:solidFill>
              </a:rPr>
              <a:t>eigenvector </a:t>
            </a:r>
            <a:r>
              <a:rPr lang="th-TH" sz="1600" dirty="0" smtClean="0">
                <a:solidFill>
                  <a:srgbClr val="FF0000"/>
                </a:solidFill>
              </a:rPr>
              <a:t>ทั้งหมด</a:t>
            </a:r>
            <a:br>
              <a:rPr lang="th-TH" sz="1600" dirty="0" smtClean="0">
                <a:solidFill>
                  <a:srgbClr val="FF0000"/>
                </a:solidFill>
              </a:rPr>
            </a:br>
            <a:r>
              <a:rPr lang="th-TH" sz="1600" dirty="0" smtClean="0">
                <a:solidFill>
                  <a:srgbClr val="FF0000"/>
                </a:solidFill>
              </a:rPr>
              <a:t>หาร </a:t>
            </a:r>
            <a:r>
              <a:rPr lang="en-US" sz="1600" dirty="0" smtClean="0">
                <a:solidFill>
                  <a:srgbClr val="FF0000"/>
                </a:solidFill>
              </a:rPr>
              <a:t>1/</a:t>
            </a:r>
            <a:r>
              <a:rPr lang="en-US" sz="1600" dirty="0" err="1" smtClean="0">
                <a:solidFill>
                  <a:srgbClr val="FF0000"/>
                </a:solidFill>
              </a:rPr>
              <a:t>sqrt</a:t>
            </a:r>
            <a:r>
              <a:rPr lang="en-US" sz="1600" dirty="0" smtClean="0">
                <a:solidFill>
                  <a:srgbClr val="FF0000"/>
                </a:solidFill>
              </a:rPr>
              <a:t>(r) </a:t>
            </a:r>
            <a:r>
              <a:rPr lang="th-TH" sz="1600" dirty="0" smtClean="0">
                <a:solidFill>
                  <a:srgbClr val="FF0000"/>
                </a:solidFill>
              </a:rPr>
              <a:t>เพื่อให้ </a:t>
            </a:r>
            <a:r>
              <a:rPr lang="en-US" sz="1600" dirty="0" smtClean="0">
                <a:solidFill>
                  <a:srgbClr val="FF0000"/>
                </a:solidFill>
              </a:rPr>
              <a:t>prob. =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3115" y="3691172"/>
            <a:ext cx="408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|1&gt; </a:t>
            </a:r>
            <a:r>
              <a:rPr lang="th-TH" sz="1600" dirty="0" smtClean="0">
                <a:solidFill>
                  <a:srgbClr val="FF0000"/>
                </a:solidFill>
              </a:rPr>
              <a:t>ในที่นี้หมายถึง </a:t>
            </a:r>
            <a:r>
              <a:rPr lang="en-US" sz="1600" dirty="0" smtClean="0">
                <a:solidFill>
                  <a:srgbClr val="FF0000"/>
                </a:solidFill>
              </a:rPr>
              <a:t>|0…01&gt; </a:t>
            </a:r>
            <a:r>
              <a:rPr lang="th-TH" sz="1600" dirty="0" smtClean="0">
                <a:solidFill>
                  <a:srgbClr val="FF0000"/>
                </a:solidFill>
              </a:rPr>
              <a:t>มี </a:t>
            </a:r>
            <a:r>
              <a:rPr lang="en-US" sz="1600" dirty="0">
                <a:solidFill>
                  <a:srgbClr val="FF0000"/>
                </a:solidFill>
              </a:rPr>
              <a:t>leading </a:t>
            </a:r>
            <a:r>
              <a:rPr lang="en-US" sz="1600" dirty="0" smtClean="0">
                <a:solidFill>
                  <a:srgbClr val="FF0000"/>
                </a:solidFill>
              </a:rPr>
              <a:t>zero</a:t>
            </a:r>
            <a:endParaRPr lang="th-TH" sz="1600" dirty="0" smtClean="0">
              <a:solidFill>
                <a:srgbClr val="FF0000"/>
              </a:solidFill>
            </a:endParaRPr>
          </a:p>
          <a:p>
            <a:r>
              <a:rPr lang="th-TH" sz="1600" dirty="0" smtClean="0">
                <a:solidFill>
                  <a:srgbClr val="FF0000"/>
                </a:solidFill>
              </a:rPr>
              <a:t>เป็น </a:t>
            </a:r>
            <a:r>
              <a:rPr lang="en-US" sz="1600" dirty="0" smtClean="0">
                <a:solidFill>
                  <a:srgbClr val="FF0000"/>
                </a:solidFill>
              </a:rPr>
              <a:t>superposition </a:t>
            </a:r>
            <a:r>
              <a:rPr lang="th-TH" sz="1600" dirty="0" smtClean="0">
                <a:solidFill>
                  <a:srgbClr val="FF0000"/>
                </a:solidFill>
              </a:rPr>
              <a:t>ของ </a:t>
            </a:r>
            <a:r>
              <a:rPr lang="en-US" sz="1600" dirty="0" smtClean="0">
                <a:solidFill>
                  <a:srgbClr val="FF0000"/>
                </a:solidFill>
              </a:rPr>
              <a:t>eigenvector </a:t>
            </a:r>
            <a:r>
              <a:rPr lang="th-TH" sz="1600" dirty="0" smtClean="0">
                <a:solidFill>
                  <a:srgbClr val="FF0000"/>
                </a:solidFill>
              </a:rPr>
              <a:t>ทุกตัว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9525" y="1057275"/>
            <a:ext cx="2201037" cy="2952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52575" y="2247900"/>
            <a:ext cx="2438400" cy="2952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1478641"/>
            <a:ext cx="9438641" cy="5264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39" y="647644"/>
            <a:ext cx="269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Equation 5.37</a:t>
            </a:r>
            <a:r>
              <a:rPr lang="th-TH" sz="1600" dirty="0" smtClean="0">
                <a:solidFill>
                  <a:srgbClr val="FF0000"/>
                </a:solidFill>
              </a:rPr>
              <a:t/>
            </a:r>
            <a:br>
              <a:rPr lang="th-TH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    k = 0 </a:t>
            </a:r>
            <a:r>
              <a:rPr lang="th-TH" sz="1600" dirty="0" smtClean="0">
                <a:solidFill>
                  <a:srgbClr val="FF0000"/>
                </a:solidFill>
              </a:rPr>
              <a:t>ทำให้ได้ </a:t>
            </a:r>
            <a:r>
              <a:rPr lang="en-US" sz="1600" dirty="0" smtClean="0">
                <a:solidFill>
                  <a:srgbClr val="FF0000"/>
                </a:solidFill>
              </a:rPr>
              <a:t>|0…01&gt;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    k = 1, …, r – 1 </a:t>
            </a:r>
            <a:r>
              <a:rPr lang="th-TH" sz="1600" dirty="0" smtClean="0">
                <a:solidFill>
                  <a:srgbClr val="FF0000"/>
                </a:solidFill>
              </a:rPr>
              <a:t>จะ </a:t>
            </a:r>
            <a:r>
              <a:rPr lang="en-US" sz="1600" dirty="0" smtClean="0">
                <a:solidFill>
                  <a:srgbClr val="FF0000"/>
                </a:solidFill>
              </a:rPr>
              <a:t>cancel </a:t>
            </a:r>
            <a:r>
              <a:rPr lang="th-TH" sz="1600" dirty="0" smtClean="0">
                <a:solidFill>
                  <a:srgbClr val="FF0000"/>
                </a:solidFill>
              </a:rPr>
              <a:t>กันหมด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967" y="640792"/>
            <a:ext cx="4281704" cy="82226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endCxn id="2" idx="1"/>
          </p:cNvCxnSpPr>
          <p:nvPr/>
        </p:nvCxnSpPr>
        <p:spPr>
          <a:xfrm>
            <a:off x="2023564" y="804070"/>
            <a:ext cx="1819403" cy="2478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0072" y="179127"/>
            <a:ext cx="571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แสดงให้ดูว่าทำไมค่าเฉลี่ยของ </a:t>
            </a:r>
            <a:r>
              <a:rPr lang="en-US" sz="2400" dirty="0" smtClean="0">
                <a:solidFill>
                  <a:srgbClr val="FF0000"/>
                </a:solidFill>
              </a:rPr>
              <a:t>eigenvectors </a:t>
            </a:r>
            <a:r>
              <a:rPr lang="th-TH" sz="2400" dirty="0" smtClean="0">
                <a:solidFill>
                  <a:srgbClr val="FF0000"/>
                </a:solidFill>
              </a:rPr>
              <a:t>ทั้งหมดได้ </a:t>
            </a:r>
            <a:r>
              <a:rPr lang="en-US" sz="2400" dirty="0" smtClean="0">
                <a:solidFill>
                  <a:srgbClr val="FF0000"/>
                </a:solidFill>
              </a:rPr>
              <a:t>|1&gt;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4391" y="344597"/>
            <a:ext cx="113324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14400" algn="l"/>
              </a:tabLst>
            </a:pPr>
            <a:r>
              <a:rPr lang="en-US" sz="2000" dirty="0" smtClean="0"/>
              <a:t>Output </a:t>
            </a:r>
            <a:r>
              <a:rPr lang="th-TH" sz="2000" dirty="0" smtClean="0"/>
              <a:t>ที่ได้เป็น </a:t>
            </a:r>
            <a:r>
              <a:rPr lang="en-US" sz="2000" dirty="0" smtClean="0"/>
              <a:t>fixed point </a:t>
            </a:r>
            <a:r>
              <a:rPr lang="th-TH" sz="2000" dirty="0" smtClean="0"/>
              <a:t>ที่มีค่า</a:t>
            </a:r>
            <a:r>
              <a:rPr lang="en-US" sz="2000" dirty="0" smtClean="0"/>
              <a:t> s/r </a:t>
            </a:r>
            <a:r>
              <a:rPr lang="th-TH" sz="2000" dirty="0" smtClean="0"/>
              <a:t>และเป็น </a:t>
            </a:r>
            <a:r>
              <a:rPr lang="en-US" sz="2000" dirty="0" smtClean="0"/>
              <a:t>superposition </a:t>
            </a:r>
            <a:r>
              <a:rPr lang="th-TH" sz="2000" dirty="0" smtClean="0"/>
              <a:t>ของ</a:t>
            </a:r>
            <a:r>
              <a:rPr lang="th-TH" sz="2000" dirty="0"/>
              <a:t> </a:t>
            </a:r>
            <a:r>
              <a:rPr lang="en-US" sz="2000" dirty="0" smtClean="0"/>
              <a:t>eigenvector </a:t>
            </a:r>
            <a:r>
              <a:rPr lang="th-TH" sz="2000" dirty="0" smtClean="0"/>
              <a:t>ทุกแบบที่ใส่เข้ามา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th-TH" sz="2000" dirty="0" smtClean="0"/>
              <a:t>ต้องวัด </a:t>
            </a:r>
            <a:r>
              <a:rPr lang="en-US" sz="2000" dirty="0" smtClean="0"/>
              <a:t>(measure) </a:t>
            </a:r>
            <a:r>
              <a:rPr lang="th-TH" sz="2000" dirty="0" smtClean="0"/>
              <a:t>ให้ </a:t>
            </a:r>
            <a:r>
              <a:rPr lang="en-US" sz="2000" dirty="0" smtClean="0"/>
              <a:t>collapse </a:t>
            </a:r>
            <a:r>
              <a:rPr lang="th-TH" sz="2000" dirty="0" smtClean="0"/>
              <a:t>เป็นตัวใดตัวหนึ่ง</a:t>
            </a:r>
            <a:endParaRPr lang="th-TH" sz="2000" dirty="0"/>
          </a:p>
          <a:p>
            <a:pPr>
              <a:tabLst>
                <a:tab pos="457200" algn="l"/>
                <a:tab pos="914400" algn="l"/>
              </a:tabLst>
            </a:pPr>
            <a:endParaRPr lang="en-US" sz="2000" dirty="0" smtClean="0"/>
          </a:p>
          <a:p>
            <a:pPr>
              <a:tabLst>
                <a:tab pos="457200" algn="l"/>
                <a:tab pos="914400" algn="l"/>
              </a:tabLst>
            </a:pPr>
            <a:r>
              <a:rPr lang="en-US" sz="2000" dirty="0" smtClean="0"/>
              <a:t>S = 0	</a:t>
            </a:r>
            <a:r>
              <a:rPr lang="th-TH" sz="2000" dirty="0" smtClean="0"/>
              <a:t>ได้ </a:t>
            </a:r>
            <a:r>
              <a:rPr lang="en-US" sz="2000" dirty="0" smtClean="0"/>
              <a:t>phase = 0/6</a:t>
            </a:r>
            <a:r>
              <a:rPr lang="en-US" sz="2000" dirty="0"/>
              <a:t>	</a:t>
            </a:r>
            <a:r>
              <a:rPr lang="th-TH" sz="2000" dirty="0" smtClean="0"/>
              <a:t>อ่าน</a:t>
            </a:r>
            <a:r>
              <a:rPr lang="th-TH" sz="2000" dirty="0"/>
              <a:t>ได้ </a:t>
            </a:r>
            <a:r>
              <a:rPr lang="en-US" sz="2000" dirty="0"/>
              <a:t>0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000" dirty="0"/>
              <a:t>S = </a:t>
            </a:r>
            <a:r>
              <a:rPr lang="en-US" sz="2000" dirty="0" smtClean="0"/>
              <a:t>1</a:t>
            </a:r>
            <a:r>
              <a:rPr lang="en-US" sz="2000" dirty="0"/>
              <a:t>	</a:t>
            </a:r>
            <a:r>
              <a:rPr lang="th-TH" sz="2000" dirty="0"/>
              <a:t>ได้ </a:t>
            </a:r>
            <a:r>
              <a:rPr lang="en-US" sz="2000" dirty="0"/>
              <a:t>phase = </a:t>
            </a:r>
            <a:r>
              <a:rPr lang="en-US" sz="2000" b="1" dirty="0" smtClean="0">
                <a:solidFill>
                  <a:srgbClr val="FF0000"/>
                </a:solidFill>
              </a:rPr>
              <a:t>1/6	</a:t>
            </a:r>
            <a:r>
              <a:rPr lang="th-TH" sz="2000" b="1" dirty="0" smtClean="0">
                <a:solidFill>
                  <a:srgbClr val="FF0000"/>
                </a:solidFill>
              </a:rPr>
              <a:t>ใช้ได้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tabLst>
                <a:tab pos="457200" algn="l"/>
                <a:tab pos="914400" algn="l"/>
              </a:tabLst>
            </a:pPr>
            <a:r>
              <a:rPr lang="en-US" sz="2000" dirty="0"/>
              <a:t>S = </a:t>
            </a:r>
            <a:r>
              <a:rPr lang="en-US" sz="2000" dirty="0" smtClean="0"/>
              <a:t>2</a:t>
            </a:r>
            <a:r>
              <a:rPr lang="en-US" sz="2000" dirty="0"/>
              <a:t>	</a:t>
            </a:r>
            <a:r>
              <a:rPr lang="th-TH" sz="2000" dirty="0"/>
              <a:t>ได้ </a:t>
            </a:r>
            <a:r>
              <a:rPr lang="en-US" sz="2000" dirty="0"/>
              <a:t>phase = 2/6</a:t>
            </a:r>
            <a:r>
              <a:rPr lang="th-TH" sz="2000" dirty="0" smtClean="0"/>
              <a:t>	อ่านได้ </a:t>
            </a:r>
            <a:r>
              <a:rPr lang="en-US" sz="2000" dirty="0" smtClean="0"/>
              <a:t>1/3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000" dirty="0"/>
              <a:t>S = </a:t>
            </a:r>
            <a:r>
              <a:rPr lang="en-US" sz="2000" dirty="0" smtClean="0"/>
              <a:t>3</a:t>
            </a:r>
            <a:r>
              <a:rPr lang="en-US" sz="2000" dirty="0"/>
              <a:t>	</a:t>
            </a:r>
            <a:r>
              <a:rPr lang="th-TH" sz="2000" dirty="0"/>
              <a:t>ได้ </a:t>
            </a:r>
            <a:r>
              <a:rPr lang="en-US" sz="2000" dirty="0"/>
              <a:t>phase = 3/6</a:t>
            </a:r>
            <a:r>
              <a:rPr lang="en-US" sz="2000" dirty="0" smtClean="0"/>
              <a:t>	</a:t>
            </a:r>
            <a:r>
              <a:rPr lang="th-TH" sz="2000" dirty="0" smtClean="0"/>
              <a:t>อ่านได้ </a:t>
            </a:r>
            <a:r>
              <a:rPr lang="en-US" sz="2000" dirty="0" smtClean="0"/>
              <a:t>1/2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000" dirty="0"/>
              <a:t>S = </a:t>
            </a:r>
            <a:r>
              <a:rPr lang="en-US" sz="2000" dirty="0" smtClean="0"/>
              <a:t>4</a:t>
            </a:r>
            <a:r>
              <a:rPr lang="en-US" sz="2000" dirty="0"/>
              <a:t>	</a:t>
            </a:r>
            <a:r>
              <a:rPr lang="th-TH" sz="2000" dirty="0"/>
              <a:t>ได้ </a:t>
            </a:r>
            <a:r>
              <a:rPr lang="en-US" sz="2000" dirty="0"/>
              <a:t>phase = 4/6</a:t>
            </a:r>
            <a:r>
              <a:rPr lang="en-US" sz="2000" dirty="0" smtClean="0"/>
              <a:t>	</a:t>
            </a:r>
            <a:r>
              <a:rPr lang="th-TH" sz="2000" dirty="0" smtClean="0"/>
              <a:t>อ่านได้ </a:t>
            </a:r>
            <a:r>
              <a:rPr lang="en-US" sz="2000" dirty="0" smtClean="0"/>
              <a:t>2/3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000" dirty="0"/>
              <a:t>S = </a:t>
            </a:r>
            <a:r>
              <a:rPr lang="en-US" sz="2000" dirty="0" smtClean="0"/>
              <a:t>5</a:t>
            </a:r>
            <a:r>
              <a:rPr lang="en-US" sz="2000" dirty="0"/>
              <a:t>	</a:t>
            </a:r>
            <a:r>
              <a:rPr lang="th-TH" sz="2000" dirty="0"/>
              <a:t>ได้ </a:t>
            </a:r>
            <a:r>
              <a:rPr lang="en-US" sz="2000" dirty="0"/>
              <a:t>phase = </a:t>
            </a:r>
            <a:r>
              <a:rPr lang="en-US" sz="2000" b="1" dirty="0" smtClean="0">
                <a:solidFill>
                  <a:srgbClr val="FF0000"/>
                </a:solidFill>
              </a:rPr>
              <a:t>5/6</a:t>
            </a:r>
            <a:r>
              <a:rPr lang="th-TH" sz="2000" b="1" dirty="0" smtClean="0">
                <a:solidFill>
                  <a:srgbClr val="FF0000"/>
                </a:solidFill>
              </a:rPr>
              <a:t>	ใช้ได้</a:t>
            </a:r>
          </a:p>
          <a:p>
            <a:pPr>
              <a:tabLst>
                <a:tab pos="457200" algn="l"/>
                <a:tab pos="914400" algn="l"/>
              </a:tabLst>
            </a:pPr>
            <a:endParaRPr lang="th-TH" sz="2000" b="1" dirty="0" smtClean="0">
              <a:solidFill>
                <a:srgbClr val="FF0000"/>
              </a:solidFill>
            </a:endParaRPr>
          </a:p>
          <a:p>
            <a:pPr>
              <a:tabLst>
                <a:tab pos="457200" algn="l"/>
                <a:tab pos="914400" algn="l"/>
              </a:tabLst>
            </a:pPr>
            <a:r>
              <a:rPr lang="th-TH" sz="2000" dirty="0" smtClean="0"/>
              <a:t>ถ้าโชคดีได้ </a:t>
            </a:r>
            <a:r>
              <a:rPr lang="en-US" sz="2000" dirty="0" smtClean="0"/>
              <a:t>s </a:t>
            </a:r>
            <a:r>
              <a:rPr lang="th-TH" sz="2000" dirty="0" smtClean="0"/>
              <a:t>ที่เป็น </a:t>
            </a:r>
            <a:r>
              <a:rPr lang="en-US" sz="2000" dirty="0" smtClean="0"/>
              <a:t>co-prime </a:t>
            </a:r>
            <a:r>
              <a:rPr lang="th-TH" sz="2000" dirty="0" smtClean="0"/>
              <a:t>กับ </a:t>
            </a:r>
            <a:r>
              <a:rPr lang="en-US" sz="2000" dirty="0" smtClean="0"/>
              <a:t>r </a:t>
            </a:r>
            <a:r>
              <a:rPr lang="th-TH" sz="2000" dirty="0" smtClean="0"/>
              <a:t>จะทำให้ </a:t>
            </a:r>
            <a:r>
              <a:rPr lang="en-US" sz="2000" dirty="0" smtClean="0"/>
              <a:t>s/r</a:t>
            </a:r>
            <a:r>
              <a:rPr lang="th-TH" sz="2000" dirty="0" smtClean="0"/>
              <a:t> ไม่ถูกอ่านเป็นเศษส่วนอย่างต่ำ ก็จะหาค่า </a:t>
            </a:r>
            <a:r>
              <a:rPr lang="en-US" sz="2000" dirty="0" smtClean="0"/>
              <a:t>r </a:t>
            </a:r>
            <a:r>
              <a:rPr lang="th-TH" sz="2000" dirty="0" smtClean="0"/>
              <a:t>ได้ โดยใช้ </a:t>
            </a:r>
            <a:r>
              <a:rPr lang="en-US" sz="2000" dirty="0" smtClean="0"/>
              <a:t>Continued Fractions Algorith</a:t>
            </a:r>
            <a:r>
              <a:rPr lang="en-US" sz="2000" dirty="0"/>
              <a:t>m</a:t>
            </a:r>
            <a:endParaRPr lang="th-TH" sz="2000" dirty="0" smtClean="0"/>
          </a:p>
        </p:txBody>
      </p:sp>
      <p:sp>
        <p:nvSpPr>
          <p:cNvPr id="7" name="Right Brace 6"/>
          <p:cNvSpPr/>
          <p:nvPr/>
        </p:nvSpPr>
        <p:spPr>
          <a:xfrm>
            <a:off x="4307840" y="1910080"/>
            <a:ext cx="274320" cy="87376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2629" y="2023794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ใช้ไม่ได้ เพราะเป็นเศษส่วนอย่างต่ำไปแล้ว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จะได้ </a:t>
            </a:r>
            <a:r>
              <a:rPr lang="en-US" dirty="0" smtClean="0">
                <a:solidFill>
                  <a:srgbClr val="FF0000"/>
                </a:solidFill>
              </a:rPr>
              <a:t>r = 3, 2, 3 </a:t>
            </a:r>
            <a:r>
              <a:rPr lang="th-TH" dirty="0" smtClean="0">
                <a:solidFill>
                  <a:srgbClr val="FF0000"/>
                </a:solidFill>
              </a:rPr>
              <a:t>ซึ่งผิด ที่ถูก </a:t>
            </a:r>
            <a:r>
              <a:rPr lang="en-US" dirty="0" smtClean="0">
                <a:solidFill>
                  <a:srgbClr val="FF0000"/>
                </a:solidFill>
              </a:rPr>
              <a:t>r = 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23912"/>
            <a:ext cx="10363200" cy="5210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57200"/>
            <a:ext cx="785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ใช้ </a:t>
            </a:r>
            <a:r>
              <a:rPr lang="en-US" sz="2400" dirty="0" err="1" smtClean="0">
                <a:solidFill>
                  <a:srgbClr val="FF0000"/>
                </a:solidFill>
              </a:rPr>
              <a:t>algo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th-TH" sz="2400" dirty="0" smtClean="0">
                <a:solidFill>
                  <a:srgbClr val="FF0000"/>
                </a:solidFill>
              </a:rPr>
              <a:t>ต่อไปนี้ เพื่อเดา </a:t>
            </a:r>
            <a:r>
              <a:rPr lang="en-US" sz="2400" dirty="0" smtClean="0">
                <a:solidFill>
                  <a:srgbClr val="FF0000"/>
                </a:solidFill>
              </a:rPr>
              <a:t>fixed point number </a:t>
            </a:r>
            <a:r>
              <a:rPr lang="th-TH" sz="2400" dirty="0" smtClean="0">
                <a:solidFill>
                  <a:srgbClr val="FF0000"/>
                </a:solidFill>
              </a:rPr>
              <a:t>ว่าเป็นเศษส่วนเท่าใด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04775"/>
            <a:ext cx="1034415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009650"/>
            <a:ext cx="10344150" cy="4838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3361" y="5214937"/>
            <a:ext cx="341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ทำเสร็จใน </a:t>
            </a:r>
            <a:r>
              <a:rPr lang="en-US" sz="2400" dirty="0" smtClean="0">
                <a:solidFill>
                  <a:srgbClr val="FF0000"/>
                </a:solidFill>
              </a:rPr>
              <a:t>polynomial time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588" y="242596"/>
            <a:ext cx="1173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/>
              <a:t>ตัวอย่างการใช้ </a:t>
            </a:r>
            <a:r>
              <a:rPr lang="en-US" sz="2800" b="1" dirty="0" smtClean="0"/>
              <a:t>Continued Fraction Algorithm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4875" y="768899"/>
                <a:ext cx="11373726" cy="650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 smtClean="0"/>
                  <a:t>สมมติว่าประมาณค่า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th-TH" sz="2400" dirty="0" smtClean="0"/>
                  <a:t>ด้วย </a:t>
                </a:r>
                <a:r>
                  <a:rPr lang="en-US" sz="2400" dirty="0" smtClean="0"/>
                  <a:t>fixed point </a:t>
                </a:r>
                <a:r>
                  <a:rPr lang="th-TH" sz="2400" dirty="0" smtClean="0"/>
                  <a:t>ได้ </a:t>
                </a:r>
                <a:r>
                  <a:rPr lang="en-US" sz="2400" dirty="0" smtClean="0"/>
                  <a:t>0.00000010000101100100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 =</a:t>
                </a:r>
                <a:r>
                  <a:rPr lang="th-TH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548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048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576</m:t>
                        </m:r>
                      </m:den>
                    </m:f>
                  </m:oMath>
                </a14:m>
                <a:r>
                  <a:rPr lang="th-TH" sz="2400" dirty="0" smtClean="0"/>
                  <a:t> ให้เดาว่า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th-TH" sz="2400" dirty="0" smtClean="0"/>
                  <a:t> มีค่าเท่าใด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75" y="768899"/>
                <a:ext cx="11373726" cy="650178"/>
              </a:xfrm>
              <a:prstGeom prst="rect">
                <a:avLst/>
              </a:prstGeom>
              <a:blipFill rotWithShape="0">
                <a:blip r:embed="rId2"/>
                <a:stretch>
                  <a:fillRect l="-857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26" y="1894988"/>
            <a:ext cx="9030868" cy="447959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644759" y="1355869"/>
            <a:ext cx="309050" cy="5391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543925" y="1526522"/>
            <a:ext cx="85725" cy="3693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25911" y="1497946"/>
            <a:ext cx="443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เอามาจากตำราอีกเล่ม ตั้งชื่อตัวแปรไม่เหมือนกัน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253" y="1524957"/>
            <a:ext cx="1523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= 0</a:t>
            </a:r>
            <a:endParaRPr lang="en-US" sz="2800" dirty="0"/>
          </a:p>
          <a:p>
            <a:r>
              <a:rPr lang="en-US" sz="2800" dirty="0" smtClean="0"/>
              <a:t>a</a:t>
            </a:r>
            <a:r>
              <a:rPr lang="en-US" sz="2800" baseline="-25000" dirty="0"/>
              <a:t>1</a:t>
            </a:r>
            <a:r>
              <a:rPr lang="en-US" sz="2800" dirty="0" smtClean="0"/>
              <a:t> = 122</a:t>
            </a:r>
            <a:endParaRPr lang="en-US" sz="2800" dirty="0"/>
          </a:p>
          <a:p>
            <a:r>
              <a:rPr lang="en-US" sz="2800" dirty="0" smtClean="0"/>
              <a:t>a</a:t>
            </a:r>
            <a:r>
              <a:rPr lang="en-US" sz="2800" baseline="-25000" dirty="0"/>
              <a:t>2</a:t>
            </a:r>
            <a:r>
              <a:rPr lang="en-US" sz="2800" dirty="0" smtClean="0"/>
              <a:t> = 1</a:t>
            </a:r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 = 2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a</a:t>
            </a:r>
            <a:r>
              <a:rPr lang="en-US" sz="2800" baseline="-25000" dirty="0"/>
              <a:t>4</a:t>
            </a:r>
            <a:r>
              <a:rPr lang="en-US" sz="2800" dirty="0" smtClean="0"/>
              <a:t> = 44</a:t>
            </a:r>
            <a:endParaRPr lang="en-US" sz="2800" dirty="0"/>
          </a:p>
          <a:p>
            <a:r>
              <a:rPr lang="en-US" sz="2800" dirty="0" smtClean="0"/>
              <a:t>a</a:t>
            </a:r>
            <a:r>
              <a:rPr lang="en-US" sz="2800" baseline="-25000" dirty="0"/>
              <a:t>5</a:t>
            </a:r>
            <a:r>
              <a:rPr lang="en-US" sz="2800" dirty="0" smtClean="0"/>
              <a:t> = 5</a:t>
            </a:r>
            <a:endParaRPr lang="en-US" sz="2800" dirty="0"/>
          </a:p>
          <a:p>
            <a:r>
              <a:rPr lang="en-US" sz="2800" dirty="0" smtClean="0"/>
              <a:t>a</a:t>
            </a:r>
            <a:r>
              <a:rPr lang="en-US" sz="2800" baseline="-25000" dirty="0"/>
              <a:t>6</a:t>
            </a:r>
            <a:r>
              <a:rPr lang="en-US" sz="2800" dirty="0" smtClean="0"/>
              <a:t>= 3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955569" y="1524956"/>
            <a:ext cx="168383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= 0</a:t>
            </a:r>
            <a:endParaRPr lang="en-US" sz="2800" dirty="0"/>
          </a:p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1</a:t>
            </a:r>
            <a:endParaRPr lang="en-US" sz="2800" dirty="0"/>
          </a:p>
          <a:p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1</a:t>
            </a:r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p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 = 3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p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= 133</a:t>
            </a:r>
            <a:endParaRPr lang="en-US" sz="2800" dirty="0"/>
          </a:p>
          <a:p>
            <a:r>
              <a:rPr lang="en-US" sz="2800" dirty="0" smtClean="0"/>
              <a:t>p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 = 668</a:t>
            </a:r>
            <a:endParaRPr lang="en-US" sz="2800" dirty="0"/>
          </a:p>
          <a:p>
            <a:r>
              <a:rPr lang="en-US" sz="2800" dirty="0" smtClean="0"/>
              <a:t>p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= 2137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639402" y="1524956"/>
            <a:ext cx="22228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q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= 1</a:t>
            </a:r>
            <a:endParaRPr lang="en-US" sz="2800" dirty="0"/>
          </a:p>
          <a:p>
            <a:r>
              <a:rPr lang="en-US" sz="2800" dirty="0" smtClean="0"/>
              <a:t>q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122</a:t>
            </a:r>
            <a:endParaRPr lang="en-US" sz="2800" dirty="0"/>
          </a:p>
          <a:p>
            <a:r>
              <a:rPr lang="en-US" sz="2800" dirty="0" smtClean="0"/>
              <a:t>q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123</a:t>
            </a:r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q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 = 368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q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= 16,315</a:t>
            </a:r>
            <a:endParaRPr lang="en-US" sz="2800" dirty="0"/>
          </a:p>
          <a:p>
            <a:r>
              <a:rPr lang="en-US" sz="2800" dirty="0" smtClean="0"/>
              <a:t>q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 = 81,943</a:t>
            </a:r>
            <a:endParaRPr lang="en-US" sz="2800" dirty="0"/>
          </a:p>
          <a:p>
            <a:r>
              <a:rPr lang="en-US" sz="2800" dirty="0" smtClean="0"/>
              <a:t>q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= 262,144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268767" y="1524955"/>
            <a:ext cx="22228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False</a:t>
            </a:r>
            <a:endParaRPr lang="en-US" sz="2800" dirty="0"/>
          </a:p>
          <a:p>
            <a:r>
              <a:rPr lang="en-US" sz="2800" dirty="0" smtClean="0"/>
              <a:t>False</a:t>
            </a:r>
            <a:endParaRPr lang="en-US" sz="2800" dirty="0"/>
          </a:p>
          <a:p>
            <a:r>
              <a:rPr lang="en-US" sz="2800" dirty="0" smtClean="0"/>
              <a:t>False</a:t>
            </a:r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True</a:t>
            </a:r>
          </a:p>
          <a:p>
            <a:r>
              <a:rPr lang="en-US" sz="2800" dirty="0" smtClean="0"/>
              <a:t>Don’t care</a:t>
            </a:r>
          </a:p>
          <a:p>
            <a:r>
              <a:rPr lang="en-US" sz="2800" dirty="0"/>
              <a:t>Don’t </a:t>
            </a:r>
            <a:r>
              <a:rPr lang="en-US" sz="2800" dirty="0" smtClean="0"/>
              <a:t>care</a:t>
            </a:r>
            <a:endParaRPr lang="en-US" sz="2800" dirty="0"/>
          </a:p>
          <a:p>
            <a:r>
              <a:rPr lang="en-US" sz="2800" dirty="0"/>
              <a:t>Don’t </a:t>
            </a:r>
            <a:r>
              <a:rPr lang="en-US" sz="2800" dirty="0" smtClean="0"/>
              <a:t>care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66918" y="5398978"/>
                <a:ext cx="2367775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dirty="0" smtClean="0"/>
                  <a:t>เดาว่า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3200" dirty="0" smtClean="0"/>
                  <a:t> </a:t>
                </a:r>
                <a:r>
                  <a:rPr lang="th-TH" sz="3200" dirty="0" smtClean="0"/>
                  <a:t>คือ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368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18" y="5398978"/>
                <a:ext cx="2367775" cy="788742"/>
              </a:xfrm>
              <a:prstGeom prst="rect">
                <a:avLst/>
              </a:prstGeom>
              <a:blipFill rotWithShape="0">
                <a:blip r:embed="rId2"/>
                <a:stretch>
                  <a:fillRect l="-6427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99319" y="5395580"/>
                <a:ext cx="4902199" cy="792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368</m:t>
                        </m:r>
                      </m:den>
                    </m:f>
                    <m:r>
                      <a:rPr lang="en-US" sz="320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u="sng" dirty="0">
                    <a:solidFill>
                      <a:srgbClr val="FF0000"/>
                    </a:solidFill>
                  </a:rPr>
                  <a:t>0.008152</a:t>
                </a:r>
                <a:r>
                  <a:rPr lang="en-US" sz="3200" dirty="0"/>
                  <a:t>1739130435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319" y="5395580"/>
                <a:ext cx="4902199" cy="792140"/>
              </a:xfrm>
              <a:prstGeom prst="rect">
                <a:avLst/>
              </a:prstGeom>
              <a:blipFill rotWithShape="0">
                <a:blip r:embed="rId3"/>
                <a:stretch>
                  <a:fillRect r="-1741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82389" y="274751"/>
                <a:ext cx="5709611" cy="836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548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048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576</m:t>
                        </m:r>
                      </m:den>
                    </m:f>
                    <m:r>
                      <a:rPr lang="en-US" sz="320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u="sng" dirty="0">
                    <a:solidFill>
                      <a:srgbClr val="FF0000"/>
                    </a:solidFill>
                  </a:rPr>
                  <a:t>0.008152</a:t>
                </a:r>
                <a:r>
                  <a:rPr lang="en-US" sz="3200" dirty="0"/>
                  <a:t>0080566406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389" y="274751"/>
                <a:ext cx="5709611" cy="836191"/>
              </a:xfrm>
              <a:prstGeom prst="rect">
                <a:avLst/>
              </a:prstGeom>
              <a:blipFill rotWithShape="0">
                <a:blip r:embed="rId4"/>
                <a:stretch>
                  <a:fillRect r="-1494" b="-7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5379" y="1613842"/>
            <a:ext cx="2924175" cy="361950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8546044" y="1599446"/>
            <a:ext cx="323535" cy="163867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5177" y="2113721"/>
            <a:ext cx="2734657" cy="11244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889" y="258729"/>
            <a:ext cx="2447925" cy="11715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39507" y="164076"/>
            <a:ext cx="2315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dirty="0" smtClean="0">
                <a:solidFill>
                  <a:srgbClr val="FF0000"/>
                </a:solidFill>
              </a:rPr>
              <a:t>พอเลย </a:t>
            </a:r>
            <a:r>
              <a:rPr lang="en-US" sz="2000" dirty="0" smtClean="0">
                <a:solidFill>
                  <a:srgbClr val="FF0000"/>
                </a:solidFill>
              </a:rPr>
              <a:t>True </a:t>
            </a:r>
            <a:r>
              <a:rPr lang="th-TH" sz="2000" dirty="0" smtClean="0">
                <a:solidFill>
                  <a:srgbClr val="FF0000"/>
                </a:solidFill>
              </a:rPr>
              <a:t>ไปแล้วก็ตัดทิ้ง</a:t>
            </a:r>
            <a:br>
              <a:rPr lang="th-TH" sz="2000" dirty="0" smtClean="0">
                <a:solidFill>
                  <a:srgbClr val="FF0000"/>
                </a:solidFill>
              </a:rPr>
            </a:br>
            <a:r>
              <a:rPr lang="th-TH" sz="2000" dirty="0" smtClean="0">
                <a:solidFill>
                  <a:srgbClr val="FF0000"/>
                </a:solidFill>
              </a:rPr>
              <a:t>เพราะเป็นเทอมที่น้อยมาก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5889" y="1110942"/>
            <a:ext cx="97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solidFill>
                  <a:srgbClr val="FF0000"/>
                </a:solidFill>
              </a:rPr>
              <a:t>เศษ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6720" y="1110942"/>
            <a:ext cx="97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solidFill>
                  <a:srgbClr val="FF0000"/>
                </a:solidFill>
              </a:rPr>
              <a:t>ส่วน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6500" y="148687"/>
            <a:ext cx="428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6500" y="836821"/>
            <a:ext cx="428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</a:t>
            </a:r>
            <a:endParaRPr lang="en-US" sz="2400" dirty="0"/>
          </a:p>
        </p:txBody>
      </p:sp>
      <p:cxnSp>
        <p:nvCxnSpPr>
          <p:cNvPr id="23" name="Straight Connector 22"/>
          <p:cNvCxnSpPr>
            <a:stCxn id="20" idx="3"/>
          </p:cNvCxnSpPr>
          <p:nvPr/>
        </p:nvCxnSpPr>
        <p:spPr>
          <a:xfrm>
            <a:off x="6045189" y="379520"/>
            <a:ext cx="661038" cy="107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1" idx="3"/>
          </p:cNvCxnSpPr>
          <p:nvPr/>
        </p:nvCxnSpPr>
        <p:spPr>
          <a:xfrm flipV="1">
            <a:off x="6045189" y="959416"/>
            <a:ext cx="437200" cy="10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41400" y="5047513"/>
                <a:ext cx="2556084" cy="15390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122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400" y="5047513"/>
                <a:ext cx="2556084" cy="15390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293" y="267629"/>
            <a:ext cx="11485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ใช้บิตน้อยไป </a:t>
            </a:r>
            <a:r>
              <a:rPr lang="en-US" sz="2400" dirty="0" smtClean="0"/>
              <a:t>(12 </a:t>
            </a:r>
            <a:r>
              <a:rPr lang="th-TH" sz="2400" dirty="0" smtClean="0"/>
              <a:t>บิต</a:t>
            </a:r>
            <a:r>
              <a:rPr lang="en-US" sz="2400" dirty="0" smtClean="0"/>
              <a:t>) </a:t>
            </a:r>
            <a:r>
              <a:rPr lang="th-TH" sz="2400" dirty="0" smtClean="0"/>
              <a:t>ในการประมาณค่า </a:t>
            </a:r>
            <a:r>
              <a:rPr lang="en-US" sz="2400" dirty="0" smtClean="0"/>
              <a:t>3/368 </a:t>
            </a:r>
            <a:r>
              <a:rPr lang="th-TH" sz="2400" dirty="0" smtClean="0"/>
              <a:t>ได้</a:t>
            </a:r>
            <a:br>
              <a:rPr lang="th-TH" sz="2400" dirty="0" smtClean="0"/>
            </a:br>
            <a:r>
              <a:rPr lang="th-TH" sz="2400" dirty="0" smtClean="0"/>
              <a:t>	</a:t>
            </a:r>
            <a:r>
              <a:rPr lang="en-US" sz="2400" dirty="0" smtClean="0"/>
              <a:t>0.000000100001 </a:t>
            </a:r>
            <a:r>
              <a:rPr lang="th-TH" sz="2400" dirty="0" smtClean="0"/>
              <a:t>หรือ </a:t>
            </a:r>
            <a:r>
              <a:rPr lang="en-US" sz="2400" dirty="0" smtClean="0"/>
              <a:t>33/4,096</a:t>
            </a:r>
            <a:endParaRPr lang="en-US" sz="2400" dirty="0"/>
          </a:p>
          <a:p>
            <a:r>
              <a:rPr lang="en-US" sz="2400" dirty="0" smtClean="0"/>
              <a:t>	</a:t>
            </a:r>
            <a:r>
              <a:rPr lang="th-TH" sz="2400" dirty="0" smtClean="0"/>
              <a:t>จะได้ </a:t>
            </a:r>
            <a:r>
              <a:rPr lang="en-US" sz="2400" dirty="0" smtClean="0"/>
              <a:t>s/r = 1/124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0293" y="1788491"/>
            <a:ext cx="11485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ใช้บิตมากไป </a:t>
            </a:r>
            <a:r>
              <a:rPr lang="en-US" sz="2400" dirty="0" smtClean="0"/>
              <a:t>(30 </a:t>
            </a:r>
            <a:r>
              <a:rPr lang="th-TH" sz="2400" dirty="0" smtClean="0"/>
              <a:t>บิต</a:t>
            </a:r>
            <a:r>
              <a:rPr lang="en-US" sz="2400" dirty="0" smtClean="0"/>
              <a:t>) </a:t>
            </a:r>
            <a:r>
              <a:rPr lang="th-TH" sz="2400" dirty="0" smtClean="0"/>
              <a:t>ในการประมาณค่า </a:t>
            </a:r>
            <a:r>
              <a:rPr lang="en-US" sz="2400" dirty="0" smtClean="0"/>
              <a:t>3/368 </a:t>
            </a:r>
            <a:r>
              <a:rPr lang="th-TH" sz="2400" dirty="0" smtClean="0"/>
              <a:t>ได้</a:t>
            </a:r>
            <a:br>
              <a:rPr lang="th-TH" sz="2400" dirty="0" smtClean="0"/>
            </a:br>
            <a:r>
              <a:rPr lang="th-TH" sz="2400" dirty="0" smtClean="0"/>
              <a:t>	</a:t>
            </a:r>
            <a:r>
              <a:rPr lang="en-US" sz="2400" dirty="0" smtClean="0"/>
              <a:t>0.000000100001011001000010110010 </a:t>
            </a:r>
            <a:r>
              <a:rPr lang="th-TH" sz="2400" dirty="0" smtClean="0"/>
              <a:t>หรือ </a:t>
            </a:r>
            <a:r>
              <a:rPr lang="en-US" sz="2400" dirty="0" smtClean="0"/>
              <a:t>8,753,330/1,073,741,824</a:t>
            </a:r>
          </a:p>
          <a:p>
            <a:r>
              <a:rPr lang="en-US" sz="2400" dirty="0"/>
              <a:t>	</a:t>
            </a:r>
            <a:r>
              <a:rPr lang="th-TH" sz="2400" dirty="0" smtClean="0"/>
              <a:t>จะได้ </a:t>
            </a:r>
            <a:r>
              <a:rPr lang="en-US" sz="2400" dirty="0" smtClean="0"/>
              <a:t>s/r = 3/368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0293" y="3295067"/>
            <a:ext cx="11385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/>
              <a:t>สรุปคือใช้จำนวนบิตน้อยไปไม่ได้ ต้องใช้จำนวนบิตให้มากพอ</a:t>
            </a:r>
          </a:p>
        </p:txBody>
      </p:sp>
    </p:spTree>
    <p:extLst>
      <p:ext uri="{BB962C8B-B14F-4D97-AF65-F5344CB8AC3E}">
        <p14:creationId xmlns:p14="http://schemas.microsoft.com/office/powerpoint/2010/main" val="32398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24" y="165521"/>
            <a:ext cx="9337039" cy="6562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9170" y="4742261"/>
            <a:ext cx="3613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ถ้าเป็น </a:t>
            </a:r>
            <a:r>
              <a:rPr lang="en-US" sz="2000" dirty="0" smtClean="0">
                <a:solidFill>
                  <a:srgbClr val="FF0000"/>
                </a:solidFill>
              </a:rPr>
              <a:t>prime 2 </a:t>
            </a:r>
            <a:r>
              <a:rPr lang="th-TH" sz="2000" dirty="0" smtClean="0">
                <a:solidFill>
                  <a:srgbClr val="FF0000"/>
                </a:solidFill>
              </a:rPr>
              <a:t>ตัวคูณกัน โอกาสเจอยากมาก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9435266" y="3065318"/>
            <a:ext cx="477658" cy="209783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50190" y="3929569"/>
            <a:ext cx="73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err="1" smtClean="0">
                <a:solidFill>
                  <a:srgbClr val="FF0000"/>
                </a:solidFill>
              </a:rPr>
              <a:t>เคสง่าย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4595" y="143827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ที่ไม่ใช่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th-TH" dirty="0" smtClean="0">
                <a:solidFill>
                  <a:srgbClr val="FF0000"/>
                </a:solidFill>
              </a:rPr>
              <a:t>หรือ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74095" y="5760693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ใช้ </a:t>
            </a:r>
            <a:r>
              <a:rPr lang="en-US" dirty="0" smtClean="0">
                <a:solidFill>
                  <a:srgbClr val="FF0000"/>
                </a:solidFill>
              </a:rPr>
              <a:t>classical computer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74095" y="5277257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ใช้ </a:t>
            </a:r>
            <a:r>
              <a:rPr lang="en-US" dirty="0" smtClean="0">
                <a:solidFill>
                  <a:srgbClr val="FF0000"/>
                </a:solidFill>
              </a:rPr>
              <a:t>quantum computer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73013" y="4998807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สุ่มเลือก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388" y="3584193"/>
            <a:ext cx="2708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&gt;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Phase Estimation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66" y="1069299"/>
            <a:ext cx="10848975" cy="1514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69581" y="4970577"/>
                <a:ext cx="54888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 smtClean="0">
                    <a:solidFill>
                      <a:srgbClr val="FF0000"/>
                    </a:solidFill>
                  </a:rPr>
                  <a:t>ให้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h-TH" sz="2400" b="1" dirty="0" smtClean="0">
                    <a:solidFill>
                      <a:srgbClr val="FF0000"/>
                    </a:solidFill>
                  </a:rPr>
                  <a:t>มาเป็น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black box </a:t>
                </a:r>
                <a:r>
                  <a:rPr lang="th-TH" sz="2400" b="1" dirty="0" smtClean="0">
                    <a:solidFill>
                      <a:srgbClr val="FF0000"/>
                    </a:solidFill>
                  </a:rPr>
                  <a:t>หรือ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oracle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581" y="4970577"/>
                <a:ext cx="548882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778" t="-17105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85796" y="3728917"/>
                <a:ext cx="5327780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&gt; =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796" y="3728917"/>
                <a:ext cx="5327780" cy="7871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70881" y="3270824"/>
            <a:ext cx="2894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จากที่กล่าวมาข้างต้น สรุปได้ว่า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92651" y="4387796"/>
            <a:ext cx="356461" cy="427798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854" y="126749"/>
            <a:ext cx="11874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/>
              <a:t>แยกตัวประกอบ </a:t>
            </a:r>
            <a:r>
              <a:rPr lang="en-US" sz="4000" dirty="0" smtClean="0"/>
              <a:t>15 </a:t>
            </a:r>
            <a:r>
              <a:rPr lang="en-US" sz="4000" dirty="0" smtClean="0"/>
              <a:t>(procedure</a:t>
            </a:r>
            <a:r>
              <a:rPr lang="th-TH" sz="4000" dirty="0" smtClean="0"/>
              <a:t> </a:t>
            </a:r>
            <a:r>
              <a:rPr lang="en-US" sz="4000" dirty="0"/>
              <a:t>#</a:t>
            </a:r>
            <a:r>
              <a:rPr lang="en-US" sz="4000" dirty="0" smtClean="0"/>
              <a:t>3)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8" y="1026765"/>
            <a:ext cx="2653562" cy="528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855" y="116589"/>
            <a:ext cx="11894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/>
              <a:t>แยกตัวประกอบ </a:t>
            </a:r>
            <a:r>
              <a:rPr lang="en-US" sz="4000" dirty="0" smtClean="0"/>
              <a:t>15 procedure</a:t>
            </a:r>
            <a:r>
              <a:rPr lang="th-TH" sz="4000" dirty="0" smtClean="0"/>
              <a:t> </a:t>
            </a:r>
            <a:r>
              <a:rPr lang="en-US" sz="4000" dirty="0"/>
              <a:t>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17" y="1190235"/>
            <a:ext cx="11402363" cy="38205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726597" y="2157240"/>
            <a:ext cx="760491" cy="23497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85753" y="820903"/>
            <a:ext cx="602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สุ่มเลือก </a:t>
            </a:r>
            <a:r>
              <a:rPr lang="en-US" dirty="0" smtClean="0">
                <a:solidFill>
                  <a:srgbClr val="FF0000"/>
                </a:solidFill>
              </a:rPr>
              <a:t>x = 7 </a:t>
            </a:r>
            <a:r>
              <a:rPr lang="th-TH" dirty="0" smtClean="0">
                <a:solidFill>
                  <a:srgbClr val="FF0000"/>
                </a:solidFill>
              </a:rPr>
              <a:t>ได้ </a:t>
            </a:r>
            <a:r>
              <a:rPr lang="en-US" dirty="0" smtClean="0">
                <a:solidFill>
                  <a:srgbClr val="FF0000"/>
                </a:solidFill>
              </a:rPr>
              <a:t>r = 4 (</a:t>
            </a:r>
            <a:r>
              <a:rPr lang="th-TH" dirty="0" smtClean="0">
                <a:solidFill>
                  <a:srgbClr val="FF0000"/>
                </a:solidFill>
              </a:rPr>
              <a:t>มีโอกาสที่ </a:t>
            </a:r>
            <a:r>
              <a:rPr lang="en-US" dirty="0" smtClean="0">
                <a:solidFill>
                  <a:srgbClr val="FF0000"/>
                </a:solidFill>
              </a:rPr>
              <a:t>r </a:t>
            </a:r>
            <a:r>
              <a:rPr lang="th-TH" dirty="0" smtClean="0">
                <a:solidFill>
                  <a:srgbClr val="FF0000"/>
                </a:solidFill>
              </a:rPr>
              <a:t>จะเป็นเลขคี่ ถ้าเป็นเลขคี่ </a:t>
            </a:r>
            <a:r>
              <a:rPr lang="en-US" dirty="0" smtClean="0">
                <a:solidFill>
                  <a:srgbClr val="FF0000"/>
                </a:solidFill>
              </a:rPr>
              <a:t>fail </a:t>
            </a:r>
            <a:r>
              <a:rPr lang="th-TH" dirty="0" smtClean="0">
                <a:solidFill>
                  <a:srgbClr val="FF0000"/>
                </a:solidFill>
              </a:rPr>
              <a:t>ทันที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84" y="5285773"/>
            <a:ext cx="10106025" cy="1133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27728" y="2187720"/>
            <a:ext cx="1712032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 = 4 </a:t>
            </a:r>
            <a:r>
              <a:rPr lang="th-TH" dirty="0" smtClean="0">
                <a:solidFill>
                  <a:srgbClr val="FF0000"/>
                </a:solidFill>
              </a:rPr>
              <a:t>น้อยที่สุดที่ทำให้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baseline="30000" dirty="0" err="1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 mod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= 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72" y="240846"/>
            <a:ext cx="10002903" cy="640279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779414" y="3693814"/>
            <a:ext cx="805758" cy="37119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48127" y="4418091"/>
            <a:ext cx="147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โอกาสสำเร็จ </a:t>
            </a:r>
            <a:r>
              <a:rPr lang="en-US" dirty="0" smtClean="0">
                <a:solidFill>
                  <a:srgbClr val="FF0000"/>
                </a:solidFill>
              </a:rPr>
              <a:t>3 / 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62" y="237637"/>
            <a:ext cx="10291957" cy="64218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6864" y="3766241"/>
            <a:ext cx="334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5129" y="3766241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512 (1/4)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4846" y="3766241"/>
            <a:ext cx="123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1,024 (2/4)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3633" y="3766241"/>
            <a:ext cx="121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1,536 (3/4)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05079" y="5902859"/>
            <a:ext cx="73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2,048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27376" y="4206240"/>
            <a:ext cx="12435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686385" y="4315968"/>
            <a:ext cx="6096" cy="16703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532659" y="4213860"/>
            <a:ext cx="12435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91668" y="4323588"/>
            <a:ext cx="6096" cy="16703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453182" y="4213860"/>
            <a:ext cx="12435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512191" y="4323588"/>
            <a:ext cx="6096" cy="16703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373461" y="4206240"/>
            <a:ext cx="12435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32470" y="4315968"/>
            <a:ext cx="6096" cy="16703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52885" y="6442158"/>
            <a:ext cx="309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ใช้ </a:t>
            </a:r>
            <a:r>
              <a:rPr lang="en-US" dirty="0" smtClean="0">
                <a:solidFill>
                  <a:srgbClr val="FF0000"/>
                </a:solidFill>
              </a:rPr>
              <a:t>11 </a:t>
            </a:r>
            <a:r>
              <a:rPr lang="en-US" dirty="0" err="1" smtClean="0">
                <a:solidFill>
                  <a:srgbClr val="FF0000"/>
                </a:solidFill>
              </a:rPr>
              <a:t>qbits</a:t>
            </a:r>
            <a:r>
              <a:rPr lang="en-US" dirty="0" smtClean="0">
                <a:solidFill>
                  <a:srgbClr val="FF0000"/>
                </a:solidFill>
              </a:rPr>
              <a:t> = 2</a:t>
            </a:r>
            <a:r>
              <a:rPr lang="en-US" baseline="30000" dirty="0" smtClean="0">
                <a:solidFill>
                  <a:srgbClr val="FF0000"/>
                </a:solidFill>
              </a:rPr>
              <a:t>11</a:t>
            </a:r>
            <a:r>
              <a:rPr lang="en-US" dirty="0" smtClean="0">
                <a:solidFill>
                  <a:srgbClr val="FF0000"/>
                </a:solidFill>
              </a:rPr>
              <a:t> = 2,048 states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95" y="580149"/>
            <a:ext cx="10933569" cy="34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969486"/>
            <a:ext cx="10810875" cy="5888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2082" y="2987768"/>
                <a:ext cx="21749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 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คือ จำนวนทศนิยมของ </a:t>
                </a:r>
                <a14:m>
                  <m:oMath xmlns:m="http://schemas.openxmlformats.org/officeDocument/2006/math">
                    <m:r>
                      <a:rPr lang="th-TH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th-TH" dirty="0" smtClean="0">
                    <a:solidFill>
                      <a:srgbClr val="FF0000"/>
                    </a:solidFill>
                  </a:rPr>
                  <a:t/>
                </a:r>
                <a:br>
                  <a:rPr lang="th-TH" dirty="0" smtClean="0">
                    <a:solidFill>
                      <a:srgbClr val="FF0000"/>
                    </a:solidFill>
                  </a:rPr>
                </a:br>
                <a:r>
                  <a:rPr lang="th-TH" dirty="0" smtClean="0">
                    <a:solidFill>
                      <a:srgbClr val="FF0000"/>
                    </a:solidFill>
                  </a:rPr>
                  <a:t>เขียนแบบ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fixed point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82" y="2987768"/>
                <a:ext cx="2174944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528" t="-8491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266755" y="1018003"/>
            <a:ext cx="24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66755" y="2401143"/>
            <a:ext cx="24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66755" y="3014508"/>
            <a:ext cx="24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66755" y="3646368"/>
            <a:ext cx="24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60478" y="259793"/>
                <a:ext cx="6248873" cy="65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 smtClean="0">
                    <a:solidFill>
                      <a:srgbClr val="FF0000"/>
                    </a:solidFill>
                  </a:rPr>
                  <a:t>ที่จริง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circuit 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นี้เลื่อนเฟสของ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|u&gt; 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แต่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“kick back” 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ให้ไปเลื่อนเฟสของ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first register</a:t>
                </a:r>
                <a:br>
                  <a:rPr lang="en-US" dirty="0" smtClean="0">
                    <a:solidFill>
                      <a:srgbClr val="FF0000"/>
                    </a:solidFill>
                  </a:rPr>
                </a:br>
                <a:r>
                  <a:rPr lang="th-TH" dirty="0">
                    <a:solidFill>
                      <a:srgbClr val="FF0000"/>
                    </a:solidFill>
                  </a:rPr>
                  <a:t>ทำ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1 </a:t>
                </a:r>
                <a:r>
                  <a:rPr lang="th-TH" dirty="0">
                    <a:solidFill>
                      <a:srgbClr val="FF0000"/>
                    </a:solidFill>
                  </a:rPr>
                  <a:t>ครั้ง </a:t>
                </a:r>
                <a:r>
                  <a:rPr lang="en-US" dirty="0">
                    <a:solidFill>
                      <a:srgbClr val="FF0000"/>
                    </a:solidFill>
                  </a:rPr>
                  <a:t>phase </a:t>
                </a:r>
                <a:r>
                  <a:rPr lang="th-TH" dirty="0">
                    <a:solidFill>
                      <a:srgbClr val="FF0000"/>
                    </a:solidFill>
                  </a:rPr>
                  <a:t>ของ </a:t>
                </a:r>
                <a:r>
                  <a:rPr lang="en-US" dirty="0">
                    <a:solidFill>
                      <a:srgbClr val="FF0000"/>
                    </a:solidFill>
                  </a:rPr>
                  <a:t>|1&gt; </a:t>
                </a:r>
                <a:r>
                  <a:rPr lang="th-TH" dirty="0">
                    <a:solidFill>
                      <a:srgbClr val="FF0000"/>
                    </a:solidFill>
                  </a:rPr>
                  <a:t>ใน </a:t>
                </a:r>
                <a:r>
                  <a:rPr lang="en-US" dirty="0">
                    <a:solidFill>
                      <a:srgbClr val="FF0000"/>
                    </a:solidFill>
                  </a:rPr>
                  <a:t>first register </a:t>
                </a:r>
                <a:r>
                  <a:rPr lang="th-TH" dirty="0">
                    <a:solidFill>
                      <a:srgbClr val="FF0000"/>
                    </a:solidFill>
                  </a:rPr>
                  <a:t>จะเปลี่ยนไป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478" y="259793"/>
                <a:ext cx="6248873" cy="655244"/>
              </a:xfrm>
              <a:prstGeom prst="rect">
                <a:avLst/>
              </a:prstGeom>
              <a:blipFill rotWithShape="0">
                <a:blip r:embed="rId4"/>
                <a:stretch>
                  <a:fillRect l="-878" t="-9346" b="-16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966311" y="5567681"/>
            <a:ext cx="158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|u&gt; </a:t>
            </a:r>
            <a:r>
              <a:rPr lang="th-TH" sz="1400" dirty="0" smtClean="0">
                <a:solidFill>
                  <a:srgbClr val="FF0000"/>
                </a:solidFill>
              </a:rPr>
              <a:t>เป็น </a:t>
            </a:r>
            <a:r>
              <a:rPr lang="en-US" sz="1400" dirty="0" smtClean="0">
                <a:solidFill>
                  <a:srgbClr val="FF0000"/>
                </a:solidFill>
              </a:rPr>
              <a:t>eigenvector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th-TH" sz="1400" dirty="0" smtClean="0">
                <a:solidFill>
                  <a:srgbClr val="FF0000"/>
                </a:solidFill>
              </a:rPr>
              <a:t>รู้ล่วงหน้า </a:t>
            </a:r>
            <a:r>
              <a:rPr lang="en-US" sz="1400" dirty="0" smtClean="0">
                <a:solidFill>
                  <a:srgbClr val="FF0000"/>
                </a:solidFill>
              </a:rPr>
              <a:t>(</a:t>
            </a:r>
            <a:r>
              <a:rPr lang="th-TH" sz="1400" dirty="0" smtClean="0">
                <a:solidFill>
                  <a:srgbClr val="FF0000"/>
                </a:solidFill>
              </a:rPr>
              <a:t>โจทย์ให้มา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endParaRPr lang="th-TH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</a:rPr>
              <a:t>อธิบาย </a:t>
            </a:r>
            <a:r>
              <a:rPr lang="en-US" sz="3200" b="1" dirty="0" smtClean="0">
                <a:solidFill>
                  <a:srgbClr val="FF0000"/>
                </a:solidFill>
              </a:rPr>
              <a:t>kick back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60" y="2069007"/>
            <a:ext cx="7870667" cy="3843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960" y="1137384"/>
            <a:ext cx="9056025" cy="55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39" y="277782"/>
            <a:ext cx="108680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05" y="509587"/>
            <a:ext cx="109156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00" y="4276437"/>
            <a:ext cx="11115675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626" y="1058545"/>
            <a:ext cx="9191625" cy="819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4422" y="3173495"/>
            <a:ext cx="2141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Inverse QFT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902599"/>
            <a:ext cx="9686925" cy="1059551"/>
          </a:xfrm>
          <a:prstGeom prst="rect">
            <a:avLst/>
          </a:pr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71600" y="2118096"/>
            <a:ext cx="1009650" cy="2695575"/>
          </a:xfrm>
          <a:prstGeom prst="straightConnector1">
            <a:avLst/>
          </a:pr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7183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222" y="135802"/>
            <a:ext cx="9139066" cy="6559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3" y="3401485"/>
            <a:ext cx="11901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dirty="0" smtClean="0">
                <a:solidFill>
                  <a:srgbClr val="FF0000"/>
                </a:solidFill>
              </a:rPr>
              <a:t>กำหนด </a:t>
            </a:r>
            <a:r>
              <a:rPr lang="en-US" sz="2200" dirty="0" smtClean="0">
                <a:solidFill>
                  <a:srgbClr val="FF0000"/>
                </a:solidFill>
              </a:rPr>
              <a:t>probability of success (</a:t>
            </a:r>
            <a:r>
              <a:rPr lang="el-GR" sz="2200" dirty="0" smtClean="0">
                <a:solidFill>
                  <a:srgbClr val="FF0000"/>
                </a:solidFill>
              </a:rPr>
              <a:t>ε</a:t>
            </a:r>
            <a:r>
              <a:rPr lang="en-US" sz="2200" dirty="0" smtClean="0">
                <a:solidFill>
                  <a:srgbClr val="FF0000"/>
                </a:solidFill>
              </a:rPr>
              <a:t>) </a:t>
            </a:r>
            <a:r>
              <a:rPr lang="th-TH" sz="2200" dirty="0" smtClean="0">
                <a:solidFill>
                  <a:srgbClr val="FF0000"/>
                </a:solidFill>
              </a:rPr>
              <a:t>ก่อน แล้วหาว่า </a:t>
            </a:r>
            <a:r>
              <a:rPr lang="en-US" sz="2200" dirty="0" smtClean="0">
                <a:solidFill>
                  <a:srgbClr val="FF0000"/>
                </a:solidFill>
              </a:rPr>
              <a:t>first register </a:t>
            </a:r>
            <a:r>
              <a:rPr lang="th-TH" sz="2200" dirty="0" smtClean="0">
                <a:solidFill>
                  <a:srgbClr val="FF0000"/>
                </a:solidFill>
              </a:rPr>
              <a:t>จะได้ </a:t>
            </a:r>
            <a:r>
              <a:rPr lang="en-US" sz="2200" dirty="0" smtClean="0">
                <a:solidFill>
                  <a:srgbClr val="FF0000"/>
                </a:solidFill>
              </a:rPr>
              <a:t>output </a:t>
            </a:r>
            <a:r>
              <a:rPr lang="th-TH" sz="2200" dirty="0" smtClean="0">
                <a:solidFill>
                  <a:srgbClr val="FF0000"/>
                </a:solidFill>
              </a:rPr>
              <a:t>ถูกต้อง แค่กี่บิตแรก </a:t>
            </a:r>
            <a:r>
              <a:rPr lang="en-US" sz="2200" dirty="0" smtClean="0">
                <a:solidFill>
                  <a:srgbClr val="FF0000"/>
                </a:solidFill>
              </a:rPr>
              <a:t>(</a:t>
            </a:r>
            <a:r>
              <a:rPr lang="th-TH" sz="2200" dirty="0" smtClean="0">
                <a:solidFill>
                  <a:srgbClr val="FF0000"/>
                </a:solidFill>
              </a:rPr>
              <a:t>ไม่ถูกทั้งหมด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7754</TotalTime>
  <Words>735</Words>
  <Application>Microsoft Office PowerPoint</Application>
  <PresentationFormat>Widescreen</PresentationFormat>
  <Paragraphs>149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1059</cp:revision>
  <dcterms:created xsi:type="dcterms:W3CDTF">2016-08-03T10:08:11Z</dcterms:created>
  <dcterms:modified xsi:type="dcterms:W3CDTF">2021-04-01T08:40:04Z</dcterms:modified>
</cp:coreProperties>
</file>