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5" r:id="rId2"/>
    <p:sldId id="351" r:id="rId3"/>
    <p:sldId id="335" r:id="rId4"/>
    <p:sldId id="352" r:id="rId5"/>
    <p:sldId id="350" r:id="rId6"/>
    <p:sldId id="336" r:id="rId7"/>
    <p:sldId id="337" r:id="rId8"/>
    <p:sldId id="349" r:id="rId9"/>
    <p:sldId id="34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3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147B8-ACA9-4ED6-A3EC-A12015A47A73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533F9-449C-4ED9-83C7-E5BDED52E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5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533F9-449C-4ED9-83C7-E5BDED52E7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9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4D95-B67C-4598-BEC8-7417E35EBED2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3" Type="http://schemas.openxmlformats.org/officeDocument/2006/relationships/image" Target="../media/image10.png"/><Relationship Id="rId7" Type="http://schemas.openxmlformats.org/officeDocument/2006/relationships/image" Target="../media/image1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11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The quantum Fourier transform and its </a:t>
            </a:r>
            <a:r>
              <a:rPr lang="en-US" sz="3200" b="1" dirty="0" smtClean="0"/>
              <a:t>applications</a:t>
            </a:r>
            <a:endParaRPr lang="en-US" sz="32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605" y="964656"/>
            <a:ext cx="9297698" cy="554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68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3620" y="2465068"/>
            <a:ext cx="112715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Quantum Fourier Transform (QFT)</a:t>
            </a:r>
            <a:endParaRPr 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93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008" y="2658485"/>
            <a:ext cx="10580200" cy="41006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008" y="36282"/>
            <a:ext cx="10580200" cy="25885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949681" y="4108649"/>
            <a:ext cx="28085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คือ </a:t>
            </a:r>
            <a:r>
              <a:rPr lang="en-US" dirty="0" smtClean="0">
                <a:solidFill>
                  <a:srgbClr val="FF0000"/>
                </a:solidFill>
              </a:rPr>
              <a:t>complex number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j </a:t>
            </a:r>
            <a:r>
              <a:rPr lang="th-TH" dirty="0" smtClean="0">
                <a:solidFill>
                  <a:srgbClr val="FF0000"/>
                </a:solidFill>
              </a:rPr>
              <a:t>คือ </a:t>
            </a:r>
            <a:r>
              <a:rPr lang="en-US" dirty="0" smtClean="0">
                <a:solidFill>
                  <a:srgbClr val="FF0000"/>
                </a:solidFill>
              </a:rPr>
              <a:t>state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k </a:t>
            </a:r>
            <a:r>
              <a:rPr lang="th-TH" dirty="0" smtClean="0">
                <a:solidFill>
                  <a:srgbClr val="FF0000"/>
                </a:solidFill>
              </a:rPr>
              <a:t>คือ ตัวนับ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 </a:t>
            </a:r>
            <a:r>
              <a:rPr lang="th-TH" dirty="0" smtClean="0">
                <a:solidFill>
                  <a:srgbClr val="FF0000"/>
                </a:solidFill>
              </a:rPr>
              <a:t>คือ จำนวนสถานะทั้งหมด </a:t>
            </a:r>
            <a:r>
              <a:rPr lang="en-US" dirty="0" smtClean="0">
                <a:solidFill>
                  <a:srgbClr val="FF0000"/>
                </a:solidFill>
              </a:rPr>
              <a:t>(2</a:t>
            </a:r>
            <a:r>
              <a:rPr lang="en-US" baseline="30000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bits)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49681" y="5901395"/>
            <a:ext cx="2532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x</a:t>
            </a:r>
            <a:r>
              <a:rPr lang="en-US" baseline="-25000" dirty="0" err="1" smtClean="0">
                <a:solidFill>
                  <a:srgbClr val="FF0000"/>
                </a:solidFill>
              </a:rPr>
              <a:t>j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คือ สัมประสิทธิ์ของสถานะ 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err="1" smtClean="0">
                <a:solidFill>
                  <a:srgbClr val="FF0000"/>
                </a:solidFill>
              </a:rPr>
              <a:t>y</a:t>
            </a:r>
            <a:r>
              <a:rPr lang="en-US" baseline="-25000" dirty="0" err="1" smtClean="0">
                <a:solidFill>
                  <a:srgbClr val="FF0000"/>
                </a:solidFill>
              </a:rPr>
              <a:t>j</a:t>
            </a:r>
            <a:r>
              <a:rPr lang="en-US" baseline="-25000" dirty="0" smtClean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คือ สัมประสิทธิ์ของสถานะ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49681" y="2029417"/>
            <a:ext cx="2106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th-TH" dirty="0">
                <a:solidFill>
                  <a:srgbClr val="FF0000"/>
                </a:solidFill>
              </a:rPr>
              <a:t>คือ </a:t>
            </a:r>
            <a:r>
              <a:rPr lang="en-US" dirty="0">
                <a:solidFill>
                  <a:srgbClr val="FF0000"/>
                </a:solidFill>
              </a:rPr>
              <a:t>complex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3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158524"/>
            <a:ext cx="2905125" cy="7792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08" y="1681778"/>
            <a:ext cx="9153525" cy="16668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9908" y="1312446"/>
                <a:ext cx="3526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dirty="0" smtClean="0"/>
                  <a:t>ในตารางบอกว่า เป็นกี่รอบของ </a:t>
                </a:r>
                <a:r>
                  <a:rPr lang="en-US" dirty="0" smtClean="0"/>
                  <a:t>2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08" y="1312446"/>
                <a:ext cx="352697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382" t="-14754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Down Arrow 7"/>
          <p:cNvSpPr/>
          <p:nvPr/>
        </p:nvSpPr>
        <p:spPr>
          <a:xfrm>
            <a:off x="10060210" y="1917747"/>
            <a:ext cx="485775" cy="876545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659153" y="2841523"/>
            <a:ext cx="1287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ความถี่ที่สูงขึ้น</a:t>
            </a:r>
            <a:endParaRPr lang="en-US" dirty="0"/>
          </a:p>
        </p:txBody>
      </p:sp>
      <p:pic>
        <p:nvPicPr>
          <p:cNvPr id="10" name="Picture 2" descr="https://i.stack.imgur.com/v7Bg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08" y="3678318"/>
            <a:ext cx="9153525" cy="288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92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440" y="264160"/>
            <a:ext cx="847344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Binary Numbers</a:t>
            </a:r>
          </a:p>
          <a:p>
            <a:endParaRPr lang="en-US" dirty="0"/>
          </a:p>
          <a:p>
            <a:r>
              <a:rPr lang="en-US" dirty="0" smtClean="0"/>
              <a:t>	0000 = 0		0100 = 4		1000 = 8		1100 = 12</a:t>
            </a:r>
          </a:p>
          <a:p>
            <a:r>
              <a:rPr lang="en-US" dirty="0" smtClean="0"/>
              <a:t>	0001 = 1		0101 = 5		1001 = 9		1101 = 13</a:t>
            </a:r>
          </a:p>
          <a:p>
            <a:r>
              <a:rPr lang="en-US" dirty="0" smtClean="0"/>
              <a:t>	0010 = 2		0110 = 6		1010 = 10	1110 = 14</a:t>
            </a:r>
          </a:p>
          <a:p>
            <a:r>
              <a:rPr lang="en-US" dirty="0" smtClean="0"/>
              <a:t>	0011 = 3		0111 = 7		1011 = 11	1111 = 15</a:t>
            </a:r>
          </a:p>
          <a:p>
            <a:endParaRPr lang="en-US" dirty="0"/>
          </a:p>
          <a:p>
            <a:r>
              <a:rPr lang="en-US" sz="2400" b="1" dirty="0"/>
              <a:t>Fixed </a:t>
            </a:r>
            <a:r>
              <a:rPr lang="en-US" sz="2400" b="1" dirty="0" smtClean="0"/>
              <a:t>Point Numbers</a:t>
            </a:r>
          </a:p>
          <a:p>
            <a:endParaRPr lang="en-US" sz="2400" b="1" dirty="0"/>
          </a:p>
          <a:p>
            <a:r>
              <a:rPr lang="en-US" dirty="0" smtClean="0"/>
              <a:t>	0.1000 = 1/2 = 0.5</a:t>
            </a:r>
          </a:p>
          <a:p>
            <a:r>
              <a:rPr lang="en-US" dirty="0" smtClean="0"/>
              <a:t>	0.0100 = 1/4 = 0.25</a:t>
            </a:r>
          </a:p>
          <a:p>
            <a:r>
              <a:rPr lang="en-US" dirty="0" smtClean="0"/>
              <a:t>	0.0010 = 1/8 = 0.125</a:t>
            </a:r>
          </a:p>
          <a:p>
            <a:r>
              <a:rPr lang="en-US" dirty="0" smtClean="0"/>
              <a:t>	0.0001 = 1/16 = 0.0625</a:t>
            </a:r>
          </a:p>
          <a:p>
            <a:r>
              <a:rPr lang="en-US" dirty="0"/>
              <a:t>	</a:t>
            </a:r>
            <a:r>
              <a:rPr lang="en-US" dirty="0" smtClean="0"/>
              <a:t>0.1010 = 1/2 + 1/8 = 5/8</a:t>
            </a:r>
            <a:endParaRPr lang="en-US" dirty="0"/>
          </a:p>
          <a:p>
            <a:endParaRPr lang="en-US" dirty="0"/>
          </a:p>
          <a:p>
            <a:r>
              <a:rPr lang="en-US" sz="2400" b="1" dirty="0"/>
              <a:t>Multiplied by 2 (Shift Left</a:t>
            </a:r>
            <a:r>
              <a:rPr lang="en-US" sz="2400" b="1" dirty="0" smtClean="0"/>
              <a:t>)</a:t>
            </a:r>
          </a:p>
          <a:p>
            <a:endParaRPr lang="en-US" sz="2400" b="1" dirty="0"/>
          </a:p>
          <a:p>
            <a:r>
              <a:rPr lang="en-US" dirty="0"/>
              <a:t>	</a:t>
            </a:r>
            <a:r>
              <a:rPr lang="en-US" dirty="0" smtClean="0"/>
              <a:t>10.10 = 2 + 1/2 = 2.5</a:t>
            </a:r>
          </a:p>
          <a:p>
            <a:r>
              <a:rPr lang="en-US" dirty="0" smtClean="0"/>
              <a:t>	10.10 x 2 = 101.0 =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5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60" y="306979"/>
            <a:ext cx="11113694" cy="41719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411" y="4478969"/>
            <a:ext cx="3594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dirty="0" smtClean="0">
                <a:solidFill>
                  <a:srgbClr val="FF0000"/>
                </a:solidFill>
              </a:rPr>
              <a:t>สมการ </a:t>
            </a:r>
            <a:r>
              <a:rPr lang="en-US" dirty="0" smtClean="0">
                <a:solidFill>
                  <a:srgbClr val="FF0000"/>
                </a:solidFill>
              </a:rPr>
              <a:t>5.2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029166" y="3204553"/>
            <a:ext cx="410859" cy="247503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260915" y="3544479"/>
            <a:ext cx="474371" cy="93449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28457" y="4571392"/>
            <a:ext cx="61014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ทุก</a:t>
            </a:r>
            <a:r>
              <a:rPr lang="en-US" dirty="0" smtClean="0"/>
              <a:t> |k&gt; </a:t>
            </a:r>
            <a:r>
              <a:rPr lang="th-TH" dirty="0" smtClean="0"/>
              <a:t>จากสมการ </a:t>
            </a:r>
            <a:r>
              <a:rPr lang="en-US" dirty="0" smtClean="0"/>
              <a:t>5.2 </a:t>
            </a:r>
            <a:r>
              <a:rPr lang="th-TH" dirty="0" smtClean="0"/>
              <a:t>จะได้ </a:t>
            </a:r>
            <a:r>
              <a:rPr lang="en-US" dirty="0" err="1" smtClean="0"/>
              <a:t>jk</a:t>
            </a:r>
            <a:r>
              <a:rPr lang="en-US" dirty="0" smtClean="0"/>
              <a:t>/N</a:t>
            </a:r>
            <a:br>
              <a:rPr lang="en-US" dirty="0" smtClean="0"/>
            </a:br>
            <a:r>
              <a:rPr lang="en-US" dirty="0" smtClean="0"/>
              <a:t>j/N </a:t>
            </a:r>
            <a:r>
              <a:rPr lang="th-TH" dirty="0" smtClean="0"/>
              <a:t>คือ </a:t>
            </a:r>
            <a:r>
              <a:rPr lang="en-US" dirty="0" smtClean="0"/>
              <a:t>0.j</a:t>
            </a:r>
            <a:r>
              <a:rPr lang="en-US" baseline="-25000" dirty="0" smtClean="0"/>
              <a:t>1</a:t>
            </a:r>
            <a:r>
              <a:rPr lang="en-US" dirty="0" smtClean="0"/>
              <a:t>j</a:t>
            </a:r>
            <a:r>
              <a:rPr lang="en-US" baseline="-25000" dirty="0"/>
              <a:t>2</a:t>
            </a:r>
            <a:r>
              <a:rPr lang="en-US" dirty="0" smtClean="0"/>
              <a:t>…</a:t>
            </a:r>
            <a:r>
              <a:rPr lang="en-US" dirty="0" err="1" smtClean="0"/>
              <a:t>j</a:t>
            </a:r>
            <a:r>
              <a:rPr lang="en-US" baseline="-25000" dirty="0" err="1"/>
              <a:t>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h-TH" dirty="0" smtClean="0"/>
              <a:t>แล้ว </a:t>
            </a:r>
            <a:r>
              <a:rPr lang="en-US" dirty="0" smtClean="0"/>
              <a:t>k </a:t>
            </a:r>
            <a:r>
              <a:rPr lang="th-TH" dirty="0" smtClean="0"/>
              <a:t>คือ </a:t>
            </a:r>
            <a:r>
              <a:rPr lang="en-US" dirty="0" smtClean="0"/>
              <a:t>1x…x</a:t>
            </a:r>
            <a:r>
              <a:rPr lang="th-TH" dirty="0" smtClean="0"/>
              <a:t> </a:t>
            </a:r>
            <a:r>
              <a:rPr lang="en-US" dirty="0" smtClean="0"/>
              <a:t>(</a:t>
            </a:r>
            <a:r>
              <a:rPr lang="th-TH" dirty="0" smtClean="0"/>
              <a:t>รู้แค่บิตแรกว่าเป็น </a:t>
            </a:r>
            <a:r>
              <a:rPr lang="en-US" dirty="0" smtClean="0"/>
              <a:t>1 </a:t>
            </a:r>
            <a:r>
              <a:rPr lang="th-TH" dirty="0" smtClean="0"/>
              <a:t>เพราะเป็นวงเล็บแรกหรือ </a:t>
            </a:r>
            <a:r>
              <a:rPr lang="en-US" dirty="0" smtClean="0"/>
              <a:t>MSB)</a:t>
            </a:r>
          </a:p>
          <a:p>
            <a:r>
              <a:rPr lang="th-TH" dirty="0" smtClean="0"/>
              <a:t>ดังนั้น </a:t>
            </a:r>
            <a:r>
              <a:rPr lang="en-US" dirty="0" smtClean="0"/>
              <a:t>j/N </a:t>
            </a:r>
            <a:r>
              <a:rPr lang="th-TH" dirty="0" smtClean="0"/>
              <a:t>คูณด้วย </a:t>
            </a:r>
            <a:r>
              <a:rPr lang="en-US" dirty="0" smtClean="0"/>
              <a:t>k </a:t>
            </a:r>
            <a:r>
              <a:rPr lang="th-TH" dirty="0" smtClean="0"/>
              <a:t>ที่รู้แค่บิตแรก </a:t>
            </a:r>
          </a:p>
          <a:p>
            <a:r>
              <a:rPr lang="th-TH" dirty="0" smtClean="0"/>
              <a:t>คือ </a:t>
            </a:r>
            <a:r>
              <a:rPr lang="en-US" dirty="0" smtClean="0"/>
              <a:t>shift left n - 1 </a:t>
            </a:r>
            <a:r>
              <a:rPr lang="th-TH" dirty="0" smtClean="0"/>
              <a:t>ครั้ง ตั้งแต่หลักหน่วยขึ้นไปปัดทิ้ง เพราะเป็นจำนวนเท่าของ </a:t>
            </a:r>
            <a:r>
              <a:rPr lang="en-US" dirty="0" smtClean="0"/>
              <a:t>2</a:t>
            </a:r>
            <a:r>
              <a:rPr lang="el-GR" dirty="0"/>
              <a:t>π</a:t>
            </a:r>
            <a:endParaRPr lang="th-TH" dirty="0" smtClean="0"/>
          </a:p>
          <a:p>
            <a:r>
              <a:rPr lang="th-TH" dirty="0" smtClean="0"/>
              <a:t>ก็จะเหลือแค่ </a:t>
            </a:r>
            <a:r>
              <a:rPr lang="en-US" dirty="0" smtClean="0"/>
              <a:t>0.j</a:t>
            </a:r>
            <a:r>
              <a:rPr lang="en-US" baseline="-25000" dirty="0" smtClean="0"/>
              <a:t>n</a:t>
            </a:r>
            <a:endParaRPr lang="th-TH" baseline="-25000" dirty="0" smtClean="0"/>
          </a:p>
          <a:p>
            <a:r>
              <a:rPr lang="th-TH" dirty="0"/>
              <a:t>บิตหลัง ๆ </a:t>
            </a:r>
            <a:r>
              <a:rPr lang="th-TH" dirty="0" smtClean="0"/>
              <a:t>ของ </a:t>
            </a:r>
            <a:r>
              <a:rPr lang="en-US" dirty="0" smtClean="0"/>
              <a:t>k </a:t>
            </a:r>
            <a:r>
              <a:rPr lang="th-TH" dirty="0" smtClean="0"/>
              <a:t>ก็</a:t>
            </a:r>
            <a:r>
              <a:rPr lang="th-TH" dirty="0"/>
              <a:t>ค่อยคูณเข้าไปทีหลังได้ </a:t>
            </a:r>
            <a:r>
              <a:rPr lang="th-TH" dirty="0" smtClean="0"/>
              <a:t>เช่น </a:t>
            </a:r>
            <a:r>
              <a:rPr lang="en-US" dirty="0" smtClean="0"/>
              <a:t>j(k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…) = </a:t>
            </a:r>
            <a:r>
              <a:rPr lang="en-US" dirty="0" smtClean="0"/>
              <a:t>jk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jk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412" y="4848301"/>
            <a:ext cx="3594503" cy="10198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552260" y="3082724"/>
            <a:ext cx="1978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สมการ </a:t>
            </a:r>
            <a:r>
              <a:rPr lang="en-US" dirty="0" smtClean="0">
                <a:solidFill>
                  <a:srgbClr val="FF0000"/>
                </a:solidFill>
              </a:rPr>
              <a:t>5.2 </a:t>
            </a:r>
            <a:r>
              <a:rPr lang="th-TH" dirty="0" smtClean="0">
                <a:solidFill>
                  <a:srgbClr val="FF0000"/>
                </a:solidFill>
              </a:rPr>
              <a:t>เขียนอีกแบบ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027522" y="3996966"/>
            <a:ext cx="320511" cy="1065228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4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1099496"/>
            <a:ext cx="11849100" cy="27908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309" y="4074987"/>
            <a:ext cx="3187128" cy="11236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62" y="5430177"/>
            <a:ext cx="11115675" cy="1371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QFT circuit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850170" y="1111921"/>
            <a:ext cx="238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50170" y="1635831"/>
            <a:ext cx="238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50170" y="2741520"/>
            <a:ext cx="238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50170" y="3253090"/>
            <a:ext cx="238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(                     )</a:t>
            </a:r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540240" y="1685842"/>
                <a:ext cx="442044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0" y="1685842"/>
                <a:ext cx="442044" cy="5373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540240" y="1158377"/>
                <a:ext cx="442044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0" y="1158377"/>
                <a:ext cx="442044" cy="537327"/>
              </a:xfrm>
              <a:prstGeom prst="rect">
                <a:avLst/>
              </a:prstGeom>
              <a:blipFill rotWithShape="0">
                <a:blip r:embed="rId6"/>
                <a:stretch>
                  <a:fillRect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540240" y="2775403"/>
                <a:ext cx="442044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0" y="2775403"/>
                <a:ext cx="442044" cy="537327"/>
              </a:xfrm>
              <a:prstGeom prst="rect">
                <a:avLst/>
              </a:prstGeom>
              <a:blipFill rotWithShape="0">
                <a:blip r:embed="rId7"/>
                <a:stretch>
                  <a:fillRect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540240" y="3293077"/>
                <a:ext cx="442044" cy="537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0240" y="3293077"/>
                <a:ext cx="442044" cy="537327"/>
              </a:xfrm>
              <a:prstGeom prst="rect">
                <a:avLst/>
              </a:prstGeom>
              <a:blipFill rotWithShape="0">
                <a:blip r:embed="rId8"/>
                <a:stretch>
                  <a:fillRect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8029148" y="3561666"/>
            <a:ext cx="1356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th-TH" dirty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ทำให้มีทศนิยม</a:t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ตำแหน่งที่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947" y="290031"/>
            <a:ext cx="809625" cy="40957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292214" y="3822941"/>
            <a:ext cx="1349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MSB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สลับมาอยู่ด้านล่าง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638558"/>
            <a:ext cx="1349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MSB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อยู่ด้านบน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308049" y="4469272"/>
            <a:ext cx="5984165" cy="1097238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20975583">
            <a:off x="5718224" y="4669245"/>
            <a:ext cx="3535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ต้อง </a:t>
            </a:r>
            <a:r>
              <a:rPr lang="en-US" dirty="0" smtClean="0">
                <a:solidFill>
                  <a:srgbClr val="FF0000"/>
                </a:solidFill>
              </a:rPr>
              <a:t>flip </a:t>
            </a:r>
            <a:r>
              <a:rPr lang="th-TH" dirty="0" smtClean="0">
                <a:solidFill>
                  <a:srgbClr val="FF0000"/>
                </a:solidFill>
              </a:rPr>
              <a:t>ทั้งหมด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เพื่อให้ </a:t>
            </a:r>
            <a:r>
              <a:rPr lang="en-US" dirty="0" smtClean="0">
                <a:solidFill>
                  <a:srgbClr val="FF0000"/>
                </a:solidFill>
              </a:rPr>
              <a:t>MSB </a:t>
            </a:r>
            <a:r>
              <a:rPr lang="th-TH" dirty="0" smtClean="0">
                <a:solidFill>
                  <a:srgbClr val="FF0000"/>
                </a:solidFill>
              </a:rPr>
              <a:t>ไปอยู่ข้างบน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19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/>
              <a:t>ตัวอย่าง </a:t>
            </a:r>
            <a:r>
              <a:rPr lang="en-US" sz="3200" b="1" dirty="0" smtClean="0"/>
              <a:t>QFT circuit</a:t>
            </a:r>
            <a:r>
              <a:rPr lang="th-TH" sz="3200" b="1" dirty="0" smtClean="0"/>
              <a:t> ขนาด </a:t>
            </a:r>
            <a:r>
              <a:rPr lang="en-US" sz="3200" b="1" dirty="0" smtClean="0"/>
              <a:t>3 </a:t>
            </a:r>
            <a:r>
              <a:rPr lang="th-TH" sz="3200" b="1" dirty="0" smtClean="0"/>
              <a:t>บิต</a:t>
            </a:r>
            <a:endParaRPr lang="en-US" sz="32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699882" y="1710363"/>
            <a:ext cx="680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99882" y="2437799"/>
            <a:ext cx="680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99882" y="3166355"/>
            <a:ext cx="680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13115" y="1452644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15896" y="1452644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2975132" y="1968081"/>
            <a:ext cx="1" cy="469718"/>
          </a:xfrm>
          <a:prstGeom prst="line">
            <a:avLst/>
          </a:prstGeom>
          <a:ln w="19050">
            <a:solidFill>
              <a:schemeClr val="tx1"/>
            </a:solidFill>
            <a:headEnd type="oval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415830" y="1452644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3675066" y="1968082"/>
            <a:ext cx="0" cy="1197153"/>
          </a:xfrm>
          <a:prstGeom prst="line">
            <a:avLst/>
          </a:prstGeom>
          <a:ln w="19050">
            <a:solidFill>
              <a:schemeClr val="tx1"/>
            </a:solidFill>
            <a:headEnd type="oval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102354" y="1525697"/>
            <a:ext cx="59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|j</a:t>
            </a:r>
            <a:r>
              <a:rPr lang="en-US" baseline="-25000" dirty="0" smtClean="0"/>
              <a:t>1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02354" y="2261659"/>
            <a:ext cx="59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|j</a:t>
            </a:r>
            <a:r>
              <a:rPr lang="en-US" baseline="-25000" dirty="0" smtClean="0"/>
              <a:t>2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102354" y="2980569"/>
            <a:ext cx="59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|j</a:t>
            </a:r>
            <a:r>
              <a:rPr lang="en-US" baseline="-25000" dirty="0" smtClean="0"/>
              <a:t>3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446004" y="2907516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64170" y="2180080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80564" y="2180080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H="1" flipV="1">
            <a:off x="6039800" y="2695517"/>
            <a:ext cx="1" cy="469718"/>
          </a:xfrm>
          <a:prstGeom prst="line">
            <a:avLst/>
          </a:prstGeom>
          <a:ln w="19050">
            <a:solidFill>
              <a:schemeClr val="tx1"/>
            </a:solidFill>
            <a:headEnd type="oval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67225" y="1260047"/>
            <a:ext cx="0" cy="23622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848475" y="1256699"/>
            <a:ext cx="0" cy="23622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8621304" y="1352492"/>
                <a:ext cx="3030226" cy="664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&gt; + 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&gt;)</m:t>
                      </m:r>
                    </m:oMath>
                  </m:oMathPara>
                </a14:m>
                <a:endParaRPr lang="en-US" b="0" i="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304" y="1352492"/>
                <a:ext cx="3030226" cy="66460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8621304" y="2108423"/>
                <a:ext cx="3030226" cy="664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&gt; + 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&gt;)</m:t>
                      </m:r>
                    </m:oMath>
                  </m:oMathPara>
                </a14:m>
                <a:endParaRPr lang="en-US" b="0" i="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304" y="2108423"/>
                <a:ext cx="3030226" cy="66460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609846" y="2834358"/>
                <a:ext cx="3041683" cy="664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&gt; + </m:t>
                      </m:r>
                      <m:sSup>
                        <m:sSup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&gt;)</m:t>
                      </m:r>
                    </m:oMath>
                  </m:oMathPara>
                </a14:m>
                <a:endParaRPr lang="en-US" b="0" i="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846" y="2834358"/>
                <a:ext cx="3041683" cy="66460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>
          <a:xfrm>
            <a:off x="2158222" y="4686988"/>
            <a:ext cx="680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158222" y="5414424"/>
            <a:ext cx="680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158222" y="6142980"/>
            <a:ext cx="68083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879930" y="4430390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154573" y="4423955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 flipV="1">
            <a:off x="6416044" y="4939392"/>
            <a:ext cx="1" cy="469718"/>
          </a:xfrm>
          <a:prstGeom prst="line">
            <a:avLst/>
          </a:prstGeom>
          <a:ln w="19050">
            <a:solidFill>
              <a:schemeClr val="tx1"/>
            </a:solidFill>
            <a:headEnd type="oval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429216" y="4430390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</a:t>
            </a:r>
            <a:r>
              <a:rPr lang="en-US" b="1" baseline="-25000" dirty="0" smtClean="0">
                <a:solidFill>
                  <a:schemeClr val="tx1"/>
                </a:solidFill>
              </a:rPr>
              <a:t>3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5688452" y="4944707"/>
            <a:ext cx="0" cy="1197153"/>
          </a:xfrm>
          <a:prstGeom prst="line">
            <a:avLst/>
          </a:prstGeom>
          <a:ln w="19050">
            <a:solidFill>
              <a:schemeClr val="tx1"/>
            </a:solidFill>
            <a:headEnd type="oval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222885" y="5884142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1664" y="5156705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937124" y="5156705"/>
            <a:ext cx="518473" cy="51543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endParaRPr lang="en-US" b="1" baseline="-25000" dirty="0">
              <a:solidFill>
                <a:schemeClr val="tx1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H="1" flipV="1">
            <a:off x="4182054" y="5672143"/>
            <a:ext cx="1" cy="469718"/>
          </a:xfrm>
          <a:prstGeom prst="line">
            <a:avLst/>
          </a:prstGeom>
          <a:ln w="19050">
            <a:solidFill>
              <a:schemeClr val="tx1"/>
            </a:solidFill>
            <a:headEnd type="oval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53320" y="4238430"/>
            <a:ext cx="3010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Inverse </a:t>
            </a:r>
            <a:r>
              <a:rPr lang="th-TH" dirty="0" smtClean="0">
                <a:solidFill>
                  <a:srgbClr val="FF0000"/>
                </a:solidFill>
              </a:rPr>
              <a:t>ของวงจรข้างบน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54463" y="5856243"/>
            <a:ext cx="389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-1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159331" y="5138589"/>
            <a:ext cx="389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-1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82295" y="5138589"/>
            <a:ext cx="389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-1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650501" y="4411628"/>
            <a:ext cx="389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-1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384938" y="4402035"/>
            <a:ext cx="389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-1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14797" y="4402035"/>
            <a:ext cx="389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-1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74088" y="6319691"/>
            <a:ext cx="464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Inverse </a:t>
            </a:r>
            <a:r>
              <a:rPr lang="th-TH" dirty="0" smtClean="0">
                <a:solidFill>
                  <a:srgbClr val="00B0F0"/>
                </a:solidFill>
              </a:rPr>
              <a:t>ของทั้ง </a:t>
            </a:r>
            <a:r>
              <a:rPr lang="en-US" dirty="0" smtClean="0">
                <a:solidFill>
                  <a:srgbClr val="00B0F0"/>
                </a:solidFill>
              </a:rPr>
              <a:t>Control-R</a:t>
            </a:r>
            <a:r>
              <a:rPr lang="en-US" baseline="-25000" dirty="0" smtClean="0">
                <a:solidFill>
                  <a:srgbClr val="00B0F0"/>
                </a:solidFill>
              </a:rPr>
              <a:t>2 </a:t>
            </a:r>
            <a:r>
              <a:rPr lang="th-TH" dirty="0">
                <a:solidFill>
                  <a:srgbClr val="00B0F0"/>
                </a:solidFill>
              </a:rPr>
              <a:t>และ </a:t>
            </a:r>
            <a:r>
              <a:rPr lang="en-US" dirty="0" smtClean="0">
                <a:solidFill>
                  <a:srgbClr val="00B0F0"/>
                </a:solidFill>
              </a:rPr>
              <a:t>Control-R</a:t>
            </a:r>
            <a:r>
              <a:rPr lang="en-US" baseline="-25000" dirty="0">
                <a:solidFill>
                  <a:srgbClr val="00B0F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4859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027" y="38100"/>
            <a:ext cx="8124825" cy="6781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49234" y="4074059"/>
            <a:ext cx="145760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513772" y="6450568"/>
            <a:ext cx="4958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Inverse QFT </a:t>
            </a:r>
            <a:r>
              <a:rPr lang="th-TH" dirty="0" smtClean="0">
                <a:solidFill>
                  <a:srgbClr val="FF0000"/>
                </a:solidFill>
              </a:rPr>
              <a:t>ก็คือ </a:t>
            </a:r>
            <a:r>
              <a:rPr lang="en-US" dirty="0" smtClean="0">
                <a:solidFill>
                  <a:srgbClr val="FF0000"/>
                </a:solidFill>
              </a:rPr>
              <a:t>transpose </a:t>
            </a:r>
            <a:r>
              <a:rPr lang="th-TH" dirty="0" smtClean="0">
                <a:solidFill>
                  <a:srgbClr val="FF0000"/>
                </a:solidFill>
              </a:rPr>
              <a:t>และ </a:t>
            </a:r>
            <a:r>
              <a:rPr lang="en-US" dirty="0" smtClean="0">
                <a:solidFill>
                  <a:srgbClr val="FF0000"/>
                </a:solidFill>
              </a:rPr>
              <a:t>conjugate </a:t>
            </a:r>
            <a:r>
              <a:rPr lang="th-TH" dirty="0" smtClean="0">
                <a:solidFill>
                  <a:srgbClr val="FF0000"/>
                </a:solidFill>
              </a:rPr>
              <a:t>ของ </a:t>
            </a:r>
            <a:r>
              <a:rPr lang="en-US" dirty="0" smtClean="0">
                <a:solidFill>
                  <a:srgbClr val="FF0000"/>
                </a:solidFill>
              </a:rPr>
              <a:t>matrix </a:t>
            </a:r>
            <a:r>
              <a:rPr lang="th-TH" dirty="0" smtClean="0">
                <a:solidFill>
                  <a:srgbClr val="FF0000"/>
                </a:solidFill>
              </a:rPr>
              <a:t>นี้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92811" y="937124"/>
            <a:ext cx="2246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flip </a:t>
            </a:r>
            <a:r>
              <a:rPr lang="th-TH" dirty="0" smtClean="0">
                <a:solidFill>
                  <a:srgbClr val="FF0000"/>
                </a:solidFill>
              </a:rPr>
              <a:t>ให้ </a:t>
            </a:r>
            <a:r>
              <a:rPr lang="en-US" dirty="0" smtClean="0">
                <a:solidFill>
                  <a:srgbClr val="FF0000"/>
                </a:solidFill>
              </a:rPr>
              <a:t>MSB </a:t>
            </a:r>
            <a:r>
              <a:rPr lang="th-TH" dirty="0" smtClean="0">
                <a:solidFill>
                  <a:srgbClr val="FF0000"/>
                </a:solidFill>
              </a:rPr>
              <a:t>อยู่ข้างบน</a:t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กรณี </a:t>
            </a:r>
            <a:r>
              <a:rPr lang="en-US" dirty="0" smtClean="0">
                <a:solidFill>
                  <a:srgbClr val="FF0000"/>
                </a:solidFill>
              </a:rPr>
              <a:t>3 qubits </a:t>
            </a:r>
            <a:r>
              <a:rPr lang="th-TH" dirty="0" smtClean="0">
                <a:solidFill>
                  <a:srgbClr val="FF0000"/>
                </a:solidFill>
              </a:rPr>
              <a:t>คือ </a:t>
            </a:r>
            <a:r>
              <a:rPr lang="en-US" dirty="0" smtClean="0">
                <a:solidFill>
                  <a:srgbClr val="FF0000"/>
                </a:solidFill>
              </a:rPr>
              <a:t>swap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65439" y="4135211"/>
            <a:ext cx="195943" cy="318407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48172" y="4453618"/>
                <a:ext cx="1234533" cy="595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1600" dirty="0" smtClean="0">
                    <a:solidFill>
                      <a:srgbClr val="FF0000"/>
                    </a:solidFill>
                  </a:rPr>
                  <a:t>หา 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conjugate</a:t>
                </a:r>
                <a:r>
                  <a:rPr lang="th-TH" sz="1600" dirty="0" smtClean="0">
                    <a:solidFill>
                      <a:srgbClr val="FF0000"/>
                    </a:solidFill>
                  </a:rPr>
                  <a:t/>
                </a:r>
                <a:br>
                  <a:rPr lang="th-TH" sz="1600" dirty="0" smtClean="0">
                    <a:solidFill>
                      <a:srgbClr val="FF0000"/>
                    </a:solidFill>
                  </a:rPr>
                </a:br>
                <a:r>
                  <a:rPr lang="th-TH" sz="1600" dirty="0" smtClean="0">
                    <a:solidFill>
                      <a:srgbClr val="FF0000"/>
                    </a:solidFill>
                  </a:rPr>
                  <a:t>ใช้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16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6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p>
                    </m:sSup>
                  </m:oMath>
                </a14:m>
                <a:r>
                  <a:rPr lang="th-TH" sz="1600" dirty="0" smtClean="0">
                    <a:solidFill>
                      <a:srgbClr val="FF0000"/>
                    </a:solidFill>
                  </a:rPr>
                  <a:t> ง่ายกว่า</a:t>
                </a:r>
                <a:endParaRPr 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72" y="4453618"/>
                <a:ext cx="1234533" cy="595612"/>
              </a:xfrm>
              <a:prstGeom prst="rect">
                <a:avLst/>
              </a:prstGeom>
              <a:blipFill rotWithShape="0">
                <a:blip r:embed="rId3"/>
                <a:stretch>
                  <a:fillRect l="-2970" t="-6186" b="-15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02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5545</TotalTime>
  <Words>151</Words>
  <Application>Microsoft Office PowerPoint</Application>
  <PresentationFormat>Widescreen</PresentationFormat>
  <Paragraphs>77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856</cp:revision>
  <dcterms:created xsi:type="dcterms:W3CDTF">2016-08-03T10:08:11Z</dcterms:created>
  <dcterms:modified xsi:type="dcterms:W3CDTF">2021-03-17T11:25:54Z</dcterms:modified>
</cp:coreProperties>
</file>