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1" r:id="rId2"/>
    <p:sldId id="387" r:id="rId3"/>
    <p:sldId id="386" r:id="rId4"/>
    <p:sldId id="295" r:id="rId5"/>
    <p:sldId id="335" r:id="rId6"/>
    <p:sldId id="373" r:id="rId7"/>
    <p:sldId id="374" r:id="rId8"/>
    <p:sldId id="388" r:id="rId9"/>
    <p:sldId id="375" r:id="rId10"/>
    <p:sldId id="377" r:id="rId11"/>
    <p:sldId id="376" r:id="rId12"/>
    <p:sldId id="378" r:id="rId13"/>
    <p:sldId id="392" r:id="rId14"/>
    <p:sldId id="382" r:id="rId15"/>
    <p:sldId id="383" r:id="rId16"/>
    <p:sldId id="385" r:id="rId17"/>
    <p:sldId id="384" r:id="rId18"/>
    <p:sldId id="390" r:id="rId19"/>
    <p:sldId id="3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47B8-ACA9-4ED6-A3EC-A12015A47A73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33F9-449C-4ED9-83C7-E5BDED5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4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638" y="2600869"/>
            <a:ext cx="88267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Grover’s Algorithm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0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36" y="398352"/>
            <a:ext cx="5599035" cy="6184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8100" y="470780"/>
            <a:ext cx="9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31422" y="4682414"/>
                <a:ext cx="3431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Oracle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ทำ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reflection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บนแกน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&gt;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22" y="4682414"/>
                <a:ext cx="34312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01" t="-1475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2200" y="3068462"/>
                <a:ext cx="3431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ทำ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reflection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บนแกน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&gt;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00" y="3068462"/>
                <a:ext cx="34312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99" t="-1475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4891" y="1222218"/>
                <a:ext cx="20992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Reflection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ครั้งสุดท้าย</a:t>
                </a:r>
                <a:br>
                  <a:rPr lang="th-TH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ต้องการให้อยู่ใกล้ๆ แกน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&gt;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แต่ไม่เลยไปทางซ้าย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91" y="1222218"/>
                <a:ext cx="209922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616" t="-5921" r="-20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386810" y="4333240"/>
            <a:ext cx="1" cy="1823116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Oval 10"/>
          <p:cNvSpPr/>
          <p:nvPr/>
        </p:nvSpPr>
        <p:spPr>
          <a:xfrm>
            <a:off x="5521727" y="4704161"/>
            <a:ext cx="311085" cy="320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04200" y="2679826"/>
            <a:ext cx="864917" cy="3395050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Oval 14"/>
          <p:cNvSpPr/>
          <p:nvPr/>
        </p:nvSpPr>
        <p:spPr>
          <a:xfrm>
            <a:off x="4681115" y="3095621"/>
            <a:ext cx="311085" cy="320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" y="455120"/>
            <a:ext cx="11489177" cy="6019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2723" y="2422689"/>
            <a:ext cx="3403076" cy="46191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36849" y="2884602"/>
            <a:ext cx="2205874" cy="108408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94310" y="4466628"/>
            <a:ext cx="323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sin </a:t>
            </a:r>
            <a:r>
              <a:rPr lang="th-TH" dirty="0" smtClean="0">
                <a:solidFill>
                  <a:srgbClr val="FF0000"/>
                </a:solidFill>
              </a:rPr>
              <a:t>ได้เลย เพื่อให้ </a:t>
            </a:r>
            <a:r>
              <a:rPr lang="en-US" dirty="0" smtClean="0">
                <a:solidFill>
                  <a:srgbClr val="FF0000"/>
                </a:solidFill>
              </a:rPr>
              <a:t>prob. sum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4310" y="6354187"/>
            <a:ext cx="36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ต้องใช้ </a:t>
            </a:r>
            <a:r>
              <a:rPr lang="en-US" dirty="0" smtClean="0">
                <a:solidFill>
                  <a:srgbClr val="FF0000"/>
                </a:solidFill>
              </a:rPr>
              <a:t>k </a:t>
            </a:r>
            <a:r>
              <a:rPr lang="th-TH" dirty="0" smtClean="0">
                <a:solidFill>
                  <a:srgbClr val="FF0000"/>
                </a:solidFill>
              </a:rPr>
              <a:t>ที่ทำให้ </a:t>
            </a:r>
            <a:r>
              <a:rPr lang="en-US" dirty="0" smtClean="0">
                <a:solidFill>
                  <a:srgbClr val="FF0000"/>
                </a:solidFill>
              </a:rPr>
              <a:t>sin </a:t>
            </a:r>
            <a:r>
              <a:rPr lang="th-TH" dirty="0" smtClean="0">
                <a:solidFill>
                  <a:srgbClr val="FF0000"/>
                </a:solidFill>
              </a:rPr>
              <a:t>ไปใกล้ </a:t>
            </a:r>
            <a:r>
              <a:rPr lang="en-US" dirty="0" smtClean="0">
                <a:solidFill>
                  <a:srgbClr val="FF0000"/>
                </a:solidFill>
              </a:rPr>
              <a:t>sin(90) = 1 </a:t>
            </a:r>
            <a:r>
              <a:rPr lang="th-TH" dirty="0" smtClean="0">
                <a:solidFill>
                  <a:srgbClr val="FF0000"/>
                </a:solidFill>
              </a:rPr>
              <a:t>มากที่สุด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313" y="2839040"/>
            <a:ext cx="3995392" cy="46191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3" y="171737"/>
            <a:ext cx="9911799" cy="6432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579" y="1856339"/>
            <a:ext cx="203835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3628" y="2846939"/>
            <a:ext cx="232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 </a:t>
            </a:r>
            <a:r>
              <a:rPr lang="th-TH" sz="2400" dirty="0" smtClean="0">
                <a:solidFill>
                  <a:srgbClr val="FF0000"/>
                </a:solidFill>
              </a:rPr>
              <a:t>ต้อง</a:t>
            </a:r>
            <a:r>
              <a:rPr lang="th-TH" sz="2400" dirty="0">
                <a:solidFill>
                  <a:srgbClr val="FF0000"/>
                </a:solidFill>
              </a:rPr>
              <a:t>มีค่าไม่</a:t>
            </a:r>
            <a:r>
              <a:rPr lang="th-TH" sz="2400" dirty="0" smtClean="0">
                <a:solidFill>
                  <a:srgbClr val="FF0000"/>
                </a:solidFill>
              </a:rPr>
              <a:t>เกินเท่านี้</a:t>
            </a:r>
            <a:br>
              <a:rPr lang="th-TH" sz="2400" dirty="0" smtClean="0">
                <a:solidFill>
                  <a:srgbClr val="FF0000"/>
                </a:solidFill>
              </a:rPr>
            </a:br>
            <a:r>
              <a:rPr lang="th-TH" sz="2400" dirty="0" smtClean="0">
                <a:solidFill>
                  <a:srgbClr val="FF0000"/>
                </a:solidFill>
              </a:rPr>
              <a:t>รู้ 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th-TH" sz="2400" dirty="0" smtClean="0">
                <a:solidFill>
                  <a:srgbClr val="FF0000"/>
                </a:solidFill>
              </a:rPr>
              <a:t>แต่ไม่รู้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185" y="3503319"/>
            <a:ext cx="376631" cy="376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8817" y="4705191"/>
            <a:ext cx="377072" cy="377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19720" y="5657671"/>
            <a:ext cx="23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ตรวจสอบด้วย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classical computer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ถ้าไม่ใช่คำตอบ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ก็รัน </a:t>
            </a:r>
            <a:r>
              <a:rPr lang="en-US" dirty="0" smtClean="0">
                <a:solidFill>
                  <a:srgbClr val="FF0000"/>
                </a:solidFill>
              </a:rPr>
              <a:t>Quantum search </a:t>
            </a:r>
            <a:r>
              <a:rPr lang="th-TH" dirty="0" smtClean="0">
                <a:solidFill>
                  <a:srgbClr val="FF0000"/>
                </a:solidFill>
              </a:rPr>
              <a:t>ใหม่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23" y="1006410"/>
            <a:ext cx="10134600" cy="5467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122" y="2573093"/>
            <a:ext cx="189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ก็ยังเป็น </a:t>
            </a:r>
            <a:r>
              <a:rPr lang="en-US" dirty="0" smtClean="0">
                <a:solidFill>
                  <a:srgbClr val="FF0000"/>
                </a:solidFill>
              </a:rPr>
              <a:t>expo</a:t>
            </a:r>
            <a:r>
              <a:rPr lang="th-TH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th-TH" dirty="0" smtClean="0">
                <a:solidFill>
                  <a:srgbClr val="FF0000"/>
                </a:solidFill>
              </a:rPr>
              <a:t>อยู่ดี เพราะ </a:t>
            </a:r>
            <a:r>
              <a:rPr lang="en-US" dirty="0" smtClean="0">
                <a:solidFill>
                  <a:srgbClr val="FF0000"/>
                </a:solidFill>
              </a:rPr>
              <a:t>N = 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br>
              <a:rPr lang="en-US" baseline="300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problem size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29028" y="4095946"/>
            <a:ext cx="13857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669073" y="3749512"/>
            <a:ext cx="1219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14768" y="3806074"/>
            <a:ext cx="554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บอกแค่ว่า </a:t>
            </a:r>
            <a:r>
              <a:rPr lang="en-US" dirty="0" smtClean="0">
                <a:solidFill>
                  <a:srgbClr val="FF0000"/>
                </a:solidFill>
              </a:rPr>
              <a:t>prob. </a:t>
            </a:r>
            <a:r>
              <a:rPr lang="th-TH" dirty="0" smtClean="0">
                <a:solidFill>
                  <a:srgbClr val="FF0000"/>
                </a:solidFill>
              </a:rPr>
              <a:t>สูงมาก แต่ไม่ได้รับประกันว่าเท่าไหร่ </a:t>
            </a:r>
            <a:r>
              <a:rPr lang="en-US" dirty="0" smtClean="0">
                <a:solidFill>
                  <a:srgbClr val="FF0000"/>
                </a:solidFill>
              </a:rPr>
              <a:t>1/2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1/3 </a:t>
            </a:r>
            <a:r>
              <a:rPr lang="th-TH" dirty="0" smtClean="0">
                <a:solidFill>
                  <a:srgbClr val="FF0000"/>
                </a:solidFill>
              </a:rPr>
              <a:t>ก็ถือว่าสูงแล้ว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22" y="4484802"/>
            <a:ext cx="189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ไม่รู้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th-TH" dirty="0" smtClean="0">
                <a:solidFill>
                  <a:srgbClr val="FF0000"/>
                </a:solidFill>
              </a:rPr>
              <a:t> มาล่วงหน้า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แต่สามารถประมาณค่าได้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489437" y="5938888"/>
            <a:ext cx="88452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89437" y="1765241"/>
            <a:ext cx="0" cy="41736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89437" y="5042595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78323" y="5042594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67208" y="504259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6093" y="5042595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44979" y="5042594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33864" y="504259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4739" y="5042595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3625" y="5042594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92510" y="504259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1395" y="5042595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70281" y="5042594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59166" y="504259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41559" y="504259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35309" y="504259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27943" y="504259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5864" y="187036"/>
            <a:ext cx="265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Initial</a:t>
            </a:r>
            <a:endParaRPr lang="en-US" sz="4000" b="1" dirty="0"/>
          </a:p>
        </p:txBody>
      </p:sp>
      <p:sp>
        <p:nvSpPr>
          <p:cNvPr id="31" name="Rectangle 30"/>
          <p:cNvSpPr/>
          <p:nvPr/>
        </p:nvSpPr>
        <p:spPr>
          <a:xfrm>
            <a:off x="8811150" y="504184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90971" y="5676523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|X&gt;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48238" y="1241644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Coeff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33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445736" y="5676523"/>
            <a:ext cx="88452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5736" y="1502876"/>
            <a:ext cx="0" cy="41736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5736" y="478023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34622" y="478022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3507" y="478022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12392" y="478023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01277" y="567651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0163" y="478022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71038" y="478023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59924" y="478022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48808" y="567651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37694" y="478023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26580" y="478022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15465" y="478022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00795" y="478022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89681" y="4780227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78566" y="4780226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5864" y="187036"/>
            <a:ext cx="36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Phase Inversion</a:t>
            </a:r>
            <a:endParaRPr lang="en-US" sz="4000" b="1" dirty="0"/>
          </a:p>
        </p:txBody>
      </p:sp>
      <p:sp>
        <p:nvSpPr>
          <p:cNvPr id="4" name="Freeform 3"/>
          <p:cNvSpPr/>
          <p:nvPr/>
        </p:nvSpPr>
        <p:spPr>
          <a:xfrm>
            <a:off x="3570037" y="3005751"/>
            <a:ext cx="582684" cy="2616451"/>
          </a:xfrm>
          <a:custGeom>
            <a:avLst/>
            <a:gdLst>
              <a:gd name="connsiteX0" fmla="*/ 582684 w 582684"/>
              <a:gd name="connsiteY0" fmla="*/ 0 h 2616451"/>
              <a:gd name="connsiteX1" fmla="*/ 48530 w 582684"/>
              <a:gd name="connsiteY1" fmla="*/ 1738265 h 2616451"/>
              <a:gd name="connsiteX2" fmla="*/ 57583 w 582684"/>
              <a:gd name="connsiteY2" fmla="*/ 2616451 h 261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684" h="2616451">
                <a:moveTo>
                  <a:pt x="582684" y="0"/>
                </a:moveTo>
                <a:cubicBezTo>
                  <a:pt x="359365" y="651095"/>
                  <a:pt x="136047" y="1302190"/>
                  <a:pt x="48530" y="1738265"/>
                </a:cubicBezTo>
                <a:cubicBezTo>
                  <a:pt x="-38987" y="2174340"/>
                  <a:pt x="9298" y="2395395"/>
                  <a:pt x="57583" y="261645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39961" y="2969537"/>
            <a:ext cx="636908" cy="2652665"/>
          </a:xfrm>
          <a:custGeom>
            <a:avLst/>
            <a:gdLst>
              <a:gd name="connsiteX0" fmla="*/ 0 w 636908"/>
              <a:gd name="connsiteY0" fmla="*/ 0 h 2652665"/>
              <a:gd name="connsiteX1" fmla="*/ 588475 w 636908"/>
              <a:gd name="connsiteY1" fmla="*/ 1837853 h 2652665"/>
              <a:gd name="connsiteX2" fmla="*/ 561315 w 636908"/>
              <a:gd name="connsiteY2" fmla="*/ 2652665 h 265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8" h="2652665">
                <a:moveTo>
                  <a:pt x="0" y="0"/>
                </a:moveTo>
                <a:cubicBezTo>
                  <a:pt x="247461" y="697871"/>
                  <a:pt x="494922" y="1395742"/>
                  <a:pt x="588475" y="1837853"/>
                </a:cubicBezTo>
                <a:cubicBezTo>
                  <a:pt x="682028" y="2279964"/>
                  <a:pt x="621671" y="2466314"/>
                  <a:pt x="561315" y="265266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9400" y="2428212"/>
            <a:ext cx="283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Solutions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63895" y="478247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293567" y="5414908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|X&gt;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4537" y="979654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Coeff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71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602558" y="5646656"/>
            <a:ext cx="88452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2558" y="1473009"/>
            <a:ext cx="0" cy="41736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2558" y="475036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1444" y="475036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80329" y="475036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69214" y="475036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58099" y="564665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46985" y="475036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27860" y="475036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16746" y="475036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5630" y="564665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94516" y="475036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83402" y="475036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72287" y="475036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57617" y="475036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37076" y="4750360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25961" y="475035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5864" y="187036"/>
            <a:ext cx="36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</a:t>
            </a:r>
            <a:r>
              <a:rPr lang="th-TH" sz="4000" b="1" dirty="0" smtClean="0"/>
              <a:t>เท่าของ </a:t>
            </a:r>
            <a:r>
              <a:rPr lang="en-US" sz="4000" b="1" dirty="0" smtClean="0"/>
              <a:t>Mean</a:t>
            </a:r>
            <a:endParaRPr lang="en-US" sz="40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66139" y="4182498"/>
            <a:ext cx="838546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919711" y="4750359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447793" y="5385041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|X&gt;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61359" y="878377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Coeff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5864" y="187036"/>
            <a:ext cx="36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Mean Inversion</a:t>
            </a:r>
            <a:endParaRPr lang="en-US" sz="40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30837" y="5957741"/>
            <a:ext cx="88452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30837" y="1784094"/>
            <a:ext cx="0" cy="41736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94418" y="4493583"/>
            <a:ext cx="838546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87583" y="3597287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24008" y="3597287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38759" y="4493578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1948" y="4493577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5080" y="4493576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8596" y="4493576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75096" y="4493577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38228" y="4493576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61744" y="4493576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2544" y="449301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75676" y="449301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99192" y="449301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462324" y="4493013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425456" y="449301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48972" y="4493012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638759" y="5389305"/>
            <a:ext cx="194520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578801" y="3597287"/>
            <a:ext cx="5165" cy="17896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067422" y="3597287"/>
            <a:ext cx="5165" cy="17896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534087" y="3598192"/>
            <a:ext cx="5165" cy="17896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022708" y="3598192"/>
            <a:ext cx="5165" cy="17896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65624" y="5386927"/>
            <a:ext cx="14583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15054" y="3597287"/>
            <a:ext cx="50765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78801" y="3597287"/>
            <a:ext cx="50765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22268" y="4500061"/>
            <a:ext cx="488886" cy="896293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003940" y="5386927"/>
            <a:ext cx="340721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556171" y="5696131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|X&gt;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89638" y="1187378"/>
            <a:ext cx="10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Coeff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35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64" y="187036"/>
            <a:ext cx="36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19" y="157439"/>
            <a:ext cx="1694061" cy="823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6715" y="307470"/>
                <a:ext cx="6299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 = 8, M = 1, R ≤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15" y="307470"/>
                <a:ext cx="629958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9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036279"/>
            <a:ext cx="11270762" cy="56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64" y="187036"/>
            <a:ext cx="36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Homework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7520" y="1097280"/>
            <a:ext cx="1137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จำลองการทำงานของ </a:t>
            </a:r>
            <a:r>
              <a:rPr lang="en-US" sz="2800" dirty="0" smtClean="0"/>
              <a:t>Grover’s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ใช้ </a:t>
            </a:r>
            <a:r>
              <a:rPr lang="en-US" sz="2800" dirty="0" smtClean="0"/>
              <a:t>8 qubits</a:t>
            </a:r>
            <a:r>
              <a:rPr lang="th-TH" sz="2800" dirty="0"/>
              <a:t> </a:t>
            </a:r>
            <a:r>
              <a:rPr lang="th-TH" sz="2800" dirty="0" smtClean="0"/>
              <a:t>มีคำตอบ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= 256 </a:t>
            </a:r>
            <a:r>
              <a:rPr lang="th-TH" sz="2800" dirty="0" smtClean="0"/>
              <a:t>แบบ</a:t>
            </a:r>
            <a:r>
              <a:rPr lang="en-US" sz="2800" dirty="0" smtClean="0"/>
              <a:t> |00000000&gt; </a:t>
            </a:r>
            <a:r>
              <a:rPr lang="th-TH" sz="2800" dirty="0" smtClean="0"/>
              <a:t>ถึง</a:t>
            </a:r>
            <a:r>
              <a:rPr lang="en-US" sz="2800" dirty="0" smtClean="0"/>
              <a:t> |11111111&gt;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มีคำตอบเพียงคำตอบเดียวคือ </a:t>
            </a:r>
            <a:r>
              <a:rPr lang="en-US" sz="2800" dirty="0" smtClean="0"/>
              <a:t>|11111111&gt;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ต้องใช้จำนวน </a:t>
            </a:r>
            <a:r>
              <a:rPr lang="en-US" sz="2800" dirty="0" smtClean="0"/>
              <a:t>iteration </a:t>
            </a:r>
            <a:r>
              <a:rPr lang="th-TH" sz="2800" dirty="0" smtClean="0"/>
              <a:t>อย่างน้อยเท่าใด </a:t>
            </a:r>
            <a:r>
              <a:rPr lang="en-US" sz="2800" dirty="0" smtClean="0"/>
              <a:t>(</a:t>
            </a:r>
            <a:r>
              <a:rPr lang="th-TH" sz="2800" dirty="0" smtClean="0"/>
              <a:t>หาค่า </a:t>
            </a:r>
            <a:r>
              <a:rPr lang="en-US" sz="2800" dirty="0" smtClean="0"/>
              <a:t>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เมื่อทำการวัด </a:t>
            </a:r>
            <a:r>
              <a:rPr lang="en-US" sz="2800" dirty="0" smtClean="0"/>
              <a:t>(measure)</a:t>
            </a:r>
            <a:r>
              <a:rPr lang="th-TH" sz="2800" dirty="0" smtClean="0"/>
              <a:t> แล้ว </a:t>
            </a:r>
            <a:r>
              <a:rPr lang="en-US" sz="2800" dirty="0" smtClean="0"/>
              <a:t>probability </a:t>
            </a:r>
            <a:r>
              <a:rPr lang="th-TH" sz="2800" dirty="0" smtClean="0"/>
              <a:t>ที่จะได้คำตอบเป็นเท่าใด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นิสิตจะใช้ </a:t>
            </a:r>
            <a:r>
              <a:rPr lang="en-US" sz="2800" dirty="0" smtClean="0"/>
              <a:t>Excel </a:t>
            </a:r>
            <a:r>
              <a:rPr lang="th-TH" sz="2800" dirty="0" smtClean="0"/>
              <a:t>หรือเขียนโปรแกรมเพื่อหาคำตอบก็ได้</a:t>
            </a:r>
            <a:r>
              <a:rPr lang="en-US" sz="2800" dirty="0" smtClean="0"/>
              <a:t> </a:t>
            </a:r>
            <a:r>
              <a:rPr lang="th-TH" sz="2800" dirty="0" smtClean="0"/>
              <a:t>ส่งไฟล์ </a:t>
            </a:r>
            <a:r>
              <a:rPr lang="en-US" sz="2800" dirty="0" smtClean="0"/>
              <a:t>Excel </a:t>
            </a:r>
            <a:r>
              <a:rPr lang="th-TH" sz="2800" dirty="0" smtClean="0"/>
              <a:t>และ </a:t>
            </a:r>
            <a:r>
              <a:rPr lang="en-US" sz="2800" dirty="0" smtClean="0"/>
              <a:t>source code </a:t>
            </a:r>
            <a:r>
              <a:rPr lang="th-TH" sz="2800" dirty="0" smtClean="0"/>
              <a:t>ด้วย</a:t>
            </a: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39" y="2849839"/>
            <a:ext cx="1694061" cy="8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o.medium.com/max/2069/1*U7qkYQZu_BlVIne35HJ5J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90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673" y="244444"/>
            <a:ext cx="112444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Optimization 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Travelling salesman </a:t>
            </a:r>
            <a:r>
              <a:rPr lang="en-US" sz="3200" dirty="0" smtClean="0"/>
              <a:t>problem (</a:t>
            </a:r>
            <a:r>
              <a:rPr lang="en-US" sz="3200" dirty="0"/>
              <a:t>TSP</a:t>
            </a:r>
            <a:r>
              <a:rPr lang="en-US" sz="32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Optimization version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Decision (yes/no) version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decision ver. is at least as hard as the optimization ver.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h-TH" sz="3200" dirty="0" smtClean="0"/>
          </a:p>
          <a:p>
            <a:pPr lvl="1"/>
            <a:endParaRPr lang="th-TH" sz="3200" dirty="0"/>
          </a:p>
          <a:p>
            <a:pPr lvl="1"/>
            <a:endParaRPr lang="th-TH" sz="3200" dirty="0" smtClean="0"/>
          </a:p>
          <a:p>
            <a:pPr marL="0" lvl="1"/>
            <a:r>
              <a:rPr lang="en-US" sz="3200" dirty="0" smtClean="0"/>
              <a:t>Decision (yes/no) version</a:t>
            </a:r>
          </a:p>
          <a:p>
            <a:pPr marL="0" lvl="1">
              <a:tabLst>
                <a:tab pos="538163" algn="l"/>
              </a:tabLst>
            </a:pPr>
            <a:r>
              <a:rPr lang="en-US" sz="3200" dirty="0" smtClean="0"/>
              <a:t>	</a:t>
            </a:r>
            <a:r>
              <a:rPr lang="en-US" sz="2800" dirty="0" smtClean="0"/>
              <a:t>Verifying a solution is easier than finding a solution, thus</a:t>
            </a:r>
          </a:p>
          <a:p>
            <a:pPr marL="0" lvl="1">
              <a:tabLst>
                <a:tab pos="53816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we can create the </a:t>
            </a:r>
            <a:r>
              <a:rPr lang="en-US" sz="2800" dirty="0" smtClean="0">
                <a:solidFill>
                  <a:srgbClr val="FF0000"/>
                </a:solidFill>
              </a:rPr>
              <a:t>Oracle</a:t>
            </a:r>
            <a:r>
              <a:rPr lang="en-US" sz="2800" dirty="0" smtClean="0"/>
              <a:t> (O) in both classical or quantum computers.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9633" y="3098800"/>
            <a:ext cx="947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Optimization ver.	</a:t>
            </a:r>
            <a:r>
              <a:rPr lang="th-TH" sz="2400" dirty="0" smtClean="0"/>
              <a:t>จงหาความยาวของ </a:t>
            </a:r>
            <a:r>
              <a:rPr lang="en-US" sz="2400" dirty="0" smtClean="0"/>
              <a:t>tour </a:t>
            </a:r>
            <a:r>
              <a:rPr lang="th-TH" sz="2400" dirty="0" smtClean="0"/>
              <a:t>ที่สั้นที่สุด</a:t>
            </a:r>
            <a:endParaRPr lang="en-US" sz="2400" dirty="0" smtClean="0"/>
          </a:p>
          <a:p>
            <a:r>
              <a:rPr lang="en-US" sz="2400" dirty="0" smtClean="0"/>
              <a:t>Decision ver.</a:t>
            </a:r>
            <a:r>
              <a:rPr lang="th-TH" sz="2400" dirty="0" smtClean="0"/>
              <a:t>		มี </a:t>
            </a:r>
            <a:r>
              <a:rPr lang="en-US" sz="2400" dirty="0" smtClean="0"/>
              <a:t>tour </a:t>
            </a:r>
            <a:r>
              <a:rPr lang="th-TH" sz="2400" dirty="0" smtClean="0"/>
              <a:t>ที่สั้นกว่า </a:t>
            </a:r>
            <a:r>
              <a:rPr lang="en-US" sz="2400" dirty="0" smtClean="0"/>
              <a:t>k </a:t>
            </a:r>
            <a:r>
              <a:rPr lang="th-TH" sz="2400" dirty="0" smtClean="0"/>
              <a:t>หรือไม่</a:t>
            </a:r>
            <a:r>
              <a:rPr lang="en-US" sz="2400" dirty="0" smtClean="0"/>
              <a:t>?</a:t>
            </a:r>
            <a:r>
              <a:rPr lang="th-TH" sz="2400" dirty="0" smtClean="0"/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ใช้ </a:t>
            </a:r>
            <a:r>
              <a:rPr lang="en-US" sz="2400" dirty="0" smtClean="0">
                <a:solidFill>
                  <a:srgbClr val="FF0000"/>
                </a:solidFill>
              </a:rPr>
              <a:t>Grover’s </a:t>
            </a:r>
            <a:r>
              <a:rPr lang="en-US" sz="2400" dirty="0" err="1" smtClean="0">
                <a:solidFill>
                  <a:srgbClr val="FF0000"/>
                </a:solidFill>
              </a:rPr>
              <a:t>Algo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633" y="5692089"/>
            <a:ext cx="15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en-US" dirty="0" smtClean="0"/>
              <a:t>x </a:t>
            </a:r>
            <a:r>
              <a:rPr lang="th-TH" dirty="0" smtClean="0"/>
              <a:t>คือ </a:t>
            </a:r>
            <a:r>
              <a:rPr lang="en-US" dirty="0" smtClean="0"/>
              <a:t>tour</a:t>
            </a:r>
          </a:p>
          <a:p>
            <a:pPr>
              <a:tabLst>
                <a:tab pos="538163" algn="l"/>
              </a:tabLst>
            </a:pPr>
            <a:r>
              <a:rPr lang="en-US" dirty="0" smtClean="0"/>
              <a:t>f(x) =	1	yes</a:t>
            </a:r>
            <a:br>
              <a:rPr lang="en-US" dirty="0" smtClean="0"/>
            </a:br>
            <a:r>
              <a:rPr lang="en-US" dirty="0" smtClean="0"/>
              <a:t>	0	no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1176" y="5692089"/>
            <a:ext cx="61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th-TH" dirty="0" smtClean="0"/>
              <a:t>ที่เรียกว่าฟังก์ชัน </a:t>
            </a:r>
            <a:r>
              <a:rPr lang="en-US" dirty="0" smtClean="0"/>
              <a:t>f</a:t>
            </a:r>
            <a:r>
              <a:rPr lang="th-TH" dirty="0" smtClean="0"/>
              <a:t> ว่า </a:t>
            </a:r>
            <a:r>
              <a:rPr lang="en-US" dirty="0" smtClean="0"/>
              <a:t>oracle </a:t>
            </a:r>
            <a:r>
              <a:rPr lang="th-TH" dirty="0" smtClean="0"/>
              <a:t>อาจจะคล้ายกับการถาม </a:t>
            </a:r>
            <a:r>
              <a:rPr lang="en-US" dirty="0" smtClean="0"/>
              <a:t>oracle </a:t>
            </a:r>
            <a:r>
              <a:rPr lang="th-TH" dirty="0" smtClean="0"/>
              <a:t>ได้ ว่า </a:t>
            </a:r>
            <a:r>
              <a:rPr lang="en-US" dirty="0" smtClean="0"/>
              <a:t>x </a:t>
            </a:r>
            <a:r>
              <a:rPr lang="th-TH" dirty="0" smtClean="0"/>
              <a:t>นี้เป็นคำตอบหรือไม่</a:t>
            </a:r>
          </a:p>
          <a:p>
            <a:pPr>
              <a:tabLst>
                <a:tab pos="538163" algn="l"/>
              </a:tabLst>
            </a:pPr>
            <a:r>
              <a:rPr lang="th-TH" dirty="0" smtClean="0"/>
              <a:t>แต่ไม่สามารถถาม </a:t>
            </a:r>
            <a:r>
              <a:rPr lang="en-US" dirty="0" smtClean="0"/>
              <a:t>oracle </a:t>
            </a:r>
            <a:r>
              <a:rPr lang="th-TH" dirty="0" smtClean="0"/>
              <a:t>ได้ว่า คำตอบที่ดีที่สุดคืออะไร </a:t>
            </a:r>
            <a:r>
              <a:rPr lang="en-US" dirty="0" smtClean="0"/>
              <a:t>oracle </a:t>
            </a:r>
            <a:r>
              <a:rPr lang="th-TH" dirty="0" smtClean="0"/>
              <a:t>ตอบได้แค่ </a:t>
            </a:r>
            <a:r>
              <a:rPr lang="en-US" dirty="0" smtClean="0"/>
              <a:t>yes/no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98" y="2748281"/>
            <a:ext cx="1108000" cy="23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Search </a:t>
            </a:r>
            <a:r>
              <a:rPr lang="en-US" sz="3200" b="1" dirty="0"/>
              <a:t>Algorithm (Grover's algorithm)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5" y="1009449"/>
            <a:ext cx="10501077" cy="2970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39" y="3980365"/>
            <a:ext cx="6053178" cy="10481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43623" y="5345366"/>
            <a:ext cx="6143902" cy="1242825"/>
            <a:chOff x="3123223" y="5345366"/>
            <a:chExt cx="6143902" cy="1242825"/>
          </a:xfrm>
        </p:grpSpPr>
        <p:sp>
          <p:nvSpPr>
            <p:cNvPr id="2" name="Rectangle 1"/>
            <p:cNvSpPr/>
            <p:nvPr/>
          </p:nvSpPr>
          <p:spPr>
            <a:xfrm>
              <a:off x="4671072" y="5372065"/>
              <a:ext cx="1665837" cy="11678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808429" y="5627802"/>
              <a:ext cx="8626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08429" y="6308104"/>
              <a:ext cx="8626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336909" y="5627802"/>
              <a:ext cx="8626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36909" y="6308104"/>
              <a:ext cx="8626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166647" y="5486400"/>
              <a:ext cx="179110" cy="245097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223" y="5364220"/>
              <a:ext cx="540180" cy="5271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2077" y="6036810"/>
              <a:ext cx="478306" cy="5513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4578" y="5345366"/>
              <a:ext cx="540180" cy="5271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4005" y="6027570"/>
              <a:ext cx="1913120" cy="56062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8594" y="5760750"/>
              <a:ext cx="457200" cy="39052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739656" y="5555744"/>
            <a:ext cx="403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th-TH" dirty="0" smtClean="0"/>
              <a:t>ที่ทำ </a:t>
            </a:r>
            <a:r>
              <a:rPr lang="en-US" dirty="0"/>
              <a:t>O</a:t>
            </a:r>
            <a:r>
              <a:rPr lang="en-US" dirty="0" smtClean="0"/>
              <a:t>racle </a:t>
            </a:r>
            <a:r>
              <a:rPr lang="th-TH" dirty="0" smtClean="0"/>
              <a:t>เป็นแบบนี้</a:t>
            </a:r>
            <a:r>
              <a:rPr lang="en-US" dirty="0" smtClean="0"/>
              <a:t> </a:t>
            </a:r>
            <a:r>
              <a:rPr lang="th-TH" dirty="0" smtClean="0"/>
              <a:t>เพราะเป็น </a:t>
            </a:r>
            <a:r>
              <a:rPr lang="en-US" dirty="0" smtClean="0"/>
              <a:t>quantum</a:t>
            </a:r>
            <a:r>
              <a:rPr lang="th-TH" dirty="0" smtClean="0"/>
              <a:t> </a:t>
            </a:r>
            <a:r>
              <a:rPr lang="en-US" dirty="0" smtClean="0"/>
              <a:t>circuit</a:t>
            </a:r>
          </a:p>
          <a:p>
            <a:pPr>
              <a:tabLst>
                <a:tab pos="538163" algn="l"/>
              </a:tabLst>
            </a:pPr>
            <a:r>
              <a:rPr lang="th-TH" dirty="0" smtClean="0"/>
              <a:t>ต้องเป็น </a:t>
            </a:r>
            <a:r>
              <a:rPr lang="en-US" dirty="0" smtClean="0"/>
              <a:t>unitary matrix </a:t>
            </a:r>
            <a:r>
              <a:rPr lang="th-TH" dirty="0" smtClean="0"/>
              <a:t>ที่หา </a:t>
            </a:r>
            <a:r>
              <a:rPr lang="en-US" dirty="0" smtClean="0"/>
              <a:t>inverse </a:t>
            </a:r>
            <a:r>
              <a:rPr lang="th-TH" dirty="0" smtClean="0"/>
              <a:t>ได้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6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0" y="3085455"/>
            <a:ext cx="11306215" cy="1756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6" y="5438152"/>
            <a:ext cx="10283322" cy="10896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8576" y="2840728"/>
            <a:ext cx="25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f(x) = 1 </a:t>
            </a:r>
            <a:r>
              <a:rPr lang="th-TH" dirty="0" smtClean="0">
                <a:solidFill>
                  <a:srgbClr val="FF0000"/>
                </a:solidFill>
              </a:rPr>
              <a:t>ต้อง </a:t>
            </a:r>
            <a:r>
              <a:rPr lang="en-US" dirty="0" smtClean="0">
                <a:solidFill>
                  <a:srgbClr val="FF0000"/>
                </a:solidFill>
              </a:rPr>
              <a:t>invert |q&gt;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หรือคูณด้วย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ก็ได้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8206" y="696372"/>
            <a:ext cx="1665837" cy="11678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5563" y="952109"/>
            <a:ext cx="8626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55563" y="1632411"/>
            <a:ext cx="8626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84043" y="952109"/>
            <a:ext cx="8626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4043" y="1632411"/>
            <a:ext cx="8626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13781" y="810707"/>
            <a:ext cx="179110" cy="245097"/>
          </a:xfrm>
          <a:prstGeom prst="lin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357" y="688527"/>
            <a:ext cx="540180" cy="527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211" y="1361117"/>
            <a:ext cx="478306" cy="551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712" y="669673"/>
            <a:ext cx="540180" cy="527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139" y="1351877"/>
            <a:ext cx="1913120" cy="5606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728" y="1085057"/>
            <a:ext cx="4572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3" y="71618"/>
            <a:ext cx="10401300" cy="27527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81182" y="1948430"/>
            <a:ext cx="597869" cy="342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44735" y="1895301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|1&gt;</a:t>
            </a:r>
            <a:endParaRPr lang="en-US" sz="2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33" y="3564946"/>
            <a:ext cx="9963150" cy="319087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297106" y="3502941"/>
            <a:ext cx="4534292" cy="220074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007" y="4408420"/>
            <a:ext cx="457200" cy="39052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09025" y="3142663"/>
            <a:ext cx="27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Inversion about 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95446" y="3797142"/>
            <a:ext cx="27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inversion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9644" y="5788058"/>
            <a:ext cx="19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กลับ </a:t>
            </a:r>
            <a:r>
              <a:rPr lang="en-US" dirty="0" smtClean="0">
                <a:solidFill>
                  <a:srgbClr val="FF0000"/>
                </a:solidFill>
              </a:rPr>
              <a:t>phase </a:t>
            </a:r>
            <a:r>
              <a:rPr lang="th-TH" dirty="0" smtClean="0">
                <a:solidFill>
                  <a:srgbClr val="FF0000"/>
                </a:solidFill>
              </a:rPr>
              <a:t>ของคำตอบ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05" y="755900"/>
            <a:ext cx="2312398" cy="889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34" y="280789"/>
            <a:ext cx="73723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2" y="3979232"/>
            <a:ext cx="11259876" cy="262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9" y="2239501"/>
            <a:ext cx="3990975" cy="65722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484454" y="1767131"/>
            <a:ext cx="6144189" cy="800982"/>
            <a:chOff x="5830527" y="387235"/>
            <a:chExt cx="6144189" cy="800982"/>
          </a:xfrm>
        </p:grpSpPr>
        <p:sp>
          <p:nvSpPr>
            <p:cNvPr id="21" name="TextBox 20"/>
            <p:cNvSpPr txBox="1"/>
            <p:nvPr/>
          </p:nvSpPr>
          <p:spPr>
            <a:xfrm>
              <a:off x="5830527" y="387235"/>
              <a:ext cx="1385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ตัวอย่างกรณี 1 บิต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830527" y="633963"/>
              <a:ext cx="6144189" cy="554254"/>
              <a:chOff x="5336379" y="757933"/>
              <a:chExt cx="6144189" cy="554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18256" y="757933"/>
                    <a:ext cx="4462312" cy="554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=</a:t>
                    </a:r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8256" y="757933"/>
                    <a:ext cx="4462312" cy="5542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93" b="-10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6379" y="854936"/>
                <a:ext cx="1694493" cy="360247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6889690" y="4358334"/>
            <a:ext cx="440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alpha</a:t>
            </a:r>
            <a:r>
              <a:rPr lang="th-TH" dirty="0" smtClean="0">
                <a:solidFill>
                  <a:srgbClr val="FF0000"/>
                </a:solidFill>
              </a:rPr>
              <a:t> จะไม่เป็น </a:t>
            </a:r>
            <a:r>
              <a:rPr lang="en-US" dirty="0" smtClean="0">
                <a:solidFill>
                  <a:srgbClr val="FF0000"/>
                </a:solidFill>
              </a:rPr>
              <a:t>complex number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เพราะ </a:t>
            </a:r>
            <a:r>
              <a:rPr lang="en-US" dirty="0" smtClean="0">
                <a:solidFill>
                  <a:srgbClr val="FF0000"/>
                </a:solidFill>
              </a:rPr>
              <a:t>oracle </a:t>
            </a:r>
            <a:r>
              <a:rPr lang="th-TH" dirty="0" smtClean="0">
                <a:solidFill>
                  <a:srgbClr val="FF0000"/>
                </a:solidFill>
              </a:rPr>
              <a:t>แค่กลับ </a:t>
            </a:r>
            <a:r>
              <a:rPr lang="en-US" dirty="0" smtClean="0">
                <a:solidFill>
                  <a:srgbClr val="FF0000"/>
                </a:solidFill>
              </a:rPr>
              <a:t>phase (</a:t>
            </a:r>
            <a:r>
              <a:rPr lang="th-TH" dirty="0" smtClean="0">
                <a:solidFill>
                  <a:srgbClr val="FF0000"/>
                </a:solidFill>
              </a:rPr>
              <a:t>คูณด้วย </a:t>
            </a:r>
            <a:r>
              <a:rPr lang="en-US" dirty="0" smtClean="0">
                <a:solidFill>
                  <a:srgbClr val="FF0000"/>
                </a:solidFill>
              </a:rPr>
              <a:t>-1) </a:t>
            </a:r>
            <a:r>
              <a:rPr lang="th-TH" dirty="0" smtClean="0">
                <a:solidFill>
                  <a:srgbClr val="FF0000"/>
                </a:solidFill>
              </a:rPr>
              <a:t>เลยหาค่าเฉลี่ยได้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4656" y="3196563"/>
            <a:ext cx="163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inversion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6330" y="3196563"/>
            <a:ext cx="228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Inversion about 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2520436" y="1773490"/>
            <a:ext cx="377883" cy="241419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4022681" y="2782835"/>
            <a:ext cx="377883" cy="39551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059" y="1010933"/>
            <a:ext cx="4652446" cy="37931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5353" y="880012"/>
            <a:ext cx="1064295" cy="14666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84987" y="880012"/>
            <a:ext cx="462097" cy="14666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5760" y="1793240"/>
                <a:ext cx="686021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1793240"/>
                <a:ext cx="6860211" cy="921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635760" y="3017520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413760" y="3017520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91760" y="3017520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969760" y="3017520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5280" y="3825240"/>
                <a:ext cx="68301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&gt;+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&gt;+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&gt;+  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80" y="3825240"/>
                <a:ext cx="683013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25280" y="205232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× Mean = 1/2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400" y="293119"/>
            <a:ext cx="97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f(00) = 0</a:t>
            </a:r>
            <a:br>
              <a:rPr lang="en-US" dirty="0" smtClean="0"/>
            </a:br>
            <a:r>
              <a:rPr lang="en-US" dirty="0" smtClean="0"/>
              <a:t>f(01) = 0</a:t>
            </a:r>
            <a:br>
              <a:rPr lang="en-US" dirty="0" smtClean="0"/>
            </a:br>
            <a:r>
              <a:rPr lang="en-US" dirty="0" smtClean="0"/>
              <a:t>f(10) = 0</a:t>
            </a:r>
            <a:endParaRPr lang="th-TH" dirty="0" smtClean="0"/>
          </a:p>
          <a:p>
            <a:r>
              <a:rPr lang="en-US" dirty="0" smtClean="0"/>
              <a:t>f(11) = 1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1635760" y="4505643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413760" y="4505643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191760" y="4505643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969760" y="4505643"/>
            <a:ext cx="386080" cy="61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760" y="5313363"/>
                <a:ext cx="686021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&gt;+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5313363"/>
                <a:ext cx="6860211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225280" y="380985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× Mean = -1/2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25280" y="5451189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นี่คือปัญหาของ </a:t>
            </a:r>
            <a:r>
              <a:rPr lang="en-US" dirty="0" smtClean="0"/>
              <a:t>Grover </a:t>
            </a:r>
            <a:r>
              <a:rPr lang="en-US" dirty="0" err="1" smtClean="0"/>
              <a:t>Algo</a:t>
            </a:r>
            <a:endParaRPr lang="en-US" dirty="0" smtClean="0"/>
          </a:p>
          <a:p>
            <a:r>
              <a:rPr lang="th-TH" dirty="0" smtClean="0"/>
              <a:t>ถ้าทำ </a:t>
            </a:r>
            <a:r>
              <a:rPr lang="en-US" dirty="0" smtClean="0"/>
              <a:t>iteration </a:t>
            </a:r>
            <a:r>
              <a:rPr lang="th-TH" dirty="0" smtClean="0"/>
              <a:t>มากเกินไป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25280" y="1493448"/>
            <a:ext cx="29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ทำ </a:t>
            </a:r>
            <a:r>
              <a:rPr lang="en-US" dirty="0" smtClean="0"/>
              <a:t>phase inversion </a:t>
            </a:r>
            <a:r>
              <a:rPr lang="th-TH" dirty="0" smtClean="0"/>
              <a:t>ก่อน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ได้ </a:t>
            </a:r>
            <a:r>
              <a:rPr lang="en-US" dirty="0" smtClean="0"/>
              <a:t>mean = (½+½+½-½)/4 = 1/4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225280" y="3234523"/>
            <a:ext cx="29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ทำ </a:t>
            </a:r>
            <a:r>
              <a:rPr lang="en-US" dirty="0" smtClean="0"/>
              <a:t>phase inversion </a:t>
            </a:r>
            <a:r>
              <a:rPr lang="th-TH" dirty="0" smtClean="0"/>
              <a:t>ก่อน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ได้ </a:t>
            </a:r>
            <a:r>
              <a:rPr lang="en-US" dirty="0" smtClean="0"/>
              <a:t>mean = (0+0+0-1)/4 = -1/4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61736" y="5516505"/>
            <a:ext cx="172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6992" y="5516505"/>
            <a:ext cx="172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21363" y="5516505"/>
            <a:ext cx="172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Geometric Visualization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1" y="912155"/>
            <a:ext cx="11236152" cy="5604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6648" y="4034672"/>
            <a:ext cx="11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6648" y="3093563"/>
            <a:ext cx="11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others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404</Words>
  <Application>Microsoft Office PowerPoint</Application>
  <PresentationFormat>Widescreen</PresentationFormat>
  <Paragraphs>91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968</cp:revision>
  <dcterms:created xsi:type="dcterms:W3CDTF">2016-08-03T10:08:11Z</dcterms:created>
  <dcterms:modified xsi:type="dcterms:W3CDTF">2021-02-21T06:53:32Z</dcterms:modified>
</cp:coreProperties>
</file>