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5" r:id="rId2"/>
    <p:sldId id="288" r:id="rId3"/>
    <p:sldId id="291" r:id="rId4"/>
    <p:sldId id="292" r:id="rId5"/>
    <p:sldId id="293" r:id="rId6"/>
    <p:sldId id="294" r:id="rId7"/>
    <p:sldId id="290" r:id="rId8"/>
    <p:sldId id="29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E2141-3A80-4948-8EEB-49E5985BF28A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C52C6-4A8F-4AFA-BCFA-65BEAEA69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48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C52C6-4A8F-4AFA-BCFA-65BEAEA696C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88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C52C6-4A8F-4AFA-BCFA-65BEAEA696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1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7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9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1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1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6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7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7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2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F4D95-B67C-4598-BEC8-7417E35EBED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5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0066" y="1849438"/>
            <a:ext cx="11431912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Deutsch's </a:t>
            </a:r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Algorithm</a:t>
            </a:r>
            <a:b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Deutsch-</a:t>
            </a:r>
            <a:r>
              <a:rPr lang="en-US" sz="8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Jozsa</a:t>
            </a:r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8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Algorithm</a:t>
            </a:r>
            <a:endParaRPr lang="en-US" sz="7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480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/>
              <a:t>Deutsch’s algorithm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405" y="1018465"/>
            <a:ext cx="5505124" cy="287640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6054" y="1775278"/>
            <a:ext cx="3932974" cy="8517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05" y="4473808"/>
            <a:ext cx="5919266" cy="17768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0386" y="4473808"/>
            <a:ext cx="5160845" cy="177687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37688" y="1223512"/>
            <a:ext cx="1551219" cy="5213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6405" y="3999384"/>
            <a:ext cx="6648450" cy="3143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280006" y="4416656"/>
            <a:ext cx="148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Constant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280006" y="5274641"/>
            <a:ext cx="148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Balance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4031" y="768405"/>
            <a:ext cx="798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สร้าง </a:t>
            </a:r>
            <a:r>
              <a:rPr lang="en-US" dirty="0" smtClean="0">
                <a:solidFill>
                  <a:srgbClr val="FF0000"/>
                </a:solidFill>
              </a:rPr>
              <a:t>f(x) </a:t>
            </a:r>
            <a:r>
              <a:rPr lang="th-TH" dirty="0" smtClean="0">
                <a:solidFill>
                  <a:srgbClr val="FF0000"/>
                </a:solidFill>
              </a:rPr>
              <a:t>ตรงๆ ไม่ได้ ต้องสร้าง </a:t>
            </a:r>
            <a:r>
              <a:rPr lang="en-US" dirty="0" smtClean="0">
                <a:solidFill>
                  <a:srgbClr val="FF0000"/>
                </a:solidFill>
              </a:rPr>
              <a:t>U</a:t>
            </a:r>
            <a:r>
              <a:rPr lang="en-US" baseline="-25000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th-TH" dirty="0" smtClean="0">
                <a:solidFill>
                  <a:srgbClr val="FF0000"/>
                </a:solidFill>
              </a:rPr>
              <a:t>ที่ </a:t>
            </a:r>
            <a:r>
              <a:rPr lang="en-US" dirty="0" smtClean="0">
                <a:solidFill>
                  <a:srgbClr val="FF0000"/>
                </a:solidFill>
              </a:rPr>
              <a:t>inverse </a:t>
            </a:r>
            <a:r>
              <a:rPr lang="th-TH" dirty="0" smtClean="0">
                <a:solidFill>
                  <a:srgbClr val="FF0000"/>
                </a:solidFill>
              </a:rPr>
              <a:t>ได้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th-TH" dirty="0" smtClean="0">
                <a:solidFill>
                  <a:srgbClr val="FF0000"/>
                </a:solidFill>
              </a:rPr>
              <a:t>ใช้ </a:t>
            </a:r>
            <a:r>
              <a:rPr lang="en-US" dirty="0" err="1" smtClean="0">
                <a:solidFill>
                  <a:srgbClr val="FF0000"/>
                </a:solidFill>
              </a:rPr>
              <a:t>Toffoli</a:t>
            </a:r>
            <a:r>
              <a:rPr lang="en-US" dirty="0" smtClean="0">
                <a:solidFill>
                  <a:srgbClr val="FF0000"/>
                </a:solidFill>
              </a:rPr>
              <a:t> gate </a:t>
            </a:r>
            <a:r>
              <a:rPr lang="th-TH" dirty="0" smtClean="0">
                <a:solidFill>
                  <a:srgbClr val="FF0000"/>
                </a:solidFill>
              </a:rPr>
              <a:t>ทำ </a:t>
            </a:r>
            <a:r>
              <a:rPr lang="en-US" dirty="0" smtClean="0">
                <a:solidFill>
                  <a:srgbClr val="FF0000"/>
                </a:solidFill>
              </a:rPr>
              <a:t>NAND </a:t>
            </a:r>
            <a:r>
              <a:rPr lang="th-TH" dirty="0" smtClean="0">
                <a:solidFill>
                  <a:srgbClr val="FF0000"/>
                </a:solidFill>
              </a:rPr>
              <a:t>และสร้าง </a:t>
            </a:r>
            <a:r>
              <a:rPr lang="en-US" dirty="0" smtClean="0">
                <a:solidFill>
                  <a:srgbClr val="FF0000"/>
                </a:solidFill>
              </a:rPr>
              <a:t>AND, OR, NOT </a:t>
            </a:r>
            <a:r>
              <a:rPr lang="th-TH" dirty="0" smtClean="0">
                <a:solidFill>
                  <a:srgbClr val="FF0000"/>
                </a:solidFill>
              </a:rPr>
              <a:t>ได้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40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f(x) = 0</a:t>
            </a:r>
            <a:r>
              <a:rPr lang="th-TH" dirty="0" smtClean="0"/>
              <a:t> </a:t>
            </a:r>
            <a:r>
              <a:rPr lang="en-US" dirty="0" smtClean="0"/>
              <a:t>(constant)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825" y="1679575"/>
            <a:ext cx="2647950" cy="1771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075" y="1660525"/>
            <a:ext cx="1428750" cy="9048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25" y="2584450"/>
            <a:ext cx="1447800" cy="8858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7825" y="1679575"/>
            <a:ext cx="1428750" cy="9048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8775" y="2603500"/>
            <a:ext cx="1447800" cy="8858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68408" y="1851331"/>
            <a:ext cx="504629" cy="52326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7032395" y="1974840"/>
            <a:ext cx="490193" cy="303163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8318857" y="1974840"/>
            <a:ext cx="490193" cy="303163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830135" y="1820573"/>
            <a:ext cx="85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|0&gt;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3745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f(x) = 1 (constant)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825" y="1679575"/>
            <a:ext cx="2647950" cy="17716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075" y="1660525"/>
            <a:ext cx="1428750" cy="9048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25" y="2584450"/>
            <a:ext cx="1447800" cy="8858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7825" y="1679575"/>
            <a:ext cx="1428750" cy="9048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7825" y="2575560"/>
            <a:ext cx="1419225" cy="8763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68408" y="1851331"/>
            <a:ext cx="504629" cy="52326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032395" y="1974840"/>
            <a:ext cx="490193" cy="303163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8318857" y="1974840"/>
            <a:ext cx="490193" cy="303163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830135" y="1820573"/>
            <a:ext cx="85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|0&gt;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632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f(x) = x (balanced)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825" y="1120775"/>
            <a:ext cx="2647950" cy="17716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075" y="1101725"/>
            <a:ext cx="1428750" cy="9048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25" y="2025650"/>
            <a:ext cx="1447800" cy="8858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8775" y="2044700"/>
            <a:ext cx="1447800" cy="8858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8775" y="1111249"/>
            <a:ext cx="1447800" cy="8858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62075" y="3215045"/>
            <a:ext cx="8249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31925" algn="l"/>
              </a:tabLst>
            </a:pPr>
            <a:r>
              <a:rPr lang="th-TH" sz="2400" dirty="0" smtClean="0"/>
              <a:t>ถ้า </a:t>
            </a:r>
            <a:r>
              <a:rPr lang="en-US" sz="2400" dirty="0" smtClean="0"/>
              <a:t>f(0) = 0	</a:t>
            </a:r>
            <a:r>
              <a:rPr lang="th-TH" sz="2400" dirty="0" smtClean="0"/>
              <a:t>แล้ว </a:t>
            </a:r>
            <a:r>
              <a:rPr lang="en-US" sz="2400" dirty="0" smtClean="0"/>
              <a:t>output </a:t>
            </a:r>
            <a:r>
              <a:rPr lang="th-TH" sz="2400" dirty="0" smtClean="0"/>
              <a:t>ได้ </a:t>
            </a:r>
            <a:r>
              <a:rPr lang="en-US" sz="2400" dirty="0" smtClean="0"/>
              <a:t>y </a:t>
            </a:r>
            <a:r>
              <a:rPr lang="th-TH" sz="2400" dirty="0" smtClean="0"/>
              <a:t>เหมือนเดิม</a:t>
            </a:r>
            <a:endParaRPr lang="en-US" sz="2400" dirty="0" smtClean="0"/>
          </a:p>
          <a:p>
            <a:pPr>
              <a:tabLst>
                <a:tab pos="1431925" algn="l"/>
              </a:tabLst>
            </a:pPr>
            <a:r>
              <a:rPr lang="th-TH" sz="2400" dirty="0" smtClean="0"/>
              <a:t>ถ้า </a:t>
            </a:r>
            <a:r>
              <a:rPr lang="en-US" sz="2400" dirty="0" smtClean="0"/>
              <a:t>f(1) = 1</a:t>
            </a:r>
            <a:r>
              <a:rPr lang="th-TH" sz="2400" dirty="0" smtClean="0"/>
              <a:t>	แล้ว </a:t>
            </a:r>
            <a:r>
              <a:rPr lang="en-US" sz="2400" dirty="0" smtClean="0"/>
              <a:t>output </a:t>
            </a:r>
            <a:r>
              <a:rPr lang="th-TH" sz="2400" dirty="0" smtClean="0"/>
              <a:t>ได้ </a:t>
            </a:r>
            <a:r>
              <a:rPr lang="en-US" sz="2400" dirty="0" smtClean="0"/>
              <a:t>not </a:t>
            </a:r>
            <a:r>
              <a:rPr lang="th-TH" sz="2400" dirty="0" smtClean="0"/>
              <a:t>ของ </a:t>
            </a:r>
            <a:r>
              <a:rPr lang="en-US" sz="2400" dirty="0" smtClean="0"/>
              <a:t>y </a:t>
            </a:r>
            <a:r>
              <a:rPr lang="th-TH" sz="2400" dirty="0" smtClean="0"/>
              <a:t>คือ </a:t>
            </a:r>
            <a:r>
              <a:rPr lang="en-US" sz="2400" dirty="0" smtClean="0"/>
              <a:t>(|1&gt; - |0&gt;) / </a:t>
            </a:r>
            <a:r>
              <a:rPr lang="en-US" sz="2400" dirty="0" err="1" smtClean="0"/>
              <a:t>sqrt</a:t>
            </a:r>
            <a:r>
              <a:rPr lang="en-US" sz="2400" dirty="0" smtClean="0"/>
              <a:t>(2)</a:t>
            </a:r>
          </a:p>
          <a:p>
            <a:pPr>
              <a:tabLst>
                <a:tab pos="1431925" algn="l"/>
              </a:tabLst>
            </a:pPr>
            <a:r>
              <a:rPr lang="en-US" sz="2400" dirty="0"/>
              <a:t>	</a:t>
            </a:r>
            <a:r>
              <a:rPr lang="th-TH" sz="2400" dirty="0" smtClean="0"/>
              <a:t>มันเหมือนเลื่อน </a:t>
            </a:r>
            <a:r>
              <a:rPr lang="en-US" sz="2400" dirty="0" smtClean="0"/>
              <a:t>phase </a:t>
            </a:r>
            <a:r>
              <a:rPr lang="th-TH" sz="2400" dirty="0" smtClean="0"/>
              <a:t>ของทั้ง </a:t>
            </a:r>
            <a:r>
              <a:rPr lang="en-US" sz="2400" dirty="0" smtClean="0"/>
              <a:t>|0&gt; </a:t>
            </a:r>
            <a:r>
              <a:rPr lang="th-TH" sz="2400" dirty="0" smtClean="0"/>
              <a:t>และ </a:t>
            </a:r>
            <a:r>
              <a:rPr lang="en-US" sz="2400" dirty="0" smtClean="0"/>
              <a:t>|1&gt; </a:t>
            </a:r>
            <a:r>
              <a:rPr lang="th-TH" sz="2400" dirty="0" smtClean="0"/>
              <a:t>ไป </a:t>
            </a:r>
            <a:r>
              <a:rPr lang="en-US" sz="2400" dirty="0" smtClean="0"/>
              <a:t>180 </a:t>
            </a:r>
            <a:r>
              <a:rPr lang="th-TH" sz="2400" dirty="0" smtClean="0"/>
              <a:t>องศา</a:t>
            </a:r>
          </a:p>
          <a:p>
            <a:pPr>
              <a:tabLst>
                <a:tab pos="1431925" algn="l"/>
              </a:tabLst>
            </a:pPr>
            <a:r>
              <a:rPr lang="th-TH" sz="2400" dirty="0"/>
              <a:t>	</a:t>
            </a:r>
            <a:r>
              <a:rPr lang="en-US" sz="2400" dirty="0" smtClean="0"/>
              <a:t>circuit </a:t>
            </a:r>
            <a:r>
              <a:rPr lang="th-TH" sz="2400" dirty="0" smtClean="0"/>
              <a:t>นี้ทำงานเหมือน </a:t>
            </a:r>
            <a:r>
              <a:rPr lang="en-US" sz="2400" dirty="0" smtClean="0"/>
              <a:t>controlled phase shift gate</a:t>
            </a:r>
            <a:endParaRPr lang="en-US" sz="2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1695" y="4784705"/>
            <a:ext cx="3910680" cy="190946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077200" y="6170952"/>
            <a:ext cx="4043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 smtClean="0">
                <a:solidFill>
                  <a:srgbClr val="FF0000"/>
                </a:solidFill>
              </a:rPr>
              <a:t>ถ้าไม่เชื่อลองเขียน </a:t>
            </a:r>
            <a:r>
              <a:rPr lang="en-US" sz="2800" dirty="0" smtClean="0">
                <a:solidFill>
                  <a:srgbClr val="FF0000"/>
                </a:solidFill>
              </a:rPr>
              <a:t>matrix </a:t>
            </a:r>
            <a:r>
              <a:rPr lang="th-TH" sz="2800" dirty="0" smtClean="0">
                <a:solidFill>
                  <a:srgbClr val="FF0000"/>
                </a:solidFill>
              </a:rPr>
              <a:t>ของ </a:t>
            </a:r>
            <a:r>
              <a:rPr lang="en-US" sz="2800" dirty="0" err="1" smtClean="0">
                <a:solidFill>
                  <a:srgbClr val="FF0000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FF0000"/>
                </a:solidFill>
              </a:rPr>
              <a:t>f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33336" y="1260485"/>
            <a:ext cx="504629" cy="52326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6997323" y="1383994"/>
            <a:ext cx="490193" cy="303163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8283785" y="1383994"/>
            <a:ext cx="490193" cy="303163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795063" y="1229727"/>
            <a:ext cx="85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|1&gt;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088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f(x) = x (balanced)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198880" y="325120"/>
            <a:ext cx="2336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825" y="1120775"/>
            <a:ext cx="2647950" cy="1771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075" y="1101725"/>
            <a:ext cx="1428750" cy="9048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25" y="2025650"/>
            <a:ext cx="1447800" cy="8858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8775" y="2044700"/>
            <a:ext cx="1447800" cy="8858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362075" y="3215045"/>
            <a:ext cx="8249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31925" algn="l"/>
              </a:tabLst>
            </a:pPr>
            <a:r>
              <a:rPr lang="th-TH" sz="2400" dirty="0" smtClean="0"/>
              <a:t>ถ้า </a:t>
            </a:r>
            <a:r>
              <a:rPr lang="en-US" sz="2400" dirty="0" smtClean="0"/>
              <a:t>f(1) = 0	</a:t>
            </a:r>
            <a:r>
              <a:rPr lang="th-TH" sz="2400" dirty="0" smtClean="0"/>
              <a:t>แล้ว </a:t>
            </a:r>
            <a:r>
              <a:rPr lang="en-US" sz="2400" dirty="0" smtClean="0"/>
              <a:t>output </a:t>
            </a:r>
            <a:r>
              <a:rPr lang="th-TH" sz="2400" dirty="0" smtClean="0"/>
              <a:t>ได้ </a:t>
            </a:r>
            <a:r>
              <a:rPr lang="en-US" sz="2400" dirty="0" smtClean="0"/>
              <a:t>y </a:t>
            </a:r>
            <a:r>
              <a:rPr lang="th-TH" sz="2400" dirty="0" smtClean="0"/>
              <a:t>เหมือนเดิม</a:t>
            </a:r>
            <a:endParaRPr lang="en-US" sz="2400" dirty="0" smtClean="0"/>
          </a:p>
          <a:p>
            <a:pPr>
              <a:tabLst>
                <a:tab pos="1431925" algn="l"/>
              </a:tabLst>
            </a:pPr>
            <a:r>
              <a:rPr lang="th-TH" sz="2400" dirty="0" smtClean="0"/>
              <a:t>ถ้า </a:t>
            </a:r>
            <a:r>
              <a:rPr lang="en-US" sz="2400" dirty="0" smtClean="0"/>
              <a:t>f(0) = 1</a:t>
            </a:r>
            <a:r>
              <a:rPr lang="th-TH" sz="2400" dirty="0" smtClean="0"/>
              <a:t>	แล้ว </a:t>
            </a:r>
            <a:r>
              <a:rPr lang="en-US" sz="2400" dirty="0" smtClean="0"/>
              <a:t>output </a:t>
            </a:r>
            <a:r>
              <a:rPr lang="th-TH" sz="2400" dirty="0" smtClean="0"/>
              <a:t>ได้ </a:t>
            </a:r>
            <a:r>
              <a:rPr lang="en-US" sz="2400" dirty="0" smtClean="0"/>
              <a:t>not </a:t>
            </a:r>
            <a:r>
              <a:rPr lang="th-TH" sz="2400" dirty="0" smtClean="0"/>
              <a:t>ของ </a:t>
            </a:r>
            <a:r>
              <a:rPr lang="en-US" sz="2400" dirty="0" smtClean="0"/>
              <a:t>y </a:t>
            </a:r>
            <a:r>
              <a:rPr lang="th-TH" sz="2400" dirty="0" smtClean="0"/>
              <a:t>คือ </a:t>
            </a:r>
            <a:r>
              <a:rPr lang="en-US" sz="2400" dirty="0" smtClean="0"/>
              <a:t>(|1&gt; - |0&gt;) / </a:t>
            </a:r>
            <a:r>
              <a:rPr lang="en-US" sz="2400" dirty="0" err="1" smtClean="0"/>
              <a:t>sqrt</a:t>
            </a:r>
            <a:r>
              <a:rPr lang="en-US" sz="2400" dirty="0" smtClean="0"/>
              <a:t>(2)</a:t>
            </a:r>
          </a:p>
          <a:p>
            <a:pPr>
              <a:tabLst>
                <a:tab pos="1431925" algn="l"/>
              </a:tabLst>
            </a:pPr>
            <a:r>
              <a:rPr lang="en-US" sz="2400" dirty="0"/>
              <a:t>	</a:t>
            </a:r>
            <a:r>
              <a:rPr lang="th-TH" sz="2400" dirty="0" smtClean="0"/>
              <a:t>มันเหมือนเลื่อน </a:t>
            </a:r>
            <a:r>
              <a:rPr lang="en-US" sz="2400" dirty="0" smtClean="0"/>
              <a:t>phase </a:t>
            </a:r>
            <a:r>
              <a:rPr lang="th-TH" sz="2400" dirty="0" smtClean="0"/>
              <a:t>ของทั้ง </a:t>
            </a:r>
            <a:r>
              <a:rPr lang="en-US" sz="2400" dirty="0" smtClean="0"/>
              <a:t>|0&gt; </a:t>
            </a:r>
            <a:r>
              <a:rPr lang="th-TH" sz="2400" dirty="0" smtClean="0"/>
              <a:t>และ </a:t>
            </a:r>
            <a:r>
              <a:rPr lang="en-US" sz="2400" dirty="0" smtClean="0"/>
              <a:t>|1&gt; </a:t>
            </a:r>
            <a:r>
              <a:rPr lang="th-TH" sz="2400" dirty="0" smtClean="0"/>
              <a:t>ไป </a:t>
            </a:r>
            <a:r>
              <a:rPr lang="en-US" sz="2400" dirty="0" smtClean="0"/>
              <a:t>180 </a:t>
            </a:r>
            <a:r>
              <a:rPr lang="th-TH" sz="2400" dirty="0" smtClean="0"/>
              <a:t>องศา</a:t>
            </a:r>
          </a:p>
          <a:p>
            <a:pPr>
              <a:tabLst>
                <a:tab pos="1431925" algn="l"/>
              </a:tabLst>
            </a:pPr>
            <a:r>
              <a:rPr lang="th-TH" sz="2400" dirty="0"/>
              <a:t>	</a:t>
            </a:r>
            <a:r>
              <a:rPr lang="en-US" sz="2400" dirty="0" smtClean="0"/>
              <a:t>circuit </a:t>
            </a:r>
            <a:r>
              <a:rPr lang="th-TH" sz="2400" dirty="0" smtClean="0"/>
              <a:t>นี้ทำงานเหมือน </a:t>
            </a:r>
            <a:r>
              <a:rPr lang="en-US" sz="2400" dirty="0" smtClean="0"/>
              <a:t>controlled phase shift gate</a:t>
            </a:r>
            <a:endParaRPr lang="en-US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1695" y="4784705"/>
            <a:ext cx="3910680" cy="190946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077200" y="6170952"/>
            <a:ext cx="4043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 smtClean="0">
                <a:solidFill>
                  <a:srgbClr val="FF0000"/>
                </a:solidFill>
              </a:rPr>
              <a:t>ถ้าไม่เชื่อลองเขียน </a:t>
            </a:r>
            <a:r>
              <a:rPr lang="en-US" sz="2800" dirty="0" smtClean="0">
                <a:solidFill>
                  <a:srgbClr val="FF0000"/>
                </a:solidFill>
              </a:rPr>
              <a:t>matrix </a:t>
            </a:r>
            <a:r>
              <a:rPr lang="th-TH" sz="2800" dirty="0" smtClean="0">
                <a:solidFill>
                  <a:srgbClr val="FF0000"/>
                </a:solidFill>
              </a:rPr>
              <a:t>ของ </a:t>
            </a:r>
            <a:r>
              <a:rPr lang="en-US" sz="2800" dirty="0" err="1" smtClean="0">
                <a:solidFill>
                  <a:srgbClr val="FF0000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FF0000"/>
                </a:solidFill>
              </a:rPr>
              <a:t>f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3763" y="5069225"/>
            <a:ext cx="249011" cy="2592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83624" y="5064704"/>
            <a:ext cx="249011" cy="2592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853795" y="5069225"/>
            <a:ext cx="249011" cy="2592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94144" y="5064704"/>
            <a:ext cx="249011" cy="2592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75575" y="4795439"/>
            <a:ext cx="1447800" cy="127635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422955" y="5370106"/>
            <a:ext cx="8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/>
              <a:t>หรือ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53062" y="1099930"/>
            <a:ext cx="1419225" cy="87630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7633336" y="1260485"/>
            <a:ext cx="504629" cy="52326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6997323" y="1383994"/>
            <a:ext cx="490193" cy="303163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8283785" y="1383994"/>
            <a:ext cx="490193" cy="303163"/>
          </a:xfrm>
          <a:prstGeom prst="rightArrow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8795063" y="1229727"/>
            <a:ext cx="971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-|1&gt;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5346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Deutsch-</a:t>
            </a:r>
            <a:r>
              <a:rPr lang="en-US" dirty="0" err="1" smtClean="0"/>
              <a:t>Jozsa</a:t>
            </a:r>
            <a:r>
              <a:rPr lang="en-US" dirty="0" smtClean="0"/>
              <a:t> </a:t>
            </a:r>
            <a:r>
              <a:rPr lang="en-US" dirty="0"/>
              <a:t>algorithm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615" y="3324172"/>
            <a:ext cx="2240558" cy="6048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574" y="3822211"/>
            <a:ext cx="4254454" cy="10173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855" y="5777857"/>
            <a:ext cx="6155334" cy="10801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9297" y="908051"/>
            <a:ext cx="5839157" cy="22882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6855" y="4853228"/>
            <a:ext cx="4868602" cy="95658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 rot="20648190">
            <a:off x="2922280" y="3436487"/>
            <a:ext cx="1722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= state (n bits)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01395" y="5740873"/>
            <a:ext cx="37978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(                  )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9581306" y="444304"/>
            <a:ext cx="881462" cy="11312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0944768" y="458978"/>
            <a:ext cx="881462" cy="11312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235700" y="601903"/>
            <a:ext cx="30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1247102" y="1101244"/>
            <a:ext cx="295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20" name="Straight Arrow Connector 19"/>
          <p:cNvCxnSpPr>
            <a:endCxn id="10" idx="1"/>
          </p:cNvCxnSpPr>
          <p:nvPr/>
        </p:nvCxnSpPr>
        <p:spPr>
          <a:xfrm flipV="1">
            <a:off x="9941875" y="786569"/>
            <a:ext cx="1293825" cy="314675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10" idx="1"/>
          </p:cNvCxnSpPr>
          <p:nvPr/>
        </p:nvCxnSpPr>
        <p:spPr>
          <a:xfrm flipV="1">
            <a:off x="10028910" y="786569"/>
            <a:ext cx="1206790" cy="575253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0" idx="1"/>
          </p:cNvCxnSpPr>
          <p:nvPr/>
        </p:nvCxnSpPr>
        <p:spPr>
          <a:xfrm>
            <a:off x="10132393" y="649769"/>
            <a:ext cx="1103307" cy="136800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7" idx="1"/>
          </p:cNvCxnSpPr>
          <p:nvPr/>
        </p:nvCxnSpPr>
        <p:spPr>
          <a:xfrm>
            <a:off x="9854403" y="792139"/>
            <a:ext cx="1392699" cy="493771"/>
          </a:xfrm>
          <a:prstGeom prst="straightConnector1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7" idx="1"/>
          </p:cNvCxnSpPr>
          <p:nvPr/>
        </p:nvCxnSpPr>
        <p:spPr>
          <a:xfrm>
            <a:off x="9772120" y="1277197"/>
            <a:ext cx="1474982" cy="8713"/>
          </a:xfrm>
          <a:prstGeom prst="straightConnector1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27" idx="1"/>
          </p:cNvCxnSpPr>
          <p:nvPr/>
        </p:nvCxnSpPr>
        <p:spPr>
          <a:xfrm>
            <a:off x="9729913" y="931478"/>
            <a:ext cx="1517189" cy="354432"/>
          </a:xfrm>
          <a:prstGeom prst="straightConnector1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7" idx="1"/>
          </p:cNvCxnSpPr>
          <p:nvPr/>
        </p:nvCxnSpPr>
        <p:spPr>
          <a:xfrm>
            <a:off x="10245347" y="852716"/>
            <a:ext cx="1001755" cy="433194"/>
          </a:xfrm>
          <a:prstGeom prst="straightConnector1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10" idx="1"/>
          </p:cNvCxnSpPr>
          <p:nvPr/>
        </p:nvCxnSpPr>
        <p:spPr>
          <a:xfrm flipV="1">
            <a:off x="10200679" y="786569"/>
            <a:ext cx="1035021" cy="359264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6778761" y="439116"/>
            <a:ext cx="881462" cy="11312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8142223" y="453790"/>
            <a:ext cx="881462" cy="11312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8433155" y="596715"/>
            <a:ext cx="30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8444557" y="1096056"/>
            <a:ext cx="295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52" name="Straight Arrow Connector 51"/>
          <p:cNvCxnSpPr>
            <a:endCxn id="50" idx="1"/>
          </p:cNvCxnSpPr>
          <p:nvPr/>
        </p:nvCxnSpPr>
        <p:spPr>
          <a:xfrm flipV="1">
            <a:off x="7139330" y="781381"/>
            <a:ext cx="1293825" cy="314675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50" idx="1"/>
          </p:cNvCxnSpPr>
          <p:nvPr/>
        </p:nvCxnSpPr>
        <p:spPr>
          <a:xfrm flipV="1">
            <a:off x="7260018" y="781381"/>
            <a:ext cx="1173137" cy="663586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50" idx="1"/>
          </p:cNvCxnSpPr>
          <p:nvPr/>
        </p:nvCxnSpPr>
        <p:spPr>
          <a:xfrm>
            <a:off x="7329848" y="644581"/>
            <a:ext cx="1103307" cy="136800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50" idx="1"/>
          </p:cNvCxnSpPr>
          <p:nvPr/>
        </p:nvCxnSpPr>
        <p:spPr>
          <a:xfrm>
            <a:off x="6939941" y="758995"/>
            <a:ext cx="1493214" cy="22386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50" idx="1"/>
          </p:cNvCxnSpPr>
          <p:nvPr/>
        </p:nvCxnSpPr>
        <p:spPr>
          <a:xfrm flipV="1">
            <a:off x="6969575" y="781381"/>
            <a:ext cx="1463580" cy="490628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50" idx="1"/>
          </p:cNvCxnSpPr>
          <p:nvPr/>
        </p:nvCxnSpPr>
        <p:spPr>
          <a:xfrm flipV="1">
            <a:off x="6951343" y="781381"/>
            <a:ext cx="1481812" cy="206909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50" idx="1"/>
          </p:cNvCxnSpPr>
          <p:nvPr/>
        </p:nvCxnSpPr>
        <p:spPr>
          <a:xfrm flipV="1">
            <a:off x="7442802" y="781381"/>
            <a:ext cx="990353" cy="66147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50" idx="1"/>
          </p:cNvCxnSpPr>
          <p:nvPr/>
        </p:nvCxnSpPr>
        <p:spPr>
          <a:xfrm flipV="1">
            <a:off x="7345902" y="781381"/>
            <a:ext cx="1087253" cy="473257"/>
          </a:xfrm>
          <a:prstGeom prst="straightConnector1">
            <a:avLst/>
          </a:prstGeom>
          <a:ln>
            <a:solidFill>
              <a:srgbClr val="00B0F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719092" y="54905"/>
            <a:ext cx="99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domain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8072746" y="54679"/>
            <a:ext cx="99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9512399" y="56697"/>
            <a:ext cx="99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domain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0866053" y="56471"/>
            <a:ext cx="99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260019" y="1574938"/>
            <a:ext cx="1184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Constant</a:t>
            </a:r>
            <a:endParaRPr lang="en-US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10144528" y="1574938"/>
            <a:ext cx="1184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Balanced</a:t>
            </a:r>
            <a:endParaRPr lang="en-US" sz="2000" dirty="0"/>
          </a:p>
        </p:txBody>
      </p:sp>
      <p:sp>
        <p:nvSpPr>
          <p:cNvPr id="74" name="TextBox 73"/>
          <p:cNvSpPr txBox="1"/>
          <p:nvPr/>
        </p:nvSpPr>
        <p:spPr>
          <a:xfrm>
            <a:off x="5537760" y="4990801"/>
            <a:ext cx="5407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f(x) = 1 </a:t>
            </a:r>
            <a:r>
              <a:rPr lang="th-TH" dirty="0" smtClean="0">
                <a:solidFill>
                  <a:srgbClr val="FF0000"/>
                </a:solidFill>
              </a:rPr>
              <a:t>ก็เหมือน </a:t>
            </a:r>
            <a:r>
              <a:rPr lang="en-US" dirty="0" smtClean="0">
                <a:solidFill>
                  <a:srgbClr val="FF0000"/>
                </a:solidFill>
              </a:rPr>
              <a:t>Control-U (U </a:t>
            </a:r>
            <a:r>
              <a:rPr lang="th-TH" dirty="0" smtClean="0">
                <a:solidFill>
                  <a:srgbClr val="FF0000"/>
                </a:solidFill>
              </a:rPr>
              <a:t>คือ </a:t>
            </a:r>
            <a:r>
              <a:rPr lang="en-US" dirty="0" smtClean="0">
                <a:solidFill>
                  <a:srgbClr val="FF0000"/>
                </a:solidFill>
              </a:rPr>
              <a:t>global phase shift </a:t>
            </a:r>
            <a:r>
              <a:rPr lang="th-TH" dirty="0" smtClean="0">
                <a:solidFill>
                  <a:srgbClr val="FF0000"/>
                </a:solidFill>
              </a:rPr>
              <a:t>ไป </a:t>
            </a:r>
            <a:r>
              <a:rPr lang="en-US" dirty="0" smtClean="0">
                <a:solidFill>
                  <a:srgbClr val="FF0000"/>
                </a:solidFill>
              </a:rPr>
              <a:t>180)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สมมูลกับ </a:t>
            </a:r>
            <a:r>
              <a:rPr lang="en-US" dirty="0" smtClean="0">
                <a:solidFill>
                  <a:srgbClr val="FF0000"/>
                </a:solidFill>
              </a:rPr>
              <a:t>phase shift |0&gt; </a:t>
            </a:r>
            <a:r>
              <a:rPr lang="th-TH" dirty="0" smtClean="0">
                <a:solidFill>
                  <a:srgbClr val="FF0000"/>
                </a:solidFill>
              </a:rPr>
              <a:t>ที่ </a:t>
            </a:r>
            <a:r>
              <a:rPr lang="en-US" dirty="0" smtClean="0">
                <a:solidFill>
                  <a:srgbClr val="FF0000"/>
                </a:solidFill>
              </a:rPr>
              <a:t>control qubit</a:t>
            </a: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66107" y="3156357"/>
            <a:ext cx="3750314" cy="183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68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Deutsch-</a:t>
            </a:r>
            <a:r>
              <a:rPr lang="en-US" dirty="0" err="1" smtClean="0"/>
              <a:t>Jozsa</a:t>
            </a:r>
            <a:r>
              <a:rPr lang="en-US" dirty="0" smtClean="0"/>
              <a:t> </a:t>
            </a:r>
            <a:r>
              <a:rPr lang="en-US" dirty="0"/>
              <a:t>algorithm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7642" y="2544401"/>
            <a:ext cx="2809923" cy="7265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702" y="1934219"/>
            <a:ext cx="4622375" cy="81113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7642" y="1926708"/>
            <a:ext cx="5972065" cy="69106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6189" y="1490404"/>
            <a:ext cx="2809923" cy="37625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99274" y="4742920"/>
            <a:ext cx="2000250" cy="4667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32142" y="4776589"/>
            <a:ext cx="1085850" cy="43815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95974" y="5385221"/>
            <a:ext cx="48715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1 </a:t>
            </a:r>
            <a:r>
              <a:rPr lang="th-TH" sz="2400" dirty="0" smtClean="0"/>
              <a:t>ถ้าฟังก์ชันเป็น </a:t>
            </a:r>
            <a:r>
              <a:rPr lang="en-US" sz="2400" dirty="0" smtClean="0"/>
              <a:t>constant = |0..0&gt;</a:t>
            </a:r>
          </a:p>
          <a:p>
            <a:r>
              <a:rPr lang="en-US" sz="2400" dirty="0" smtClean="0"/>
              <a:t>= 0 </a:t>
            </a:r>
            <a:r>
              <a:rPr lang="th-TH" sz="2400" dirty="0" smtClean="0"/>
              <a:t>ถ้าฟังก์ชันเป็น </a:t>
            </a:r>
            <a:r>
              <a:rPr lang="en-US" sz="2400" dirty="0" smtClean="0"/>
              <a:t>balanced =  other states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15646" y="4783942"/>
            <a:ext cx="1344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/>
              <a:t>Coeff</a:t>
            </a:r>
            <a:r>
              <a:rPr lang="en-US" sz="2400" dirty="0" smtClean="0"/>
              <a:t>. </a:t>
            </a:r>
            <a:r>
              <a:rPr lang="th-TH" sz="2400" dirty="0" smtClean="0"/>
              <a:t>ของ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048999" y="1703323"/>
            <a:ext cx="29241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(             )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5647" y="3753095"/>
            <a:ext cx="46838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dirty="0" smtClean="0">
                <a:solidFill>
                  <a:srgbClr val="FF0000"/>
                </a:solidFill>
              </a:rPr>
              <a:t>พิจารณาแค่ </a:t>
            </a:r>
            <a:r>
              <a:rPr lang="en-US" sz="2400" dirty="0" err="1" smtClean="0">
                <a:solidFill>
                  <a:srgbClr val="FF0000"/>
                </a:solidFill>
              </a:rPr>
              <a:t>coeff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h-TH" sz="2400" dirty="0" smtClean="0">
                <a:solidFill>
                  <a:srgbClr val="FF0000"/>
                </a:solidFill>
              </a:rPr>
              <a:t>ของ</a:t>
            </a:r>
            <a:r>
              <a:rPr lang="en-US" sz="2400" dirty="0" smtClean="0">
                <a:solidFill>
                  <a:srgbClr val="FF0000"/>
                </a:solidFill>
              </a:rPr>
              <a:t> |z&gt; =</a:t>
            </a:r>
            <a:r>
              <a:rPr lang="th-TH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|0…0&gt; </a:t>
            </a:r>
            <a:r>
              <a:rPr lang="th-TH" sz="2400" dirty="0" smtClean="0">
                <a:solidFill>
                  <a:srgbClr val="FF0000"/>
                </a:solidFill>
              </a:rPr>
              <a:t>ก็พอ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th-TH" sz="2400" dirty="0" smtClean="0">
                <a:solidFill>
                  <a:srgbClr val="FF0000"/>
                </a:solidFill>
              </a:rPr>
              <a:t>อะไร </a:t>
            </a:r>
            <a:r>
              <a:rPr lang="en-US" sz="2400" dirty="0" smtClean="0">
                <a:solidFill>
                  <a:srgbClr val="FF0000"/>
                </a:solidFill>
              </a:rPr>
              <a:t>inner product </a:t>
            </a:r>
            <a:r>
              <a:rPr lang="th-TH" sz="2400" dirty="0" smtClean="0">
                <a:solidFill>
                  <a:srgbClr val="FF0000"/>
                </a:solidFill>
              </a:rPr>
              <a:t>กับ </a:t>
            </a:r>
            <a:r>
              <a:rPr lang="en-US" sz="2400" dirty="0" smtClean="0">
                <a:solidFill>
                  <a:srgbClr val="FF0000"/>
                </a:solidFill>
              </a:rPr>
              <a:t>0 </a:t>
            </a:r>
            <a:r>
              <a:rPr lang="th-TH" sz="2400" dirty="0" smtClean="0">
                <a:solidFill>
                  <a:srgbClr val="FF0000"/>
                </a:solidFill>
              </a:rPr>
              <a:t>ได้ </a:t>
            </a:r>
            <a:r>
              <a:rPr lang="en-US" sz="2400" dirty="0" smtClean="0">
                <a:solidFill>
                  <a:srgbClr val="FF0000"/>
                </a:solidFill>
              </a:rPr>
              <a:t>0 </a:t>
            </a:r>
            <a:r>
              <a:rPr lang="th-TH" sz="2400" dirty="0" smtClean="0">
                <a:solidFill>
                  <a:srgbClr val="FF0000"/>
                </a:solidFill>
              </a:rPr>
              <a:t>หมด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0702" y="981060"/>
            <a:ext cx="3810213" cy="748634"/>
          </a:xfrm>
          <a:prstGeom prst="rect">
            <a:avLst/>
          </a:prstGeom>
        </p:spPr>
      </p:pic>
      <p:sp>
        <p:nvSpPr>
          <p:cNvPr id="13" name="Left Brace 12"/>
          <p:cNvSpPr/>
          <p:nvPr/>
        </p:nvSpPr>
        <p:spPr>
          <a:xfrm>
            <a:off x="5467548" y="1452286"/>
            <a:ext cx="329938" cy="165855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191957" y="1265532"/>
            <a:ext cx="656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 </a:t>
            </a:r>
            <a:r>
              <a:rPr lang="th-TH" dirty="0" smtClean="0">
                <a:solidFill>
                  <a:srgbClr val="FF0000"/>
                </a:solidFill>
              </a:rPr>
              <a:t>บิต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766381" y="1916719"/>
            <a:ext cx="656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 </a:t>
            </a:r>
            <a:r>
              <a:rPr lang="th-TH" dirty="0" smtClean="0">
                <a:solidFill>
                  <a:srgbClr val="FF0000"/>
                </a:solidFill>
              </a:rPr>
              <a:t>บิต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6766381" y="2468870"/>
            <a:ext cx="185671" cy="2764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4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56284" y="2333564"/>
            <a:ext cx="533400" cy="32385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66108" y="4823784"/>
            <a:ext cx="533400" cy="3238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26324" y="2772801"/>
            <a:ext cx="3471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/>
              <a:t>เวลาคิดเทอมนี้ </a:t>
            </a:r>
            <a:r>
              <a:rPr lang="en-US" dirty="0" smtClean="0"/>
              <a:t>(</a:t>
            </a:r>
            <a:r>
              <a:rPr lang="th-TH" dirty="0" smtClean="0"/>
              <a:t>ในวงเล็บ</a:t>
            </a:r>
            <a:r>
              <a:rPr lang="en-US" dirty="0" smtClean="0"/>
              <a:t>)</a:t>
            </a:r>
            <a:r>
              <a:rPr lang="th-TH" dirty="0" smtClean="0"/>
              <a:t> คือให้กำหนดค่า </a:t>
            </a:r>
            <a:r>
              <a:rPr lang="en-US" dirty="0" smtClean="0"/>
              <a:t>z </a:t>
            </a:r>
            <a:r>
              <a:rPr lang="th-TH" dirty="0" smtClean="0"/>
              <a:t>ก่อน</a:t>
            </a:r>
            <a:br>
              <a:rPr lang="th-TH" dirty="0" smtClean="0"/>
            </a:br>
            <a:r>
              <a:rPr lang="th-TH" dirty="0" smtClean="0"/>
              <a:t>แล้วค่อยไป </a:t>
            </a:r>
            <a:r>
              <a:rPr lang="en-US" dirty="0" smtClean="0"/>
              <a:t>sigma x</a:t>
            </a:r>
            <a:endParaRPr lang="th-TH" dirty="0" smtClean="0"/>
          </a:p>
        </p:txBody>
      </p:sp>
    </p:spTree>
    <p:extLst>
      <p:ext uri="{BB962C8B-B14F-4D97-AF65-F5344CB8AC3E}">
        <p14:creationId xmlns:p14="http://schemas.microsoft.com/office/powerpoint/2010/main" val="313138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2493</TotalTime>
  <Words>204</Words>
  <Application>Microsoft Office PowerPoint</Application>
  <PresentationFormat>Widescreen</PresentationFormat>
  <Paragraphs>57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Cordia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ชัชวิทย์ อาภรณ์เทวัญ</dc:creator>
  <cp:lastModifiedBy>ชัชวิทย์ อาภรณ์เทวัญ</cp:lastModifiedBy>
  <cp:revision>478</cp:revision>
  <dcterms:created xsi:type="dcterms:W3CDTF">2016-08-03T10:08:11Z</dcterms:created>
  <dcterms:modified xsi:type="dcterms:W3CDTF">2021-02-18T13:10:01Z</dcterms:modified>
</cp:coreProperties>
</file>