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14" r:id="rId2"/>
    <p:sldId id="316" r:id="rId3"/>
    <p:sldId id="256" r:id="rId4"/>
    <p:sldId id="321" r:id="rId5"/>
    <p:sldId id="261" r:id="rId6"/>
    <p:sldId id="262" r:id="rId7"/>
    <p:sldId id="263" r:id="rId8"/>
    <p:sldId id="322" r:id="rId9"/>
    <p:sldId id="315" r:id="rId10"/>
    <p:sldId id="264" r:id="rId11"/>
    <p:sldId id="279" r:id="rId12"/>
    <p:sldId id="280" r:id="rId13"/>
    <p:sldId id="278" r:id="rId14"/>
    <p:sldId id="323" r:id="rId15"/>
    <p:sldId id="324" r:id="rId16"/>
    <p:sldId id="325" r:id="rId17"/>
    <p:sldId id="276" r:id="rId18"/>
    <p:sldId id="266" r:id="rId19"/>
    <p:sldId id="317" r:id="rId20"/>
    <p:sldId id="318" r:id="rId21"/>
    <p:sldId id="268" r:id="rId22"/>
    <p:sldId id="269" r:id="rId23"/>
    <p:sldId id="270" r:id="rId24"/>
    <p:sldId id="272" r:id="rId25"/>
    <p:sldId id="27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8" r:id="rId52"/>
    <p:sldId id="326" r:id="rId53"/>
    <p:sldId id="311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3FA0-67D2-4B1D-AE33-A82A337CFD5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2D5B8-4A39-42CC-947D-8586032F0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8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3024-5CE0-4B5D-B3FA-F5FB4922A777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7AB3-7A3A-4C9D-8CF5-368B936F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42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3024-5CE0-4B5D-B3FA-F5FB4922A777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7AB3-7A3A-4C9D-8CF5-368B936F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0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3024-5CE0-4B5D-B3FA-F5FB4922A777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7AB3-7A3A-4C9D-8CF5-368B936F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3024-5CE0-4B5D-B3FA-F5FB4922A777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7AB3-7A3A-4C9D-8CF5-368B936F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34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3024-5CE0-4B5D-B3FA-F5FB4922A777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7AB3-7A3A-4C9D-8CF5-368B936F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5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3024-5CE0-4B5D-B3FA-F5FB4922A777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7AB3-7A3A-4C9D-8CF5-368B936F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0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3024-5CE0-4B5D-B3FA-F5FB4922A777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7AB3-7A3A-4C9D-8CF5-368B936F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5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3024-5CE0-4B5D-B3FA-F5FB4922A777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7AB3-7A3A-4C9D-8CF5-368B936F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2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3024-5CE0-4B5D-B3FA-F5FB4922A777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7AB3-7A3A-4C9D-8CF5-368B936F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2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3024-5CE0-4B5D-B3FA-F5FB4922A777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7AB3-7A3A-4C9D-8CF5-368B936F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3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3024-5CE0-4B5D-B3FA-F5FB4922A777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7AB3-7A3A-4C9D-8CF5-368B936F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3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03024-5CE0-4B5D-B3FA-F5FB4922A777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A7AB3-7A3A-4C9D-8CF5-368B936F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8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0.png"/><Relationship Id="rId13" Type="http://schemas.openxmlformats.org/officeDocument/2006/relationships/image" Target="../media/image1810.png"/><Relationship Id="rId3" Type="http://schemas.openxmlformats.org/officeDocument/2006/relationships/image" Target="../media/image810.png"/><Relationship Id="rId7" Type="http://schemas.openxmlformats.org/officeDocument/2006/relationships/image" Target="../media/image1210.png"/><Relationship Id="rId12" Type="http://schemas.openxmlformats.org/officeDocument/2006/relationships/image" Target="../media/image1710.png"/><Relationship Id="rId17" Type="http://schemas.openxmlformats.org/officeDocument/2006/relationships/image" Target="../media/image2210.png"/><Relationship Id="rId2" Type="http://schemas.openxmlformats.org/officeDocument/2006/relationships/image" Target="../media/image710.png"/><Relationship Id="rId16" Type="http://schemas.openxmlformats.org/officeDocument/2006/relationships/image" Target="../media/image2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0.png"/><Relationship Id="rId11" Type="http://schemas.openxmlformats.org/officeDocument/2006/relationships/image" Target="../media/image1610.png"/><Relationship Id="rId5" Type="http://schemas.openxmlformats.org/officeDocument/2006/relationships/image" Target="../media/image1010.png"/><Relationship Id="rId15" Type="http://schemas.openxmlformats.org/officeDocument/2006/relationships/image" Target="../media/image2010.png"/><Relationship Id="rId10" Type="http://schemas.openxmlformats.org/officeDocument/2006/relationships/image" Target="../media/image1510.png"/><Relationship Id="rId4" Type="http://schemas.openxmlformats.org/officeDocument/2006/relationships/image" Target="../media/image910.png"/><Relationship Id="rId9" Type="http://schemas.openxmlformats.org/officeDocument/2006/relationships/image" Target="../media/image1410.png"/><Relationship Id="rId14" Type="http://schemas.openxmlformats.org/officeDocument/2006/relationships/image" Target="../media/image1910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0.png"/><Relationship Id="rId18" Type="http://schemas.openxmlformats.org/officeDocument/2006/relationships/image" Target="../media/image390.png"/><Relationship Id="rId26" Type="http://schemas.openxmlformats.org/officeDocument/2006/relationships/image" Target="../media/image470.png"/><Relationship Id="rId39" Type="http://schemas.openxmlformats.org/officeDocument/2006/relationships/image" Target="../media/image60.png"/><Relationship Id="rId21" Type="http://schemas.openxmlformats.org/officeDocument/2006/relationships/image" Target="../media/image420.png"/><Relationship Id="rId34" Type="http://schemas.openxmlformats.org/officeDocument/2006/relationships/image" Target="../media/image55.png"/><Relationship Id="rId42" Type="http://schemas.openxmlformats.org/officeDocument/2006/relationships/image" Target="../media/image63.png"/><Relationship Id="rId47" Type="http://schemas.openxmlformats.org/officeDocument/2006/relationships/image" Target="../media/image68.png"/><Relationship Id="rId50" Type="http://schemas.openxmlformats.org/officeDocument/2006/relationships/image" Target="../media/image71.png"/><Relationship Id="rId7" Type="http://schemas.openxmlformats.org/officeDocument/2006/relationships/image" Target="../media/image280.png"/><Relationship Id="rId2" Type="http://schemas.openxmlformats.org/officeDocument/2006/relationships/image" Target="../media/image2310.png"/><Relationship Id="rId16" Type="http://schemas.openxmlformats.org/officeDocument/2006/relationships/image" Target="../media/image370.png"/><Relationship Id="rId29" Type="http://schemas.openxmlformats.org/officeDocument/2006/relationships/image" Target="../media/image500.png"/><Relationship Id="rId11" Type="http://schemas.openxmlformats.org/officeDocument/2006/relationships/image" Target="../media/image320.png"/><Relationship Id="rId24" Type="http://schemas.openxmlformats.org/officeDocument/2006/relationships/image" Target="../media/image450.png"/><Relationship Id="rId32" Type="http://schemas.openxmlformats.org/officeDocument/2006/relationships/image" Target="../media/image530.png"/><Relationship Id="rId37" Type="http://schemas.openxmlformats.org/officeDocument/2006/relationships/image" Target="../media/image58.png"/><Relationship Id="rId40" Type="http://schemas.openxmlformats.org/officeDocument/2006/relationships/image" Target="../media/image61.png"/><Relationship Id="rId45" Type="http://schemas.openxmlformats.org/officeDocument/2006/relationships/image" Target="../media/image66.png"/><Relationship Id="rId5" Type="http://schemas.openxmlformats.org/officeDocument/2006/relationships/image" Target="../media/image265.png"/><Relationship Id="rId15" Type="http://schemas.openxmlformats.org/officeDocument/2006/relationships/image" Target="../media/image360.png"/><Relationship Id="rId23" Type="http://schemas.openxmlformats.org/officeDocument/2006/relationships/image" Target="../media/image440.png"/><Relationship Id="rId28" Type="http://schemas.openxmlformats.org/officeDocument/2006/relationships/image" Target="../media/image490.png"/><Relationship Id="rId36" Type="http://schemas.openxmlformats.org/officeDocument/2006/relationships/image" Target="../media/image57.png"/><Relationship Id="rId49" Type="http://schemas.openxmlformats.org/officeDocument/2006/relationships/image" Target="../media/image70.png"/><Relationship Id="rId10" Type="http://schemas.openxmlformats.org/officeDocument/2006/relationships/image" Target="../media/image310.png"/><Relationship Id="rId19" Type="http://schemas.openxmlformats.org/officeDocument/2006/relationships/image" Target="../media/image400.png"/><Relationship Id="rId31" Type="http://schemas.openxmlformats.org/officeDocument/2006/relationships/image" Target="../media/image520.png"/><Relationship Id="rId44" Type="http://schemas.openxmlformats.org/officeDocument/2006/relationships/image" Target="../media/image65.png"/><Relationship Id="rId4" Type="http://schemas.openxmlformats.org/officeDocument/2006/relationships/image" Target="../media/image2510.png"/><Relationship Id="rId9" Type="http://schemas.openxmlformats.org/officeDocument/2006/relationships/image" Target="../media/image300.png"/><Relationship Id="rId14" Type="http://schemas.openxmlformats.org/officeDocument/2006/relationships/image" Target="../media/image350.png"/><Relationship Id="rId22" Type="http://schemas.openxmlformats.org/officeDocument/2006/relationships/image" Target="../media/image430.png"/><Relationship Id="rId27" Type="http://schemas.openxmlformats.org/officeDocument/2006/relationships/image" Target="../media/image480.png"/><Relationship Id="rId30" Type="http://schemas.openxmlformats.org/officeDocument/2006/relationships/image" Target="../media/image510.png"/><Relationship Id="rId35" Type="http://schemas.openxmlformats.org/officeDocument/2006/relationships/image" Target="../media/image56.png"/><Relationship Id="rId43" Type="http://schemas.openxmlformats.org/officeDocument/2006/relationships/image" Target="../media/image64.png"/><Relationship Id="rId48" Type="http://schemas.openxmlformats.org/officeDocument/2006/relationships/image" Target="../media/image69.png"/><Relationship Id="rId8" Type="http://schemas.openxmlformats.org/officeDocument/2006/relationships/image" Target="../media/image290.png"/><Relationship Id="rId51" Type="http://schemas.openxmlformats.org/officeDocument/2006/relationships/image" Target="../media/image72.png"/><Relationship Id="rId3" Type="http://schemas.openxmlformats.org/officeDocument/2006/relationships/image" Target="../media/image2410.png"/><Relationship Id="rId12" Type="http://schemas.openxmlformats.org/officeDocument/2006/relationships/image" Target="../media/image330.png"/><Relationship Id="rId17" Type="http://schemas.openxmlformats.org/officeDocument/2006/relationships/image" Target="../media/image380.png"/><Relationship Id="rId25" Type="http://schemas.openxmlformats.org/officeDocument/2006/relationships/image" Target="../media/image460.png"/><Relationship Id="rId33" Type="http://schemas.openxmlformats.org/officeDocument/2006/relationships/image" Target="../media/image54.png"/><Relationship Id="rId38" Type="http://schemas.openxmlformats.org/officeDocument/2006/relationships/image" Target="../media/image59.png"/><Relationship Id="rId46" Type="http://schemas.openxmlformats.org/officeDocument/2006/relationships/image" Target="../media/image67.png"/><Relationship Id="rId20" Type="http://schemas.openxmlformats.org/officeDocument/2006/relationships/image" Target="../media/image410.png"/><Relationship Id="rId41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0.png"/><Relationship Id="rId18" Type="http://schemas.openxmlformats.org/officeDocument/2006/relationships/image" Target="../media/image82.png"/><Relationship Id="rId26" Type="http://schemas.openxmlformats.org/officeDocument/2006/relationships/image" Target="../media/image470.png"/><Relationship Id="rId39" Type="http://schemas.openxmlformats.org/officeDocument/2006/relationships/image" Target="../media/image96.png"/><Relationship Id="rId21" Type="http://schemas.openxmlformats.org/officeDocument/2006/relationships/image" Target="../media/image420.png"/><Relationship Id="rId34" Type="http://schemas.openxmlformats.org/officeDocument/2006/relationships/image" Target="../media/image91.png"/><Relationship Id="rId42" Type="http://schemas.openxmlformats.org/officeDocument/2006/relationships/image" Target="../media/image99.png"/><Relationship Id="rId47" Type="http://schemas.openxmlformats.org/officeDocument/2006/relationships/image" Target="../media/image104.png"/><Relationship Id="rId50" Type="http://schemas.openxmlformats.org/officeDocument/2006/relationships/image" Target="../media/image107.png"/><Relationship Id="rId7" Type="http://schemas.openxmlformats.org/officeDocument/2006/relationships/image" Target="../media/image280.png"/><Relationship Id="rId2" Type="http://schemas.openxmlformats.org/officeDocument/2006/relationships/image" Target="../media/image73.png"/><Relationship Id="rId16" Type="http://schemas.openxmlformats.org/officeDocument/2006/relationships/image" Target="../media/image81.png"/><Relationship Id="rId29" Type="http://schemas.openxmlformats.org/officeDocument/2006/relationships/image" Target="../media/image87.png"/><Relationship Id="rId11" Type="http://schemas.openxmlformats.org/officeDocument/2006/relationships/image" Target="../media/image79.png"/><Relationship Id="rId24" Type="http://schemas.openxmlformats.org/officeDocument/2006/relationships/image" Target="../media/image86.png"/><Relationship Id="rId32" Type="http://schemas.openxmlformats.org/officeDocument/2006/relationships/image" Target="../media/image90.png"/><Relationship Id="rId37" Type="http://schemas.openxmlformats.org/officeDocument/2006/relationships/image" Target="../media/image94.png"/><Relationship Id="rId40" Type="http://schemas.openxmlformats.org/officeDocument/2006/relationships/image" Target="../media/image97.png"/><Relationship Id="rId45" Type="http://schemas.openxmlformats.org/officeDocument/2006/relationships/image" Target="../media/image102.png"/><Relationship Id="rId5" Type="http://schemas.openxmlformats.org/officeDocument/2006/relationships/image" Target="../media/image265.png"/><Relationship Id="rId15" Type="http://schemas.openxmlformats.org/officeDocument/2006/relationships/image" Target="../media/image360.png"/><Relationship Id="rId23" Type="http://schemas.openxmlformats.org/officeDocument/2006/relationships/image" Target="../media/image85.png"/><Relationship Id="rId28" Type="http://schemas.openxmlformats.org/officeDocument/2006/relationships/image" Target="../media/image490.png"/><Relationship Id="rId36" Type="http://schemas.openxmlformats.org/officeDocument/2006/relationships/image" Target="../media/image93.png"/><Relationship Id="rId49" Type="http://schemas.openxmlformats.org/officeDocument/2006/relationships/image" Target="../media/image106.png"/><Relationship Id="rId10" Type="http://schemas.openxmlformats.org/officeDocument/2006/relationships/image" Target="../media/image78.png"/><Relationship Id="rId19" Type="http://schemas.openxmlformats.org/officeDocument/2006/relationships/image" Target="../media/image400.png"/><Relationship Id="rId31" Type="http://schemas.openxmlformats.org/officeDocument/2006/relationships/image" Target="../media/image89.png"/><Relationship Id="rId44" Type="http://schemas.openxmlformats.org/officeDocument/2006/relationships/image" Target="../media/image101.png"/><Relationship Id="rId52" Type="http://schemas.openxmlformats.org/officeDocument/2006/relationships/image" Target="../media/image109.png"/><Relationship Id="rId4" Type="http://schemas.openxmlformats.org/officeDocument/2006/relationships/image" Target="../media/image75.png"/><Relationship Id="rId9" Type="http://schemas.openxmlformats.org/officeDocument/2006/relationships/image" Target="../media/image300.png"/><Relationship Id="rId14" Type="http://schemas.openxmlformats.org/officeDocument/2006/relationships/image" Target="../media/image80.png"/><Relationship Id="rId22" Type="http://schemas.openxmlformats.org/officeDocument/2006/relationships/image" Target="../media/image84.png"/><Relationship Id="rId27" Type="http://schemas.openxmlformats.org/officeDocument/2006/relationships/image" Target="../media/image480.png"/><Relationship Id="rId30" Type="http://schemas.openxmlformats.org/officeDocument/2006/relationships/image" Target="../media/image88.png"/><Relationship Id="rId35" Type="http://schemas.openxmlformats.org/officeDocument/2006/relationships/image" Target="../media/image92.png"/><Relationship Id="rId43" Type="http://schemas.openxmlformats.org/officeDocument/2006/relationships/image" Target="../media/image100.png"/><Relationship Id="rId48" Type="http://schemas.openxmlformats.org/officeDocument/2006/relationships/image" Target="../media/image105.png"/><Relationship Id="rId8" Type="http://schemas.openxmlformats.org/officeDocument/2006/relationships/image" Target="../media/image77.png"/><Relationship Id="rId51" Type="http://schemas.openxmlformats.org/officeDocument/2006/relationships/image" Target="../media/image108.png"/><Relationship Id="rId3" Type="http://schemas.openxmlformats.org/officeDocument/2006/relationships/image" Target="../media/image74.png"/><Relationship Id="rId12" Type="http://schemas.openxmlformats.org/officeDocument/2006/relationships/image" Target="../media/image330.png"/><Relationship Id="rId17" Type="http://schemas.openxmlformats.org/officeDocument/2006/relationships/image" Target="../media/image380.png"/><Relationship Id="rId25" Type="http://schemas.openxmlformats.org/officeDocument/2006/relationships/image" Target="../media/image460.png"/><Relationship Id="rId33" Type="http://schemas.openxmlformats.org/officeDocument/2006/relationships/image" Target="../media/image54.png"/><Relationship Id="rId38" Type="http://schemas.openxmlformats.org/officeDocument/2006/relationships/image" Target="../media/image95.png"/><Relationship Id="rId46" Type="http://schemas.openxmlformats.org/officeDocument/2006/relationships/image" Target="../media/image103.png"/><Relationship Id="rId20" Type="http://schemas.openxmlformats.org/officeDocument/2006/relationships/image" Target="../media/image83.png"/><Relationship Id="rId41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0.png"/><Relationship Id="rId18" Type="http://schemas.openxmlformats.org/officeDocument/2006/relationships/image" Target="../media/image390.png"/><Relationship Id="rId26" Type="http://schemas.openxmlformats.org/officeDocument/2006/relationships/image" Target="../media/image118.png"/><Relationship Id="rId39" Type="http://schemas.openxmlformats.org/officeDocument/2006/relationships/image" Target="../media/image125.png"/><Relationship Id="rId21" Type="http://schemas.openxmlformats.org/officeDocument/2006/relationships/image" Target="../media/image420.png"/><Relationship Id="rId34" Type="http://schemas.openxmlformats.org/officeDocument/2006/relationships/image" Target="../media/image122.png"/><Relationship Id="rId42" Type="http://schemas.openxmlformats.org/officeDocument/2006/relationships/image" Target="../media/image128.png"/><Relationship Id="rId47" Type="http://schemas.openxmlformats.org/officeDocument/2006/relationships/image" Target="../media/image133.png"/><Relationship Id="rId50" Type="http://schemas.openxmlformats.org/officeDocument/2006/relationships/image" Target="../media/image136.png"/><Relationship Id="rId7" Type="http://schemas.openxmlformats.org/officeDocument/2006/relationships/image" Target="../media/image280.png"/><Relationship Id="rId2" Type="http://schemas.openxmlformats.org/officeDocument/2006/relationships/image" Target="../media/image110.png"/><Relationship Id="rId16" Type="http://schemas.openxmlformats.org/officeDocument/2006/relationships/image" Target="../media/image81.png"/><Relationship Id="rId29" Type="http://schemas.openxmlformats.org/officeDocument/2006/relationships/image" Target="../media/image119.png"/><Relationship Id="rId11" Type="http://schemas.openxmlformats.org/officeDocument/2006/relationships/image" Target="../media/image79.png"/><Relationship Id="rId24" Type="http://schemas.openxmlformats.org/officeDocument/2006/relationships/image" Target="../media/image86.png"/><Relationship Id="rId32" Type="http://schemas.openxmlformats.org/officeDocument/2006/relationships/image" Target="../media/image90.png"/><Relationship Id="rId37" Type="http://schemas.openxmlformats.org/officeDocument/2006/relationships/image" Target="../media/image123.png"/><Relationship Id="rId40" Type="http://schemas.openxmlformats.org/officeDocument/2006/relationships/image" Target="../media/image126.png"/><Relationship Id="rId45" Type="http://schemas.openxmlformats.org/officeDocument/2006/relationships/image" Target="../media/image131.png"/><Relationship Id="rId53" Type="http://schemas.openxmlformats.org/officeDocument/2006/relationships/image" Target="../media/image139.png"/><Relationship Id="rId5" Type="http://schemas.openxmlformats.org/officeDocument/2006/relationships/image" Target="../media/image111.png"/><Relationship Id="rId10" Type="http://schemas.openxmlformats.org/officeDocument/2006/relationships/image" Target="../media/image78.png"/><Relationship Id="rId19" Type="http://schemas.openxmlformats.org/officeDocument/2006/relationships/image" Target="../media/image400.png"/><Relationship Id="rId31" Type="http://schemas.openxmlformats.org/officeDocument/2006/relationships/image" Target="../media/image89.png"/><Relationship Id="rId44" Type="http://schemas.openxmlformats.org/officeDocument/2006/relationships/image" Target="../media/image130.png"/><Relationship Id="rId52" Type="http://schemas.openxmlformats.org/officeDocument/2006/relationships/image" Target="../media/image138.png"/><Relationship Id="rId4" Type="http://schemas.openxmlformats.org/officeDocument/2006/relationships/image" Target="../media/image2510.png"/><Relationship Id="rId9" Type="http://schemas.openxmlformats.org/officeDocument/2006/relationships/image" Target="../media/image113.png"/><Relationship Id="rId14" Type="http://schemas.openxmlformats.org/officeDocument/2006/relationships/image" Target="../media/image114.png"/><Relationship Id="rId22" Type="http://schemas.openxmlformats.org/officeDocument/2006/relationships/image" Target="../media/image116.png"/><Relationship Id="rId27" Type="http://schemas.openxmlformats.org/officeDocument/2006/relationships/image" Target="../media/image480.png"/><Relationship Id="rId30" Type="http://schemas.openxmlformats.org/officeDocument/2006/relationships/image" Target="../media/image120.png"/><Relationship Id="rId35" Type="http://schemas.openxmlformats.org/officeDocument/2006/relationships/image" Target="../media/image92.png"/><Relationship Id="rId43" Type="http://schemas.openxmlformats.org/officeDocument/2006/relationships/image" Target="../media/image129.png"/><Relationship Id="rId48" Type="http://schemas.openxmlformats.org/officeDocument/2006/relationships/image" Target="../media/image134.png"/><Relationship Id="rId8" Type="http://schemas.openxmlformats.org/officeDocument/2006/relationships/image" Target="../media/image77.png"/><Relationship Id="rId51" Type="http://schemas.openxmlformats.org/officeDocument/2006/relationships/image" Target="../media/image137.png"/><Relationship Id="rId3" Type="http://schemas.openxmlformats.org/officeDocument/2006/relationships/image" Target="../media/image74.png"/><Relationship Id="rId12" Type="http://schemas.openxmlformats.org/officeDocument/2006/relationships/image" Target="../media/image330.png"/><Relationship Id="rId17" Type="http://schemas.openxmlformats.org/officeDocument/2006/relationships/image" Target="../media/image115.png"/><Relationship Id="rId25" Type="http://schemas.openxmlformats.org/officeDocument/2006/relationships/image" Target="../media/image117.png"/><Relationship Id="rId33" Type="http://schemas.openxmlformats.org/officeDocument/2006/relationships/image" Target="../media/image121.png"/><Relationship Id="rId38" Type="http://schemas.openxmlformats.org/officeDocument/2006/relationships/image" Target="../media/image124.png"/><Relationship Id="rId46" Type="http://schemas.openxmlformats.org/officeDocument/2006/relationships/image" Target="../media/image132.png"/><Relationship Id="rId20" Type="http://schemas.openxmlformats.org/officeDocument/2006/relationships/image" Target="../media/image410.png"/><Relationship Id="rId41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5" Type="http://schemas.openxmlformats.org/officeDocument/2006/relationships/image" Target="../media/image360.png"/><Relationship Id="rId23" Type="http://schemas.openxmlformats.org/officeDocument/2006/relationships/image" Target="../media/image85.png"/><Relationship Id="rId28" Type="http://schemas.openxmlformats.org/officeDocument/2006/relationships/image" Target="../media/image490.png"/><Relationship Id="rId36" Type="http://schemas.openxmlformats.org/officeDocument/2006/relationships/image" Target="../media/image93.png"/><Relationship Id="rId49" Type="http://schemas.openxmlformats.org/officeDocument/2006/relationships/image" Target="../media/image1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png"/><Relationship Id="rId18" Type="http://schemas.openxmlformats.org/officeDocument/2006/relationships/image" Target="../media/image161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17" Type="http://schemas.openxmlformats.org/officeDocument/2006/relationships/image" Target="../media/image160.png"/><Relationship Id="rId2" Type="http://schemas.openxmlformats.org/officeDocument/2006/relationships/image" Target="../media/image145.png"/><Relationship Id="rId16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8.png"/><Relationship Id="rId15" Type="http://schemas.openxmlformats.org/officeDocument/2006/relationships/image" Target="../media/image158.png"/><Relationship Id="rId10" Type="http://schemas.openxmlformats.org/officeDocument/2006/relationships/image" Target="../media/image153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Relationship Id="rId14" Type="http://schemas.openxmlformats.org/officeDocument/2006/relationships/image" Target="../media/image157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0.png"/><Relationship Id="rId18" Type="http://schemas.openxmlformats.org/officeDocument/2006/relationships/image" Target="../media/image390.png"/><Relationship Id="rId26" Type="http://schemas.openxmlformats.org/officeDocument/2006/relationships/image" Target="../media/image470.png"/><Relationship Id="rId21" Type="http://schemas.openxmlformats.org/officeDocument/2006/relationships/image" Target="../media/image420.png"/><Relationship Id="rId34" Type="http://schemas.openxmlformats.org/officeDocument/2006/relationships/image" Target="../media/image183.png"/><Relationship Id="rId55" Type="http://schemas.openxmlformats.org/officeDocument/2006/relationships/image" Target="../media/image187.png"/><Relationship Id="rId63" Type="http://schemas.openxmlformats.org/officeDocument/2006/relationships/image" Target="../media/image195.png"/><Relationship Id="rId7" Type="http://schemas.openxmlformats.org/officeDocument/2006/relationships/image" Target="../media/image280.png"/><Relationship Id="rId2" Type="http://schemas.openxmlformats.org/officeDocument/2006/relationships/image" Target="../media/image162.png"/><Relationship Id="rId16" Type="http://schemas.openxmlformats.org/officeDocument/2006/relationships/image" Target="../media/image172.png"/><Relationship Id="rId29" Type="http://schemas.openxmlformats.org/officeDocument/2006/relationships/image" Target="../media/image500.png"/><Relationship Id="rId11" Type="http://schemas.openxmlformats.org/officeDocument/2006/relationships/image" Target="../media/image168.png"/><Relationship Id="rId24" Type="http://schemas.openxmlformats.org/officeDocument/2006/relationships/image" Target="../media/image177.png"/><Relationship Id="rId32" Type="http://schemas.openxmlformats.org/officeDocument/2006/relationships/image" Target="../media/image181.png"/><Relationship Id="rId53" Type="http://schemas.openxmlformats.org/officeDocument/2006/relationships/image" Target="../media/image185.png"/><Relationship Id="rId58" Type="http://schemas.openxmlformats.org/officeDocument/2006/relationships/image" Target="../media/image190.png"/><Relationship Id="rId66" Type="http://schemas.openxmlformats.org/officeDocument/2006/relationships/image" Target="../media/image198.png"/><Relationship Id="rId5" Type="http://schemas.openxmlformats.org/officeDocument/2006/relationships/image" Target="../media/image265.png"/><Relationship Id="rId15" Type="http://schemas.openxmlformats.org/officeDocument/2006/relationships/image" Target="../media/image171.png"/><Relationship Id="rId23" Type="http://schemas.openxmlformats.org/officeDocument/2006/relationships/image" Target="../media/image176.png"/><Relationship Id="rId28" Type="http://schemas.openxmlformats.org/officeDocument/2006/relationships/image" Target="../media/image490.png"/><Relationship Id="rId57" Type="http://schemas.openxmlformats.org/officeDocument/2006/relationships/image" Target="../media/image189.png"/><Relationship Id="rId61" Type="http://schemas.openxmlformats.org/officeDocument/2006/relationships/image" Target="../media/image193.png"/><Relationship Id="rId10" Type="http://schemas.openxmlformats.org/officeDocument/2006/relationships/image" Target="../media/image167.png"/><Relationship Id="rId19" Type="http://schemas.openxmlformats.org/officeDocument/2006/relationships/image" Target="../media/image174.png"/><Relationship Id="rId31" Type="http://schemas.openxmlformats.org/officeDocument/2006/relationships/image" Target="../media/image180.png"/><Relationship Id="rId52" Type="http://schemas.openxmlformats.org/officeDocument/2006/relationships/image" Target="../media/image184.png"/><Relationship Id="rId60" Type="http://schemas.openxmlformats.org/officeDocument/2006/relationships/image" Target="../media/image192.png"/><Relationship Id="rId65" Type="http://schemas.openxmlformats.org/officeDocument/2006/relationships/image" Target="../media/image197.png"/><Relationship Id="rId4" Type="http://schemas.openxmlformats.org/officeDocument/2006/relationships/image" Target="../media/image2510.png"/><Relationship Id="rId9" Type="http://schemas.openxmlformats.org/officeDocument/2006/relationships/image" Target="../media/image166.png"/><Relationship Id="rId14" Type="http://schemas.openxmlformats.org/officeDocument/2006/relationships/image" Target="../media/image170.png"/><Relationship Id="rId22" Type="http://schemas.openxmlformats.org/officeDocument/2006/relationships/image" Target="../media/image430.png"/><Relationship Id="rId27" Type="http://schemas.openxmlformats.org/officeDocument/2006/relationships/image" Target="../media/image480.png"/><Relationship Id="rId30" Type="http://schemas.openxmlformats.org/officeDocument/2006/relationships/image" Target="../media/image179.png"/><Relationship Id="rId35" Type="http://schemas.openxmlformats.org/officeDocument/2006/relationships/image" Target="../media/image56.png"/><Relationship Id="rId56" Type="http://schemas.openxmlformats.org/officeDocument/2006/relationships/image" Target="../media/image188.png"/><Relationship Id="rId64" Type="http://schemas.openxmlformats.org/officeDocument/2006/relationships/image" Target="../media/image196.png"/><Relationship Id="rId8" Type="http://schemas.openxmlformats.org/officeDocument/2006/relationships/image" Target="../media/image165.png"/><Relationship Id="rId51" Type="http://schemas.openxmlformats.org/officeDocument/2006/relationships/image" Target="../media/image72.png"/><Relationship Id="rId3" Type="http://schemas.openxmlformats.org/officeDocument/2006/relationships/image" Target="../media/image163.png"/><Relationship Id="rId12" Type="http://schemas.openxmlformats.org/officeDocument/2006/relationships/image" Target="../media/image169.png"/><Relationship Id="rId17" Type="http://schemas.openxmlformats.org/officeDocument/2006/relationships/image" Target="../media/image173.png"/><Relationship Id="rId25" Type="http://schemas.openxmlformats.org/officeDocument/2006/relationships/image" Target="../media/image178.png"/><Relationship Id="rId33" Type="http://schemas.openxmlformats.org/officeDocument/2006/relationships/image" Target="../media/image182.png"/><Relationship Id="rId59" Type="http://schemas.openxmlformats.org/officeDocument/2006/relationships/image" Target="../media/image191.png"/><Relationship Id="rId67" Type="http://schemas.openxmlformats.org/officeDocument/2006/relationships/image" Target="../media/image199.png"/><Relationship Id="rId20" Type="http://schemas.openxmlformats.org/officeDocument/2006/relationships/image" Target="../media/image175.png"/><Relationship Id="rId54" Type="http://schemas.openxmlformats.org/officeDocument/2006/relationships/image" Target="../media/image186.png"/><Relationship Id="rId62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2.png"/><Relationship Id="rId18" Type="http://schemas.openxmlformats.org/officeDocument/2006/relationships/image" Target="../media/image205.png"/><Relationship Id="rId26" Type="http://schemas.openxmlformats.org/officeDocument/2006/relationships/image" Target="../media/image470.png"/><Relationship Id="rId39" Type="http://schemas.openxmlformats.org/officeDocument/2006/relationships/image" Target="../media/image186.png"/><Relationship Id="rId21" Type="http://schemas.openxmlformats.org/officeDocument/2006/relationships/image" Target="../media/image420.png"/><Relationship Id="rId34" Type="http://schemas.openxmlformats.org/officeDocument/2006/relationships/image" Target="../media/image215.png"/><Relationship Id="rId42" Type="http://schemas.openxmlformats.org/officeDocument/2006/relationships/image" Target="../media/image217.png"/><Relationship Id="rId47" Type="http://schemas.openxmlformats.org/officeDocument/2006/relationships/image" Target="../media/image220.png"/><Relationship Id="rId50" Type="http://schemas.openxmlformats.org/officeDocument/2006/relationships/image" Target="../media/image223.png"/><Relationship Id="rId7" Type="http://schemas.openxmlformats.org/officeDocument/2006/relationships/image" Target="../media/image280.png"/><Relationship Id="rId2" Type="http://schemas.openxmlformats.org/officeDocument/2006/relationships/image" Target="../media/image162.png"/><Relationship Id="rId16" Type="http://schemas.openxmlformats.org/officeDocument/2006/relationships/image" Target="../media/image172.png"/><Relationship Id="rId29" Type="http://schemas.openxmlformats.org/officeDocument/2006/relationships/image" Target="../media/image211.png"/><Relationship Id="rId11" Type="http://schemas.openxmlformats.org/officeDocument/2006/relationships/image" Target="../media/image201.png"/><Relationship Id="rId24" Type="http://schemas.openxmlformats.org/officeDocument/2006/relationships/image" Target="../media/image208.png"/><Relationship Id="rId32" Type="http://schemas.openxmlformats.org/officeDocument/2006/relationships/image" Target="../media/image213.png"/><Relationship Id="rId37" Type="http://schemas.openxmlformats.org/officeDocument/2006/relationships/image" Target="../media/image216.png"/><Relationship Id="rId40" Type="http://schemas.openxmlformats.org/officeDocument/2006/relationships/image" Target="../media/image187.png"/><Relationship Id="rId45" Type="http://schemas.openxmlformats.org/officeDocument/2006/relationships/image" Target="../media/image192.png"/><Relationship Id="rId5" Type="http://schemas.openxmlformats.org/officeDocument/2006/relationships/image" Target="../media/image265.png"/><Relationship Id="rId15" Type="http://schemas.openxmlformats.org/officeDocument/2006/relationships/image" Target="../media/image203.png"/><Relationship Id="rId23" Type="http://schemas.openxmlformats.org/officeDocument/2006/relationships/image" Target="../media/image207.png"/><Relationship Id="rId28" Type="http://schemas.openxmlformats.org/officeDocument/2006/relationships/image" Target="../media/image490.png"/><Relationship Id="rId36" Type="http://schemas.openxmlformats.org/officeDocument/2006/relationships/image" Target="../media/image93.png"/><Relationship Id="rId49" Type="http://schemas.openxmlformats.org/officeDocument/2006/relationships/image" Target="../media/image222.png"/><Relationship Id="rId10" Type="http://schemas.openxmlformats.org/officeDocument/2006/relationships/image" Target="../media/image78.png"/><Relationship Id="rId19" Type="http://schemas.openxmlformats.org/officeDocument/2006/relationships/image" Target="../media/image400.png"/><Relationship Id="rId31" Type="http://schemas.openxmlformats.org/officeDocument/2006/relationships/image" Target="../media/image212.png"/><Relationship Id="rId44" Type="http://schemas.openxmlformats.org/officeDocument/2006/relationships/image" Target="../media/image219.png"/><Relationship Id="rId52" Type="http://schemas.openxmlformats.org/officeDocument/2006/relationships/image" Target="../media/image199.png"/><Relationship Id="rId4" Type="http://schemas.openxmlformats.org/officeDocument/2006/relationships/image" Target="../media/image200.png"/><Relationship Id="rId9" Type="http://schemas.openxmlformats.org/officeDocument/2006/relationships/image" Target="../media/image166.png"/><Relationship Id="rId14" Type="http://schemas.openxmlformats.org/officeDocument/2006/relationships/image" Target="../media/image170.png"/><Relationship Id="rId22" Type="http://schemas.openxmlformats.org/officeDocument/2006/relationships/image" Target="../media/image430.png"/><Relationship Id="rId27" Type="http://schemas.openxmlformats.org/officeDocument/2006/relationships/image" Target="../media/image210.png"/><Relationship Id="rId30" Type="http://schemas.openxmlformats.org/officeDocument/2006/relationships/image" Target="../media/image179.png"/><Relationship Id="rId35" Type="http://schemas.openxmlformats.org/officeDocument/2006/relationships/image" Target="../media/image92.png"/><Relationship Id="rId43" Type="http://schemas.openxmlformats.org/officeDocument/2006/relationships/image" Target="../media/image218.png"/><Relationship Id="rId48" Type="http://schemas.openxmlformats.org/officeDocument/2006/relationships/image" Target="../media/image221.png"/><Relationship Id="rId8" Type="http://schemas.openxmlformats.org/officeDocument/2006/relationships/image" Target="../media/image77.png"/><Relationship Id="rId51" Type="http://schemas.openxmlformats.org/officeDocument/2006/relationships/image" Target="../media/image224.png"/><Relationship Id="rId3" Type="http://schemas.openxmlformats.org/officeDocument/2006/relationships/image" Target="../media/image74.png"/><Relationship Id="rId12" Type="http://schemas.openxmlformats.org/officeDocument/2006/relationships/image" Target="../media/image330.png"/><Relationship Id="rId17" Type="http://schemas.openxmlformats.org/officeDocument/2006/relationships/image" Target="../media/image204.png"/><Relationship Id="rId25" Type="http://schemas.openxmlformats.org/officeDocument/2006/relationships/image" Target="../media/image209.png"/><Relationship Id="rId33" Type="http://schemas.openxmlformats.org/officeDocument/2006/relationships/image" Target="../media/image214.png"/><Relationship Id="rId38" Type="http://schemas.openxmlformats.org/officeDocument/2006/relationships/image" Target="../media/image185.png"/><Relationship Id="rId46" Type="http://schemas.openxmlformats.org/officeDocument/2006/relationships/image" Target="../media/image2190.png"/><Relationship Id="rId20" Type="http://schemas.openxmlformats.org/officeDocument/2006/relationships/image" Target="../media/image206.png"/><Relationship Id="rId41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0.png"/><Relationship Id="rId18" Type="http://schemas.openxmlformats.org/officeDocument/2006/relationships/image" Target="../media/image390.png"/><Relationship Id="rId39" Type="http://schemas.openxmlformats.org/officeDocument/2006/relationships/image" Target="../media/image187.png"/><Relationship Id="rId21" Type="http://schemas.openxmlformats.org/officeDocument/2006/relationships/image" Target="../media/image227.png"/><Relationship Id="rId42" Type="http://schemas.openxmlformats.org/officeDocument/2006/relationships/image" Target="../media/image218.png"/><Relationship Id="rId47" Type="http://schemas.openxmlformats.org/officeDocument/2006/relationships/image" Target="../media/image235.png"/><Relationship Id="rId50" Type="http://schemas.openxmlformats.org/officeDocument/2006/relationships/image" Target="../media/image224.png"/><Relationship Id="rId12" Type="http://schemas.openxmlformats.org/officeDocument/2006/relationships/image" Target="../media/image330.png"/><Relationship Id="rId38" Type="http://schemas.openxmlformats.org/officeDocument/2006/relationships/image" Target="../media/image186.png"/><Relationship Id="rId46" Type="http://schemas.openxmlformats.org/officeDocument/2006/relationships/image" Target="../media/image220.png"/><Relationship Id="rId2" Type="http://schemas.openxmlformats.org/officeDocument/2006/relationships/image" Target="../media/image162.png"/><Relationship Id="rId20" Type="http://schemas.openxmlformats.org/officeDocument/2006/relationships/image" Target="../media/image226.png"/><Relationship Id="rId29" Type="http://schemas.openxmlformats.org/officeDocument/2006/relationships/image" Target="../media/image230.png"/><Relationship Id="rId41" Type="http://schemas.openxmlformats.org/officeDocument/2006/relationships/image" Target="../media/image23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9.png"/><Relationship Id="rId37" Type="http://schemas.openxmlformats.org/officeDocument/2006/relationships/image" Target="../media/image185.png"/><Relationship Id="rId40" Type="http://schemas.openxmlformats.org/officeDocument/2006/relationships/image" Target="../media/image188.png"/><Relationship Id="rId45" Type="http://schemas.openxmlformats.org/officeDocument/2006/relationships/image" Target="../media/image234.png"/><Relationship Id="rId53" Type="http://schemas.openxmlformats.org/officeDocument/2006/relationships/image" Target="../media/image239.png"/><Relationship Id="rId5" Type="http://schemas.openxmlformats.org/officeDocument/2006/relationships/image" Target="../media/image225.png"/><Relationship Id="rId28" Type="http://schemas.openxmlformats.org/officeDocument/2006/relationships/image" Target="../media/image229.png"/><Relationship Id="rId36" Type="http://schemas.openxmlformats.org/officeDocument/2006/relationships/image" Target="../media/image216.png"/><Relationship Id="rId49" Type="http://schemas.openxmlformats.org/officeDocument/2006/relationships/image" Target="../media/image236.png"/><Relationship Id="rId10" Type="http://schemas.openxmlformats.org/officeDocument/2006/relationships/image" Target="../media/image78.png"/><Relationship Id="rId19" Type="http://schemas.openxmlformats.org/officeDocument/2006/relationships/image" Target="../media/image400.png"/><Relationship Id="rId44" Type="http://schemas.openxmlformats.org/officeDocument/2006/relationships/image" Target="../media/image192.png"/><Relationship Id="rId52" Type="http://schemas.openxmlformats.org/officeDocument/2006/relationships/image" Target="../media/image238.png"/><Relationship Id="rId4" Type="http://schemas.openxmlformats.org/officeDocument/2006/relationships/image" Target="../media/image2510.png"/><Relationship Id="rId22" Type="http://schemas.openxmlformats.org/officeDocument/2006/relationships/image" Target="../media/image228.png"/><Relationship Id="rId27" Type="http://schemas.openxmlformats.org/officeDocument/2006/relationships/image" Target="../media/image480.png"/><Relationship Id="rId30" Type="http://schemas.openxmlformats.org/officeDocument/2006/relationships/image" Target="../media/image231.png"/><Relationship Id="rId35" Type="http://schemas.openxmlformats.org/officeDocument/2006/relationships/image" Target="../media/image92.png"/><Relationship Id="rId43" Type="http://schemas.openxmlformats.org/officeDocument/2006/relationships/image" Target="../media/image233.png"/><Relationship Id="rId48" Type="http://schemas.openxmlformats.org/officeDocument/2006/relationships/image" Target="../media/image222.png"/><Relationship Id="rId51" Type="http://schemas.openxmlformats.org/officeDocument/2006/relationships/image" Target="../media/image237.png"/><Relationship Id="rId3" Type="http://schemas.openxmlformats.org/officeDocument/2006/relationships/image" Target="../media/image7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png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6.png"/><Relationship Id="rId4" Type="http://schemas.openxmlformats.org/officeDocument/2006/relationships/image" Target="../media/image25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png"/><Relationship Id="rId2" Type="http://schemas.openxmlformats.org/officeDocument/2006/relationships/image" Target="../media/image2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8878" y="1849438"/>
            <a:ext cx="8174289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Synthesis of</a:t>
            </a:r>
            <a:br>
              <a:rPr lang="en-US" sz="8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8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Quantum Circuits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15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1275548"/>
            <a:ext cx="10582275" cy="3057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549" y="6307245"/>
            <a:ext cx="6438900" cy="38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7935" y="4768866"/>
            <a:ext cx="3032109" cy="11025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71113" y="4887455"/>
            <a:ext cx="416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90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71113" y="5453572"/>
            <a:ext cx="416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74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95" y="1141134"/>
            <a:ext cx="7092683" cy="197769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96" y="4045788"/>
            <a:ext cx="7092683" cy="197769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107887" y="1084690"/>
            <a:ext cx="543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0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07887" y="1809369"/>
            <a:ext cx="543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0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07887" y="3980290"/>
            <a:ext cx="543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0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07887" y="4704969"/>
            <a:ext cx="543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1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14584" y="2677211"/>
            <a:ext cx="271604" cy="351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578073" y="2677211"/>
            <a:ext cx="271604" cy="351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434133" y="2652713"/>
            <a:ext cx="271604" cy="351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397622" y="2652712"/>
            <a:ext cx="271604" cy="351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520983" y="1925817"/>
            <a:ext cx="271604" cy="351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684803" y="1922224"/>
            <a:ext cx="271604" cy="351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9" name="Picture 35" descr="Image result for correc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937" y="1157397"/>
            <a:ext cx="483049" cy="48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5" descr="Image result for correc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936" y="1888454"/>
            <a:ext cx="483049" cy="48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5" descr="Image result for correc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77" y="2611624"/>
            <a:ext cx="483049" cy="48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3578073" y="5588111"/>
            <a:ext cx="271604" cy="351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397622" y="5563612"/>
            <a:ext cx="271604" cy="351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520983" y="4836717"/>
            <a:ext cx="271604" cy="351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684803" y="4833124"/>
            <a:ext cx="271604" cy="351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7098383" y="4419006"/>
            <a:ext cx="51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-45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12224" y="4419006"/>
            <a:ext cx="51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-45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210567" y="4470876"/>
            <a:ext cx="60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+90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0" name="Picture 35" descr="Image result for correc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558" y="4071507"/>
            <a:ext cx="483049" cy="48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5" descr="Image result for correc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557" y="4802564"/>
            <a:ext cx="483049" cy="48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5" descr="Image result for correc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798" y="5525734"/>
            <a:ext cx="483049" cy="48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83688" y="561687"/>
            <a:ext cx="2747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rgbClr val="FF0000"/>
                </a:solidFill>
              </a:rPr>
              <a:t>เกต </a:t>
            </a:r>
            <a:r>
              <a:rPr lang="en-US" sz="2400" dirty="0" smtClean="0">
                <a:solidFill>
                  <a:srgbClr val="FF0000"/>
                </a:solidFill>
              </a:rPr>
              <a:t>T </a:t>
            </a:r>
            <a:r>
              <a:rPr lang="th-TH" sz="2400" dirty="0" smtClean="0">
                <a:solidFill>
                  <a:srgbClr val="FF0000"/>
                </a:solidFill>
              </a:rPr>
              <a:t>และ </a:t>
            </a:r>
            <a:r>
              <a:rPr lang="en-US" sz="2400" dirty="0" smtClean="0">
                <a:solidFill>
                  <a:srgbClr val="FF0000"/>
                </a:solidFill>
              </a:rPr>
              <a:t>S </a:t>
            </a:r>
            <a:r>
              <a:rPr lang="th-TH" sz="2400" dirty="0" smtClean="0">
                <a:solidFill>
                  <a:srgbClr val="FF0000"/>
                </a:solidFill>
              </a:rPr>
              <a:t>ไม่ยุ่งกับ </a:t>
            </a:r>
            <a:r>
              <a:rPr lang="en-US" sz="2400" dirty="0" smtClean="0">
                <a:solidFill>
                  <a:srgbClr val="FF0000"/>
                </a:solidFill>
              </a:rPr>
              <a:t>|</a:t>
            </a:r>
            <a:r>
              <a:rPr lang="en-US" sz="2400" dirty="0">
                <a:solidFill>
                  <a:srgbClr val="FF0000"/>
                </a:solidFill>
              </a:rPr>
              <a:t>0</a:t>
            </a:r>
            <a:r>
              <a:rPr lang="en-US" sz="2400" dirty="0" smtClean="0">
                <a:solidFill>
                  <a:srgbClr val="FF0000"/>
                </a:solidFill>
              </a:rPr>
              <a:t>&gt;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5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852" y="688647"/>
            <a:ext cx="7092683" cy="197769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853" y="3593301"/>
            <a:ext cx="7092683" cy="197769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81644" y="632203"/>
            <a:ext cx="543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1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81644" y="1356882"/>
            <a:ext cx="543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0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1644" y="3527803"/>
            <a:ext cx="543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1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81644" y="4252482"/>
            <a:ext cx="543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1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88341" y="2224724"/>
            <a:ext cx="271604" cy="351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07890" y="2200226"/>
            <a:ext cx="271604" cy="351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589312" y="739924"/>
            <a:ext cx="60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+45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89312" y="1464603"/>
            <a:ext cx="60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-45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" name="Picture 35" descr="Image result for correc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888" y="2129764"/>
            <a:ext cx="483049" cy="48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5199" y="6334780"/>
            <a:ext cx="5957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smtClean="0">
                <a:solidFill>
                  <a:srgbClr val="00B0F0"/>
                </a:solidFill>
              </a:rPr>
              <a:t>ถ้าใช้แค่ </a:t>
            </a:r>
            <a:r>
              <a:rPr lang="en-US" sz="2800" dirty="0" smtClean="0">
                <a:solidFill>
                  <a:srgbClr val="00B0F0"/>
                </a:solidFill>
              </a:rPr>
              <a:t>|0&gt; </a:t>
            </a:r>
            <a:r>
              <a:rPr lang="th-TH" sz="2800" dirty="0" smtClean="0">
                <a:solidFill>
                  <a:srgbClr val="00B0F0"/>
                </a:solidFill>
              </a:rPr>
              <a:t>และ </a:t>
            </a:r>
            <a:r>
              <a:rPr lang="en-US" sz="2800" dirty="0" smtClean="0">
                <a:solidFill>
                  <a:srgbClr val="00B0F0"/>
                </a:solidFill>
              </a:rPr>
              <a:t>|1&gt; </a:t>
            </a:r>
            <a:r>
              <a:rPr lang="th-TH" sz="2800" dirty="0" smtClean="0">
                <a:solidFill>
                  <a:srgbClr val="00B0F0"/>
                </a:solidFill>
              </a:rPr>
              <a:t>ไม่ใช้ </a:t>
            </a:r>
            <a:r>
              <a:rPr lang="en-US" sz="2800" dirty="0" smtClean="0">
                <a:solidFill>
                  <a:srgbClr val="00B0F0"/>
                </a:solidFill>
              </a:rPr>
              <a:t>superposition </a:t>
            </a:r>
            <a:r>
              <a:rPr lang="th-TH" sz="2800" dirty="0" smtClean="0">
                <a:solidFill>
                  <a:srgbClr val="00B0F0"/>
                </a:solidFill>
              </a:rPr>
              <a:t>ก็ </a:t>
            </a:r>
            <a:r>
              <a:rPr lang="en-US" sz="2800" dirty="0" smtClean="0">
                <a:solidFill>
                  <a:srgbClr val="00B0F0"/>
                </a:solidFill>
              </a:rPr>
              <a:t>ok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89312" y="5095766"/>
            <a:ext cx="60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-90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36492" y="4933792"/>
            <a:ext cx="5069373" cy="702698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45100" y="5712603"/>
                <a:ext cx="2133789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100" y="5712603"/>
                <a:ext cx="2133789" cy="4619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8589312" y="3637444"/>
            <a:ext cx="60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+45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89312" y="4362123"/>
            <a:ext cx="60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45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974" y="1403864"/>
            <a:ext cx="9345648" cy="1310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Implementation </a:t>
            </a:r>
            <a:r>
              <a:rPr lang="th-TH" sz="3200" b="1" dirty="0" smtClean="0"/>
              <a:t>แบบอื่น ๆ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-7546" y="2656576"/>
            <a:ext cx="12199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https://www.researchgate.net/figure/a-Decomposition-of-a-Toffoli-gate-b-Decomposed-circuit-where-CNOT-gates-only-operate_fig3_238950509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14021" y="1189503"/>
            <a:ext cx="227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dirty="0" smtClean="0">
                <a:solidFill>
                  <a:srgbClr val="FF0000"/>
                </a:solidFill>
              </a:rPr>
              <a:t>ใช้ </a:t>
            </a:r>
            <a:r>
              <a:rPr lang="en-US" dirty="0" smtClean="0">
                <a:solidFill>
                  <a:srgbClr val="FF0000"/>
                </a:solidFill>
              </a:rPr>
              <a:t>T </a:t>
            </a:r>
            <a:r>
              <a:rPr lang="th-TH" dirty="0" smtClean="0">
                <a:solidFill>
                  <a:srgbClr val="FF0000"/>
                </a:solidFill>
              </a:rPr>
              <a:t>ไม่ใช่ </a:t>
            </a:r>
            <a:r>
              <a:rPr lang="en-US" dirty="0" smtClean="0">
                <a:solidFill>
                  <a:srgbClr val="FF0000"/>
                </a:solidFill>
              </a:rPr>
              <a:t>S </a:t>
            </a:r>
            <a:r>
              <a:rPr lang="th-TH" dirty="0" smtClean="0">
                <a:solidFill>
                  <a:srgbClr val="FF0000"/>
                </a:solidFill>
              </a:rPr>
              <a:t>ได้ผลเหมือนกัน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1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61" y="414050"/>
            <a:ext cx="9345648" cy="1310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6650" y="583825"/>
            <a:ext cx="339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650" y="883143"/>
            <a:ext cx="339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61" y="2023943"/>
            <a:ext cx="9345648" cy="13105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6650" y="2193718"/>
            <a:ext cx="339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650" y="2493036"/>
            <a:ext cx="339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61" y="3504293"/>
            <a:ext cx="9345648" cy="13105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6650" y="3674068"/>
            <a:ext cx="339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650" y="3973386"/>
            <a:ext cx="339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61" y="4984643"/>
            <a:ext cx="9345648" cy="13105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6650" y="5154418"/>
            <a:ext cx="339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650" y="5453736"/>
            <a:ext cx="339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33233" y="1206283"/>
            <a:ext cx="392392" cy="4228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28313" y="1206283"/>
            <a:ext cx="392392" cy="4228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95112" y="1206283"/>
            <a:ext cx="392392" cy="4228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317918" y="1206283"/>
            <a:ext cx="392392" cy="4228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921459" y="881189"/>
            <a:ext cx="392392" cy="4228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920499" y="881189"/>
            <a:ext cx="392392" cy="4228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228313" y="2818130"/>
            <a:ext cx="392392" cy="4228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317918" y="2818130"/>
            <a:ext cx="392392" cy="4228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921459" y="2493036"/>
            <a:ext cx="392392" cy="4228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920499" y="2493036"/>
            <a:ext cx="392392" cy="4228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133233" y="4303027"/>
            <a:ext cx="392392" cy="4228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295112" y="4303027"/>
            <a:ext cx="392392" cy="4228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854597" y="3667856"/>
            <a:ext cx="60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+45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50981" y="4000377"/>
            <a:ext cx="60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45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854597" y="5156657"/>
            <a:ext cx="60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+45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854597" y="5477576"/>
            <a:ext cx="60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+45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9" name="Picture 35" descr="Image result for correc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625" y="4370115"/>
            <a:ext cx="288695" cy="28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5" descr="Image result for correc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594" y="611348"/>
            <a:ext cx="288695" cy="28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5" descr="Image result for correc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594" y="960112"/>
            <a:ext cx="288695" cy="28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5" descr="Image result for correc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594" y="1317073"/>
            <a:ext cx="288695" cy="28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5" descr="Image result for correc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064" y="2553712"/>
            <a:ext cx="288695" cy="28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5" descr="Image result for correc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594" y="2886233"/>
            <a:ext cx="288695" cy="28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5" descr="Image result for correc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809" y="2217553"/>
            <a:ext cx="288695" cy="28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ounded Rectangle 47"/>
          <p:cNvSpPr/>
          <p:nvPr/>
        </p:nvSpPr>
        <p:spPr>
          <a:xfrm>
            <a:off x="2537770" y="5762295"/>
            <a:ext cx="5383689" cy="532923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577048" y="6295218"/>
                <a:ext cx="2133789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048" y="6295218"/>
                <a:ext cx="2133789" cy="4619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9850981" y="5800110"/>
            <a:ext cx="60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-90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10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offoli gate program using IBM's Quantum Exper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47" y="373402"/>
            <a:ext cx="1100137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14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964" y="225966"/>
            <a:ext cx="7284526" cy="191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7546" y="6462540"/>
            <a:ext cx="12199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https://cstheory.stackexchange.com/questions/34783/how-do-i-figure-out-how-to-combine-simpler-quantum-gates-to-create-the-gate-i-wa/36220</a:t>
            </a:r>
          </a:p>
        </p:txBody>
      </p:sp>
    </p:spTree>
    <p:extLst>
      <p:ext uri="{BB962C8B-B14F-4D97-AF65-F5344CB8AC3E}">
        <p14:creationId xmlns:p14="http://schemas.microsoft.com/office/powerpoint/2010/main" val="24661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404" y="412451"/>
            <a:ext cx="6524625" cy="6105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27" y="422611"/>
            <a:ext cx="638175" cy="12763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550298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https://cstheory.stackexchange.com/questions/34783/how-do-i-figure-out-how-to-combine-simpler-quantum-gates-to-create-the-gate-i-wa/36220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829683" y="882986"/>
            <a:ext cx="447040" cy="355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16404" y="1191451"/>
            <a:ext cx="631596" cy="631596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616404" y="2526382"/>
            <a:ext cx="2049864" cy="707011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919773" y="2526382"/>
            <a:ext cx="1961794" cy="707011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68827" y="1191451"/>
            <a:ext cx="631596" cy="631596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21250" y="1191451"/>
            <a:ext cx="631596" cy="631596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125644" y="2205872"/>
            <a:ext cx="2005957" cy="1027521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8380429" y="3205113"/>
            <a:ext cx="2011622" cy="2620652"/>
          </a:xfrm>
          <a:custGeom>
            <a:avLst/>
            <a:gdLst>
              <a:gd name="connsiteX0" fmla="*/ 1036948 w 2011622"/>
              <a:gd name="connsiteY0" fmla="*/ 0 h 2620652"/>
              <a:gd name="connsiteX1" fmla="*/ 1979629 w 2011622"/>
              <a:gd name="connsiteY1" fmla="*/ 1338607 h 2620652"/>
              <a:gd name="connsiteX2" fmla="*/ 0 w 2011622"/>
              <a:gd name="connsiteY2" fmla="*/ 2620652 h 262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1622" h="2620652">
                <a:moveTo>
                  <a:pt x="1036948" y="0"/>
                </a:moveTo>
                <a:cubicBezTo>
                  <a:pt x="1594701" y="450916"/>
                  <a:pt x="2152454" y="901832"/>
                  <a:pt x="1979629" y="1338607"/>
                </a:cubicBezTo>
                <a:cubicBezTo>
                  <a:pt x="1806804" y="1775382"/>
                  <a:pt x="903402" y="2198017"/>
                  <a:pt x="0" y="2620652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28986" y="4935388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solidFill>
                  <a:srgbClr val="FF0000"/>
                </a:solidFill>
              </a:rPr>
              <a:t>ทำยังไง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9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413" y="646719"/>
            <a:ext cx="7282867" cy="549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4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326" y="408305"/>
            <a:ext cx="10182225" cy="3333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77893" y="5394688"/>
            <a:ext cx="3192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Exercise 4.29 </a:t>
            </a:r>
            <a:r>
              <a:rPr lang="th-TH" sz="2400" dirty="0" smtClean="0"/>
              <a:t>อาจจะต้องใช้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893" y="5944137"/>
            <a:ext cx="40195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9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20" y="977765"/>
            <a:ext cx="4782823" cy="4857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51247" y="1102936"/>
            <a:ext cx="1970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HH = 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57584" y="1896358"/>
            <a:ext cx="4641080" cy="695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otate </a:t>
            </a:r>
            <a:r>
              <a:rPr lang="th-TH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แกน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th-TH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ใน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loch sphere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57584" y="2610723"/>
            <a:ext cx="4641080" cy="695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otate </a:t>
            </a:r>
            <a:r>
              <a:rPr lang="th-TH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แกน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th-TH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ใน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loch sphere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7584" y="3406640"/>
            <a:ext cx="4641080" cy="695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otate </a:t>
            </a:r>
            <a:r>
              <a:rPr lang="th-TH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แกน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th-TH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ใน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loch sphere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51247" y="4202557"/>
            <a:ext cx="4641080" cy="695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เลื่อน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</a:t>
            </a:r>
            <a:r>
              <a:rPr lang="th-TH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ของ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|1&gt; </a:t>
            </a:r>
            <a:r>
              <a:rPr lang="th-TH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ไป </a:t>
            </a:r>
            <a:r>
              <a:rPr lang="el-G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1247" y="5017328"/>
            <a:ext cx="4641080" cy="695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เลื่อน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</a:t>
            </a:r>
            <a:r>
              <a:rPr lang="th-TH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ของ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|1&gt; </a:t>
            </a:r>
            <a:r>
              <a:rPr lang="th-TH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ไป </a:t>
            </a:r>
            <a:r>
              <a:rPr lang="el-G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/4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75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032509"/>
            <a:ext cx="7030720" cy="41874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" y="193040"/>
            <a:ext cx="273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FF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เฉลย </a:t>
            </a:r>
            <a:r>
              <a:rPr lang="en-US" sz="3200" dirty="0" smtClean="0">
                <a:solidFill>
                  <a:srgbClr val="FF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Exercise 4.28</a:t>
            </a:r>
            <a:endParaRPr lang="en-US" sz="3200" dirty="0">
              <a:solidFill>
                <a:srgbClr val="FF000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506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25" y="2687664"/>
            <a:ext cx="7164515" cy="3653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287" y="3741782"/>
            <a:ext cx="3800227" cy="1545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45" y="304283"/>
            <a:ext cx="7164515" cy="203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4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Measurement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704" y="1226602"/>
            <a:ext cx="8191500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654" y="3646424"/>
            <a:ext cx="82296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6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246" y="2670567"/>
            <a:ext cx="10020300" cy="3638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3" y="540928"/>
            <a:ext cx="9610725" cy="1162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95965" y="1669064"/>
            <a:ext cx="2430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วัดด้วย </a:t>
            </a:r>
            <a:r>
              <a:rPr lang="en-US" dirty="0" smtClean="0">
                <a:solidFill>
                  <a:srgbClr val="FF0000"/>
                </a:solidFill>
              </a:rPr>
              <a:t>basis </a:t>
            </a:r>
            <a:r>
              <a:rPr lang="th-TH" dirty="0" smtClean="0">
                <a:solidFill>
                  <a:srgbClr val="FF0000"/>
                </a:solidFill>
              </a:rPr>
              <a:t>ปกติก็ได้</a:t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|00&gt; </a:t>
            </a:r>
            <a:r>
              <a:rPr lang="th-TH" dirty="0" smtClean="0">
                <a:solidFill>
                  <a:srgbClr val="FF0000"/>
                </a:solidFill>
              </a:rPr>
              <a:t>กับ </a:t>
            </a:r>
            <a:r>
              <a:rPr lang="en-US" dirty="0" smtClean="0">
                <a:solidFill>
                  <a:srgbClr val="FF0000"/>
                </a:solidFill>
              </a:rPr>
              <a:t>|11&gt; </a:t>
            </a:r>
            <a:r>
              <a:rPr lang="th-TH" dirty="0" smtClean="0">
                <a:solidFill>
                  <a:srgbClr val="FF0000"/>
                </a:solidFill>
              </a:rPr>
              <a:t>ด้วย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prob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th-TH" dirty="0" smtClean="0">
                <a:solidFill>
                  <a:srgbClr val="FF0000"/>
                </a:solidFill>
              </a:rPr>
              <a:t>เท่า ๆ กัน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499" y="3278941"/>
            <a:ext cx="1984439" cy="12923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22162" y="1367500"/>
            <a:ext cx="19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วัดด้วย </a:t>
            </a:r>
            <a:r>
              <a:rPr lang="en-US" dirty="0" smtClean="0">
                <a:solidFill>
                  <a:srgbClr val="FF0000"/>
                </a:solidFill>
              </a:rPr>
              <a:t>basis </a:t>
            </a:r>
            <a:r>
              <a:rPr lang="th-TH" dirty="0" smtClean="0">
                <a:solidFill>
                  <a:srgbClr val="FF0000"/>
                </a:solidFill>
              </a:rPr>
              <a:t>ของ </a:t>
            </a:r>
            <a:r>
              <a:rPr lang="en-US" dirty="0" smtClean="0">
                <a:solidFill>
                  <a:srgbClr val="FF0000"/>
                </a:solidFill>
              </a:rPr>
              <a:t>Bell</a:t>
            </a:r>
            <a:r>
              <a:rPr lang="th-TH" dirty="0" smtClean="0">
                <a:solidFill>
                  <a:srgbClr val="FF0000"/>
                </a:solidFill>
              </a:rPr>
              <a:t/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จะได้ </a:t>
            </a:r>
            <a:r>
              <a:rPr lang="en-US" dirty="0" smtClean="0">
                <a:solidFill>
                  <a:srgbClr val="FF0000"/>
                </a:solidFill>
              </a:rPr>
              <a:t>|++&gt; </a:t>
            </a:r>
            <a:r>
              <a:rPr lang="th-TH" dirty="0" smtClean="0">
                <a:solidFill>
                  <a:srgbClr val="FF0000"/>
                </a:solidFill>
              </a:rPr>
              <a:t>เสมอ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5434" y="2251467"/>
            <a:ext cx="2390775" cy="22383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356739" y="2287587"/>
            <a:ext cx="1483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00B0F0"/>
                </a:solidFill>
              </a:rPr>
              <a:t>หรือ </a:t>
            </a:r>
            <a:r>
              <a:rPr lang="en-US" sz="2800" dirty="0" smtClean="0">
                <a:solidFill>
                  <a:srgbClr val="00B0F0"/>
                </a:solidFill>
              </a:rPr>
              <a:t>|++&gt;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56740" y="2822953"/>
            <a:ext cx="1483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rgbClr val="00B0F0"/>
                </a:solidFill>
              </a:rPr>
              <a:t>หรือ </a:t>
            </a:r>
            <a:r>
              <a:rPr lang="en-US" sz="2800" dirty="0" smtClean="0">
                <a:solidFill>
                  <a:srgbClr val="00B0F0"/>
                </a:solidFill>
              </a:rPr>
              <a:t>|+­-&gt;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56740" y="3385118"/>
            <a:ext cx="1483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rgbClr val="00B0F0"/>
                </a:solidFill>
              </a:rPr>
              <a:t>หรือ </a:t>
            </a:r>
            <a:r>
              <a:rPr lang="en-US" sz="2800" dirty="0" smtClean="0">
                <a:solidFill>
                  <a:srgbClr val="00B0F0"/>
                </a:solidFill>
              </a:rPr>
              <a:t>|-+&gt;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56740" y="3966622"/>
            <a:ext cx="1483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rgbClr val="00B0F0"/>
                </a:solidFill>
              </a:rPr>
              <a:t>หรือ </a:t>
            </a:r>
            <a:r>
              <a:rPr lang="en-US" sz="2800" dirty="0" smtClean="0">
                <a:solidFill>
                  <a:srgbClr val="00B0F0"/>
                </a:solidFill>
              </a:rPr>
              <a:t>|--&gt;</a:t>
            </a:r>
            <a:endParaRPr lang="en-US" sz="2800" dirty="0">
              <a:solidFill>
                <a:srgbClr val="00B0F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257880" y="2013831"/>
            <a:ext cx="433633" cy="2737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0751745" y="1974946"/>
            <a:ext cx="433633" cy="2737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9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1538" y="545813"/>
            <a:ext cx="1971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Basis </a:t>
            </a:r>
            <a:r>
              <a:rPr lang="th-TH" sz="3200" dirty="0" smtClean="0"/>
              <a:t>ปกติ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43013" y="1328738"/>
                <a:ext cx="2451569" cy="1679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013" y="1328738"/>
                <a:ext cx="2451569" cy="167975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71538" y="3604800"/>
            <a:ext cx="366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Basis </a:t>
            </a:r>
            <a:r>
              <a:rPr lang="th-TH" sz="3200" dirty="0" smtClean="0"/>
              <a:t>ของ </a:t>
            </a:r>
            <a:r>
              <a:rPr lang="en-US" sz="3200" dirty="0" smtClean="0"/>
              <a:t>Bell states</a:t>
            </a:r>
            <a:endParaRPr lang="th-TH" sz="3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43013" y="4387725"/>
                <a:ext cx="5851474" cy="18016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en-US" sz="28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28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013" y="4387725"/>
                <a:ext cx="5851474" cy="180164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883451" y="1983949"/>
            <a:ext cx="382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เขียนแบบ </a:t>
            </a:r>
            <a:r>
              <a:rPr lang="en-US" dirty="0" err="1" smtClean="0"/>
              <a:t>ket</a:t>
            </a:r>
            <a:r>
              <a:rPr lang="en-US" dirty="0" smtClean="0"/>
              <a:t> </a:t>
            </a:r>
            <a:r>
              <a:rPr lang="th-TH" dirty="0" smtClean="0"/>
              <a:t>คือ </a:t>
            </a:r>
            <a:r>
              <a:rPr lang="en-US" dirty="0" smtClean="0"/>
              <a:t>|00&gt; |01&gt; |10&gt; |11&gt;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241181" y="5103881"/>
            <a:ext cx="4495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เขียนแบบ </a:t>
            </a:r>
            <a:r>
              <a:rPr lang="en-US" dirty="0" err="1"/>
              <a:t>ket</a:t>
            </a:r>
            <a:r>
              <a:rPr lang="en-US" dirty="0"/>
              <a:t> </a:t>
            </a:r>
            <a:r>
              <a:rPr lang="th-TH" dirty="0" smtClean="0"/>
              <a:t>คือ </a:t>
            </a:r>
            <a:r>
              <a:rPr lang="en-US" dirty="0"/>
              <a:t>|++&gt; </a:t>
            </a:r>
            <a:r>
              <a:rPr lang="en-US" dirty="0" smtClean="0"/>
              <a:t>|+-&gt; |-+&gt; |--&gt;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78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95" y="495866"/>
            <a:ext cx="1098232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7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  <a:r>
              <a:rPr lang="en-US" sz="3200" dirty="0" smtClean="0"/>
              <a:t> </a:t>
            </a:r>
            <a:r>
              <a:rPr lang="en-US" sz="3200" dirty="0"/>
              <a:t>set of quantum gates is computationally universal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493" y="1148328"/>
            <a:ext cx="8741922" cy="522890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048076" y="3436070"/>
            <a:ext cx="26362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41822" y="1800520"/>
            <a:ext cx="3676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เป้าหมายคือทำให้มันเป็น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two</a:t>
            </a:r>
            <a:r>
              <a:rPr lang="th-TH" dirty="0" smtClean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level  matrices </a:t>
            </a:r>
            <a:r>
              <a:rPr lang="th-TH" dirty="0" smtClean="0">
                <a:solidFill>
                  <a:srgbClr val="FF0000"/>
                </a:solidFill>
              </a:rPr>
              <a:t>หลาย ๆ อัน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โดยแยกตัวประกอบ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th-TH" dirty="0" smtClean="0">
                <a:solidFill>
                  <a:srgbClr val="FF0000"/>
                </a:solidFill>
              </a:rPr>
              <a:t>ไม่มี </a:t>
            </a:r>
            <a:r>
              <a:rPr lang="en-US" dirty="0" smtClean="0">
                <a:solidFill>
                  <a:srgbClr val="FF0000"/>
                </a:solidFill>
              </a:rPr>
              <a:t>circuit </a:t>
            </a:r>
            <a:r>
              <a:rPr lang="th-TH" dirty="0" smtClean="0">
                <a:solidFill>
                  <a:srgbClr val="FF0000"/>
                </a:solidFill>
              </a:rPr>
              <a:t>ขนาด </a:t>
            </a:r>
            <a:r>
              <a:rPr lang="en-US" dirty="0" smtClean="0">
                <a:solidFill>
                  <a:srgbClr val="FF0000"/>
                </a:solidFill>
              </a:rPr>
              <a:t>3x3 </a:t>
            </a:r>
            <a:r>
              <a:rPr lang="th-TH" dirty="0" smtClean="0">
                <a:solidFill>
                  <a:srgbClr val="FF0000"/>
                </a:solidFill>
              </a:rPr>
              <a:t>ใช้เป็นตัวอย่างเท่านั้น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14649" y="2080807"/>
                <a:ext cx="1276119" cy="9637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</m:m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649" y="2080807"/>
                <a:ext cx="1276119" cy="96372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11"/>
          <p:cNvSpPr/>
          <p:nvPr/>
        </p:nvSpPr>
        <p:spPr>
          <a:xfrm>
            <a:off x="3667027" y="2558792"/>
            <a:ext cx="697584" cy="504919"/>
          </a:xfrm>
          <a:custGeom>
            <a:avLst/>
            <a:gdLst>
              <a:gd name="connsiteX0" fmla="*/ 584462 w 601469"/>
              <a:gd name="connsiteY0" fmla="*/ 504919 h 504919"/>
              <a:gd name="connsiteX1" fmla="*/ 527902 w 601469"/>
              <a:gd name="connsiteY1" fmla="*/ 71286 h 504919"/>
              <a:gd name="connsiteX2" fmla="*/ 0 w 601469"/>
              <a:gd name="connsiteY2" fmla="*/ 5299 h 504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469" h="504919">
                <a:moveTo>
                  <a:pt x="584462" y="504919"/>
                </a:moveTo>
                <a:cubicBezTo>
                  <a:pt x="604887" y="329737"/>
                  <a:pt x="625312" y="154556"/>
                  <a:pt x="527902" y="71286"/>
                </a:cubicBezTo>
                <a:cubicBezTo>
                  <a:pt x="430492" y="-11984"/>
                  <a:pt x="215246" y="-3343"/>
                  <a:pt x="0" y="5299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08962" y="1912461"/>
            <a:ext cx="1311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ทำกับ </a:t>
            </a:r>
            <a:r>
              <a:rPr lang="en-US" dirty="0" smtClean="0">
                <a:solidFill>
                  <a:srgbClr val="FF0000"/>
                </a:solidFill>
              </a:rPr>
              <a:t>2 state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เท่านั้น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6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41" y="637733"/>
            <a:ext cx="9742286" cy="565937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888871" y="3241141"/>
            <a:ext cx="2444436" cy="516047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234110" y="3765755"/>
            <a:ext cx="773400" cy="1740310"/>
          </a:xfrm>
          <a:custGeom>
            <a:avLst/>
            <a:gdLst>
              <a:gd name="connsiteX0" fmla="*/ 773400 w 773400"/>
              <a:gd name="connsiteY0" fmla="*/ 0 h 1740310"/>
              <a:gd name="connsiteX1" fmla="*/ 6484 w 773400"/>
              <a:gd name="connsiteY1" fmla="*/ 904568 h 1740310"/>
              <a:gd name="connsiteX2" fmla="*/ 468600 w 773400"/>
              <a:gd name="connsiteY2" fmla="*/ 1740310 h 174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3400" h="1740310">
                <a:moveTo>
                  <a:pt x="773400" y="0"/>
                </a:moveTo>
                <a:cubicBezTo>
                  <a:pt x="415342" y="307258"/>
                  <a:pt x="57284" y="614516"/>
                  <a:pt x="6484" y="904568"/>
                </a:cubicBezTo>
                <a:cubicBezTo>
                  <a:pt x="-44316" y="1194620"/>
                  <a:pt x="212142" y="1467465"/>
                  <a:pt x="468600" y="174031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34110" y="4569922"/>
            <a:ext cx="1554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(1) </a:t>
            </a:r>
            <a:r>
              <a:rPr lang="th-TH" dirty="0" smtClean="0">
                <a:solidFill>
                  <a:srgbClr val="FF0000"/>
                </a:solidFill>
              </a:rPr>
              <a:t>เพื่อให้ได้ 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33307" y="2254312"/>
            <a:ext cx="2752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(2) </a:t>
            </a:r>
            <a:r>
              <a:rPr lang="th-TH" dirty="0" smtClean="0">
                <a:solidFill>
                  <a:srgbClr val="FF0000"/>
                </a:solidFill>
              </a:rPr>
              <a:t>เพื่อให้เป็น </a:t>
            </a:r>
            <a:r>
              <a:rPr lang="en-US" dirty="0" smtClean="0">
                <a:solidFill>
                  <a:srgbClr val="FF0000"/>
                </a:solidFill>
              </a:rPr>
              <a:t>unitary matrix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495453" y="2388001"/>
            <a:ext cx="1846907" cy="300878"/>
          </a:xfrm>
          <a:custGeom>
            <a:avLst/>
            <a:gdLst>
              <a:gd name="connsiteX0" fmla="*/ 1846907 w 1846907"/>
              <a:gd name="connsiteY0" fmla="*/ 20221 h 300878"/>
              <a:gd name="connsiteX1" fmla="*/ 470781 w 1846907"/>
              <a:gd name="connsiteY1" fmla="*/ 29274 h 300878"/>
              <a:gd name="connsiteX2" fmla="*/ 0 w 1846907"/>
              <a:gd name="connsiteY2" fmla="*/ 300878 h 3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6907" h="300878">
                <a:moveTo>
                  <a:pt x="1846907" y="20221"/>
                </a:moveTo>
                <a:cubicBezTo>
                  <a:pt x="1312753" y="1359"/>
                  <a:pt x="778599" y="-17502"/>
                  <a:pt x="470781" y="29274"/>
                </a:cubicBezTo>
                <a:cubicBezTo>
                  <a:pt x="162963" y="76050"/>
                  <a:pt x="81481" y="188464"/>
                  <a:pt x="0" y="300878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687151" y="2412868"/>
            <a:ext cx="628049" cy="239797"/>
          </a:xfrm>
          <a:custGeom>
            <a:avLst/>
            <a:gdLst>
              <a:gd name="connsiteX0" fmla="*/ 628049 w 628049"/>
              <a:gd name="connsiteY0" fmla="*/ 4407 h 239797"/>
              <a:gd name="connsiteX1" fmla="*/ 93895 w 628049"/>
              <a:gd name="connsiteY1" fmla="*/ 31568 h 239797"/>
              <a:gd name="connsiteX2" fmla="*/ 3360 w 628049"/>
              <a:gd name="connsiteY2" fmla="*/ 239797 h 23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049" h="239797">
                <a:moveTo>
                  <a:pt x="628049" y="4407"/>
                </a:moveTo>
                <a:cubicBezTo>
                  <a:pt x="413029" y="-1629"/>
                  <a:pt x="198010" y="-7664"/>
                  <a:pt x="93895" y="31568"/>
                </a:cubicBezTo>
                <a:cubicBezTo>
                  <a:pt x="-10220" y="70800"/>
                  <a:pt x="-3430" y="155298"/>
                  <a:pt x="3360" y="239797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43959" y="3052606"/>
            <a:ext cx="2205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dirty="0" smtClean="0">
                <a:solidFill>
                  <a:srgbClr val="FF0000"/>
                </a:solidFill>
              </a:rPr>
              <a:t>วิธีการสร้าง </a:t>
            </a:r>
            <a:r>
              <a:rPr lang="en-US" dirty="0" err="1" smtClean="0">
                <a:solidFill>
                  <a:srgbClr val="FF0000"/>
                </a:solidFill>
              </a:rPr>
              <a:t>U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th-TH" dirty="0" smtClean="0">
                <a:solidFill>
                  <a:srgbClr val="FF0000"/>
                </a:solidFill>
              </a:rPr>
              <a:t>จะบังคับให้เป็น</a:t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two-level matrix </a:t>
            </a:r>
            <a:r>
              <a:rPr lang="th-TH" dirty="0" smtClean="0">
                <a:solidFill>
                  <a:srgbClr val="FF0000"/>
                </a:solidFill>
              </a:rPr>
              <a:t>เสมอ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2937" y="5135765"/>
            <a:ext cx="2447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ค่อย ๆ เติม </a:t>
            </a:r>
            <a:r>
              <a:rPr lang="en-US" dirty="0" smtClean="0">
                <a:solidFill>
                  <a:srgbClr val="FF0000"/>
                </a:solidFill>
              </a:rPr>
              <a:t>0 </a:t>
            </a:r>
            <a:r>
              <a:rPr lang="th-TH" dirty="0" smtClean="0">
                <a:solidFill>
                  <a:srgbClr val="FF0000"/>
                </a:solidFill>
              </a:rPr>
              <a:t>เข้าไป</a:t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ใน </a:t>
            </a:r>
            <a:r>
              <a:rPr lang="en-US" dirty="0" smtClean="0">
                <a:solidFill>
                  <a:srgbClr val="FF0000"/>
                </a:solidFill>
              </a:rPr>
              <a:t>matrix </a:t>
            </a:r>
            <a:r>
              <a:rPr lang="th-TH" dirty="0" smtClean="0">
                <a:solidFill>
                  <a:srgbClr val="FF0000"/>
                </a:solidFill>
              </a:rPr>
              <a:t>ทางขวา</a:t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จนเป็น </a:t>
            </a:r>
            <a:r>
              <a:rPr lang="en-US" dirty="0" smtClean="0">
                <a:solidFill>
                  <a:srgbClr val="FF0000"/>
                </a:solidFill>
              </a:rPr>
              <a:t>two-level matrix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77" y="901291"/>
            <a:ext cx="9876388" cy="493819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615493" y="5088795"/>
            <a:ext cx="3227607" cy="680409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60536" y="5839485"/>
            <a:ext cx="308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(1) </a:t>
            </a:r>
            <a:r>
              <a:rPr lang="th-TH" dirty="0" smtClean="0">
                <a:solidFill>
                  <a:srgbClr val="FF0000"/>
                </a:solidFill>
              </a:rPr>
              <a:t>เพื่อให้ </a:t>
            </a:r>
            <a:r>
              <a:rPr lang="en-US" dirty="0" smtClean="0">
                <a:solidFill>
                  <a:srgbClr val="FF0000"/>
                </a:solidFill>
              </a:rPr>
              <a:t>c’ </a:t>
            </a:r>
            <a:r>
              <a:rPr lang="th-TH" dirty="0" smtClean="0">
                <a:solidFill>
                  <a:srgbClr val="FF0000"/>
                </a:solidFill>
              </a:rPr>
              <a:t>เป็น 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15493" y="4147686"/>
            <a:ext cx="3227607" cy="680409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60536" y="3778354"/>
            <a:ext cx="308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(2) </a:t>
            </a:r>
            <a:r>
              <a:rPr lang="th-TH" dirty="0" smtClean="0">
                <a:solidFill>
                  <a:srgbClr val="FF0000"/>
                </a:solidFill>
              </a:rPr>
              <a:t>เพื่อให้เป็น </a:t>
            </a:r>
            <a:r>
              <a:rPr lang="en-US" dirty="0" smtClean="0">
                <a:solidFill>
                  <a:srgbClr val="FF0000"/>
                </a:solidFill>
              </a:rPr>
              <a:t>unitary matrix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2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60" y="950802"/>
            <a:ext cx="10185243" cy="489081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869259" y="4457200"/>
            <a:ext cx="1304540" cy="435312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81188" y="4521512"/>
            <a:ext cx="139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เพื่อให้ </a:t>
            </a:r>
            <a:r>
              <a:rPr lang="en-US" dirty="0" smtClean="0">
                <a:solidFill>
                  <a:srgbClr val="FF0000"/>
                </a:solidFill>
              </a:rPr>
              <a:t>f’’ </a:t>
            </a:r>
            <a:r>
              <a:rPr lang="th-TH" dirty="0" smtClean="0">
                <a:solidFill>
                  <a:srgbClr val="FF0000"/>
                </a:solidFill>
              </a:rPr>
              <a:t>เป็น 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69259" y="4020211"/>
            <a:ext cx="1304540" cy="435312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81188" y="4053201"/>
            <a:ext cx="2251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เพื่อให้เป็น </a:t>
            </a:r>
            <a:r>
              <a:rPr lang="en-US" dirty="0" smtClean="0">
                <a:solidFill>
                  <a:srgbClr val="FF0000"/>
                </a:solidFill>
              </a:rPr>
              <a:t>unitary matrix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Controlled </a:t>
            </a:r>
            <a:r>
              <a:rPr lang="en-US" sz="3200" b="1" dirty="0"/>
              <a:t>P</a:t>
            </a:r>
            <a:r>
              <a:rPr lang="en-US" sz="3200" b="1" dirty="0" smtClean="0"/>
              <a:t>hase Shift Gate</a:t>
            </a:r>
            <a:endParaRPr lang="en-US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60" y="2069007"/>
            <a:ext cx="7870667" cy="38430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960" y="1137384"/>
            <a:ext cx="9056025" cy="5510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438" y="6020392"/>
            <a:ext cx="2135748" cy="69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2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547" y="269570"/>
            <a:ext cx="10098056" cy="387111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86715"/>
              </p:ext>
            </p:extLst>
          </p:nvPr>
        </p:nvGraphicFramePr>
        <p:xfrm>
          <a:off x="1995575" y="4405546"/>
          <a:ext cx="8127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Circuit Size (#qubits)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Matrix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4×4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8×8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16×16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32×32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×2</a:t>
                      </a:r>
                      <a:r>
                        <a:rPr lang="en-US" sz="1800" kern="1200" baseline="300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en-US" sz="1800" kern="1200" baseline="300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(2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n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- 1)2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/2</a:t>
                      </a:r>
                      <a:endParaRPr lang="en-US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01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747" y="524913"/>
            <a:ext cx="9928796" cy="298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8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025316" y="1636262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316" y="1636262"/>
                <a:ext cx="792000" cy="7920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025316" y="2429312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316" y="2429312"/>
                <a:ext cx="792000" cy="7920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5025316" y="3221312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316" y="3221312"/>
                <a:ext cx="792000" cy="792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025316" y="4014362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316" y="4014362"/>
                <a:ext cx="792000" cy="7920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5817316" y="1636262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316" y="1636262"/>
                <a:ext cx="792000" cy="7920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5817316" y="2429312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316" y="2429312"/>
                <a:ext cx="792000" cy="7920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5817316" y="3221312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316" y="3221312"/>
                <a:ext cx="792000" cy="7920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817316" y="4014362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316" y="4014362"/>
                <a:ext cx="792000" cy="7920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6609316" y="1636262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316" y="1636262"/>
                <a:ext cx="792000" cy="7920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6609316" y="2429312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316" y="2429312"/>
                <a:ext cx="792000" cy="79200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6609316" y="3221312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316" y="3221312"/>
                <a:ext cx="792000" cy="7920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6609316" y="4014362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316" y="4014362"/>
                <a:ext cx="792000" cy="79200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7401316" y="1636262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316" y="1636262"/>
                <a:ext cx="792000" cy="79200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7401316" y="2429312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316" y="2429312"/>
                <a:ext cx="792000" cy="79200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7401316" y="3221312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316" y="3221312"/>
                <a:ext cx="792000" cy="79200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7401316" y="4014362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316" y="4014362"/>
                <a:ext cx="792000" cy="79200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299721" y="2616650"/>
                <a:ext cx="1329595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721" y="2616650"/>
                <a:ext cx="1329595" cy="101431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78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443250" y="126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50" y="126776"/>
                <a:ext cx="792000" cy="7920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443250" y="919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50" y="919826"/>
                <a:ext cx="792000" cy="7920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443250" y="1711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50" y="1711826"/>
                <a:ext cx="792000" cy="792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443250" y="25048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50" y="2504876"/>
                <a:ext cx="792000" cy="7920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443250" y="350973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50" y="3509735"/>
                <a:ext cx="792000" cy="7920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443250" y="430278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50" y="4302785"/>
                <a:ext cx="792000" cy="7920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3443250" y="509478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50" y="5094785"/>
                <a:ext cx="792000" cy="7920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443250" y="588783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50" y="5887835"/>
                <a:ext cx="792000" cy="7920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235250" y="126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50" y="126776"/>
                <a:ext cx="792000" cy="7920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4235250" y="919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50" y="919826"/>
                <a:ext cx="792000" cy="79200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235250" y="1711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50" y="1711826"/>
                <a:ext cx="792000" cy="79200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235250" y="25048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50" y="2504876"/>
                <a:ext cx="792000" cy="79200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4235250" y="350973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50" y="3509735"/>
                <a:ext cx="792000" cy="79200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4235250" y="430278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50" y="4302785"/>
                <a:ext cx="792000" cy="79200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4235250" y="509478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50" y="5094785"/>
                <a:ext cx="792000" cy="79200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4235250" y="588783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50" y="5887835"/>
                <a:ext cx="792000" cy="79200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027250" y="126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50" y="126776"/>
                <a:ext cx="792000" cy="79200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5027250" y="919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50" y="919826"/>
                <a:ext cx="792000" cy="79200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5027250" y="1711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50" y="1711826"/>
                <a:ext cx="792000" cy="79200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5027250" y="25048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50" y="2504876"/>
                <a:ext cx="792000" cy="79200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5027250" y="350973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50" y="3509735"/>
                <a:ext cx="792000" cy="79200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5027250" y="430278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50" y="4302785"/>
                <a:ext cx="792000" cy="79200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5027250" y="509478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50" y="5094785"/>
                <a:ext cx="792000" cy="79200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5027250" y="588783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50" y="5887835"/>
                <a:ext cx="792000" cy="792000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5819250" y="126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50" y="126776"/>
                <a:ext cx="792000" cy="792000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5819250" y="919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50" y="919826"/>
                <a:ext cx="792000" cy="792000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5819250" y="1711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50" y="1711826"/>
                <a:ext cx="792000" cy="792000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5819250" y="25048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50" y="2504876"/>
                <a:ext cx="792000" cy="792000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5819250" y="350973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50" y="3509735"/>
                <a:ext cx="792000" cy="792000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5819250" y="430278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50" y="4302785"/>
                <a:ext cx="792000" cy="792000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5819250" y="509478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50" y="5094785"/>
                <a:ext cx="792000" cy="792000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5819250" y="588783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50" y="5887835"/>
                <a:ext cx="792000" cy="792000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1059534" y="1093509"/>
                <a:ext cx="2156345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34" y="1093509"/>
                <a:ext cx="2156345" cy="1014317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6866452" y="1093509"/>
                <a:ext cx="53679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452" y="1093509"/>
                <a:ext cx="536798" cy="1014317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7658452" y="126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452" y="126776"/>
                <a:ext cx="792000" cy="792000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7658452" y="919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452" y="919826"/>
                <a:ext cx="792000" cy="792000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7658452" y="1711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452" y="1711826"/>
                <a:ext cx="792000" cy="792000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7658452" y="25048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452" y="2504876"/>
                <a:ext cx="792000" cy="792000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8450452" y="126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452" y="126776"/>
                <a:ext cx="792000" cy="792000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8450452" y="919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452" y="919826"/>
                <a:ext cx="792000" cy="792000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8450452" y="1711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452" y="1711826"/>
                <a:ext cx="792000" cy="792000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8450452" y="25048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452" y="2504876"/>
                <a:ext cx="792000" cy="792000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/>
              <p:cNvSpPr/>
              <p:nvPr/>
            </p:nvSpPr>
            <p:spPr>
              <a:xfrm>
                <a:off x="9242452" y="126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0" name="Rectangle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452" y="126776"/>
                <a:ext cx="792000" cy="792000"/>
              </a:xfrm>
              <a:prstGeom prst="rect">
                <a:avLst/>
              </a:prstGeom>
              <a:blipFill rotWithShape="0">
                <a:blip r:embed="rId4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9242452" y="919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452" y="919826"/>
                <a:ext cx="792000" cy="792000"/>
              </a:xfrm>
              <a:prstGeom prst="rect">
                <a:avLst/>
              </a:prstGeom>
              <a:blipFill rotWithShape="0">
                <a:blip r:embed="rId4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9242452" y="1711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452" y="1711826"/>
                <a:ext cx="792000" cy="792000"/>
              </a:xfrm>
              <a:prstGeom prst="rect">
                <a:avLst/>
              </a:prstGeom>
              <a:blipFill rotWithShape="0">
                <a:blip r:embed="rId4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9242452" y="25048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452" y="2504876"/>
                <a:ext cx="792000" cy="792000"/>
              </a:xfrm>
              <a:prstGeom prst="rect">
                <a:avLst/>
              </a:prstGeom>
              <a:blipFill rotWithShape="0">
                <a:blip r:embed="rId4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10034452" y="126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452" y="126776"/>
                <a:ext cx="792000" cy="792000"/>
              </a:xfrm>
              <a:prstGeom prst="rect">
                <a:avLst/>
              </a:prstGeom>
              <a:blipFill rotWithShape="0">
                <a:blip r:embed="rId4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10034452" y="919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452" y="919826"/>
                <a:ext cx="792000" cy="792000"/>
              </a:xfrm>
              <a:prstGeom prst="rect">
                <a:avLst/>
              </a:prstGeom>
              <a:blipFill rotWithShape="0">
                <a:blip r:embed="rId4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10034452" y="1711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452" y="1711826"/>
                <a:ext cx="792000" cy="792000"/>
              </a:xfrm>
              <a:prstGeom prst="rect">
                <a:avLst/>
              </a:prstGeom>
              <a:blipFill rotWithShape="0">
                <a:blip r:embed="rId4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10034452" y="25048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452" y="2504876"/>
                <a:ext cx="792000" cy="792000"/>
              </a:xfrm>
              <a:prstGeom prst="rect">
                <a:avLst/>
              </a:prstGeom>
              <a:blipFill rotWithShape="0">
                <a:blip r:embed="rId5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1059534" y="4476468"/>
                <a:ext cx="2156345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34" y="4476468"/>
                <a:ext cx="2156345" cy="1014317"/>
              </a:xfrm>
              <a:prstGeom prst="rect">
                <a:avLst/>
              </a:prstGeom>
              <a:blipFill rotWithShape="0"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>
          <a:xfrm>
            <a:off x="1756229" y="487965"/>
            <a:ext cx="1625600" cy="847349"/>
          </a:xfrm>
          <a:custGeom>
            <a:avLst/>
            <a:gdLst>
              <a:gd name="connsiteX0" fmla="*/ 0 w 1625600"/>
              <a:gd name="connsiteY0" fmla="*/ 847349 h 847349"/>
              <a:gd name="connsiteX1" fmla="*/ 435428 w 1625600"/>
              <a:gd name="connsiteY1" fmla="*/ 107121 h 847349"/>
              <a:gd name="connsiteX2" fmla="*/ 1625600 w 1625600"/>
              <a:gd name="connsiteY2" fmla="*/ 20035 h 84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847349">
                <a:moveTo>
                  <a:pt x="0" y="847349"/>
                </a:moveTo>
                <a:cubicBezTo>
                  <a:pt x="82247" y="546178"/>
                  <a:pt x="164495" y="245007"/>
                  <a:pt x="435428" y="107121"/>
                </a:cubicBezTo>
                <a:cubicBezTo>
                  <a:pt x="706361" y="-30765"/>
                  <a:pt x="1165980" y="-5365"/>
                  <a:pt x="1625600" y="20035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806574" y="1093509"/>
            <a:ext cx="409305" cy="1014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8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443247" y="126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47" y="126776"/>
                <a:ext cx="792000" cy="792000"/>
              </a:xfrm>
              <a:prstGeom prst="rect">
                <a:avLst/>
              </a:prstGeom>
              <a:blipFill rotWithShape="0">
                <a:blip r:embed="rId2"/>
                <a:stretch>
                  <a:fillRect b="-22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443247" y="919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47" y="919826"/>
                <a:ext cx="792000" cy="7920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443247" y="1711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47" y="1711826"/>
                <a:ext cx="792000" cy="792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443247" y="25048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47" y="2504876"/>
                <a:ext cx="792000" cy="7920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443247" y="350973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47" y="3509735"/>
                <a:ext cx="792000" cy="7920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443247" y="430278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47" y="4302785"/>
                <a:ext cx="792000" cy="7920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3443247" y="509478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47" y="5094785"/>
                <a:ext cx="792000" cy="7920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443247" y="588783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47" y="5887835"/>
                <a:ext cx="792000" cy="7920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235247" y="126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47" y="126776"/>
                <a:ext cx="792000" cy="7920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4235247" y="919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47" y="919826"/>
                <a:ext cx="792000" cy="79200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235247" y="1711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47" y="1711826"/>
                <a:ext cx="792000" cy="79200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235247" y="25048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47" y="2504876"/>
                <a:ext cx="792000" cy="79200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4235247" y="350973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47" y="3509735"/>
                <a:ext cx="792000" cy="79200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4235247" y="430278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47" y="4302785"/>
                <a:ext cx="792000" cy="79200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4235247" y="509478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47" y="5094785"/>
                <a:ext cx="792000" cy="79200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4235247" y="588783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47" y="5887835"/>
                <a:ext cx="792000" cy="79200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027247" y="126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47" y="126776"/>
                <a:ext cx="792000" cy="79200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5027247" y="919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47" y="919826"/>
                <a:ext cx="792000" cy="79200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5027247" y="1711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47" y="1711826"/>
                <a:ext cx="792000" cy="792000"/>
              </a:xfrm>
              <a:prstGeom prst="rect">
                <a:avLst/>
              </a:prstGeom>
              <a:blipFill rotWithShape="0">
                <a:blip r:embed="rId20"/>
                <a:stretch>
                  <a:fillRect b="-22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5027247" y="25048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47" y="2504876"/>
                <a:ext cx="792000" cy="79200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5027247" y="350973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47" y="3509735"/>
                <a:ext cx="792000" cy="79200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5027247" y="430278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47" y="4302785"/>
                <a:ext cx="792000" cy="79200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5027247" y="509478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47" y="5094785"/>
                <a:ext cx="792000" cy="792000"/>
              </a:xfrm>
              <a:prstGeom prst="rect">
                <a:avLst/>
              </a:prstGeom>
              <a:blipFill rotWithShape="0">
                <a:blip r:embed="rId24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5027247" y="588783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47" y="5887835"/>
                <a:ext cx="792000" cy="792000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5819247" y="126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47" y="126776"/>
                <a:ext cx="792000" cy="792000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5819247" y="919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47" y="919826"/>
                <a:ext cx="792000" cy="792000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5819247" y="1711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47" y="1711826"/>
                <a:ext cx="792000" cy="792000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5819247" y="25048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47" y="2504876"/>
                <a:ext cx="792000" cy="792000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5819247" y="350973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47" y="3509735"/>
                <a:ext cx="792000" cy="792000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5819247" y="430278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47" y="4302785"/>
                <a:ext cx="792000" cy="792000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5819247" y="509478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47" y="5094785"/>
                <a:ext cx="792000" cy="792000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5819247" y="588783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47" y="5887835"/>
                <a:ext cx="792000" cy="792000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1059531" y="1093509"/>
                <a:ext cx="2156345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31" y="1093509"/>
                <a:ext cx="2156345" cy="1014317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6866449" y="1093509"/>
                <a:ext cx="53679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449" y="1093509"/>
                <a:ext cx="536798" cy="1014317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1059531" y="4476468"/>
                <a:ext cx="2156345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31" y="4476468"/>
                <a:ext cx="2156345" cy="1014317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7658449" y="128909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449" y="128909"/>
                <a:ext cx="792000" cy="792000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7658449" y="921959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449" y="921959"/>
                <a:ext cx="792000" cy="792000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7658449" y="1713959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449" y="1713959"/>
                <a:ext cx="792000" cy="792000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7658449" y="2507009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449" y="2507009"/>
                <a:ext cx="792000" cy="792000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8450449" y="128909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449" y="128909"/>
                <a:ext cx="792000" cy="792000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8450449" y="921959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449" y="921959"/>
                <a:ext cx="792000" cy="792000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8450449" y="1713959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449" y="1713959"/>
                <a:ext cx="792000" cy="792000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8450449" y="2507009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449" y="2507009"/>
                <a:ext cx="792000" cy="792000"/>
              </a:xfrm>
              <a:prstGeom prst="rect">
                <a:avLst/>
              </a:prstGeom>
              <a:blipFill rotWithShape="0">
                <a:blip r:embed="rId4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9242449" y="128909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449" y="128909"/>
                <a:ext cx="792000" cy="792000"/>
              </a:xfrm>
              <a:prstGeom prst="rect">
                <a:avLst/>
              </a:prstGeom>
              <a:blipFill rotWithShape="0">
                <a:blip r:embed="rId4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9242449" y="921959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449" y="921959"/>
                <a:ext cx="792000" cy="792000"/>
              </a:xfrm>
              <a:prstGeom prst="rect">
                <a:avLst/>
              </a:prstGeom>
              <a:blipFill rotWithShape="0">
                <a:blip r:embed="rId4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9242449" y="1713959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449" y="1713959"/>
                <a:ext cx="792000" cy="792000"/>
              </a:xfrm>
              <a:prstGeom prst="rect">
                <a:avLst/>
              </a:prstGeom>
              <a:blipFill rotWithShape="0">
                <a:blip r:embed="rId4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9242449" y="2507009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449" y="2507009"/>
                <a:ext cx="792000" cy="792000"/>
              </a:xfrm>
              <a:prstGeom prst="rect">
                <a:avLst/>
              </a:prstGeom>
              <a:blipFill rotWithShape="0">
                <a:blip r:embed="rId4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10034449" y="128909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449" y="128909"/>
                <a:ext cx="792000" cy="792000"/>
              </a:xfrm>
              <a:prstGeom prst="rect">
                <a:avLst/>
              </a:prstGeom>
              <a:blipFill rotWithShape="0">
                <a:blip r:embed="rId4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10034449" y="921959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449" y="921959"/>
                <a:ext cx="792000" cy="792000"/>
              </a:xfrm>
              <a:prstGeom prst="rect">
                <a:avLst/>
              </a:prstGeom>
              <a:blipFill rotWithShape="0">
                <a:blip r:embed="rId5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10034449" y="1713959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449" y="1713959"/>
                <a:ext cx="792000" cy="792000"/>
              </a:xfrm>
              <a:prstGeom prst="rect">
                <a:avLst/>
              </a:prstGeom>
              <a:blipFill rotWithShape="0">
                <a:blip r:embed="rId5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10034449" y="2507009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449" y="2507009"/>
                <a:ext cx="792000" cy="792000"/>
              </a:xfrm>
              <a:prstGeom prst="rect">
                <a:avLst/>
              </a:prstGeom>
              <a:blipFill rotWithShape="0">
                <a:blip r:embed="rId5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Freeform 109"/>
          <p:cNvSpPr/>
          <p:nvPr/>
        </p:nvSpPr>
        <p:spPr>
          <a:xfrm>
            <a:off x="1378857" y="487965"/>
            <a:ext cx="2002972" cy="847349"/>
          </a:xfrm>
          <a:custGeom>
            <a:avLst/>
            <a:gdLst>
              <a:gd name="connsiteX0" fmla="*/ 0 w 1625600"/>
              <a:gd name="connsiteY0" fmla="*/ 847349 h 847349"/>
              <a:gd name="connsiteX1" fmla="*/ 435428 w 1625600"/>
              <a:gd name="connsiteY1" fmla="*/ 107121 h 847349"/>
              <a:gd name="connsiteX2" fmla="*/ 1625600 w 1625600"/>
              <a:gd name="connsiteY2" fmla="*/ 20035 h 84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847349">
                <a:moveTo>
                  <a:pt x="0" y="847349"/>
                </a:moveTo>
                <a:cubicBezTo>
                  <a:pt x="82247" y="546178"/>
                  <a:pt x="164495" y="245007"/>
                  <a:pt x="435428" y="107121"/>
                </a:cubicBezTo>
                <a:cubicBezTo>
                  <a:pt x="706361" y="-30765"/>
                  <a:pt x="1165980" y="-5365"/>
                  <a:pt x="1625600" y="20035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2806574" y="1093509"/>
            <a:ext cx="409305" cy="1014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4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443247" y="126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47" y="126776"/>
                <a:ext cx="792000" cy="7920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443247" y="919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47" y="919826"/>
                <a:ext cx="792000" cy="7920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443247" y="1711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47" y="1711826"/>
                <a:ext cx="792000" cy="792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443247" y="25048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47" y="2504876"/>
                <a:ext cx="792000" cy="7920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443247" y="350973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47" y="3509735"/>
                <a:ext cx="792000" cy="7920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443247" y="430278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47" y="4302785"/>
                <a:ext cx="792000" cy="7920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3443247" y="509478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47" y="5094785"/>
                <a:ext cx="792000" cy="7920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443247" y="588783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47" y="5887835"/>
                <a:ext cx="792000" cy="7920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235247" y="126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47" y="126776"/>
                <a:ext cx="792000" cy="7920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4235247" y="919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47" y="919826"/>
                <a:ext cx="792000" cy="79200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235247" y="1711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47" y="1711826"/>
                <a:ext cx="792000" cy="79200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235247" y="25048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47" y="2504876"/>
                <a:ext cx="792000" cy="79200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4235247" y="350973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47" y="3509735"/>
                <a:ext cx="792000" cy="79200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4235247" y="430278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47" y="4302785"/>
                <a:ext cx="792000" cy="79200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4235247" y="509478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47" y="5094785"/>
                <a:ext cx="792000" cy="79200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4235247" y="588783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47" y="5887835"/>
                <a:ext cx="792000" cy="79200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027247" y="126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47" y="126776"/>
                <a:ext cx="792000" cy="79200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5027247" y="919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47" y="919826"/>
                <a:ext cx="792000" cy="79200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5027247" y="1711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47" y="1711826"/>
                <a:ext cx="792000" cy="79200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5027247" y="25048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47" y="2504876"/>
                <a:ext cx="792000" cy="79200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5027247" y="350973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47" y="3509735"/>
                <a:ext cx="792000" cy="79200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5027247" y="430278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47" y="4302785"/>
                <a:ext cx="792000" cy="79200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5027247" y="509478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47" y="5094785"/>
                <a:ext cx="792000" cy="792000"/>
              </a:xfrm>
              <a:prstGeom prst="rect">
                <a:avLst/>
              </a:prstGeom>
              <a:blipFill rotWithShape="0">
                <a:blip r:embed="rId24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5027247" y="588783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47" y="5887835"/>
                <a:ext cx="792000" cy="792000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5819247" y="126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47" y="126776"/>
                <a:ext cx="792000" cy="792000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5819247" y="919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47" y="919826"/>
                <a:ext cx="792000" cy="792000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5819247" y="1711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47" y="1711826"/>
                <a:ext cx="792000" cy="792000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5819247" y="25048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47" y="2504876"/>
                <a:ext cx="792000" cy="792000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5819247" y="350973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47" y="3509735"/>
                <a:ext cx="792000" cy="792000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5819247" y="430278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47" y="4302785"/>
                <a:ext cx="792000" cy="792000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5819247" y="509478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47" y="5094785"/>
                <a:ext cx="792000" cy="792000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5819247" y="588783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47" y="5887835"/>
                <a:ext cx="792000" cy="792000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31655" y="1093509"/>
                <a:ext cx="2884221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55" y="1093509"/>
                <a:ext cx="2884221" cy="1014317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6866449" y="1093509"/>
                <a:ext cx="53679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449" y="1093509"/>
                <a:ext cx="536798" cy="1014317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1059531" y="4476468"/>
                <a:ext cx="2156345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31" y="4476468"/>
                <a:ext cx="2156345" cy="1014317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Freeform 109"/>
          <p:cNvSpPr/>
          <p:nvPr/>
        </p:nvSpPr>
        <p:spPr>
          <a:xfrm>
            <a:off x="914400" y="487965"/>
            <a:ext cx="2467429" cy="847349"/>
          </a:xfrm>
          <a:custGeom>
            <a:avLst/>
            <a:gdLst>
              <a:gd name="connsiteX0" fmla="*/ 0 w 1625600"/>
              <a:gd name="connsiteY0" fmla="*/ 847349 h 847349"/>
              <a:gd name="connsiteX1" fmla="*/ 435428 w 1625600"/>
              <a:gd name="connsiteY1" fmla="*/ 107121 h 847349"/>
              <a:gd name="connsiteX2" fmla="*/ 1625600 w 1625600"/>
              <a:gd name="connsiteY2" fmla="*/ 20035 h 84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847349">
                <a:moveTo>
                  <a:pt x="0" y="847349"/>
                </a:moveTo>
                <a:cubicBezTo>
                  <a:pt x="82247" y="546178"/>
                  <a:pt x="164495" y="245007"/>
                  <a:pt x="435428" y="107121"/>
                </a:cubicBezTo>
                <a:cubicBezTo>
                  <a:pt x="706361" y="-30765"/>
                  <a:pt x="1165980" y="-5365"/>
                  <a:pt x="1625600" y="20035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7658449" y="1257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449" y="125726"/>
                <a:ext cx="792000" cy="792000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7658449" y="918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449" y="918776"/>
                <a:ext cx="792000" cy="792000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7658449" y="1710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449" y="1710776"/>
                <a:ext cx="792000" cy="792000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7658449" y="2503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449" y="2503826"/>
                <a:ext cx="792000" cy="792000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8450449" y="1257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449" y="125726"/>
                <a:ext cx="792000" cy="792000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8450449" y="918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449" y="918776"/>
                <a:ext cx="792000" cy="792000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8450449" y="1710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449" y="1710776"/>
                <a:ext cx="792000" cy="792000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8450449" y="2503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449" y="2503826"/>
                <a:ext cx="792000" cy="792000"/>
              </a:xfrm>
              <a:prstGeom prst="rect">
                <a:avLst/>
              </a:prstGeom>
              <a:blipFill rotWithShape="0">
                <a:blip r:embed="rId4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9242449" y="1257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449" y="125726"/>
                <a:ext cx="792000" cy="792000"/>
              </a:xfrm>
              <a:prstGeom prst="rect">
                <a:avLst/>
              </a:prstGeom>
              <a:blipFill rotWithShape="0">
                <a:blip r:embed="rId4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/>
              <p:cNvSpPr/>
              <p:nvPr/>
            </p:nvSpPr>
            <p:spPr>
              <a:xfrm>
                <a:off x="9242449" y="918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0" name="Rectangle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449" y="918776"/>
                <a:ext cx="792000" cy="792000"/>
              </a:xfrm>
              <a:prstGeom prst="rect">
                <a:avLst/>
              </a:prstGeom>
              <a:blipFill rotWithShape="0">
                <a:blip r:embed="rId4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9242449" y="1710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449" y="1710776"/>
                <a:ext cx="792000" cy="792000"/>
              </a:xfrm>
              <a:prstGeom prst="rect">
                <a:avLst/>
              </a:prstGeom>
              <a:blipFill rotWithShape="0">
                <a:blip r:embed="rId47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9242449" y="2503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449" y="2503826"/>
                <a:ext cx="792000" cy="792000"/>
              </a:xfrm>
              <a:prstGeom prst="rect">
                <a:avLst/>
              </a:prstGeom>
              <a:blipFill rotWithShape="0">
                <a:blip r:embed="rId4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10034449" y="1257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449" y="125726"/>
                <a:ext cx="792000" cy="792000"/>
              </a:xfrm>
              <a:prstGeom prst="rect">
                <a:avLst/>
              </a:prstGeom>
              <a:blipFill rotWithShape="0">
                <a:blip r:embed="rId4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10034449" y="918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449" y="918776"/>
                <a:ext cx="792000" cy="792000"/>
              </a:xfrm>
              <a:prstGeom prst="rect">
                <a:avLst/>
              </a:prstGeom>
              <a:blipFill rotWithShape="0">
                <a:blip r:embed="rId5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10034449" y="1710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449" y="1710776"/>
                <a:ext cx="792000" cy="792000"/>
              </a:xfrm>
              <a:prstGeom prst="rect">
                <a:avLst/>
              </a:prstGeom>
              <a:blipFill rotWithShape="0">
                <a:blip r:embed="rId5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10034449" y="2503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449" y="2503826"/>
                <a:ext cx="792000" cy="792000"/>
              </a:xfrm>
              <a:prstGeom prst="rect">
                <a:avLst/>
              </a:prstGeom>
              <a:blipFill rotWithShape="0">
                <a:blip r:embed="rId5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822207" y="4691238"/>
                <a:ext cx="12322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207" y="4691238"/>
                <a:ext cx="1232242" cy="584775"/>
              </a:xfrm>
              <a:prstGeom prst="rect">
                <a:avLst/>
              </a:prstGeom>
              <a:blipFill rotWithShape="0"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75"/>
          <p:cNvSpPr/>
          <p:nvPr/>
        </p:nvSpPr>
        <p:spPr>
          <a:xfrm>
            <a:off x="2806574" y="1093509"/>
            <a:ext cx="409305" cy="1014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4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35994" y="438143"/>
                <a:ext cx="2986972" cy="6494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Sup>
                        <m:sSub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Sup>
                        <m:sSub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994" y="438143"/>
                <a:ext cx="2986972" cy="64940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35994" y="1821991"/>
                <a:ext cx="35781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th-TH" sz="3600" dirty="0" smtClean="0"/>
                  <a:t>เอา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th-TH" sz="3600" dirty="0" smtClean="0"/>
                  <a:t> ไปแยกตัวประกอบต่อ</a:t>
                </a:r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994" y="1821991"/>
                <a:ext cx="3578159" cy="553998"/>
              </a:xfrm>
              <a:prstGeom prst="rect">
                <a:avLst/>
              </a:prstGeom>
              <a:blipFill rotWithShape="0">
                <a:blip r:embed="rId3"/>
                <a:stretch>
                  <a:fillRect l="-7836" t="-20879" r="-6814" b="-52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35994" y="3110428"/>
                <a:ext cx="259840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994" y="3110428"/>
                <a:ext cx="2598404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35994" y="4398865"/>
                <a:ext cx="2599751" cy="6494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Sup>
                        <m:sSub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Sup>
                        <m:sSub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994" y="4398865"/>
                <a:ext cx="2599751" cy="64940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35994" y="5782713"/>
                <a:ext cx="4274953" cy="6494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Sup>
                        <m:sSub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Sup>
                        <m:sSub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Sup>
                        <m:sSub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Sup>
                        <m:sSub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Sup>
                        <m:sSub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994" y="5782713"/>
                <a:ext cx="4274953" cy="64940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59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299721" y="2616650"/>
                <a:ext cx="1308948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721" y="2616650"/>
                <a:ext cx="1308948" cy="101431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843422" y="1652360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422" y="1652360"/>
                <a:ext cx="792000" cy="7920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843422" y="2445410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422" y="2445410"/>
                <a:ext cx="792000" cy="792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843422" y="3237410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422" y="3237410"/>
                <a:ext cx="792000" cy="7920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843422" y="4030460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422" y="4030460"/>
                <a:ext cx="792000" cy="7920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635422" y="1652360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422" y="1652360"/>
                <a:ext cx="792000" cy="7920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635422" y="2445410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422" y="2445410"/>
                <a:ext cx="792000" cy="7920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635422" y="3237410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422" y="3237410"/>
                <a:ext cx="792000" cy="7920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635422" y="4030460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422" y="4030460"/>
                <a:ext cx="792000" cy="7920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427422" y="1652360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422" y="1652360"/>
                <a:ext cx="792000" cy="79200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427422" y="2445410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422" y="2445410"/>
                <a:ext cx="792000" cy="79200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427422" y="3237410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422" y="3237410"/>
                <a:ext cx="792000" cy="792000"/>
              </a:xfrm>
              <a:prstGeom prst="rect">
                <a:avLst/>
              </a:prstGeom>
              <a:blipFill rotWithShape="0">
                <a:blip r:embed="rId13"/>
                <a:stretch>
                  <a:fillRect b="-22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427422" y="4030460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422" y="4030460"/>
                <a:ext cx="792000" cy="79200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219422" y="1652360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422" y="1652360"/>
                <a:ext cx="792000" cy="79200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7219422" y="2445410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422" y="2445410"/>
                <a:ext cx="792000" cy="79200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219422" y="3237410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422" y="3237410"/>
                <a:ext cx="792000" cy="79200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7219422" y="4030460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422" y="4030460"/>
                <a:ext cx="792000" cy="79200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29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443250" y="126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50" y="126776"/>
                <a:ext cx="792000" cy="7920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443250" y="919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50" y="919826"/>
                <a:ext cx="792000" cy="7920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443250" y="1711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50" y="1711826"/>
                <a:ext cx="792000" cy="792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443250" y="25048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50" y="2504876"/>
                <a:ext cx="792000" cy="7920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443250" y="350973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50" y="3509735"/>
                <a:ext cx="792000" cy="7920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443250" y="430278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50" y="4302785"/>
                <a:ext cx="792000" cy="7920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3443250" y="509478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50" y="5094785"/>
                <a:ext cx="792000" cy="7920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443250" y="588783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50" y="5887835"/>
                <a:ext cx="792000" cy="7920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235250" y="126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50" y="126776"/>
                <a:ext cx="792000" cy="7920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4235250" y="919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50" y="919826"/>
                <a:ext cx="792000" cy="79200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235250" y="1711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50" y="1711826"/>
                <a:ext cx="792000" cy="79200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235250" y="25048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50" y="2504876"/>
                <a:ext cx="792000" cy="79200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4235250" y="350973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50" y="3509735"/>
                <a:ext cx="792000" cy="79200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4235250" y="430278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50" y="4302785"/>
                <a:ext cx="792000" cy="792000"/>
              </a:xfrm>
              <a:prstGeom prst="rect">
                <a:avLst/>
              </a:prstGeom>
              <a:blipFill rotWithShape="0">
                <a:blip r:embed="rId15"/>
                <a:stretch>
                  <a:fillRect b="-22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4235250" y="509478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50" y="5094785"/>
                <a:ext cx="792000" cy="79200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4235250" y="588783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50" y="5887835"/>
                <a:ext cx="792000" cy="79200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027250" y="126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50" y="126776"/>
                <a:ext cx="792000" cy="79200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5027250" y="919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50" y="919826"/>
                <a:ext cx="792000" cy="79200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5027250" y="1711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50" y="1711826"/>
                <a:ext cx="792000" cy="79200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5027250" y="25048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50" y="2504876"/>
                <a:ext cx="792000" cy="79200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5027250" y="350973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50" y="3509735"/>
                <a:ext cx="792000" cy="79200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5027250" y="430278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50" y="4302785"/>
                <a:ext cx="792000" cy="792000"/>
              </a:xfrm>
              <a:prstGeom prst="rect">
                <a:avLst/>
              </a:prstGeom>
              <a:blipFill rotWithShape="0">
                <a:blip r:embed="rId23"/>
                <a:stretch>
                  <a:fillRect b="-22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5027250" y="509478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50" y="5094785"/>
                <a:ext cx="792000" cy="79200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5027250" y="588783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50" y="5887835"/>
                <a:ext cx="792000" cy="792000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5819250" y="126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50" y="126776"/>
                <a:ext cx="792000" cy="792000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5819250" y="919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50" y="919826"/>
                <a:ext cx="792000" cy="792000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5819250" y="1711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50" y="1711826"/>
                <a:ext cx="792000" cy="792000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5819250" y="25048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50" y="2504876"/>
                <a:ext cx="792000" cy="792000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5819250" y="350973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50" y="3509735"/>
                <a:ext cx="792000" cy="792000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5819250" y="430278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50" y="4302785"/>
                <a:ext cx="792000" cy="792000"/>
              </a:xfrm>
              <a:prstGeom prst="rect">
                <a:avLst/>
              </a:prstGeom>
              <a:blipFill rotWithShape="0">
                <a:blip r:embed="rId31"/>
                <a:stretch>
                  <a:fillRect b="-22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5819250" y="509478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50" y="5094785"/>
                <a:ext cx="792000" cy="792000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5819250" y="588783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50" y="5887835"/>
                <a:ext cx="792000" cy="792000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1059534" y="1308279"/>
                <a:ext cx="21563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34" y="1308279"/>
                <a:ext cx="2156345" cy="584775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6866452" y="1093509"/>
                <a:ext cx="53679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452" y="1093509"/>
                <a:ext cx="536798" cy="1014317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1059534" y="4476468"/>
                <a:ext cx="2156345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34" y="4476468"/>
                <a:ext cx="2156345" cy="1014317"/>
              </a:xfrm>
              <a:prstGeom prst="rect">
                <a:avLst/>
              </a:prstGeom>
              <a:blipFill rotWithShape="0"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>
          <a:xfrm>
            <a:off x="2185988" y="487965"/>
            <a:ext cx="1195840" cy="847349"/>
          </a:xfrm>
          <a:custGeom>
            <a:avLst/>
            <a:gdLst>
              <a:gd name="connsiteX0" fmla="*/ 0 w 1625600"/>
              <a:gd name="connsiteY0" fmla="*/ 847349 h 847349"/>
              <a:gd name="connsiteX1" fmla="*/ 435428 w 1625600"/>
              <a:gd name="connsiteY1" fmla="*/ 107121 h 847349"/>
              <a:gd name="connsiteX2" fmla="*/ 1625600 w 1625600"/>
              <a:gd name="connsiteY2" fmla="*/ 20035 h 84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847349">
                <a:moveTo>
                  <a:pt x="0" y="847349"/>
                </a:moveTo>
                <a:cubicBezTo>
                  <a:pt x="82247" y="546178"/>
                  <a:pt x="164495" y="245007"/>
                  <a:pt x="435428" y="107121"/>
                </a:cubicBezTo>
                <a:cubicBezTo>
                  <a:pt x="706361" y="-30765"/>
                  <a:pt x="1165980" y="-5365"/>
                  <a:pt x="1625600" y="20035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7658452" y="126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452" y="126776"/>
                <a:ext cx="792000" cy="792000"/>
              </a:xfrm>
              <a:prstGeom prst="rect">
                <a:avLst/>
              </a:prstGeom>
              <a:blipFill rotWithShape="0">
                <a:blip r:embed="rId5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7658452" y="919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452" y="919826"/>
                <a:ext cx="792000" cy="792000"/>
              </a:xfrm>
              <a:prstGeom prst="rect">
                <a:avLst/>
              </a:prstGeom>
              <a:blipFill rotWithShape="0">
                <a:blip r:embed="rId5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7658452" y="1711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452" y="1711826"/>
                <a:ext cx="792000" cy="792000"/>
              </a:xfrm>
              <a:prstGeom prst="rect">
                <a:avLst/>
              </a:prstGeom>
              <a:blipFill rotWithShape="0">
                <a:blip r:embed="rId5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7658452" y="25048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452" y="2504876"/>
                <a:ext cx="792000" cy="792000"/>
              </a:xfrm>
              <a:prstGeom prst="rect">
                <a:avLst/>
              </a:prstGeom>
              <a:blipFill rotWithShape="0">
                <a:blip r:embed="rId5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8450452" y="126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452" y="126776"/>
                <a:ext cx="792000" cy="792000"/>
              </a:xfrm>
              <a:prstGeom prst="rect">
                <a:avLst/>
              </a:prstGeom>
              <a:blipFill rotWithShape="0">
                <a:blip r:embed="rId5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8450452" y="919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452" y="919826"/>
                <a:ext cx="792000" cy="792000"/>
              </a:xfrm>
              <a:prstGeom prst="rect">
                <a:avLst/>
              </a:prstGeom>
              <a:blipFill rotWithShape="0">
                <a:blip r:embed="rId5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8450452" y="1711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452" y="1711826"/>
                <a:ext cx="792000" cy="792000"/>
              </a:xfrm>
              <a:prstGeom prst="rect">
                <a:avLst/>
              </a:prstGeom>
              <a:blipFill rotWithShape="0">
                <a:blip r:embed="rId5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8450452" y="25048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452" y="2504876"/>
                <a:ext cx="792000" cy="792000"/>
              </a:xfrm>
              <a:prstGeom prst="rect">
                <a:avLst/>
              </a:prstGeom>
              <a:blipFill rotWithShape="0">
                <a:blip r:embed="rId5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9242452" y="126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452" y="126776"/>
                <a:ext cx="792000" cy="792000"/>
              </a:xfrm>
              <a:prstGeom prst="rect">
                <a:avLst/>
              </a:prstGeom>
              <a:blipFill rotWithShape="0">
                <a:blip r:embed="rId6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9242452" y="919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452" y="919826"/>
                <a:ext cx="792000" cy="792000"/>
              </a:xfrm>
              <a:prstGeom prst="rect">
                <a:avLst/>
              </a:prstGeom>
              <a:blipFill rotWithShape="0">
                <a:blip r:embed="rId6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9242452" y="1711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452" y="1711826"/>
                <a:ext cx="792000" cy="792000"/>
              </a:xfrm>
              <a:prstGeom prst="rect">
                <a:avLst/>
              </a:prstGeom>
              <a:blipFill rotWithShape="0">
                <a:blip r:embed="rId62"/>
                <a:stretch>
                  <a:fillRect b="-22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9242452" y="25048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452" y="2504876"/>
                <a:ext cx="792000" cy="792000"/>
              </a:xfrm>
              <a:prstGeom prst="rect">
                <a:avLst/>
              </a:prstGeom>
              <a:blipFill rotWithShape="0">
                <a:blip r:embed="rId6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10034452" y="126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452" y="126776"/>
                <a:ext cx="792000" cy="792000"/>
              </a:xfrm>
              <a:prstGeom prst="rect">
                <a:avLst/>
              </a:prstGeom>
              <a:blipFill rotWithShape="0">
                <a:blip r:embed="rId6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10034452" y="919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452" y="919826"/>
                <a:ext cx="792000" cy="792000"/>
              </a:xfrm>
              <a:prstGeom prst="rect">
                <a:avLst/>
              </a:prstGeom>
              <a:blipFill rotWithShape="0">
                <a:blip r:embed="rId6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10034452" y="1711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452" y="1711826"/>
                <a:ext cx="792000" cy="792000"/>
              </a:xfrm>
              <a:prstGeom prst="rect">
                <a:avLst/>
              </a:prstGeom>
              <a:blipFill rotWithShape="0">
                <a:blip r:embed="rId6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10034452" y="25048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452" y="2504876"/>
                <a:ext cx="792000" cy="792000"/>
              </a:xfrm>
              <a:prstGeom prst="rect">
                <a:avLst/>
              </a:prstGeom>
              <a:blipFill rotWithShape="0">
                <a:blip r:embed="rId6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318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443247" y="126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47" y="126776"/>
                <a:ext cx="792000" cy="7920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443247" y="919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47" y="919826"/>
                <a:ext cx="792000" cy="7920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443247" y="1711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47" y="1711826"/>
                <a:ext cx="792000" cy="792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443247" y="25048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47" y="2504876"/>
                <a:ext cx="792000" cy="7920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443247" y="350973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47" y="3509735"/>
                <a:ext cx="792000" cy="7920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443247" y="430278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47" y="4302785"/>
                <a:ext cx="792000" cy="7920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3443247" y="509478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47" y="5094785"/>
                <a:ext cx="792000" cy="7920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443247" y="588783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47" y="5887835"/>
                <a:ext cx="792000" cy="7920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235247" y="126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47" y="126776"/>
                <a:ext cx="792000" cy="7920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4235247" y="919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47" y="919826"/>
                <a:ext cx="792000" cy="792000"/>
              </a:xfrm>
              <a:prstGeom prst="rect">
                <a:avLst/>
              </a:prstGeom>
              <a:blipFill rotWithShape="0">
                <a:blip r:embed="rId11"/>
                <a:stretch>
                  <a:fillRect b="-22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235247" y="1711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47" y="1711826"/>
                <a:ext cx="792000" cy="79200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235247" y="25048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47" y="2504876"/>
                <a:ext cx="792000" cy="79200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4235247" y="350973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47" y="3509735"/>
                <a:ext cx="792000" cy="79200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4235247" y="430278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47" y="4302785"/>
                <a:ext cx="792000" cy="79200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4235247" y="509478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47" y="5094785"/>
                <a:ext cx="792000" cy="79200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4235247" y="588783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47" y="5887835"/>
                <a:ext cx="792000" cy="79200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027247" y="126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47" y="126776"/>
                <a:ext cx="792000" cy="79200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5027247" y="919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47" y="919826"/>
                <a:ext cx="792000" cy="79200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5027247" y="1711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47" y="1711826"/>
                <a:ext cx="792000" cy="79200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5027247" y="25048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47" y="2504876"/>
                <a:ext cx="792000" cy="79200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5027247" y="350973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47" y="3509735"/>
                <a:ext cx="792000" cy="79200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5027247" y="430278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47" y="4302785"/>
                <a:ext cx="792000" cy="79200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5027247" y="509478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47" y="5094785"/>
                <a:ext cx="792000" cy="79200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5027247" y="588783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47" y="5887835"/>
                <a:ext cx="792000" cy="792000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5819247" y="126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47" y="126776"/>
                <a:ext cx="792000" cy="792000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5819247" y="919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47" y="919826"/>
                <a:ext cx="792000" cy="792000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5819247" y="1711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47" y="1711826"/>
                <a:ext cx="792000" cy="792000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5819247" y="25048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47" y="2504876"/>
                <a:ext cx="792000" cy="792000"/>
              </a:xfrm>
              <a:prstGeom prst="rect">
                <a:avLst/>
              </a:prstGeom>
              <a:blipFill rotWithShape="0">
                <a:blip r:embed="rId29"/>
                <a:stretch>
                  <a:fillRect b="-22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5819247" y="350973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47" y="3509735"/>
                <a:ext cx="792000" cy="792000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5819247" y="430278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47" y="4302785"/>
                <a:ext cx="792000" cy="792000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5819247" y="509478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47" y="5094785"/>
                <a:ext cx="792000" cy="792000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5819247" y="5887835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ra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47" y="5887835"/>
                <a:ext cx="792000" cy="792000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1059531" y="1308279"/>
                <a:ext cx="21563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31" y="1308279"/>
                <a:ext cx="2156345" cy="584775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6866449" y="1093509"/>
                <a:ext cx="53679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449" y="1093509"/>
                <a:ext cx="536798" cy="1014317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1059531" y="4476468"/>
                <a:ext cx="2156345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31" y="4476468"/>
                <a:ext cx="2156345" cy="1014317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Freeform 109"/>
          <p:cNvSpPr/>
          <p:nvPr/>
        </p:nvSpPr>
        <p:spPr>
          <a:xfrm>
            <a:off x="1757363" y="487965"/>
            <a:ext cx="1624465" cy="847349"/>
          </a:xfrm>
          <a:custGeom>
            <a:avLst/>
            <a:gdLst>
              <a:gd name="connsiteX0" fmla="*/ 0 w 1625600"/>
              <a:gd name="connsiteY0" fmla="*/ 847349 h 847349"/>
              <a:gd name="connsiteX1" fmla="*/ 435428 w 1625600"/>
              <a:gd name="connsiteY1" fmla="*/ 107121 h 847349"/>
              <a:gd name="connsiteX2" fmla="*/ 1625600 w 1625600"/>
              <a:gd name="connsiteY2" fmla="*/ 20035 h 84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847349">
                <a:moveTo>
                  <a:pt x="0" y="847349"/>
                </a:moveTo>
                <a:cubicBezTo>
                  <a:pt x="82247" y="546178"/>
                  <a:pt x="164495" y="245007"/>
                  <a:pt x="435428" y="107121"/>
                </a:cubicBezTo>
                <a:cubicBezTo>
                  <a:pt x="706361" y="-30765"/>
                  <a:pt x="1165980" y="-5365"/>
                  <a:pt x="1625600" y="20035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7658449" y="126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449" y="126776"/>
                <a:ext cx="792000" cy="792000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7658449" y="919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449" y="919826"/>
                <a:ext cx="792000" cy="792000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7658449" y="1711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449" y="1711826"/>
                <a:ext cx="792000" cy="792000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7658449" y="25048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449" y="2504876"/>
                <a:ext cx="792000" cy="792000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8450449" y="126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449" y="126776"/>
                <a:ext cx="792000" cy="792000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8450449" y="919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449" y="919826"/>
                <a:ext cx="792000" cy="792000"/>
              </a:xfrm>
              <a:prstGeom prst="rect">
                <a:avLst/>
              </a:prstGeom>
              <a:blipFill rotWithShape="0">
                <a:blip r:embed="rId42"/>
                <a:stretch>
                  <a:fillRect b="-22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8450449" y="1711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449" y="1711826"/>
                <a:ext cx="792000" cy="792000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8450449" y="25048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449" y="2504876"/>
                <a:ext cx="792000" cy="792000"/>
              </a:xfrm>
              <a:prstGeom prst="rect">
                <a:avLst/>
              </a:prstGeom>
              <a:blipFill rotWithShape="0">
                <a:blip r:embed="rId4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9242449" y="126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449" y="126776"/>
                <a:ext cx="792000" cy="792000"/>
              </a:xfrm>
              <a:prstGeom prst="rect">
                <a:avLst/>
              </a:prstGeom>
              <a:blipFill rotWithShape="0">
                <a:blip r:embed="rId4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/>
              <p:cNvSpPr/>
              <p:nvPr/>
            </p:nvSpPr>
            <p:spPr>
              <a:xfrm>
                <a:off x="9242449" y="919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0" name="Rectangle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449" y="919826"/>
                <a:ext cx="792000" cy="792000"/>
              </a:xfrm>
              <a:prstGeom prst="rect">
                <a:avLst/>
              </a:prstGeom>
              <a:blipFill rotWithShape="0">
                <a:blip r:embed="rId46"/>
                <a:stretch>
                  <a:fillRect b="-22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9242449" y="1711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449" y="1711826"/>
                <a:ext cx="792000" cy="792000"/>
              </a:xfrm>
              <a:prstGeom prst="rect">
                <a:avLst/>
              </a:prstGeom>
              <a:blipFill rotWithShape="0">
                <a:blip r:embed="rId4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9242449" y="25048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449" y="2504876"/>
                <a:ext cx="792000" cy="792000"/>
              </a:xfrm>
              <a:prstGeom prst="rect">
                <a:avLst/>
              </a:prstGeom>
              <a:blipFill rotWithShape="0">
                <a:blip r:embed="rId4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10034449" y="126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449" y="126776"/>
                <a:ext cx="792000" cy="792000"/>
              </a:xfrm>
              <a:prstGeom prst="rect">
                <a:avLst/>
              </a:prstGeom>
              <a:blipFill rotWithShape="0">
                <a:blip r:embed="rId4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10034449" y="919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449" y="919826"/>
                <a:ext cx="792000" cy="792000"/>
              </a:xfrm>
              <a:prstGeom prst="rect">
                <a:avLst/>
              </a:prstGeom>
              <a:blipFill rotWithShape="0">
                <a:blip r:embed="rId50"/>
                <a:stretch>
                  <a:fillRect b="-22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10034449" y="1711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449" y="1711826"/>
                <a:ext cx="792000" cy="792000"/>
              </a:xfrm>
              <a:prstGeom prst="rect">
                <a:avLst/>
              </a:prstGeom>
              <a:blipFill rotWithShape="0">
                <a:blip r:embed="rId5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10034449" y="25048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449" y="2504876"/>
                <a:ext cx="792000" cy="792000"/>
              </a:xfrm>
              <a:prstGeom prst="rect">
                <a:avLst/>
              </a:prstGeom>
              <a:blipFill rotWithShape="0">
                <a:blip r:embed="rId5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018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84742" y="829003"/>
                <a:ext cx="3251852" cy="20289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3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742" y="829003"/>
                <a:ext cx="3251852" cy="202895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64" y="504969"/>
            <a:ext cx="3381375" cy="2619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378368" y="881709"/>
                <a:ext cx="613950" cy="1923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368" y="881709"/>
                <a:ext cx="613950" cy="19235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216098" y="949035"/>
                <a:ext cx="398699" cy="1856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mr>
                            </m:m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6098" y="949035"/>
                <a:ext cx="398699" cy="18562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713" y="3807398"/>
            <a:ext cx="2962275" cy="2486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98622" y="4658670"/>
                <a:ext cx="1287275" cy="8313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622" y="4658670"/>
                <a:ext cx="1287275" cy="83131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15492" y="4658670"/>
                <a:ext cx="958596" cy="821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</m:m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492" y="4658670"/>
                <a:ext cx="958596" cy="8211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82379" y="4884597"/>
                <a:ext cx="3366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379" y="4884597"/>
                <a:ext cx="336631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5455" r="-25455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627097" y="4054786"/>
                <a:ext cx="3251852" cy="20289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3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7097" y="4054786"/>
                <a:ext cx="3251852" cy="202895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885623" y="4788800"/>
            <a:ext cx="32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=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464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443247" y="126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47" y="126776"/>
                <a:ext cx="792000" cy="7920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443247" y="919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47" y="919826"/>
                <a:ext cx="792000" cy="7920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443247" y="1711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47" y="1711826"/>
                <a:ext cx="792000" cy="792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443247" y="25048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47" y="2504876"/>
                <a:ext cx="792000" cy="7920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235247" y="126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47" y="126776"/>
                <a:ext cx="792000" cy="7920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4235247" y="919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47" y="919826"/>
                <a:ext cx="792000" cy="79200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235247" y="1711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47" y="1711826"/>
                <a:ext cx="792000" cy="79200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235247" y="25048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47" y="2504876"/>
                <a:ext cx="792000" cy="79200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027247" y="126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47" y="126776"/>
                <a:ext cx="792000" cy="79200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5027247" y="919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47" y="919826"/>
                <a:ext cx="792000" cy="79200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5027247" y="1711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47" y="1711826"/>
                <a:ext cx="792000" cy="79200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5027247" y="25048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47" y="2504876"/>
                <a:ext cx="792000" cy="79200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5819247" y="126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47" y="126776"/>
                <a:ext cx="792000" cy="79200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5819247" y="919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47" y="919826"/>
                <a:ext cx="792000" cy="792000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5819247" y="1711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47" y="1711826"/>
                <a:ext cx="792000" cy="792000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5819247" y="25048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47" y="2504876"/>
                <a:ext cx="792000" cy="792000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71099" y="1308278"/>
                <a:ext cx="28842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99" y="1308278"/>
                <a:ext cx="2884221" cy="584775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6866449" y="1093509"/>
                <a:ext cx="53679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449" y="1093509"/>
                <a:ext cx="536798" cy="1014317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Freeform 109"/>
          <p:cNvSpPr/>
          <p:nvPr/>
        </p:nvSpPr>
        <p:spPr>
          <a:xfrm>
            <a:off x="1471613" y="487965"/>
            <a:ext cx="1910216" cy="847349"/>
          </a:xfrm>
          <a:custGeom>
            <a:avLst/>
            <a:gdLst>
              <a:gd name="connsiteX0" fmla="*/ 0 w 1625600"/>
              <a:gd name="connsiteY0" fmla="*/ 847349 h 847349"/>
              <a:gd name="connsiteX1" fmla="*/ 435428 w 1625600"/>
              <a:gd name="connsiteY1" fmla="*/ 107121 h 847349"/>
              <a:gd name="connsiteX2" fmla="*/ 1625600 w 1625600"/>
              <a:gd name="connsiteY2" fmla="*/ 20035 h 84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847349">
                <a:moveTo>
                  <a:pt x="0" y="847349"/>
                </a:moveTo>
                <a:cubicBezTo>
                  <a:pt x="82247" y="546178"/>
                  <a:pt x="164495" y="245007"/>
                  <a:pt x="435428" y="107121"/>
                </a:cubicBezTo>
                <a:cubicBezTo>
                  <a:pt x="706361" y="-30765"/>
                  <a:pt x="1165980" y="-5365"/>
                  <a:pt x="1625600" y="20035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7658449" y="126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449" y="126776"/>
                <a:ext cx="792000" cy="792000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7658449" y="919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449" y="919826"/>
                <a:ext cx="792000" cy="792000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7658449" y="1711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449" y="1711826"/>
                <a:ext cx="792000" cy="792000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7658449" y="25048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449" y="2504876"/>
                <a:ext cx="792000" cy="792000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8450449" y="126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449" y="126776"/>
                <a:ext cx="792000" cy="792000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8450449" y="919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449" y="919826"/>
                <a:ext cx="792000" cy="792000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8450449" y="1711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449" y="1711826"/>
                <a:ext cx="792000" cy="792000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8450449" y="25048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449" y="2504876"/>
                <a:ext cx="792000" cy="792000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9242449" y="126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449" y="126776"/>
                <a:ext cx="792000" cy="792000"/>
              </a:xfrm>
              <a:prstGeom prst="rect">
                <a:avLst/>
              </a:prstGeom>
              <a:blipFill rotWithShape="0">
                <a:blip r:embed="rId4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9242449" y="919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449" y="919826"/>
                <a:ext cx="792000" cy="792000"/>
              </a:xfrm>
              <a:prstGeom prst="rect">
                <a:avLst/>
              </a:prstGeom>
              <a:blipFill rotWithShape="0">
                <a:blip r:embed="rId4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9242449" y="1711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449" y="1711826"/>
                <a:ext cx="792000" cy="792000"/>
              </a:xfrm>
              <a:prstGeom prst="rect">
                <a:avLst/>
              </a:prstGeom>
              <a:blipFill rotWithShape="0">
                <a:blip r:embed="rId4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9242449" y="25048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24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449" y="2504876"/>
                <a:ext cx="792000" cy="792000"/>
              </a:xfrm>
              <a:prstGeom prst="rect">
                <a:avLst/>
              </a:prstGeom>
              <a:blipFill rotWithShape="0">
                <a:blip r:embed="rId4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10034449" y="1267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449" y="126776"/>
                <a:ext cx="792000" cy="792000"/>
              </a:xfrm>
              <a:prstGeom prst="rect">
                <a:avLst/>
              </a:prstGeom>
              <a:blipFill rotWithShape="0">
                <a:blip r:embed="rId4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10034449" y="919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449" y="919826"/>
                <a:ext cx="792000" cy="792000"/>
              </a:xfrm>
              <a:prstGeom prst="rect">
                <a:avLst/>
              </a:prstGeom>
              <a:blipFill rotWithShape="0">
                <a:blip r:embed="rId4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10034449" y="171182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449" y="1711826"/>
                <a:ext cx="792000" cy="792000"/>
              </a:xfrm>
              <a:prstGeom prst="rect">
                <a:avLst/>
              </a:prstGeom>
              <a:blipFill rotWithShape="0">
                <a:blip r:embed="rId5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10034449" y="2504876"/>
                <a:ext cx="792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449" y="2504876"/>
                <a:ext cx="792000" cy="792000"/>
              </a:xfrm>
              <a:prstGeom prst="rect">
                <a:avLst/>
              </a:prstGeom>
              <a:blipFill rotWithShape="0">
                <a:blip r:embed="rId5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11042586" y="1308279"/>
                <a:ext cx="9175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2586" y="1308279"/>
                <a:ext cx="917528" cy="584775"/>
              </a:xfrm>
              <a:prstGeom prst="rect">
                <a:avLst/>
              </a:prstGeom>
              <a:blipFill rotWithShape="0"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3443247" y="3765091"/>
                <a:ext cx="4607352" cy="2960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th-TH" sz="3600" dirty="0" smtClean="0"/>
                  <a:t>รู้</a:t>
                </a: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h-TH" sz="3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h-TH" sz="3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th-TH" sz="3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h-TH" sz="3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h-TH" sz="3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th-TH" sz="3600" dirty="0" smtClean="0"/>
                  <a:t> แล้ว</a:t>
                </a:r>
                <a:endParaRPr lang="en-US" sz="3600" dirty="0"/>
              </a:p>
              <a:p>
                <a:endParaRPr lang="en-US" sz="3600" dirty="0"/>
              </a:p>
              <a:p>
                <a:r>
                  <a:rPr lang="th-TH" sz="3600" dirty="0" smtClean="0"/>
                  <a:t>หา</a:t>
                </a: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</m:oMath>
                </a14:m>
                <a:r>
                  <a:rPr lang="th-TH" sz="3600" dirty="0" smtClean="0"/>
                  <a:t> ได้</a:t>
                </a:r>
              </a:p>
              <a:p>
                <a:endParaRPr lang="th-TH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Sup>
                        <m:sSub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Sup>
                        <m:sSub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Sup>
                        <m:sSub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Sup>
                        <m:sSub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Sup>
                        <m:sSub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47" y="3765091"/>
                <a:ext cx="4607352" cy="2960811"/>
              </a:xfrm>
              <a:prstGeom prst="rect">
                <a:avLst/>
              </a:prstGeom>
              <a:blipFill rotWithShape="0">
                <a:blip r:embed="rId53"/>
                <a:stretch>
                  <a:fillRect l="-6085" t="-3918" r="-5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824247" y="6278252"/>
            <a:ext cx="3403076" cy="36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ทีนี้จะสร้าง </a:t>
            </a:r>
            <a:r>
              <a:rPr lang="en-US" dirty="0" smtClean="0">
                <a:solidFill>
                  <a:srgbClr val="FF0000"/>
                </a:solidFill>
              </a:rPr>
              <a:t>two-level matrix </a:t>
            </a:r>
            <a:r>
              <a:rPr lang="th-TH" dirty="0" smtClean="0">
                <a:solidFill>
                  <a:srgbClr val="FF0000"/>
                </a:solidFill>
              </a:rPr>
              <a:t>แต่ละตัวยังไง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1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gray c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892177"/>
            <a:ext cx="6596063" cy="553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Gray Code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9162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Single qubit and CNOT gates are universal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771" y="1599224"/>
            <a:ext cx="9586790" cy="37157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21654" y="122989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ทำกับ </a:t>
            </a:r>
            <a:r>
              <a:rPr lang="en-US" dirty="0" smtClean="0">
                <a:solidFill>
                  <a:srgbClr val="FF0000"/>
                </a:solidFill>
              </a:rPr>
              <a:t>|000&gt; </a:t>
            </a:r>
            <a:r>
              <a:rPr lang="th-TH" dirty="0" smtClean="0">
                <a:solidFill>
                  <a:srgbClr val="FF0000"/>
                </a:solidFill>
              </a:rPr>
              <a:t>และ </a:t>
            </a:r>
            <a:r>
              <a:rPr lang="en-US" dirty="0" smtClean="0">
                <a:solidFill>
                  <a:srgbClr val="FF0000"/>
                </a:solidFill>
              </a:rPr>
              <a:t>|111&gt;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675696" y="1696064"/>
            <a:ext cx="383666" cy="38649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72126" y="1696063"/>
            <a:ext cx="383666" cy="38649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675696" y="4021393"/>
            <a:ext cx="383666" cy="38649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72126" y="4021392"/>
            <a:ext cx="383666" cy="38649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8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61" y="114298"/>
            <a:ext cx="8658225" cy="6595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05477" y="3957384"/>
            <a:ext cx="3114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ทำ </a:t>
            </a:r>
            <a:r>
              <a:rPr lang="en-US" dirty="0" smtClean="0">
                <a:solidFill>
                  <a:srgbClr val="FF0000"/>
                </a:solidFill>
              </a:rPr>
              <a:t>U </a:t>
            </a:r>
            <a:r>
              <a:rPr lang="th-TH" dirty="0" smtClean="0">
                <a:solidFill>
                  <a:srgbClr val="FF0000"/>
                </a:solidFill>
              </a:rPr>
              <a:t>กับ </a:t>
            </a:r>
            <a:r>
              <a:rPr lang="en-US" dirty="0" smtClean="0">
                <a:solidFill>
                  <a:srgbClr val="FF0000"/>
                </a:solidFill>
              </a:rPr>
              <a:t>|011&gt; </a:t>
            </a:r>
            <a:r>
              <a:rPr lang="th-TH" dirty="0" smtClean="0">
                <a:solidFill>
                  <a:srgbClr val="FF0000"/>
                </a:solidFill>
              </a:rPr>
              <a:t>และ </a:t>
            </a:r>
            <a:r>
              <a:rPr lang="en-US" dirty="0" smtClean="0">
                <a:solidFill>
                  <a:srgbClr val="FF0000"/>
                </a:solidFill>
              </a:rPr>
              <a:t>|111&gt;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29650" y="4981576"/>
            <a:ext cx="2957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สลับ</a:t>
            </a:r>
            <a:r>
              <a:rPr lang="en-US" dirty="0" smtClean="0">
                <a:solidFill>
                  <a:srgbClr val="FF0000"/>
                </a:solidFill>
              </a:rPr>
              <a:t>|011&gt; </a:t>
            </a:r>
            <a:r>
              <a:rPr lang="th-TH" dirty="0" smtClean="0">
                <a:solidFill>
                  <a:srgbClr val="FF0000"/>
                </a:solidFill>
              </a:rPr>
              <a:t>ไป </a:t>
            </a:r>
            <a:r>
              <a:rPr lang="en-US" dirty="0" smtClean="0">
                <a:solidFill>
                  <a:srgbClr val="FF0000"/>
                </a:solidFill>
              </a:rPr>
              <a:t>|000&gt; </a:t>
            </a:r>
            <a:r>
              <a:rPr lang="th-TH" dirty="0" smtClean="0">
                <a:solidFill>
                  <a:srgbClr val="FF0000"/>
                </a:solidFill>
              </a:rPr>
              <a:t>คืน</a:t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ก็คือทำ </a:t>
            </a:r>
            <a:r>
              <a:rPr lang="en-US" dirty="0" smtClean="0">
                <a:solidFill>
                  <a:srgbClr val="FF0000"/>
                </a:solidFill>
              </a:rPr>
              <a:t>U </a:t>
            </a:r>
            <a:r>
              <a:rPr lang="th-TH" dirty="0" smtClean="0">
                <a:solidFill>
                  <a:srgbClr val="FF0000"/>
                </a:solidFill>
              </a:rPr>
              <a:t>กับ </a:t>
            </a:r>
            <a:r>
              <a:rPr lang="en-US" dirty="0" smtClean="0">
                <a:solidFill>
                  <a:srgbClr val="FF0000"/>
                </a:solidFill>
              </a:rPr>
              <a:t>|000&gt; </a:t>
            </a:r>
            <a:r>
              <a:rPr lang="th-TH" dirty="0" smtClean="0">
                <a:solidFill>
                  <a:srgbClr val="FF0000"/>
                </a:solidFill>
              </a:rPr>
              <a:t>และ </a:t>
            </a:r>
            <a:r>
              <a:rPr lang="en-US" dirty="0" smtClean="0">
                <a:solidFill>
                  <a:srgbClr val="FF0000"/>
                </a:solidFill>
              </a:rPr>
              <a:t>|111&gt;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8300" y="4981576"/>
            <a:ext cx="1933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สลับ</a:t>
            </a:r>
            <a:r>
              <a:rPr lang="en-US" dirty="0" smtClean="0">
                <a:solidFill>
                  <a:srgbClr val="FF0000"/>
                </a:solidFill>
              </a:rPr>
              <a:t>|000&gt; </a:t>
            </a:r>
            <a:r>
              <a:rPr lang="th-TH" dirty="0" smtClean="0">
                <a:solidFill>
                  <a:srgbClr val="FF0000"/>
                </a:solidFill>
              </a:rPr>
              <a:t>กับ </a:t>
            </a:r>
            <a:r>
              <a:rPr lang="en-US" dirty="0" smtClean="0">
                <a:solidFill>
                  <a:srgbClr val="FF0000"/>
                </a:solidFill>
              </a:rPr>
              <a:t>|011&gt;</a:t>
            </a:r>
            <a:r>
              <a:rPr lang="th-TH" dirty="0" smtClean="0">
                <a:solidFill>
                  <a:srgbClr val="FF0000"/>
                </a:solidFill>
              </a:rPr>
              <a:t/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ก่อนทำ </a:t>
            </a:r>
            <a:r>
              <a:rPr lang="en-US" dirty="0" smtClean="0">
                <a:solidFill>
                  <a:srgbClr val="FF0000"/>
                </a:solidFill>
              </a:rPr>
              <a:t>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4" y="6098395"/>
            <a:ext cx="5857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CNOT </a:t>
            </a:r>
            <a:r>
              <a:rPr lang="th-TH" dirty="0" smtClean="0">
                <a:solidFill>
                  <a:srgbClr val="FF0000"/>
                </a:solidFill>
              </a:rPr>
              <a:t>ตัวแรกทำกับทั้ง </a:t>
            </a:r>
            <a:r>
              <a:rPr lang="en-US" dirty="0" smtClean="0">
                <a:solidFill>
                  <a:srgbClr val="FF0000"/>
                </a:solidFill>
              </a:rPr>
              <a:t>|000&gt; </a:t>
            </a:r>
            <a:r>
              <a:rPr lang="th-TH" dirty="0" smtClean="0">
                <a:solidFill>
                  <a:srgbClr val="FF0000"/>
                </a:solidFill>
              </a:rPr>
              <a:t>และ </a:t>
            </a:r>
            <a:r>
              <a:rPr lang="en-US" dirty="0" smtClean="0">
                <a:solidFill>
                  <a:srgbClr val="FF0000"/>
                </a:solidFill>
              </a:rPr>
              <a:t>|001&gt; </a:t>
            </a:r>
            <a:r>
              <a:rPr lang="th-TH" dirty="0" smtClean="0">
                <a:solidFill>
                  <a:srgbClr val="FF0000"/>
                </a:solidFill>
              </a:rPr>
              <a:t>แต่อันหลังไม่มีผลอะไร ลองคิดดู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036344" y="5881688"/>
            <a:ext cx="159544" cy="18335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2" idx="0"/>
          </p:cNvCxnSpPr>
          <p:nvPr/>
        </p:nvCxnSpPr>
        <p:spPr>
          <a:xfrm>
            <a:off x="5116116" y="5881688"/>
            <a:ext cx="1190" cy="190500"/>
          </a:xfrm>
          <a:prstGeom prst="lin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Straight Connector 10"/>
          <p:cNvCxnSpPr>
            <a:endCxn id="2" idx="6"/>
          </p:cNvCxnSpPr>
          <p:nvPr/>
        </p:nvCxnSpPr>
        <p:spPr>
          <a:xfrm>
            <a:off x="5036344" y="5973366"/>
            <a:ext cx="159544" cy="0"/>
          </a:xfrm>
          <a:prstGeom prst="lin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Oval 11"/>
          <p:cNvSpPr/>
          <p:nvPr/>
        </p:nvSpPr>
        <p:spPr>
          <a:xfrm>
            <a:off x="5545933" y="5253037"/>
            <a:ext cx="159544" cy="18335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2" idx="0"/>
          </p:cNvCxnSpPr>
          <p:nvPr/>
        </p:nvCxnSpPr>
        <p:spPr>
          <a:xfrm>
            <a:off x="5625705" y="5253037"/>
            <a:ext cx="1190" cy="190500"/>
          </a:xfrm>
          <a:prstGeom prst="lin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Straight Connector 13"/>
          <p:cNvCxnSpPr>
            <a:endCxn id="12" idx="6"/>
          </p:cNvCxnSpPr>
          <p:nvPr/>
        </p:nvCxnSpPr>
        <p:spPr>
          <a:xfrm>
            <a:off x="5545933" y="5344715"/>
            <a:ext cx="159544" cy="0"/>
          </a:xfrm>
          <a:prstGeom prst="lin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Oval 14"/>
          <p:cNvSpPr/>
          <p:nvPr/>
        </p:nvSpPr>
        <p:spPr>
          <a:xfrm>
            <a:off x="6765139" y="5253035"/>
            <a:ext cx="159544" cy="18335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5" idx="0"/>
          </p:cNvCxnSpPr>
          <p:nvPr/>
        </p:nvCxnSpPr>
        <p:spPr>
          <a:xfrm>
            <a:off x="6844911" y="5253035"/>
            <a:ext cx="1190" cy="190500"/>
          </a:xfrm>
          <a:prstGeom prst="lin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Straight Connector 16"/>
          <p:cNvCxnSpPr>
            <a:endCxn id="15" idx="6"/>
          </p:cNvCxnSpPr>
          <p:nvPr/>
        </p:nvCxnSpPr>
        <p:spPr>
          <a:xfrm>
            <a:off x="6765139" y="5344713"/>
            <a:ext cx="159544" cy="0"/>
          </a:xfrm>
          <a:prstGeom prst="lin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Oval 17"/>
          <p:cNvSpPr/>
          <p:nvPr/>
        </p:nvSpPr>
        <p:spPr>
          <a:xfrm>
            <a:off x="7279497" y="5881696"/>
            <a:ext cx="159544" cy="18335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0"/>
          </p:cNvCxnSpPr>
          <p:nvPr/>
        </p:nvCxnSpPr>
        <p:spPr>
          <a:xfrm>
            <a:off x="7359269" y="5881696"/>
            <a:ext cx="1190" cy="190500"/>
          </a:xfrm>
          <a:prstGeom prst="lin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Straight Connector 19"/>
          <p:cNvCxnSpPr>
            <a:endCxn id="18" idx="6"/>
          </p:cNvCxnSpPr>
          <p:nvPr/>
        </p:nvCxnSpPr>
        <p:spPr>
          <a:xfrm>
            <a:off x="7279497" y="5973374"/>
            <a:ext cx="159544" cy="0"/>
          </a:xfrm>
          <a:prstGeom prst="lin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Freeform 9"/>
          <p:cNvSpPr/>
          <p:nvPr/>
        </p:nvSpPr>
        <p:spPr>
          <a:xfrm>
            <a:off x="4202898" y="1445342"/>
            <a:ext cx="894204" cy="3108551"/>
          </a:xfrm>
          <a:custGeom>
            <a:avLst/>
            <a:gdLst>
              <a:gd name="connsiteX0" fmla="*/ 815171 w 815171"/>
              <a:gd name="connsiteY0" fmla="*/ 0 h 3060071"/>
              <a:gd name="connsiteX1" fmla="*/ 359 w 815171"/>
              <a:gd name="connsiteY1" fmla="*/ 688063 h 3060071"/>
              <a:gd name="connsiteX2" fmla="*/ 733690 w 815171"/>
              <a:gd name="connsiteY2" fmla="*/ 3060071 h 306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5171" h="3060071">
                <a:moveTo>
                  <a:pt x="815171" y="0"/>
                </a:moveTo>
                <a:cubicBezTo>
                  <a:pt x="414555" y="89025"/>
                  <a:pt x="13939" y="178051"/>
                  <a:pt x="359" y="688063"/>
                </a:cubicBezTo>
                <a:cubicBezTo>
                  <a:pt x="-13221" y="1198075"/>
                  <a:pt x="360234" y="2129073"/>
                  <a:pt x="733690" y="3060071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>
            <a:off x="5278170" y="1285592"/>
            <a:ext cx="144856" cy="34403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/>
          <p:cNvSpPr/>
          <p:nvPr/>
        </p:nvSpPr>
        <p:spPr>
          <a:xfrm>
            <a:off x="5278170" y="1655823"/>
            <a:ext cx="144856" cy="34403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524217" y="1809135"/>
            <a:ext cx="991680" cy="2703871"/>
          </a:xfrm>
          <a:custGeom>
            <a:avLst/>
            <a:gdLst>
              <a:gd name="connsiteX0" fmla="*/ 627886 w 991680"/>
              <a:gd name="connsiteY0" fmla="*/ 0 h 2703871"/>
              <a:gd name="connsiteX1" fmla="*/ 18286 w 991680"/>
              <a:gd name="connsiteY1" fmla="*/ 334297 h 2703871"/>
              <a:gd name="connsiteX2" fmla="*/ 234596 w 991680"/>
              <a:gd name="connsiteY2" fmla="*/ 1199536 h 2703871"/>
              <a:gd name="connsiteX3" fmla="*/ 991680 w 991680"/>
              <a:gd name="connsiteY3" fmla="*/ 2703871 h 270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1680" h="2703871">
                <a:moveTo>
                  <a:pt x="627886" y="0"/>
                </a:moveTo>
                <a:cubicBezTo>
                  <a:pt x="355860" y="67187"/>
                  <a:pt x="83834" y="134374"/>
                  <a:pt x="18286" y="334297"/>
                </a:cubicBezTo>
                <a:cubicBezTo>
                  <a:pt x="-47262" y="534220"/>
                  <a:pt x="72364" y="804607"/>
                  <a:pt x="234596" y="1199536"/>
                </a:cubicBezTo>
                <a:cubicBezTo>
                  <a:pt x="396828" y="1594465"/>
                  <a:pt x="694254" y="2149168"/>
                  <a:pt x="991680" y="2703871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604387" y="3854245"/>
            <a:ext cx="2507226" cy="2281084"/>
          </a:xfrm>
          <a:custGeom>
            <a:avLst/>
            <a:gdLst>
              <a:gd name="connsiteX0" fmla="*/ 0 w 2507226"/>
              <a:gd name="connsiteY0" fmla="*/ 304800 h 2281084"/>
              <a:gd name="connsiteX1" fmla="*/ 216310 w 2507226"/>
              <a:gd name="connsiteY1" fmla="*/ 668594 h 2281084"/>
              <a:gd name="connsiteX2" fmla="*/ 304800 w 2507226"/>
              <a:gd name="connsiteY2" fmla="*/ 1681316 h 2281084"/>
              <a:gd name="connsiteX3" fmla="*/ 383458 w 2507226"/>
              <a:gd name="connsiteY3" fmla="*/ 2241755 h 2281084"/>
              <a:gd name="connsiteX4" fmla="*/ 521110 w 2507226"/>
              <a:gd name="connsiteY4" fmla="*/ 2271252 h 2281084"/>
              <a:gd name="connsiteX5" fmla="*/ 825910 w 2507226"/>
              <a:gd name="connsiteY5" fmla="*/ 2281084 h 2281084"/>
              <a:gd name="connsiteX6" fmla="*/ 983226 w 2507226"/>
              <a:gd name="connsiteY6" fmla="*/ 1170039 h 2281084"/>
              <a:gd name="connsiteX7" fmla="*/ 943897 w 2507226"/>
              <a:gd name="connsiteY7" fmla="*/ 599768 h 2281084"/>
              <a:gd name="connsiteX8" fmla="*/ 2507226 w 2507226"/>
              <a:gd name="connsiteY8" fmla="*/ 442452 h 2281084"/>
              <a:gd name="connsiteX9" fmla="*/ 2467897 w 2507226"/>
              <a:gd name="connsiteY9" fmla="*/ 0 h 2281084"/>
              <a:gd name="connsiteX10" fmla="*/ 2094271 w 2507226"/>
              <a:gd name="connsiteY10" fmla="*/ 0 h 2281084"/>
              <a:gd name="connsiteX11" fmla="*/ 157316 w 2507226"/>
              <a:gd name="connsiteY11" fmla="*/ 58994 h 2281084"/>
              <a:gd name="connsiteX12" fmla="*/ 0 w 2507226"/>
              <a:gd name="connsiteY12" fmla="*/ 304800 h 228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07226" h="2281084">
                <a:moveTo>
                  <a:pt x="0" y="304800"/>
                </a:moveTo>
                <a:lnTo>
                  <a:pt x="216310" y="668594"/>
                </a:lnTo>
                <a:lnTo>
                  <a:pt x="304800" y="1681316"/>
                </a:lnTo>
                <a:lnTo>
                  <a:pt x="383458" y="2241755"/>
                </a:lnTo>
                <a:cubicBezTo>
                  <a:pt x="480529" y="2278157"/>
                  <a:pt x="434114" y="2271252"/>
                  <a:pt x="521110" y="2271252"/>
                </a:cubicBezTo>
                <a:lnTo>
                  <a:pt x="825910" y="2281084"/>
                </a:lnTo>
                <a:lnTo>
                  <a:pt x="983226" y="1170039"/>
                </a:lnTo>
                <a:lnTo>
                  <a:pt x="943897" y="599768"/>
                </a:lnTo>
                <a:lnTo>
                  <a:pt x="2507226" y="442452"/>
                </a:lnTo>
                <a:lnTo>
                  <a:pt x="2467897" y="0"/>
                </a:lnTo>
                <a:lnTo>
                  <a:pt x="2094271" y="0"/>
                </a:lnTo>
                <a:lnTo>
                  <a:pt x="157316" y="58994"/>
                </a:lnTo>
                <a:lnTo>
                  <a:pt x="0" y="304800"/>
                </a:lnTo>
                <a:close/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2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132" y="853004"/>
            <a:ext cx="2483594" cy="289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846" y="1479583"/>
            <a:ext cx="4032392" cy="16368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48922" y="4973216"/>
                <a:ext cx="9377223" cy="944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5400" dirty="0" smtClean="0">
                    <a:solidFill>
                      <a:srgbClr val="FF0000"/>
                    </a:solidFill>
                  </a:rPr>
                  <a:t>จะสร้าง</a:t>
                </a:r>
                <a:r>
                  <a:rPr lang="en-US" sz="5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5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</m:oMath>
                </a14:m>
                <a:r>
                  <a:rPr lang="th-TH" sz="5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5400" dirty="0" smtClean="0">
                    <a:solidFill>
                      <a:srgbClr val="FF0000"/>
                    </a:solidFill>
                  </a:rPr>
                  <a:t>(</a:t>
                </a:r>
                <a:r>
                  <a:rPr lang="th-TH" sz="5400" dirty="0" smtClean="0">
                    <a:solidFill>
                      <a:srgbClr val="FF0000"/>
                    </a:solidFill>
                  </a:rPr>
                  <a:t>โดยประมาณค่า</a:t>
                </a:r>
                <a:r>
                  <a:rPr lang="en-US" sz="5400" dirty="0" smtClean="0">
                    <a:solidFill>
                      <a:srgbClr val="FF0000"/>
                    </a:solidFill>
                  </a:rPr>
                  <a:t>)</a:t>
                </a:r>
                <a:r>
                  <a:rPr lang="th-TH" sz="5400" dirty="0" smtClean="0">
                    <a:solidFill>
                      <a:srgbClr val="FF0000"/>
                    </a:solidFill>
                  </a:rPr>
                  <a:t> ได้อย่างไร </a:t>
                </a:r>
                <a:r>
                  <a:rPr lang="en-US" sz="5400" dirty="0" smtClean="0">
                    <a:solidFill>
                      <a:srgbClr val="FF0000"/>
                    </a:solidFill>
                  </a:rPr>
                  <a:t>???</a:t>
                </a:r>
                <a:endParaRPr lang="en-US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922" y="4973216"/>
                <a:ext cx="9377223" cy="944041"/>
              </a:xfrm>
              <a:prstGeom prst="rect">
                <a:avLst/>
              </a:prstGeom>
              <a:blipFill rotWithShape="0">
                <a:blip r:embed="rId4"/>
                <a:stretch>
                  <a:fillRect l="-520" t="-23226" r="-520" b="-4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14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68" y="172015"/>
            <a:ext cx="11814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Can you sink this trick shot?</a:t>
            </a:r>
            <a:br>
              <a:rPr lang="en-US" sz="3200" b="1" dirty="0" smtClean="0"/>
            </a:br>
            <a:r>
              <a:rPr lang="en-US" sz="3200" b="1" dirty="0" smtClean="0"/>
              <a:t>How to Solve It: Modern Heuristics (p.45)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87" y="1506177"/>
            <a:ext cx="4076700" cy="489585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65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3037840" y="297543"/>
            <a:ext cx="0" cy="1654628"/>
          </a:xfrm>
          <a:prstGeom prst="lin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805940" y="1092200"/>
            <a:ext cx="12319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161540" y="1085850"/>
            <a:ext cx="876300" cy="67945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161539" y="419101"/>
            <a:ext cx="891890" cy="66675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326640" y="1001009"/>
            <a:ext cx="44450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𝛼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2323752" y="677422"/>
            <a:ext cx="44450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𝛽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3053428" y="830590"/>
            <a:ext cx="518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/>
              <a:t>มุมตกกระทบ</a:t>
            </a:r>
            <a:r>
              <a:rPr lang="en-US" sz="2800" dirty="0" smtClean="0"/>
              <a:t> (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𝛼</a:t>
            </a:r>
            <a:r>
              <a:rPr lang="en-US" sz="2800" dirty="0" smtClean="0"/>
              <a:t>) </a:t>
            </a:r>
            <a:r>
              <a:rPr lang="th-TH" sz="2800" dirty="0" smtClean="0"/>
              <a:t>เท่ากับมุมสะท้อน</a:t>
            </a:r>
            <a:r>
              <a:rPr lang="en-US" sz="2800" dirty="0" smtClean="0"/>
              <a:t> (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𝛽</a:t>
            </a:r>
            <a:r>
              <a:rPr lang="en-US" sz="2800" dirty="0" smtClean="0"/>
              <a:t>) </a:t>
            </a:r>
            <a:r>
              <a:rPr lang="th-TH" sz="2800" dirty="0" smtClean="0"/>
              <a:t>เสมอ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607083" y="2188660"/>
            <a:ext cx="11278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ball will cycle on the billiard table if and only if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𝛼</a:t>
            </a:r>
            <a:r>
              <a:rPr lang="en-US" sz="2400" dirty="0" smtClean="0"/>
              <a:t> = </a:t>
            </a:r>
            <a:r>
              <a:rPr lang="el-GR" sz="2400" dirty="0"/>
              <a:t>π</a:t>
            </a:r>
            <a:r>
              <a:rPr lang="en-US" sz="2400" dirty="0" smtClean="0"/>
              <a:t>/2</a:t>
            </a:r>
            <a:r>
              <a:rPr lang="th-TH" sz="2400" dirty="0" smtClean="0"/>
              <a:t> </a:t>
            </a:r>
            <a:r>
              <a:rPr lang="en-US" sz="2400" dirty="0" smtClean="0"/>
              <a:t>or tan(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𝛼</a:t>
            </a:r>
            <a:r>
              <a:rPr lang="en-US" sz="2400" dirty="0" smtClean="0"/>
              <a:t>) is a rational number.</a:t>
            </a:r>
          </a:p>
          <a:p>
            <a:r>
              <a:rPr lang="th-TH" sz="2400" dirty="0" smtClean="0"/>
              <a:t>ดังนั้นถ้าไม่อยากให้เป็น </a:t>
            </a:r>
            <a:r>
              <a:rPr lang="en-US" sz="2400" dirty="0" smtClean="0"/>
              <a:t>cycle</a:t>
            </a:r>
            <a:r>
              <a:rPr lang="th-TH" sz="2400" dirty="0" smtClean="0"/>
              <a:t> ก็ต้องเลือก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𝛼</a:t>
            </a:r>
            <a:r>
              <a:rPr lang="th-TH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ที่ไม่เท่ากับ </a:t>
            </a:r>
            <a:r>
              <a:rPr lang="el-GR" sz="2400" dirty="0"/>
              <a:t>π</a:t>
            </a:r>
            <a:r>
              <a:rPr lang="en-US" sz="2400" dirty="0" smtClean="0"/>
              <a:t>/2</a:t>
            </a:r>
            <a:r>
              <a:rPr lang="th-TH" sz="2400" dirty="0" smtClean="0"/>
              <a:t> และ </a:t>
            </a:r>
            <a:r>
              <a:rPr lang="en-US" sz="2400" dirty="0"/>
              <a:t>tan(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𝛼</a:t>
            </a:r>
            <a:r>
              <a:rPr lang="en-US" sz="2400" dirty="0"/>
              <a:t>) </a:t>
            </a:r>
            <a:r>
              <a:rPr lang="th-TH" sz="2400" dirty="0" smtClean="0"/>
              <a:t>เขียนเป็นเศษส่วนไม่ได้ </a:t>
            </a:r>
            <a:r>
              <a:rPr lang="en-US" sz="2400" dirty="0" smtClean="0"/>
              <a:t>(</a:t>
            </a:r>
            <a:r>
              <a:rPr lang="th-TH" sz="2400" dirty="0" err="1" smtClean="0"/>
              <a:t>จำนวนอตรรก</a:t>
            </a:r>
            <a:r>
              <a:rPr lang="th-TH" sz="2400" dirty="0" smtClean="0"/>
              <a:t>ยะ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5" name="Rectangle 54"/>
          <p:cNvSpPr/>
          <p:nvPr/>
        </p:nvSpPr>
        <p:spPr>
          <a:xfrm>
            <a:off x="1014987" y="5907676"/>
            <a:ext cx="1162534" cy="66258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177521" y="5907676"/>
            <a:ext cx="1162534" cy="66258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177521" y="5245092"/>
            <a:ext cx="1162534" cy="66258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340055" y="5245092"/>
            <a:ext cx="1162534" cy="66258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503963" y="5242162"/>
            <a:ext cx="1161160" cy="66551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502589" y="4582508"/>
            <a:ext cx="1162534" cy="65965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665123" y="4582508"/>
            <a:ext cx="1162534" cy="65965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827657" y="4580383"/>
            <a:ext cx="1162534" cy="66177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827657" y="3916994"/>
            <a:ext cx="1162534" cy="66258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990191" y="3914868"/>
            <a:ext cx="1162534" cy="66471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9152725" y="3914868"/>
            <a:ext cx="1162534" cy="6647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0315259" y="3249353"/>
            <a:ext cx="1162534" cy="66551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9152725" y="3249353"/>
            <a:ext cx="1162534" cy="66471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/>
          <p:nvPr/>
        </p:nvCxnSpPr>
        <p:spPr>
          <a:xfrm>
            <a:off x="10580580" y="3798780"/>
            <a:ext cx="0" cy="2686638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182056" y="6485418"/>
            <a:ext cx="9398524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733022" y="6118389"/>
            <a:ext cx="44450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𝛼</a:t>
            </a:r>
            <a:endParaRPr lang="en-US" sz="2400" dirty="0"/>
          </a:p>
        </p:txBody>
      </p:sp>
      <p:sp>
        <p:nvSpPr>
          <p:cNvPr id="72" name="Rectangle 71"/>
          <p:cNvSpPr/>
          <p:nvPr/>
        </p:nvSpPr>
        <p:spPr>
          <a:xfrm>
            <a:off x="6246389" y="5320364"/>
            <a:ext cx="4334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tan(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𝛼</a:t>
            </a:r>
            <a:r>
              <a:rPr lang="en-US" sz="2800" dirty="0"/>
              <a:t>) </a:t>
            </a:r>
            <a:r>
              <a:rPr lang="en-US" sz="2800" dirty="0" smtClean="0"/>
              <a:t>= </a:t>
            </a:r>
            <a:r>
              <a:rPr lang="en-US" sz="2800" dirty="0" smtClean="0"/>
              <a:t>1/2 = 2/4 = 4/8</a:t>
            </a:r>
            <a:endParaRPr lang="en-US" sz="2800" dirty="0"/>
          </a:p>
        </p:txBody>
      </p:sp>
      <p:sp>
        <p:nvSpPr>
          <p:cNvPr id="73" name="TextBox 72"/>
          <p:cNvSpPr txBox="1"/>
          <p:nvPr/>
        </p:nvSpPr>
        <p:spPr>
          <a:xfrm>
            <a:off x="6246390" y="5781326"/>
            <a:ext cx="321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เศษและส่วนต้องเป็นเลขคู่ด้วยถึงจะกลับมาที่เดิม</a:t>
            </a:r>
            <a:br>
              <a:rPr lang="th-TH" dirty="0" smtClean="0"/>
            </a:br>
            <a:r>
              <a:rPr lang="th-TH" dirty="0" smtClean="0"/>
              <a:t>ถ้าเศษหรือส่วนเป็นเลขคี่ก็คูณสองให้เป็นเลขคู่</a:t>
            </a:r>
            <a:endParaRPr lang="en-US" dirty="0"/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1182056" y="3798780"/>
            <a:ext cx="9398524" cy="2686638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3504882" y="5771168"/>
            <a:ext cx="76271" cy="829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1159180" y="6432616"/>
            <a:ext cx="76271" cy="829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825446" y="5103434"/>
            <a:ext cx="76271" cy="829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0540029" y="3741664"/>
            <a:ext cx="76271" cy="829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Universal Gates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47493" y="970156"/>
            <a:ext cx="32673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/>
              <a:t>Hadamard</a:t>
            </a:r>
            <a:r>
              <a:rPr lang="en-US" sz="3200" dirty="0" smtClean="0"/>
              <a:t> (H)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3200" dirty="0" smtClean="0"/>
              <a:t>π</a:t>
            </a:r>
            <a:r>
              <a:rPr lang="en-US" sz="3200" dirty="0" smtClean="0"/>
              <a:t>/8</a:t>
            </a:r>
            <a:r>
              <a:rPr lang="th-TH" sz="3200" dirty="0" smtClean="0"/>
              <a:t> </a:t>
            </a:r>
            <a:r>
              <a:rPr lang="en-US" sz="3200" dirty="0" smtClean="0"/>
              <a:t>(T)</a:t>
            </a:r>
            <a:endParaRPr lang="th-TH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Control NOT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Phase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373574" y="1100328"/>
            <a:ext cx="67539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xmetr"/>
              </a:rPr>
              <a:t>approximate any single qubit unitary </a:t>
            </a:r>
            <a:r>
              <a:rPr lang="en-US" sz="2400" dirty="0" smtClean="0">
                <a:latin typeface="xmetr"/>
              </a:rPr>
              <a:t>operation</a:t>
            </a:r>
            <a:br>
              <a:rPr lang="en-US" sz="2400" dirty="0" smtClean="0">
                <a:latin typeface="xmetr"/>
              </a:rPr>
            </a:br>
            <a:r>
              <a:rPr lang="en-US" sz="2400" dirty="0" smtClean="0">
                <a:latin typeface="xmetr"/>
              </a:rPr>
              <a:t>to </a:t>
            </a:r>
            <a:r>
              <a:rPr lang="en-US" sz="2400" dirty="0">
                <a:latin typeface="xmetr"/>
              </a:rPr>
              <a:t>arbitrary accuracy.</a:t>
            </a:r>
            <a:endParaRPr lang="en-US" sz="2400" dirty="0"/>
          </a:p>
        </p:txBody>
      </p:sp>
      <p:sp>
        <p:nvSpPr>
          <p:cNvPr id="8" name="Right Brace 7"/>
          <p:cNvSpPr/>
          <p:nvPr/>
        </p:nvSpPr>
        <p:spPr>
          <a:xfrm>
            <a:off x="3662134" y="1021605"/>
            <a:ext cx="434897" cy="988445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54" y="5824886"/>
            <a:ext cx="11430000" cy="895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100" y="3766818"/>
            <a:ext cx="4099179" cy="11584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451" y="3952296"/>
            <a:ext cx="3636111" cy="57694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56100" y="2063835"/>
            <a:ext cx="5189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latin typeface="xmetr"/>
              </a:rPr>
              <a:t>ใช้ในขั้นตอนสร้าง </a:t>
            </a:r>
            <a:r>
              <a:rPr lang="en-US" sz="2400" dirty="0" smtClean="0">
                <a:latin typeface="xmetr"/>
              </a:rPr>
              <a:t>two-level unitary matrices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3556100" y="2546400"/>
            <a:ext cx="5189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latin typeface="xmetr"/>
              </a:rPr>
              <a:t>ใช้ปรับ </a:t>
            </a:r>
            <a:r>
              <a:rPr lang="en-US" sz="2400" dirty="0" smtClean="0">
                <a:latin typeface="xmetr"/>
              </a:rPr>
              <a:t>global phase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729952" y="3349417"/>
            <a:ext cx="165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หมุน </a:t>
            </a:r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en-US" dirty="0" smtClean="0">
                <a:solidFill>
                  <a:srgbClr val="FF0000"/>
                </a:solidFill>
              </a:rPr>
              <a:t>/4 </a:t>
            </a:r>
            <a:r>
              <a:rPr lang="th-TH" dirty="0" smtClean="0">
                <a:solidFill>
                  <a:srgbClr val="FF0000"/>
                </a:solidFill>
              </a:rPr>
              <a:t>รอบแกน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72934" y="3636477"/>
            <a:ext cx="165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หมุน </a:t>
            </a:r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en-US" dirty="0" smtClean="0">
                <a:solidFill>
                  <a:srgbClr val="FF0000"/>
                </a:solidFill>
              </a:rPr>
              <a:t>/4 </a:t>
            </a:r>
            <a:r>
              <a:rPr lang="th-TH" dirty="0" smtClean="0">
                <a:solidFill>
                  <a:srgbClr val="FF0000"/>
                </a:solidFill>
              </a:rPr>
              <a:t>รอบแกน 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7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09" y="372551"/>
            <a:ext cx="10115550" cy="2257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779" y="3300775"/>
            <a:ext cx="9139811" cy="3004869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cxnSp>
        <p:nvCxnSpPr>
          <p:cNvPr id="4" name="Straight Connector 3"/>
          <p:cNvCxnSpPr/>
          <p:nvPr/>
        </p:nvCxnSpPr>
        <p:spPr>
          <a:xfrm>
            <a:off x="715224" y="235390"/>
            <a:ext cx="10520126" cy="242632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60779" y="2974307"/>
            <a:ext cx="1928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แก้เป็น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5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953" y="1390747"/>
            <a:ext cx="10439400" cy="1781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4550" y="929082"/>
            <a:ext cx="335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2048" y="929082"/>
            <a:ext cx="948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HTH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6353" y="559750"/>
            <a:ext cx="165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หมุน </a:t>
            </a:r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en-US" dirty="0" smtClean="0">
                <a:solidFill>
                  <a:srgbClr val="FF0000"/>
                </a:solidFill>
              </a:rPr>
              <a:t>/4 </a:t>
            </a:r>
            <a:r>
              <a:rPr lang="th-TH" dirty="0" smtClean="0">
                <a:solidFill>
                  <a:srgbClr val="FF0000"/>
                </a:solidFill>
              </a:rPr>
              <a:t>รอบแกน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6296" y="559750"/>
            <a:ext cx="165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หมุน </a:t>
            </a:r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en-US" dirty="0" smtClean="0">
                <a:solidFill>
                  <a:srgbClr val="FF0000"/>
                </a:solidFill>
              </a:rPr>
              <a:t>/4 </a:t>
            </a:r>
            <a:r>
              <a:rPr lang="th-TH" dirty="0" smtClean="0">
                <a:solidFill>
                  <a:srgbClr val="FF0000"/>
                </a:solidFill>
              </a:rPr>
              <a:t>รอบแกน 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53" y="3306536"/>
            <a:ext cx="10896600" cy="19431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3522596" y="4843463"/>
            <a:ext cx="3042509" cy="18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613" y="6290119"/>
            <a:ext cx="6292387" cy="567881"/>
          </a:xfrm>
          <a:prstGeom prst="rect">
            <a:avLst/>
          </a:prstGeom>
          <a:ln w="12700">
            <a:noFill/>
          </a:ln>
        </p:spPr>
      </p:pic>
      <p:cxnSp>
        <p:nvCxnSpPr>
          <p:cNvPr id="17" name="Straight Connector 16"/>
          <p:cNvCxnSpPr/>
          <p:nvPr/>
        </p:nvCxnSpPr>
        <p:spPr>
          <a:xfrm>
            <a:off x="8540685" y="4121840"/>
            <a:ext cx="234727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875639" y="3296704"/>
            <a:ext cx="3012320" cy="44938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11387" y="190418"/>
            <a:ext cx="3490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 </a:t>
            </a:r>
            <a:r>
              <a:rPr lang="th-TH" dirty="0" smtClean="0">
                <a:solidFill>
                  <a:srgbClr val="FF0000"/>
                </a:solidFill>
              </a:rPr>
              <a:t>หรือ </a:t>
            </a:r>
            <a:r>
              <a:rPr lang="en-US" dirty="0" smtClean="0">
                <a:solidFill>
                  <a:srgbClr val="FF0000"/>
                </a:solidFill>
              </a:rPr>
              <a:t>HTH </a:t>
            </a:r>
            <a:r>
              <a:rPr lang="th-TH" dirty="0" smtClean="0">
                <a:solidFill>
                  <a:srgbClr val="FF0000"/>
                </a:solidFill>
              </a:rPr>
              <a:t>หมุนรอบแกนที่ตั้งฉากกันคือ </a:t>
            </a:r>
            <a:r>
              <a:rPr lang="en-US" dirty="0" smtClean="0">
                <a:solidFill>
                  <a:srgbClr val="FF0000"/>
                </a:solidFill>
              </a:rPr>
              <a:t>Z </a:t>
            </a:r>
            <a:r>
              <a:rPr lang="th-TH" dirty="0" smtClean="0">
                <a:solidFill>
                  <a:srgbClr val="FF0000"/>
                </a:solidFill>
              </a:rPr>
              <a:t>และ 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แต่จะใช้ </a:t>
            </a:r>
            <a:r>
              <a:rPr lang="en-US" dirty="0" smtClean="0">
                <a:solidFill>
                  <a:srgbClr val="FF0000"/>
                </a:solidFill>
              </a:rPr>
              <a:t>T </a:t>
            </a:r>
            <a:r>
              <a:rPr lang="th-TH" dirty="0" smtClean="0">
                <a:solidFill>
                  <a:srgbClr val="FF0000"/>
                </a:solidFill>
              </a:rPr>
              <a:t>หรือ </a:t>
            </a:r>
            <a:r>
              <a:rPr lang="en-US" dirty="0" smtClean="0">
                <a:solidFill>
                  <a:srgbClr val="FF0000"/>
                </a:solidFill>
              </a:rPr>
              <a:t>HTH </a:t>
            </a:r>
            <a:r>
              <a:rPr lang="th-TH" dirty="0" smtClean="0">
                <a:solidFill>
                  <a:srgbClr val="FF0000"/>
                </a:solidFill>
              </a:rPr>
              <a:t>ไม่ได้ เพราะมันหมุนด้วยมุมที่</a:t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เขียนเป็นเศษส่วนของ</a:t>
            </a:r>
            <a:r>
              <a:rPr lang="en-US" dirty="0" smtClean="0">
                <a:solidFill>
                  <a:srgbClr val="FF0000"/>
                </a:solidFill>
              </a:rPr>
              <a:t> pi </a:t>
            </a:r>
            <a:r>
              <a:rPr lang="th-TH" dirty="0" smtClean="0">
                <a:solidFill>
                  <a:srgbClr val="FF0000"/>
                </a:solidFill>
              </a:rPr>
              <a:t>ได้ ถ้าใช้ซ้ำหลาย ๆ ครั้งมันจะวนกลับมาที่เดิม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858203" y="190418"/>
            <a:ext cx="1190366" cy="119036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5" idx="2"/>
            <a:endCxn id="15" idx="6"/>
          </p:cNvCxnSpPr>
          <p:nvPr/>
        </p:nvCxnSpPr>
        <p:spPr>
          <a:xfrm>
            <a:off x="8858203" y="785601"/>
            <a:ext cx="1190366" cy="0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3"/>
            <a:endCxn id="15" idx="7"/>
          </p:cNvCxnSpPr>
          <p:nvPr/>
        </p:nvCxnSpPr>
        <p:spPr>
          <a:xfrm flipV="1">
            <a:off x="9032528" y="364743"/>
            <a:ext cx="841716" cy="841716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4"/>
            <a:endCxn id="15" idx="0"/>
          </p:cNvCxnSpPr>
          <p:nvPr/>
        </p:nvCxnSpPr>
        <p:spPr>
          <a:xfrm flipV="1">
            <a:off x="9453386" y="190418"/>
            <a:ext cx="0" cy="1190366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5" idx="5"/>
            <a:endCxn id="15" idx="1"/>
          </p:cNvCxnSpPr>
          <p:nvPr/>
        </p:nvCxnSpPr>
        <p:spPr>
          <a:xfrm flipH="1" flipV="1">
            <a:off x="9032528" y="364743"/>
            <a:ext cx="841716" cy="841716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51"/>
          <p:cNvSpPr/>
          <p:nvPr/>
        </p:nvSpPr>
        <p:spPr>
          <a:xfrm>
            <a:off x="9608820" y="628650"/>
            <a:ext cx="80726" cy="156210"/>
          </a:xfrm>
          <a:custGeom>
            <a:avLst/>
            <a:gdLst>
              <a:gd name="connsiteX0" fmla="*/ 0 w 80726"/>
              <a:gd name="connsiteY0" fmla="*/ 0 h 156210"/>
              <a:gd name="connsiteX1" fmla="*/ 72390 w 80726"/>
              <a:gd name="connsiteY1" fmla="*/ 53340 h 156210"/>
              <a:gd name="connsiteX2" fmla="*/ 76200 w 80726"/>
              <a:gd name="connsiteY2" fmla="*/ 156210 h 15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726" h="156210">
                <a:moveTo>
                  <a:pt x="0" y="0"/>
                </a:moveTo>
                <a:cubicBezTo>
                  <a:pt x="29845" y="13652"/>
                  <a:pt x="59690" y="27305"/>
                  <a:pt x="72390" y="53340"/>
                </a:cubicBezTo>
                <a:cubicBezTo>
                  <a:pt x="85090" y="79375"/>
                  <a:pt x="80645" y="117792"/>
                  <a:pt x="76200" y="156210"/>
                </a:cubicBezTo>
              </a:path>
            </a:pathLst>
          </a:cu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1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1035638"/>
            <a:ext cx="10115550" cy="3971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Controlled-U Operation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70" y="5470414"/>
            <a:ext cx="10637567" cy="113484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7950558" y="666306"/>
            <a:ext cx="275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Controlled Phase Shift Gate</a:t>
            </a:r>
          </a:p>
        </p:txBody>
      </p:sp>
    </p:spTree>
    <p:extLst>
      <p:ext uri="{BB962C8B-B14F-4D97-AF65-F5344CB8AC3E}">
        <p14:creationId xmlns:p14="http://schemas.microsoft.com/office/powerpoint/2010/main" val="23655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00" y="318845"/>
            <a:ext cx="4595789" cy="10915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591869" y="379465"/>
                <a:ext cx="540890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800" dirty="0" smtClean="0"/>
                  <a:t>จงพิสูจน์ว่าเขียน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th-TH" sz="2800" dirty="0" smtClean="0"/>
                  <a:t>เป็นเศษส่วนของ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th-TH" sz="2800" dirty="0" smtClean="0"/>
                  <a:t>ไม่ได้</a:t>
                </a:r>
                <a:endParaRPr lang="en-US" sz="2800" dirty="0" smtClean="0"/>
              </a:p>
              <a:p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th-TH" sz="2800" dirty="0" smtClean="0"/>
                  <a:t>คือ ผลเฉลยของสมการนี้</a:t>
                </a:r>
                <a:endParaRPr lang="en-US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869" y="379465"/>
                <a:ext cx="5408909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2252" t="-5096" b="-1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298335" y="6488668"/>
            <a:ext cx="5893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http://mathworld.wolfram.com/TrigonometryAnglesPi8.html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971" y="5749990"/>
            <a:ext cx="2400704" cy="738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8036" y="5749990"/>
            <a:ext cx="2593964" cy="73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9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936" y="102038"/>
            <a:ext cx="9459158" cy="663466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248678" y="3601615"/>
            <a:ext cx="142758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91400" y="1123950"/>
                <a:ext cx="2667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dirty="0" smtClean="0">
                    <a:solidFill>
                      <a:srgbClr val="FF0000"/>
                    </a:solidFill>
                  </a:rPr>
                  <a:t>ใส่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 </a:t>
                </a:r>
                <a:r>
                  <a:rPr lang="th-TH" dirty="0" smtClean="0">
                    <a:solidFill>
                      <a:srgbClr val="FF0000"/>
                    </a:solidFill>
                  </a:rPr>
                  <a:t>เข้าไปข้างหน้าข้างหลัง</a:t>
                </a:r>
                <a:br>
                  <a:rPr lang="th-TH" dirty="0" smtClean="0">
                    <a:solidFill>
                      <a:srgbClr val="FF0000"/>
                    </a:solidFill>
                  </a:rPr>
                </a:br>
                <a:r>
                  <a:rPr lang="th-TH" dirty="0" smtClean="0">
                    <a:solidFill>
                      <a:srgbClr val="FF0000"/>
                    </a:solidFill>
                  </a:rPr>
                  <a:t>คือหมุนในแกน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th-TH" dirty="0" smtClean="0">
                    <a:solidFill>
                      <a:srgbClr val="FF0000"/>
                    </a:solidFill>
                  </a:rPr>
                  <a:t>ที่ไม่ขนานกับ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1123950"/>
                <a:ext cx="2667000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2059" t="-8491" r="-229" b="-16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56455" y="2540812"/>
                <a:ext cx="26670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h-TH" dirty="0" smtClean="0">
                    <a:solidFill>
                      <a:srgbClr val="FF0000"/>
                    </a:solidFill>
                  </a:rPr>
                  <a:t>ในแกน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th-TH" dirty="0" smtClean="0">
                    <a:solidFill>
                      <a:srgbClr val="FF0000"/>
                    </a:solidFill>
                  </a:rPr>
                  <a:t>ใหม่นี้ ก็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approximate</a:t>
                </a:r>
                <a:r>
                  <a:rPr lang="th-TH" dirty="0" smtClean="0">
                    <a:solidFill>
                      <a:srgbClr val="FF0000"/>
                    </a:solidFill>
                  </a:rPr>
                  <a:t/>
                </a:r>
                <a:br>
                  <a:rPr lang="th-TH" dirty="0" smtClean="0">
                    <a:solidFill>
                      <a:srgbClr val="FF0000"/>
                    </a:solidFill>
                  </a:rPr>
                </a:br>
                <a:r>
                  <a:rPr lang="th-TH" dirty="0" smtClean="0">
                    <a:solidFill>
                      <a:srgbClr val="FF0000"/>
                    </a:solidFill>
                  </a:rPr>
                  <a:t>การหมุนรอบแกนได้ในทำนองเดียวกัน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455" y="2540812"/>
                <a:ext cx="2667001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686" t="-9434" r="-1831" b="-16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941874" y="1005273"/>
            <a:ext cx="133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 (THTH) H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1" y="3987196"/>
            <a:ext cx="283368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19986" y="3802530"/>
            <a:ext cx="1097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ผิด</a:t>
            </a:r>
            <a:r>
              <a:rPr lang="en-US" dirty="0" smtClean="0">
                <a:solidFill>
                  <a:srgbClr val="FF0000"/>
                </a:solidFill>
              </a:rPr>
              <a:t>!!!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1339" y="5201722"/>
            <a:ext cx="1097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dirty="0" smtClean="0">
                <a:solidFill>
                  <a:srgbClr val="FF0000"/>
                </a:solidFill>
              </a:rPr>
              <a:t>ผิด</a:t>
            </a:r>
            <a:r>
              <a:rPr lang="en-US" dirty="0" smtClean="0">
                <a:solidFill>
                  <a:srgbClr val="FF0000"/>
                </a:solidFill>
              </a:rPr>
              <a:t>!!!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838574" y="5368321"/>
            <a:ext cx="3805236" cy="1806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167563" y="5097812"/>
            <a:ext cx="1901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สมการ </a:t>
            </a:r>
            <a:r>
              <a:rPr lang="en-US" dirty="0" smtClean="0">
                <a:solidFill>
                  <a:srgbClr val="FF0000"/>
                </a:solidFill>
              </a:rPr>
              <a:t>4.76 </a:t>
            </a:r>
            <a:r>
              <a:rPr lang="th-TH" dirty="0" smtClean="0">
                <a:solidFill>
                  <a:srgbClr val="FF0000"/>
                </a:solidFill>
              </a:rPr>
              <a:t>และ </a:t>
            </a:r>
            <a:r>
              <a:rPr lang="en-US" dirty="0" smtClean="0">
                <a:solidFill>
                  <a:srgbClr val="FF0000"/>
                </a:solidFill>
              </a:rPr>
              <a:t>4.79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ทำให้ตรงนี้ได้ </a:t>
            </a:r>
            <a:r>
              <a:rPr lang="en-US" dirty="0" smtClean="0">
                <a:solidFill>
                  <a:srgbClr val="FF0000"/>
                </a:solidFill>
              </a:rPr>
              <a:t>epsilon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032540" y="2866142"/>
            <a:ext cx="317296" cy="3693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041593" y="2866142"/>
            <a:ext cx="308243" cy="3693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12490" y="2965837"/>
            <a:ext cx="400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2k </a:t>
            </a:r>
            <a:r>
              <a:rPr lang="th-TH" dirty="0" smtClean="0">
                <a:solidFill>
                  <a:srgbClr val="FF0000"/>
                </a:solidFill>
              </a:rPr>
              <a:t>เมื่อ </a:t>
            </a:r>
            <a:r>
              <a:rPr lang="en-US" dirty="0" smtClean="0">
                <a:solidFill>
                  <a:srgbClr val="FF0000"/>
                </a:solidFill>
              </a:rPr>
              <a:t>2k </a:t>
            </a:r>
            <a:r>
              <a:rPr lang="th-TH" dirty="0" smtClean="0">
                <a:solidFill>
                  <a:srgbClr val="FF0000"/>
                </a:solidFill>
              </a:rPr>
              <a:t>เป็นจำนวน </a:t>
            </a:r>
            <a:r>
              <a:rPr lang="en-US" dirty="0" smtClean="0">
                <a:solidFill>
                  <a:srgbClr val="FF0000"/>
                </a:solidFill>
              </a:rPr>
              <a:t>circuit </a:t>
            </a:r>
            <a:r>
              <a:rPr lang="th-TH" dirty="0" smtClean="0">
                <a:solidFill>
                  <a:srgbClr val="FF0000"/>
                </a:solidFill>
              </a:rPr>
              <a:t>ย่อย ใน</a:t>
            </a:r>
            <a:r>
              <a:rPr lang="th-TH" dirty="0">
                <a:solidFill>
                  <a:srgbClr val="FF0000"/>
                </a:solidFill>
              </a:rPr>
              <a:t>สมการ </a:t>
            </a:r>
            <a:r>
              <a:rPr lang="en-US" dirty="0" smtClean="0">
                <a:solidFill>
                  <a:srgbClr val="FF0000"/>
                </a:solidFill>
              </a:rPr>
              <a:t>4.63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2936" y="2540812"/>
            <a:ext cx="9728506" cy="419589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41709" y="1806539"/>
            <a:ext cx="2410439" cy="44938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131871" y="1801915"/>
            <a:ext cx="328526" cy="44938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827" y="385238"/>
            <a:ext cx="3162300" cy="51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827" y="975051"/>
            <a:ext cx="3307799" cy="4332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01090" y="1483804"/>
            <a:ext cx="2451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cos = 0.92, sin = 0.38</a:t>
            </a:r>
            <a:endParaRPr lang="en-US" dirty="0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94" y="404902"/>
            <a:ext cx="6838950" cy="5934075"/>
          </a:xfrm>
          <a:prstGeom prst="rect">
            <a:avLst/>
          </a:prstGeom>
        </p:spPr>
      </p:pic>
      <p:cxnSp>
        <p:nvCxnSpPr>
          <p:cNvPr id="73" name="Straight Connector 72"/>
          <p:cNvCxnSpPr/>
          <p:nvPr/>
        </p:nvCxnSpPr>
        <p:spPr>
          <a:xfrm flipH="1">
            <a:off x="4328155" y="2086678"/>
            <a:ext cx="3384224" cy="423263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4458577" y="2655932"/>
            <a:ext cx="2465863" cy="39154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070702" y="4411220"/>
            <a:ext cx="2479916" cy="39154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6924440" y="1574276"/>
            <a:ext cx="0" cy="147319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5550618" y="3249791"/>
            <a:ext cx="0" cy="155297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5564672" y="1523332"/>
            <a:ext cx="1359768" cy="172645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4444524" y="1139382"/>
            <a:ext cx="0" cy="151655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3070702" y="2858248"/>
            <a:ext cx="0" cy="155297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3084756" y="1131789"/>
            <a:ext cx="1359768" cy="172645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4458577" y="1139382"/>
            <a:ext cx="2465863" cy="39154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3069690" y="2865728"/>
            <a:ext cx="2465863" cy="39154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3764637" y="3275032"/>
            <a:ext cx="1800034" cy="253962"/>
          </a:xfrm>
          <a:prstGeom prst="straightConnector1">
            <a:avLst/>
          </a:prstGeom>
          <a:ln w="635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3764638" y="1530925"/>
            <a:ext cx="3159801" cy="2002651"/>
          </a:xfrm>
          <a:prstGeom prst="straightConnector1">
            <a:avLst/>
          </a:prstGeom>
          <a:ln w="635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31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30" y="1348298"/>
            <a:ext cx="10890247" cy="21091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Approximating arbitrary unitary </a:t>
            </a:r>
            <a:r>
              <a:rPr lang="en-US" sz="3200" b="1" dirty="0" smtClean="0"/>
              <a:t>gates (circuits) </a:t>
            </a:r>
            <a:r>
              <a:rPr lang="en-US" sz="3200" b="1" dirty="0"/>
              <a:t>is generically hard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10076" y="978966"/>
            <a:ext cx="200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ใช้จำนวนเกตไม่น้อยกว่านี้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18755" y="1555423"/>
            <a:ext cx="358218" cy="386499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30261" y="1348298"/>
            <a:ext cx="67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error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31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Controlled-U Operation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576" y="1187776"/>
            <a:ext cx="9799755" cy="514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56" y="1631650"/>
            <a:ext cx="10520546" cy="3990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Controlled-U Operation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712737" y="985319"/>
            <a:ext cx="2833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ลองคิดทุกกรณี</a:t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input qubit = 00, 01, 10, 11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6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29" y="693803"/>
            <a:ext cx="4390344" cy="24382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276" y="693803"/>
            <a:ext cx="4390344" cy="24382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29" y="3711951"/>
            <a:ext cx="4390344" cy="24382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276" y="3711951"/>
            <a:ext cx="4390344" cy="24382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9429" y="394485"/>
            <a:ext cx="461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9429" y="1330340"/>
            <a:ext cx="461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97276" y="394485"/>
            <a:ext cx="461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97276" y="1330340"/>
            <a:ext cx="461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555423" y="2507530"/>
            <a:ext cx="433633" cy="4713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555423" y="2507530"/>
            <a:ext cx="433633" cy="4713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16392" y="2507530"/>
            <a:ext cx="433633" cy="4713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716392" y="2507530"/>
            <a:ext cx="433633" cy="4713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97025" y="2507530"/>
            <a:ext cx="433633" cy="4713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897025" y="2507530"/>
            <a:ext cx="433633" cy="4713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047102" y="2507530"/>
            <a:ext cx="433633" cy="4713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0047102" y="2507530"/>
            <a:ext cx="433633" cy="4713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49429" y="3397123"/>
            <a:ext cx="461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9429" y="4332978"/>
            <a:ext cx="461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0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555423" y="5553959"/>
            <a:ext cx="433633" cy="4713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555423" y="5553959"/>
            <a:ext cx="433633" cy="4713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897276" y="3394913"/>
            <a:ext cx="461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97276" y="4330768"/>
            <a:ext cx="461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8889770" y="5548593"/>
            <a:ext cx="433633" cy="4713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8889770" y="5548593"/>
            <a:ext cx="433633" cy="4713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6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40" y="839469"/>
            <a:ext cx="7030720" cy="4187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080" y="314960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กรณีทั่วไปของ </a:t>
            </a:r>
            <a:r>
              <a:rPr lang="en-US" dirty="0" smtClean="0"/>
              <a:t>Figure 4.8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21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931</Words>
  <Application>Microsoft Office PowerPoint</Application>
  <PresentationFormat>Widescreen</PresentationFormat>
  <Paragraphs>504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Arial</vt:lpstr>
      <vt:lpstr>Calibri</vt:lpstr>
      <vt:lpstr>Calibri Light</vt:lpstr>
      <vt:lpstr>Cambria Math</vt:lpstr>
      <vt:lpstr>Cordia New</vt:lpstr>
      <vt:lpstr>TH Baijam</vt:lpstr>
      <vt:lpstr>Times New Roman</vt:lpstr>
      <vt:lpstr>xmetr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ชัชวิทย์ อาภรณ์เทวัญ</dc:creator>
  <cp:lastModifiedBy>ชัชวิทย์ อาภรณ์เทวัญ</cp:lastModifiedBy>
  <cp:revision>234</cp:revision>
  <dcterms:created xsi:type="dcterms:W3CDTF">2017-09-12T01:27:20Z</dcterms:created>
  <dcterms:modified xsi:type="dcterms:W3CDTF">2021-02-18T08:33:16Z</dcterms:modified>
</cp:coreProperties>
</file>