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19" r:id="rId3"/>
    <p:sldId id="320" r:id="rId4"/>
    <p:sldId id="321" r:id="rId5"/>
    <p:sldId id="322" r:id="rId6"/>
    <p:sldId id="323" r:id="rId7"/>
    <p:sldId id="325" r:id="rId8"/>
    <p:sldId id="327" r:id="rId9"/>
    <p:sldId id="328" r:id="rId10"/>
    <p:sldId id="329" r:id="rId11"/>
    <p:sldId id="33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7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9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1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1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6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7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7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9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5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2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F4D95-B67C-4598-BEC8-7417E35EBED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9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6197" y="2337118"/>
            <a:ext cx="1091965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Quantum Teleportation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06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404" y="1307472"/>
            <a:ext cx="8715375" cy="12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pPr fontAlgn="t"/>
            <a:r>
              <a:rPr lang="en-US" dirty="0" smtClean="0"/>
              <a:t>Note on the Video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84404" y="2942377"/>
            <a:ext cx="98591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/>
              <a:t>ทำไมถ้า </a:t>
            </a:r>
            <a:r>
              <a:rPr lang="en-US" sz="2400" b="1" dirty="0" smtClean="0"/>
              <a:t>offset </a:t>
            </a:r>
            <a:r>
              <a:rPr lang="th-TH" sz="2400" b="1" dirty="0" smtClean="0"/>
              <a:t>เครื่องวัดไป </a:t>
            </a:r>
            <a:r>
              <a:rPr lang="en-US" sz="2400" b="1" dirty="0" smtClean="0"/>
              <a:t>45 </a:t>
            </a:r>
            <a:r>
              <a:rPr lang="th-TH" sz="2400" b="1" dirty="0" smtClean="0"/>
              <a:t>องศาแล้ว </a:t>
            </a:r>
            <a:r>
              <a:rPr lang="en-US" sz="2400" b="1" dirty="0" smtClean="0"/>
              <a:t>spin </a:t>
            </a:r>
            <a:r>
              <a:rPr lang="th-TH" sz="2400" b="1" dirty="0" smtClean="0"/>
              <a:t>ที่วัดได้จะตรงข้ามกัน </a:t>
            </a:r>
            <a:r>
              <a:rPr lang="en-US" sz="2400" b="1" dirty="0" smtClean="0"/>
              <a:t>85% of the time</a:t>
            </a:r>
            <a:endParaRPr lang="th-TH" sz="2400" b="1" dirty="0" smtClean="0"/>
          </a:p>
          <a:p>
            <a:endParaRPr lang="th-TH" sz="2400" b="1" dirty="0" smtClean="0"/>
          </a:p>
          <a:p>
            <a:r>
              <a:rPr lang="th-TH" sz="2400" b="1" dirty="0" smtClean="0"/>
              <a:t>ทำไมถ้า </a:t>
            </a:r>
            <a:r>
              <a:rPr lang="en-US" sz="2400" b="1" dirty="0" smtClean="0"/>
              <a:t>offset </a:t>
            </a:r>
            <a:r>
              <a:rPr lang="th-TH" sz="2400" b="1" dirty="0" smtClean="0"/>
              <a:t>เครื่องวัดไป </a:t>
            </a:r>
            <a:r>
              <a:rPr lang="en-US" sz="2400" b="1" dirty="0" smtClean="0"/>
              <a:t>90 </a:t>
            </a:r>
            <a:r>
              <a:rPr lang="th-TH" sz="2400" b="1" dirty="0" smtClean="0"/>
              <a:t>องศาแล้ว </a:t>
            </a:r>
            <a:r>
              <a:rPr lang="en-US" sz="2400" b="1" dirty="0" smtClean="0"/>
              <a:t>spin </a:t>
            </a:r>
            <a:r>
              <a:rPr lang="th-TH" sz="2400" b="1" dirty="0" smtClean="0"/>
              <a:t>ที่วัดได้จะไม่มี </a:t>
            </a:r>
            <a:r>
              <a:rPr lang="en-US" sz="2400" b="1" dirty="0" smtClean="0"/>
              <a:t>correlation </a:t>
            </a:r>
            <a:r>
              <a:rPr lang="th-TH" sz="2400" b="1" dirty="0" smtClean="0"/>
              <a:t>กัน</a:t>
            </a:r>
            <a:endParaRPr lang="th-TH" sz="2400" b="1" dirty="0"/>
          </a:p>
          <a:p>
            <a:endParaRPr lang="th-TH" sz="2400" b="1" dirty="0"/>
          </a:p>
          <a:p>
            <a:r>
              <a:rPr lang="th-TH" sz="2400" b="1" dirty="0"/>
              <a:t>ลองให้เหตุผลหรืออธิบายว่า</a:t>
            </a:r>
            <a:r>
              <a:rPr lang="th-TH" sz="2400" b="1" dirty="0" smtClean="0"/>
              <a:t>ทำไมในวีดีโอถึงสรุปว่า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The universe does </a:t>
            </a:r>
            <a:r>
              <a:rPr lang="en-US" sz="2400" b="1" u="sng" dirty="0"/>
              <a:t>not</a:t>
            </a:r>
            <a:r>
              <a:rPr lang="en-US" sz="2400" b="1" dirty="0"/>
              <a:t> know ahead of </a:t>
            </a:r>
            <a:r>
              <a:rPr lang="en-US" sz="2400" b="1" dirty="0" smtClean="0"/>
              <a:t>time (</a:t>
            </a:r>
            <a:r>
              <a:rPr lang="th-TH" sz="2400" b="1" dirty="0" smtClean="0"/>
              <a:t>ว่า </a:t>
            </a:r>
            <a:r>
              <a:rPr lang="en-US" sz="2400" b="1" dirty="0" smtClean="0"/>
              <a:t>spin </a:t>
            </a:r>
            <a:r>
              <a:rPr lang="th-TH" sz="2400" b="1" dirty="0" smtClean="0"/>
              <a:t>จะเป็น </a:t>
            </a:r>
            <a:r>
              <a:rPr lang="en-US" sz="2400" b="1" dirty="0" smtClean="0"/>
              <a:t>up </a:t>
            </a:r>
            <a:r>
              <a:rPr lang="th-TH" sz="2400" b="1" dirty="0" smtClean="0"/>
              <a:t>หรือ </a:t>
            </a:r>
            <a:r>
              <a:rPr lang="en-US" sz="2400" b="1" dirty="0" err="1" smtClean="0"/>
              <a:t>dn</a:t>
            </a:r>
            <a:r>
              <a:rPr lang="en-US" sz="2400" b="1" dirty="0" smtClean="0"/>
              <a:t>).</a:t>
            </a:r>
            <a:endParaRPr lang="th-TH" sz="2400" b="1" dirty="0" smtClean="0"/>
          </a:p>
          <a:p>
            <a:endParaRPr lang="th-TH" sz="2400" b="1" dirty="0"/>
          </a:p>
          <a:p>
            <a:r>
              <a:rPr lang="th-TH" sz="2400" b="1" dirty="0" smtClean="0"/>
              <a:t>อธิบายว่า </a:t>
            </a:r>
            <a:r>
              <a:rPr lang="en-US" sz="2400" b="1" dirty="0" smtClean="0"/>
              <a:t>Quantum </a:t>
            </a:r>
            <a:r>
              <a:rPr lang="en-US" sz="2400" b="1" dirty="0"/>
              <a:t>M</a:t>
            </a:r>
            <a:r>
              <a:rPr lang="en-US" sz="2400" b="1" dirty="0" smtClean="0"/>
              <a:t>echanics </a:t>
            </a:r>
            <a:r>
              <a:rPr lang="th-TH" sz="2400" b="1" dirty="0" smtClean="0"/>
              <a:t>สอดคล้องกับ </a:t>
            </a:r>
            <a:r>
              <a:rPr lang="en-US" sz="2400" b="1" dirty="0"/>
              <a:t>Theory of </a:t>
            </a:r>
            <a:r>
              <a:rPr lang="en-US" sz="2400" b="1" dirty="0" smtClean="0"/>
              <a:t>Relativity </a:t>
            </a:r>
            <a:r>
              <a:rPr lang="th-TH" sz="2400" b="1" dirty="0" smtClean="0"/>
              <a:t>อย่างไร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584404" y="2641771"/>
            <a:ext cx="1964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ข้อสอบ </a:t>
            </a:r>
            <a:r>
              <a:rPr lang="en-US" dirty="0" smtClean="0">
                <a:solidFill>
                  <a:srgbClr val="FF0000"/>
                </a:solidFill>
              </a:rPr>
              <a:t>midterm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22612" y="1711105"/>
            <a:ext cx="4804326" cy="38929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53080" y="2100404"/>
            <a:ext cx="4804326" cy="38929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299779" y="1727811"/>
            <a:ext cx="1696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|UP&gt;</a:t>
            </a:r>
            <a:r>
              <a:rPr lang="th-TH" dirty="0" smtClean="0">
                <a:solidFill>
                  <a:srgbClr val="FF0000"/>
                </a:solidFill>
              </a:rPr>
              <a:t/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vector basis </a:t>
            </a:r>
            <a:r>
              <a:rPr lang="th-TH" dirty="0" smtClean="0">
                <a:solidFill>
                  <a:srgbClr val="FF0000"/>
                </a:solidFill>
              </a:rPr>
              <a:t>ใหม่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57406" y="2143557"/>
            <a:ext cx="1659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|DN&gt;</a:t>
            </a:r>
            <a:r>
              <a:rPr lang="th-TH" dirty="0" smtClean="0">
                <a:solidFill>
                  <a:srgbClr val="FF0000"/>
                </a:solidFill>
              </a:rPr>
              <a:t/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vector basis </a:t>
            </a:r>
            <a:r>
              <a:rPr lang="th-TH" dirty="0">
                <a:solidFill>
                  <a:srgbClr val="FF0000"/>
                </a:solidFill>
              </a:rPr>
              <a:t>ใหม่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3331676"/>
            <a:ext cx="96147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|</a:t>
            </a:r>
            <a:r>
              <a:rPr lang="en-US" dirty="0" err="1" smtClean="0"/>
              <a:t>Zup</a:t>
            </a:r>
            <a:r>
              <a:rPr lang="en-US" dirty="0" smtClean="0"/>
              <a:t>&gt; = cos(theta/2)|UP&gt; + sin(theta/2)|DN&gt; </a:t>
            </a:r>
            <a:r>
              <a:rPr lang="th-TH" dirty="0" smtClean="0"/>
              <a:t>ดังนั้นถ้าอีกฝั่งวัดได้ </a:t>
            </a:r>
            <a:r>
              <a:rPr lang="en-US" dirty="0" smtClean="0"/>
              <a:t>|</a:t>
            </a:r>
            <a:r>
              <a:rPr lang="en-US" dirty="0" err="1" smtClean="0"/>
              <a:t>Zdn</a:t>
            </a:r>
            <a:r>
              <a:rPr lang="en-US" dirty="0" smtClean="0"/>
              <a:t>&gt; </a:t>
            </a:r>
            <a:r>
              <a:rPr lang="th-TH" dirty="0" smtClean="0"/>
              <a:t>ฝั่งนี้ก็ต้องเป็น </a:t>
            </a:r>
            <a:r>
              <a:rPr lang="en-US" dirty="0" smtClean="0"/>
              <a:t>|</a:t>
            </a:r>
            <a:r>
              <a:rPr lang="en-US" dirty="0" err="1" smtClean="0"/>
              <a:t>Zup</a:t>
            </a:r>
            <a:r>
              <a:rPr lang="en-US" dirty="0" smtClean="0"/>
              <a:t>&gt; </a:t>
            </a:r>
            <a:r>
              <a:rPr lang="th-TH" dirty="0" smtClean="0"/>
              <a:t>และส่วนมากจะเป็น </a:t>
            </a:r>
            <a:r>
              <a:rPr lang="en-US" dirty="0" smtClean="0"/>
              <a:t>|UP&gt;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19373" y="3311709"/>
            <a:ext cx="9624207" cy="389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65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pPr fontAlgn="t"/>
            <a:r>
              <a:rPr lang="en-US" dirty="0" smtClean="0"/>
              <a:t>Does the universe know ahead of time?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3620" y="977775"/>
            <a:ext cx="115522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/>
              <a:t>ก่อนอื่นต้องเข้าใจว่า ในวีดีโอ เมื่อสร้าง </a:t>
            </a:r>
            <a:r>
              <a:rPr lang="en-US" sz="2400" b="1" dirty="0" smtClean="0"/>
              <a:t>EPR pair </a:t>
            </a:r>
            <a:r>
              <a:rPr lang="th-TH" sz="2400" b="1" dirty="0" smtClean="0"/>
              <a:t>แล้ว เอาไปวัด</a:t>
            </a:r>
            <a:r>
              <a:rPr lang="en-US" sz="2400" b="1" dirty="0" smtClean="0"/>
              <a:t> (measure)</a:t>
            </a:r>
            <a:r>
              <a:rPr lang="th-TH" sz="2400" b="1" dirty="0" smtClean="0"/>
              <a:t> จะได้ค่าที่ตรงข้ามกันเสมอ</a:t>
            </a:r>
          </a:p>
          <a:p>
            <a:r>
              <a:rPr lang="th-TH" sz="2400" b="1" dirty="0" smtClean="0"/>
              <a:t>ขอให้เครื่องวัดขนานกัน จะเอียงเครื่องวัดทั้งสองตัวยังไงก็ได้ ขอให้ </a:t>
            </a:r>
            <a:r>
              <a:rPr lang="en-US" sz="2400" b="1" dirty="0" smtClean="0"/>
              <a:t>offset = 0</a:t>
            </a:r>
            <a:r>
              <a:rPr lang="en-US" sz="2400" dirty="0" smtClean="0"/>
              <a:t>°</a:t>
            </a:r>
          </a:p>
          <a:p>
            <a:endParaRPr lang="en-US" sz="2400" b="1" dirty="0"/>
          </a:p>
          <a:p>
            <a:r>
              <a:rPr lang="th-TH" sz="2400" b="1" dirty="0" smtClean="0"/>
              <a:t>ดังนั้นถ้าจักรวาลตัดสินใจมาล่วงหน้า ว่าแต่ละ </a:t>
            </a:r>
            <a:r>
              <a:rPr lang="en-US" sz="2400" b="1" dirty="0" smtClean="0"/>
              <a:t>qubit </a:t>
            </a:r>
            <a:r>
              <a:rPr lang="th-TH" sz="2400" b="1" dirty="0" smtClean="0"/>
              <a:t>จะมีค่าเป็นอะไร เมื่อเรา </a:t>
            </a:r>
            <a:r>
              <a:rPr lang="en-US" sz="2400" b="1" dirty="0" smtClean="0"/>
              <a:t>offset </a:t>
            </a:r>
            <a:r>
              <a:rPr lang="th-TH" sz="2400" b="1" dirty="0" smtClean="0"/>
              <a:t>เครื่องวัดไป </a:t>
            </a:r>
            <a:r>
              <a:rPr lang="en-US" sz="2400" b="1" dirty="0" smtClean="0"/>
              <a:t>90</a:t>
            </a:r>
            <a:r>
              <a:rPr lang="en-US" sz="2400" dirty="0"/>
              <a:t>°</a:t>
            </a:r>
          </a:p>
          <a:p>
            <a:r>
              <a:rPr lang="th-TH" sz="2400" b="1" dirty="0" smtClean="0"/>
              <a:t>ผลการวัดจะต้อง </a:t>
            </a:r>
            <a:r>
              <a:rPr lang="en-US" sz="2400" b="1" dirty="0" smtClean="0"/>
              <a:t>correlation </a:t>
            </a:r>
            <a:r>
              <a:rPr lang="th-TH" sz="2400" b="1" dirty="0" smtClean="0"/>
              <a:t>กันเสมอ </a:t>
            </a:r>
            <a:r>
              <a:rPr lang="en-US" sz="2400" b="1" dirty="0" smtClean="0"/>
              <a:t>100% (qubit </a:t>
            </a:r>
            <a:r>
              <a:rPr lang="th-TH" sz="2400" b="1" dirty="0" smtClean="0"/>
              <a:t>ทั้งสองมีค่าตรงข้ามกัน</a:t>
            </a:r>
            <a:r>
              <a:rPr lang="en-US" sz="2400" b="1" dirty="0" smtClean="0"/>
              <a:t>)</a:t>
            </a:r>
            <a:endParaRPr lang="th-TH" sz="2400" b="1" dirty="0" smtClean="0"/>
          </a:p>
          <a:p>
            <a:endParaRPr lang="th-TH" sz="2400" b="1" dirty="0"/>
          </a:p>
          <a:p>
            <a:r>
              <a:rPr lang="th-TH" sz="2400" b="1" dirty="0" smtClean="0"/>
              <a:t>แต่ผลการทดลองปรากฏว่า เมื่อ </a:t>
            </a:r>
            <a:r>
              <a:rPr lang="en-US" sz="2400" b="1" dirty="0" smtClean="0"/>
              <a:t>offset </a:t>
            </a:r>
            <a:r>
              <a:rPr lang="th-TH" sz="2400" b="1" dirty="0" smtClean="0"/>
              <a:t>เครื่องวัดไป </a:t>
            </a:r>
            <a:r>
              <a:rPr lang="en-US" sz="2400" b="1" dirty="0"/>
              <a:t>90</a:t>
            </a:r>
            <a:r>
              <a:rPr lang="en-US" sz="2400" dirty="0" smtClean="0"/>
              <a:t>°</a:t>
            </a:r>
            <a:r>
              <a:rPr lang="th-TH" sz="2400" b="1" dirty="0"/>
              <a:t> </a:t>
            </a:r>
            <a:r>
              <a:rPr lang="th-TH" sz="2400" b="1" dirty="0" smtClean="0"/>
              <a:t>แล้ววัด</a:t>
            </a:r>
            <a:r>
              <a:rPr lang="en-US" sz="2400" b="1" dirty="0" smtClean="0"/>
              <a:t> qubit </a:t>
            </a:r>
            <a:r>
              <a:rPr lang="th-TH" sz="2400" b="1" dirty="0" smtClean="0"/>
              <a:t>ทั้งสองตัวจะมีค่าตรงข้ามกันแค่ </a:t>
            </a:r>
            <a:r>
              <a:rPr lang="en-US" sz="2400" b="1" dirty="0" smtClean="0"/>
              <a:t>50%</a:t>
            </a:r>
          </a:p>
          <a:p>
            <a:r>
              <a:rPr lang="th-TH" sz="2400" b="1" dirty="0" smtClean="0"/>
              <a:t>ก็คือไม่มี </a:t>
            </a:r>
            <a:r>
              <a:rPr lang="en-US" sz="2400" b="1" dirty="0" smtClean="0"/>
              <a:t>correlation</a:t>
            </a:r>
            <a:r>
              <a:rPr lang="th-TH" sz="2400" b="1" dirty="0" smtClean="0"/>
              <a:t> เลย</a:t>
            </a:r>
            <a:r>
              <a:rPr lang="en-US" sz="2400" b="1" dirty="0" smtClean="0"/>
              <a:t> </a:t>
            </a:r>
            <a:r>
              <a:rPr lang="th-TH" sz="2400" b="1" dirty="0" smtClean="0"/>
              <a:t>เกิด </a:t>
            </a:r>
            <a:r>
              <a:rPr lang="en-US" sz="2400" b="1" dirty="0" smtClean="0"/>
              <a:t>contradiction </a:t>
            </a:r>
            <a:r>
              <a:rPr lang="th-TH" sz="2400" b="1" dirty="0" smtClean="0"/>
              <a:t>ดังนั้นจึงสรุปว่า จักรวาลไม่ได้ตัดสินใจมาล่วงหน้า</a:t>
            </a:r>
            <a:endParaRPr lang="en-US" sz="2400" b="1" dirty="0" smtClean="0"/>
          </a:p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>
                <a:solidFill>
                  <a:srgbClr val="FF0000"/>
                </a:solidFill>
              </a:rPr>
              <a:t>00	25%</a:t>
            </a:r>
          </a:p>
          <a:p>
            <a:r>
              <a:rPr lang="en-US" sz="2400" b="1" dirty="0" smtClean="0">
                <a:solidFill>
                  <a:srgbClr val="00B0F0"/>
                </a:solidFill>
              </a:rPr>
              <a:t>01	25%</a:t>
            </a:r>
          </a:p>
          <a:p>
            <a:r>
              <a:rPr lang="en-US" sz="2400" b="1" dirty="0" smtClean="0">
                <a:solidFill>
                  <a:srgbClr val="00B0F0"/>
                </a:solidFill>
              </a:rPr>
              <a:t>10	25%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11	25%</a:t>
            </a:r>
            <a:r>
              <a:rPr lang="en-US" sz="2400" b="1" dirty="0" smtClean="0"/>
              <a:t>	</a:t>
            </a:r>
            <a:r>
              <a:rPr lang="th-TH" sz="2400" b="1" dirty="0" smtClean="0"/>
              <a:t>แบบนี้คือ </a:t>
            </a:r>
            <a:r>
              <a:rPr lang="en-US" sz="2400" b="1" dirty="0" smtClean="0"/>
              <a:t>completely random </a:t>
            </a:r>
            <a:r>
              <a:rPr lang="th-TH" sz="2400" b="1" dirty="0" smtClean="0"/>
              <a:t>ไม่มี </a:t>
            </a:r>
            <a:r>
              <a:rPr lang="en-US" sz="2400" b="1" dirty="0" smtClean="0"/>
              <a:t>correlation</a:t>
            </a:r>
            <a:endParaRPr lang="th-TH" sz="2400" b="1" dirty="0" smtClean="0"/>
          </a:p>
          <a:p>
            <a:endParaRPr lang="th-TH" sz="2400" b="1" dirty="0"/>
          </a:p>
          <a:p>
            <a:r>
              <a:rPr lang="th-TH" sz="2400" b="1" dirty="0" smtClean="0"/>
              <a:t>มี</a:t>
            </a:r>
            <a:r>
              <a:rPr lang="th-TH" sz="2400" b="1" dirty="0" smtClean="0"/>
              <a:t>ค่าตรงข้ามกัน </a:t>
            </a:r>
            <a:r>
              <a:rPr lang="en-US" sz="2400" b="1" dirty="0" smtClean="0"/>
              <a:t>0% </a:t>
            </a:r>
            <a:r>
              <a:rPr lang="th-TH" sz="2400" b="1" dirty="0" smtClean="0"/>
              <a:t>ไม่ได้นะครับ เพราะจะหมายถึง มีค่าตรงกัน </a:t>
            </a:r>
            <a:r>
              <a:rPr lang="en-US" sz="2400" b="1" dirty="0" smtClean="0"/>
              <a:t>100% </a:t>
            </a:r>
            <a:r>
              <a:rPr lang="th-TH" sz="2400" b="1" dirty="0" smtClean="0"/>
              <a:t>ก็คือ </a:t>
            </a:r>
            <a:r>
              <a:rPr lang="en-US" sz="2400" b="1" dirty="0" smtClean="0"/>
              <a:t>correlation </a:t>
            </a:r>
            <a:r>
              <a:rPr lang="th-TH" sz="2400" b="1" dirty="0" smtClean="0"/>
              <a:t>กัน</a:t>
            </a:r>
          </a:p>
        </p:txBody>
      </p:sp>
    </p:spTree>
    <p:extLst>
      <p:ext uri="{BB962C8B-B14F-4D97-AF65-F5344CB8AC3E}">
        <p14:creationId xmlns:p14="http://schemas.microsoft.com/office/powerpoint/2010/main" val="246508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92" y="1908087"/>
            <a:ext cx="10090215" cy="365020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22263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>
                <a:latin typeface="+mn-lt"/>
                <a:ea typeface="+mn-ea"/>
                <a:cs typeface="+mn-cs"/>
              </a:rPr>
              <a:t>Bell </a:t>
            </a:r>
            <a:r>
              <a:rPr lang="en-US" sz="5400" dirty="0" smtClean="0">
                <a:latin typeface="+mn-lt"/>
                <a:ea typeface="+mn-ea"/>
                <a:cs typeface="+mn-cs"/>
              </a:rPr>
              <a:t>States</a:t>
            </a:r>
            <a:r>
              <a:rPr lang="th-TH" sz="5400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5400" dirty="0" smtClean="0">
                <a:latin typeface="+mn-lt"/>
                <a:ea typeface="+mn-ea"/>
                <a:cs typeface="+mn-cs"/>
              </a:rPr>
              <a:t>– Quantum Entanglement</a:t>
            </a:r>
            <a:endParaRPr lang="en-US" sz="54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5818555"/>
            <a:ext cx="1051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An EPR pair is a pair of qubits (or quantum bits) that are in a Bell state together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EPR = Einstein – </a:t>
            </a:r>
            <a:r>
              <a:rPr lang="en-US" sz="2400" dirty="0" err="1" smtClean="0"/>
              <a:t>Podolsky</a:t>
            </a:r>
            <a:r>
              <a:rPr lang="en-US" sz="2400" dirty="0" smtClean="0"/>
              <a:t> – Rosen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069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214" y="2046006"/>
            <a:ext cx="10383672" cy="421836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599142" y="3605050"/>
            <a:ext cx="11034561" cy="1364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99142" y="3235718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6798" y="360505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4093" y="1816954"/>
            <a:ext cx="1333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Sent to Bob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25468" y="2936526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EPR pair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+mn-lt"/>
                <a:ea typeface="+mn-ea"/>
                <a:cs typeface="+mn-cs"/>
              </a:rPr>
              <a:t>Quantum Teleportation</a:t>
            </a:r>
            <a:endParaRPr lang="en-US" sz="54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063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770412" y="1576241"/>
            <a:ext cx="8636083" cy="5053160"/>
            <a:chOff x="1208429" y="1047603"/>
            <a:chExt cx="7757527" cy="45390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8429" y="1047603"/>
              <a:ext cx="2009775" cy="5143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7931" y="1561953"/>
              <a:ext cx="5562600" cy="7810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9281" y="2452540"/>
              <a:ext cx="6191250" cy="8096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9281" y="3367158"/>
              <a:ext cx="7686675" cy="7334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32254" y="4205576"/>
              <a:ext cx="6286500" cy="1381125"/>
            </a:xfrm>
            <a:prstGeom prst="rect">
              <a:avLst/>
            </a:prstGeom>
          </p:spPr>
        </p:pic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+mn-lt"/>
                <a:ea typeface="+mn-ea"/>
                <a:cs typeface="+mn-cs"/>
              </a:rPr>
              <a:t>Quantum Teleportation</a:t>
            </a:r>
            <a:endParaRPr lang="en-US" sz="54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439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50381" y="6475154"/>
            <a:ext cx="9141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https://www.sciencealert.com/a-new-quantum-teleportation-distance-record-has-been-set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538162"/>
            <a:ext cx="6877050" cy="5610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900" y="195262"/>
            <a:ext cx="5905500" cy="183832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308634" y="2426329"/>
            <a:ext cx="226337" cy="23539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73375" y="4136676"/>
            <a:ext cx="226337" cy="23539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21802" y="1563983"/>
            <a:ext cx="226337" cy="23539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589203" y="1855960"/>
            <a:ext cx="1312841" cy="2218099"/>
          </a:xfrm>
          <a:custGeom>
            <a:avLst/>
            <a:gdLst>
              <a:gd name="connsiteX0" fmla="*/ 88 w 1312841"/>
              <a:gd name="connsiteY0" fmla="*/ 0 h 2218099"/>
              <a:gd name="connsiteX1" fmla="*/ 217371 w 1312841"/>
              <a:gd name="connsiteY1" fmla="*/ 1050202 h 2218099"/>
              <a:gd name="connsiteX2" fmla="*/ 1312841 w 1312841"/>
              <a:gd name="connsiteY2" fmla="*/ 2218099 h 221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2841" h="2218099">
                <a:moveTo>
                  <a:pt x="88" y="0"/>
                </a:moveTo>
                <a:cubicBezTo>
                  <a:pt x="-667" y="340259"/>
                  <a:pt x="-1421" y="680519"/>
                  <a:pt x="217371" y="1050202"/>
                </a:cubicBezTo>
                <a:cubicBezTo>
                  <a:pt x="436163" y="1419885"/>
                  <a:pt x="874502" y="1818992"/>
                  <a:pt x="1312841" y="2218099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42026" y="3004619"/>
            <a:ext cx="1385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Teleport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2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340" y="0"/>
            <a:ext cx="5607806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7708" y="2551837"/>
            <a:ext cx="2697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Qubit </a:t>
            </a:r>
            <a:r>
              <a:rPr lang="th-TH" dirty="0" smtClean="0">
                <a:solidFill>
                  <a:srgbClr val="FF0000"/>
                </a:solidFill>
              </a:rPr>
              <a:t>มีค่าได้ </a:t>
            </a:r>
            <a:r>
              <a:rPr lang="en-US" dirty="0" smtClean="0">
                <a:solidFill>
                  <a:srgbClr val="FF0000"/>
                </a:solidFill>
              </a:rPr>
              <a:t>3 </a:t>
            </a:r>
            <a:r>
              <a:rPr lang="th-TH" dirty="0" smtClean="0">
                <a:solidFill>
                  <a:srgbClr val="FF0000"/>
                </a:solidFill>
              </a:rPr>
              <a:t>แบบ</a:t>
            </a:r>
          </a:p>
          <a:p>
            <a:pPr>
              <a:tabLst>
                <a:tab pos="355600" algn="l"/>
              </a:tabLst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|0&gt;	</a:t>
            </a:r>
            <a:r>
              <a:rPr lang="th-TH" dirty="0" smtClean="0">
                <a:solidFill>
                  <a:srgbClr val="FF0000"/>
                </a:solidFill>
              </a:rPr>
              <a:t>แทนด้วย </a:t>
            </a:r>
            <a:r>
              <a:rPr lang="en-US" dirty="0" smtClean="0">
                <a:solidFill>
                  <a:srgbClr val="FF0000"/>
                </a:solidFill>
              </a:rPr>
              <a:t>early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	|1&gt;	</a:t>
            </a:r>
            <a:r>
              <a:rPr lang="th-TH" dirty="0" smtClean="0">
                <a:solidFill>
                  <a:srgbClr val="FF0000"/>
                </a:solidFill>
              </a:rPr>
              <a:t>แทนด้วย </a:t>
            </a:r>
            <a:r>
              <a:rPr lang="en-US" dirty="0" smtClean="0">
                <a:solidFill>
                  <a:srgbClr val="FF0000"/>
                </a:solidFill>
              </a:rPr>
              <a:t>late</a:t>
            </a:r>
          </a:p>
          <a:p>
            <a:pPr>
              <a:tabLst>
                <a:tab pos="355600" algn="l"/>
              </a:tabLst>
            </a:pPr>
            <a:r>
              <a:rPr lang="th-TH" dirty="0" smtClean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superposition </a:t>
            </a:r>
            <a:r>
              <a:rPr lang="th-TH" dirty="0" smtClean="0">
                <a:solidFill>
                  <a:srgbClr val="FF0000"/>
                </a:solidFill>
              </a:rPr>
              <a:t>มี </a:t>
            </a:r>
            <a:r>
              <a:rPr lang="en-US" dirty="0" smtClean="0">
                <a:solidFill>
                  <a:srgbClr val="FF0000"/>
                </a:solidFill>
              </a:rPr>
              <a:t>2 </a:t>
            </a:r>
            <a:r>
              <a:rPr lang="th-TH" dirty="0" smtClean="0">
                <a:solidFill>
                  <a:srgbClr val="FF0000"/>
                </a:solidFill>
              </a:rPr>
              <a:t>แบบคือ</a:t>
            </a:r>
          </a:p>
          <a:p>
            <a:pPr>
              <a:tabLst>
                <a:tab pos="355600" algn="l"/>
              </a:tabLst>
            </a:pPr>
            <a:r>
              <a:rPr lang="th-TH" dirty="0">
                <a:solidFill>
                  <a:srgbClr val="FF0000"/>
                </a:solidFill>
              </a:rPr>
              <a:t>	</a:t>
            </a:r>
            <a:r>
              <a:rPr lang="th-TH" dirty="0" smtClean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in phase</a:t>
            </a:r>
          </a:p>
          <a:p>
            <a:pPr>
              <a:tabLst>
                <a:tab pos="355600" algn="l"/>
              </a:tabLst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	out phase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9089" y="1175496"/>
            <a:ext cx="382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>
                <a:solidFill>
                  <a:srgbClr val="FF0000"/>
                </a:solidFill>
              </a:defRPr>
            </a:lvl1pPr>
          </a:lstStyle>
          <a:p>
            <a:r>
              <a:rPr lang="th-TH" dirty="0"/>
              <a:t>ใช้ </a:t>
            </a:r>
            <a:r>
              <a:rPr lang="en-US" dirty="0"/>
              <a:t>spin </a:t>
            </a:r>
            <a:r>
              <a:rPr lang="th-TH" dirty="0"/>
              <a:t>ไม่เหมาะกับสาย </a:t>
            </a:r>
            <a:r>
              <a:rPr lang="en-US" dirty="0"/>
              <a:t>optical </a:t>
            </a:r>
            <a:r>
              <a:rPr lang="en-US" dirty="0" smtClean="0"/>
              <a:t>fiber</a:t>
            </a:r>
          </a:p>
          <a:p>
            <a:r>
              <a:rPr lang="th-TH" dirty="0" smtClean="0"/>
              <a:t>มันจะ </a:t>
            </a:r>
            <a:r>
              <a:rPr lang="en-US" dirty="0" smtClean="0"/>
              <a:t>loss </a:t>
            </a:r>
            <a:r>
              <a:rPr lang="th-TH" dirty="0" smtClean="0"/>
              <a:t>ภายในระยะทางสั้น 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47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91" y="0"/>
            <a:ext cx="458776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15280" y="172720"/>
            <a:ext cx="5821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ใช้ </a:t>
            </a:r>
            <a:r>
              <a:rPr lang="en-US" dirty="0" smtClean="0"/>
              <a:t>3 qubits </a:t>
            </a:r>
            <a:r>
              <a:rPr lang="th-TH" dirty="0" smtClean="0"/>
              <a:t>เหมือนในหน้า </a:t>
            </a:r>
            <a:r>
              <a:rPr lang="en-US" dirty="0" smtClean="0"/>
              <a:t>Quantum Teleportation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แต่ออกแบบการทดลองให้ตรวจสอบได้ว่าข้อมูลใน </a:t>
            </a:r>
            <a:r>
              <a:rPr lang="en-US" dirty="0" smtClean="0"/>
              <a:t>qubit </a:t>
            </a:r>
            <a:r>
              <a:rPr lang="th-TH" dirty="0" smtClean="0"/>
              <a:t>ถูก </a:t>
            </a:r>
            <a:r>
              <a:rPr lang="en-US" dirty="0" smtClean="0"/>
              <a:t>teleport </a:t>
            </a:r>
            <a:r>
              <a:rPr lang="th-TH" dirty="0" smtClean="0"/>
              <a:t>ไปจริง</a:t>
            </a:r>
          </a:p>
          <a:p>
            <a:r>
              <a:rPr lang="en-US" dirty="0" smtClean="0"/>
              <a:t>(teleport </a:t>
            </a:r>
            <a:r>
              <a:rPr lang="th-TH" dirty="0" smtClean="0"/>
              <a:t>จาก </a:t>
            </a:r>
            <a:r>
              <a:rPr lang="en-US" dirty="0" smtClean="0"/>
              <a:t>qubit </a:t>
            </a:r>
            <a:r>
              <a:rPr lang="th-TH" dirty="0" smtClean="0"/>
              <a:t>ซ้ายสุดไปขวาสุด </a:t>
            </a:r>
            <a:r>
              <a:rPr lang="en-US" dirty="0" smtClean="0"/>
              <a:t>EPR pair </a:t>
            </a:r>
            <a:r>
              <a:rPr lang="th-TH" dirty="0" smtClean="0"/>
              <a:t>คือ </a:t>
            </a:r>
            <a:r>
              <a:rPr lang="en-US" dirty="0" smtClean="0"/>
              <a:t>2 qubits </a:t>
            </a:r>
            <a:r>
              <a:rPr lang="th-TH" dirty="0" smtClean="0"/>
              <a:t>ทางขวา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2640" y="239776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76798" y="2397760"/>
            <a:ext cx="55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25522" y="2121654"/>
            <a:ext cx="550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EPR</a:t>
            </a:r>
            <a:br>
              <a:rPr lang="en-US" dirty="0" smtClean="0"/>
            </a:br>
            <a:r>
              <a:rPr lang="en-US" dirty="0" smtClean="0"/>
              <a:t>pair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9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pPr fontAlgn="t"/>
            <a:r>
              <a:rPr lang="en-US" dirty="0"/>
              <a:t>Quantum Mechanics: Animation explaining quantum physics</a:t>
            </a:r>
          </a:p>
        </p:txBody>
      </p:sp>
      <p:sp>
        <p:nvSpPr>
          <p:cNvPr id="3" name="Rectangle 2"/>
          <p:cNvSpPr/>
          <p:nvPr/>
        </p:nvSpPr>
        <p:spPr>
          <a:xfrm>
            <a:off x="887175" y="5768130"/>
            <a:ext cx="8124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https://www.youtube.com/watch?v=iVpXrbZ4bnU</a:t>
            </a:r>
            <a:r>
              <a:rPr lang="th-TH" sz="2400" dirty="0"/>
              <a:t> </a:t>
            </a:r>
            <a:r>
              <a:rPr lang="en-US" sz="2400" dirty="0" smtClean="0"/>
              <a:t>(25 min.)</a:t>
            </a:r>
            <a:endParaRPr lang="th-TH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75" y="1086948"/>
            <a:ext cx="81248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2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pPr fontAlgn="t"/>
            <a:r>
              <a:rPr lang="en-US" dirty="0" smtClean="0"/>
              <a:t>Note on the Video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19" y="997526"/>
            <a:ext cx="3011224" cy="1682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18" y="4766191"/>
            <a:ext cx="3011225" cy="17210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38256" y="997526"/>
            <a:ext cx="5712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สร้าง </a:t>
            </a:r>
            <a:r>
              <a:rPr lang="en-US" dirty="0" smtClean="0"/>
              <a:t>pair </a:t>
            </a:r>
            <a:r>
              <a:rPr lang="th-TH" dirty="0" smtClean="0"/>
              <a:t>ที่ให้ </a:t>
            </a:r>
            <a:r>
              <a:rPr lang="en-US" dirty="0" smtClean="0"/>
              <a:t>spin </a:t>
            </a:r>
            <a:r>
              <a:rPr lang="th-TH" dirty="0" smtClean="0"/>
              <a:t>ตรงข้ามกันได้ </a:t>
            </a:r>
            <a:r>
              <a:rPr lang="en-US" dirty="0" smtClean="0"/>
              <a:t>100% of the time</a:t>
            </a:r>
            <a:br>
              <a:rPr lang="en-US" dirty="0" smtClean="0"/>
            </a:br>
            <a:r>
              <a:rPr lang="th-TH" dirty="0" smtClean="0"/>
              <a:t>เครื่องวัดทั้งสองตัวอยู่ในแนวทแยงมุม</a:t>
            </a:r>
            <a:endParaRPr lang="en-US" dirty="0" smtClean="0"/>
          </a:p>
          <a:p>
            <a:r>
              <a:rPr lang="th-TH" dirty="0" smtClean="0"/>
              <a:t>วัดได้ </a:t>
            </a:r>
            <a:r>
              <a:rPr lang="en-US" dirty="0" smtClean="0"/>
              <a:t>BR, RB </a:t>
            </a:r>
            <a:r>
              <a:rPr lang="th-TH" dirty="0" smtClean="0"/>
              <a:t>ทุกครั้ง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38256" y="4788366"/>
            <a:ext cx="57127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พอเอียงเครื่องวัดทั้งสองตัวไป </a:t>
            </a:r>
            <a:r>
              <a:rPr lang="en-US" dirty="0" smtClean="0"/>
              <a:t>45 </a:t>
            </a:r>
            <a:r>
              <a:rPr lang="th-TH" dirty="0" smtClean="0"/>
              <a:t>องศา </a:t>
            </a:r>
            <a:r>
              <a:rPr lang="en-US" dirty="0" smtClean="0"/>
              <a:t>(</a:t>
            </a:r>
            <a:r>
              <a:rPr lang="th-TH" dirty="0" smtClean="0"/>
              <a:t>ให้ทำมุมกัน </a:t>
            </a:r>
            <a:r>
              <a:rPr lang="en-US" dirty="0" smtClean="0"/>
              <a:t>90 </a:t>
            </a:r>
            <a:r>
              <a:rPr lang="th-TH" dirty="0" smtClean="0"/>
              <a:t>องศา</a:t>
            </a:r>
            <a:r>
              <a:rPr lang="en-US" dirty="0" smtClean="0"/>
              <a:t>)</a:t>
            </a:r>
            <a:endParaRPr lang="th-TH" dirty="0" smtClean="0"/>
          </a:p>
          <a:p>
            <a:r>
              <a:rPr lang="th-TH" dirty="0" smtClean="0"/>
              <a:t>จะต้องเหลือ </a:t>
            </a:r>
            <a:r>
              <a:rPr lang="en-US" dirty="0" smtClean="0"/>
              <a:t>correlation </a:t>
            </a:r>
            <a:r>
              <a:rPr lang="th-TH" dirty="0" smtClean="0"/>
              <a:t>ระหว่างผลจากเครื่องวัดทั้งสองบ้าง</a:t>
            </a:r>
            <a:endParaRPr lang="en-US" dirty="0" smtClean="0"/>
          </a:p>
          <a:p>
            <a:r>
              <a:rPr lang="th-TH" dirty="0" smtClean="0"/>
              <a:t>คือจะต้องวัดได้ </a:t>
            </a:r>
            <a:r>
              <a:rPr lang="en-US" dirty="0" smtClean="0"/>
              <a:t>spin </a:t>
            </a:r>
            <a:r>
              <a:rPr lang="th-TH" dirty="0" smtClean="0"/>
              <a:t>ตรงกันข้ามกันบ้าง เช่น </a:t>
            </a:r>
            <a:r>
              <a:rPr lang="en-US" dirty="0" smtClean="0"/>
              <a:t>&gt;50% of the time</a:t>
            </a:r>
          </a:p>
          <a:p>
            <a:endParaRPr lang="th-TH" dirty="0" smtClean="0"/>
          </a:p>
          <a:p>
            <a:r>
              <a:rPr lang="th-TH" dirty="0" smtClean="0"/>
              <a:t>แต่เมื่อทดลองแล้ว ไม่ </a:t>
            </a:r>
            <a:r>
              <a:rPr lang="en-US" dirty="0" smtClean="0"/>
              <a:t>correlation </a:t>
            </a:r>
            <a:r>
              <a:rPr lang="th-TH" dirty="0" smtClean="0"/>
              <a:t>เลย </a:t>
            </a:r>
            <a:r>
              <a:rPr lang="en-US" dirty="0" smtClean="0"/>
              <a:t>(totally random)</a:t>
            </a:r>
          </a:p>
          <a:p>
            <a:r>
              <a:rPr lang="th-TH" dirty="0" smtClean="0"/>
              <a:t>เช่น ได้ </a:t>
            </a:r>
            <a:r>
              <a:rPr lang="en-US" dirty="0" smtClean="0"/>
              <a:t>BB, BR, RB, RR </a:t>
            </a:r>
            <a:r>
              <a:rPr lang="th-TH" dirty="0" smtClean="0"/>
              <a:t>เท่าๆ กัน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17" y="2879889"/>
            <a:ext cx="3011225" cy="16514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6545" y="2892946"/>
            <a:ext cx="4993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ถ้า </a:t>
            </a:r>
            <a:r>
              <a:rPr lang="en-US" dirty="0" smtClean="0"/>
              <a:t>offset </a:t>
            </a:r>
            <a:r>
              <a:rPr lang="th-TH" dirty="0" smtClean="0"/>
              <a:t>เครื่องวัดตัวนึงไป </a:t>
            </a:r>
            <a:r>
              <a:rPr lang="en-US" dirty="0" smtClean="0"/>
              <a:t>45 </a:t>
            </a:r>
            <a:r>
              <a:rPr lang="th-TH" dirty="0" smtClean="0"/>
              <a:t>องศา </a:t>
            </a:r>
            <a:r>
              <a:rPr lang="en-US" dirty="0" smtClean="0"/>
              <a:t>(</a:t>
            </a:r>
            <a:r>
              <a:rPr lang="th-TH" dirty="0" smtClean="0"/>
              <a:t>ทางใดก็ได้</a:t>
            </a:r>
            <a:r>
              <a:rPr lang="en-US" dirty="0" smtClean="0"/>
              <a:t>)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ก็ยังได้</a:t>
            </a:r>
            <a:r>
              <a:rPr lang="en-US" dirty="0" smtClean="0"/>
              <a:t> spin </a:t>
            </a:r>
            <a:r>
              <a:rPr lang="th-TH" dirty="0" smtClean="0"/>
              <a:t>ตรงข้ามกัน </a:t>
            </a:r>
            <a:r>
              <a:rPr lang="en-US" dirty="0" smtClean="0"/>
              <a:t>(BR, RB)</a:t>
            </a:r>
            <a:r>
              <a:rPr lang="th-TH" dirty="0" smtClean="0"/>
              <a:t> </a:t>
            </a:r>
            <a:r>
              <a:rPr lang="en-US" dirty="0" smtClean="0"/>
              <a:t>85%</a:t>
            </a:r>
            <a:r>
              <a:rPr lang="th-TH" dirty="0" smtClean="0"/>
              <a:t> </a:t>
            </a:r>
            <a:r>
              <a:rPr lang="en-US" dirty="0" smtClean="0"/>
              <a:t>of the time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8256" y="2879888"/>
            <a:ext cx="2746275" cy="165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2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4017</TotalTime>
  <Words>425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Cordia New</vt:lpstr>
      <vt:lpstr>Office Theme</vt:lpstr>
      <vt:lpstr>PowerPoint Presentation</vt:lpstr>
      <vt:lpstr>Bell States – Quantum Entanglement</vt:lpstr>
      <vt:lpstr>Quantum Teleportation</vt:lpstr>
      <vt:lpstr>Quantum Teleportation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ชัชวิทย์ อาภรณ์เทวัญ</dc:creator>
  <cp:lastModifiedBy>ชัชวิทย์ อาภรณ์เทวัญ</cp:lastModifiedBy>
  <cp:revision>722</cp:revision>
  <dcterms:created xsi:type="dcterms:W3CDTF">2016-08-03T10:08:11Z</dcterms:created>
  <dcterms:modified xsi:type="dcterms:W3CDTF">2020-01-30T04:23:09Z</dcterms:modified>
</cp:coreProperties>
</file>