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94660"/>
  </p:normalViewPr>
  <p:slideViewPr>
    <p:cSldViewPr snapToGrid="0">
      <p:cViewPr varScale="1">
        <p:scale>
          <a:sx n="63" d="100"/>
          <a:sy n="63" d="100"/>
        </p:scale>
        <p:origin x="7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71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9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1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6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7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2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2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F4D95-B67C-4598-BEC8-7417E35EBED2}" type="datetimeFigureOut">
              <a:rPr lang="en-US" smtClean="0"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A8C-1A18-4AA5-9758-3BC23EEBB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9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08878" y="2337118"/>
            <a:ext cx="817428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Quantum Circuits</a:t>
            </a:r>
            <a:endParaRPr lang="en-US" sz="7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06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Controlled-U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8448" y="1985962"/>
            <a:ext cx="4314825" cy="417563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7073185" y="1718279"/>
                <a:ext cx="4275786" cy="16932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dirty="0" smtClean="0"/>
                  <a:t>สมมติว่า</a:t>
                </a: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th-TH" dirty="0" smtClean="0"/>
              </a:p>
              <a:p>
                <a:r>
                  <a:rPr lang="th-TH" dirty="0" smtClean="0"/>
                  <a:t>จงแสดง </a:t>
                </a:r>
                <a:r>
                  <a:rPr lang="en-US" dirty="0" smtClean="0"/>
                  <a:t>matrix </a:t>
                </a:r>
                <a:r>
                  <a:rPr lang="th-TH" dirty="0" smtClean="0"/>
                  <a:t>ของ </a:t>
                </a:r>
                <a:r>
                  <a:rPr lang="en-US" dirty="0" smtClean="0"/>
                  <a:t>Controlled-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th-TH" dirty="0" smtClean="0"/>
                  <a:t>ถ้าให้สาย </a:t>
                </a:r>
                <a:r>
                  <a:rPr lang="en-US" dirty="0" smtClean="0"/>
                  <a:t>control </a:t>
                </a:r>
                <a:r>
                  <a:rPr lang="th-TH" dirty="0" smtClean="0"/>
                  <a:t>อยู่ที่ตำแหน่งอื่น เช่น ตรงกลาง หรือ ข้างล่าง</a:t>
                </a:r>
                <a:endParaRPr lang="en-US" dirty="0" smtClean="0"/>
              </a:p>
              <a:p>
                <a:r>
                  <a:rPr lang="th-TH" dirty="0" smtClean="0"/>
                  <a:t>จะต้องทำ</a:t>
                </a:r>
                <a:r>
                  <a:rPr lang="th-TH" dirty="0" smtClean="0"/>
                  <a:t>อย่างไร</a:t>
                </a:r>
                <a:r>
                  <a:rPr lang="en-US" dirty="0" smtClean="0"/>
                  <a:t>?</a:t>
                </a:r>
                <a:r>
                  <a:rPr lang="th-TH" dirty="0" smtClean="0"/>
                  <a:t> </a:t>
                </a:r>
                <a:r>
                  <a:rPr lang="en-US" dirty="0" smtClean="0"/>
                  <a:t>(</a:t>
                </a:r>
                <a:r>
                  <a:rPr lang="th-TH" dirty="0" smtClean="0"/>
                  <a:t>ใช้ </a:t>
                </a:r>
                <a:r>
                  <a:rPr lang="en-US" dirty="0" smtClean="0"/>
                  <a:t>swap</a:t>
                </a:r>
                <a:r>
                  <a:rPr lang="en-US" dirty="0" smtClean="0"/>
                  <a:t>)</a:t>
                </a:r>
                <a:endParaRPr lang="en-US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185" y="1718279"/>
                <a:ext cx="4275786" cy="1693284"/>
              </a:xfrm>
              <a:prstGeom prst="rect">
                <a:avLst/>
              </a:prstGeom>
              <a:blipFill rotWithShape="0">
                <a:blip r:embed="rId3"/>
                <a:stretch>
                  <a:fillRect l="-1140" r="-285" b="-5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102851" y="5404815"/>
            <a:ext cx="1602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ข้อสอบ </a:t>
            </a:r>
            <a:r>
              <a:rPr lang="en-US" dirty="0" smtClean="0">
                <a:solidFill>
                  <a:srgbClr val="FF0000"/>
                </a:solidFill>
              </a:rPr>
              <a:t>midterm</a:t>
            </a:r>
          </a:p>
          <a:p>
            <a:r>
              <a:rPr lang="th-TH" dirty="0" smtClean="0">
                <a:solidFill>
                  <a:srgbClr val="FF0000"/>
                </a:solidFill>
              </a:rPr>
              <a:t>ให้หา </a:t>
            </a:r>
            <a:r>
              <a:rPr lang="en-US" dirty="0" smtClean="0">
                <a:solidFill>
                  <a:srgbClr val="FF0000"/>
                </a:solidFill>
              </a:rPr>
              <a:t>matrix </a:t>
            </a:r>
            <a:r>
              <a:rPr lang="th-TH" dirty="0" smtClean="0">
                <a:solidFill>
                  <a:srgbClr val="FF0000"/>
                </a:solidFill>
              </a:rPr>
              <a:t>ของ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circuit </a:t>
            </a:r>
            <a:r>
              <a:rPr lang="th-TH" dirty="0" smtClean="0">
                <a:solidFill>
                  <a:srgbClr val="FF0000"/>
                </a:solidFill>
              </a:rPr>
              <a:t>ทางขวา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 flipV="1">
            <a:off x="9909210" y="5132439"/>
            <a:ext cx="1517018" cy="146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539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Measurement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051" y="1690688"/>
            <a:ext cx="3819901" cy="10711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829" y="5689778"/>
            <a:ext cx="11168177" cy="10625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218" y="3541762"/>
            <a:ext cx="2800350" cy="4476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6543" y="4274086"/>
            <a:ext cx="2867025" cy="428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1601" y="3834594"/>
            <a:ext cx="2543175" cy="533400"/>
          </a:xfrm>
          <a:prstGeom prst="rect">
            <a:avLst/>
          </a:prstGeom>
        </p:spPr>
      </p:pic>
      <p:sp>
        <p:nvSpPr>
          <p:cNvPr id="10" name="Right Brace 9"/>
          <p:cNvSpPr/>
          <p:nvPr/>
        </p:nvSpPr>
        <p:spPr>
          <a:xfrm>
            <a:off x="3929064" y="3391743"/>
            <a:ext cx="300251" cy="141910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75829" y="5089595"/>
            <a:ext cx="4976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Change basis from |0&gt;, |1&gt; to |+&gt;, |-&gt;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38200" y="2905384"/>
            <a:ext cx="5762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Measurements in bases other than the computational basis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31601" y="4346257"/>
            <a:ext cx="4229100" cy="378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เวคเตอร์ทุกคู่ตั้งฉากกัน และมีความยาว 1 หน่วย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221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Simulating NAND gate / FANOUT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48" y="2300289"/>
            <a:ext cx="4841618" cy="27289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3862" y="2300289"/>
            <a:ext cx="2573316" cy="272891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652587" y="5638802"/>
            <a:ext cx="88868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Quantum computer </a:t>
            </a:r>
            <a:r>
              <a:rPr lang="th-TH" sz="2400" dirty="0" smtClean="0">
                <a:solidFill>
                  <a:srgbClr val="FF0000"/>
                </a:solidFill>
              </a:rPr>
              <a:t>มีพลังการคำนวณอย่างน้อยก็เท่ากับ 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 smtClean="0">
                <a:solidFill>
                  <a:srgbClr val="FF0000"/>
                </a:solidFill>
              </a:rPr>
              <a:t>lassical computer</a:t>
            </a:r>
            <a:r>
              <a:rPr lang="th-TH" sz="2400" dirty="0" smtClean="0">
                <a:solidFill>
                  <a:srgbClr val="FF0000"/>
                </a:solidFill>
              </a:rPr>
              <a:t/>
            </a:r>
            <a:br>
              <a:rPr lang="th-TH" sz="2400" dirty="0" smtClean="0">
                <a:solidFill>
                  <a:srgbClr val="FF0000"/>
                </a:solidFill>
              </a:rPr>
            </a:br>
            <a:r>
              <a:rPr lang="th-TH" sz="2400" dirty="0" smtClean="0">
                <a:solidFill>
                  <a:srgbClr val="FF0000"/>
                </a:solidFill>
              </a:rPr>
              <a:t>เป็น </a:t>
            </a:r>
            <a:r>
              <a:rPr lang="en-US" sz="2400" dirty="0" smtClean="0">
                <a:solidFill>
                  <a:srgbClr val="FF0000"/>
                </a:solidFill>
              </a:rPr>
              <a:t>reversible computation </a:t>
            </a:r>
            <a:r>
              <a:rPr lang="th-TH" sz="2400" dirty="0" smtClean="0">
                <a:solidFill>
                  <a:srgbClr val="FF0000"/>
                </a:solidFill>
              </a:rPr>
              <a:t>ด้วย ใช้สร้าง </a:t>
            </a:r>
            <a:r>
              <a:rPr lang="en-US" sz="2400" dirty="0" smtClean="0">
                <a:solidFill>
                  <a:srgbClr val="FF0000"/>
                </a:solidFill>
              </a:rPr>
              <a:t>classical computer </a:t>
            </a:r>
            <a:r>
              <a:rPr lang="th-TH" sz="2400" dirty="0" smtClean="0">
                <a:solidFill>
                  <a:srgbClr val="FF0000"/>
                </a:solidFill>
              </a:rPr>
              <a:t>ที่ไม่สูญเสียพลังงานได้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97513" y="2695248"/>
            <a:ext cx="24082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Toffoli</a:t>
            </a:r>
            <a:r>
              <a:rPr lang="en-US" dirty="0" smtClean="0">
                <a:solidFill>
                  <a:srgbClr val="FF0000"/>
                </a:solidFill>
              </a:rPr>
              <a:t> gate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จงแสดง </a:t>
            </a:r>
            <a:r>
              <a:rPr lang="en-US" dirty="0" smtClean="0">
                <a:solidFill>
                  <a:srgbClr val="FF0000"/>
                </a:solidFill>
              </a:rPr>
              <a:t>8x8 matrix 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14993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Maxwell’s Demon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44" y="2184435"/>
            <a:ext cx="11704008" cy="31390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714370" y="5323441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Entropy </a:t>
            </a:r>
            <a:r>
              <a:rPr lang="th-TH" dirty="0" smtClean="0">
                <a:solidFill>
                  <a:srgbClr val="FF0000"/>
                </a:solidFill>
              </a:rPr>
              <a:t>ลดลง </a:t>
            </a:r>
            <a:r>
              <a:rPr lang="en-US" dirty="0" smtClean="0">
                <a:solidFill>
                  <a:srgbClr val="FF0000"/>
                </a:solidFill>
              </a:rPr>
              <a:t>!!!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69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No-Cloning Theorem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950" y="1995487"/>
            <a:ext cx="10569374" cy="273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679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6008" y="1219205"/>
            <a:ext cx="5993049" cy="10239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864" y="4210530"/>
            <a:ext cx="7612037" cy="6762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00972" y="1034539"/>
            <a:ext cx="24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Invert the second bit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6883" y="2059728"/>
            <a:ext cx="2262188" cy="664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26139" y="2728682"/>
            <a:ext cx="542925" cy="5048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33727" y="2849289"/>
            <a:ext cx="2767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copy </a:t>
            </a:r>
            <a:r>
              <a:rPr lang="th-TH" dirty="0">
                <a:solidFill>
                  <a:srgbClr val="FF0000"/>
                </a:solidFill>
              </a:rPr>
              <a:t>ไม่ได้ เพราะ</a:t>
            </a:r>
            <a:r>
              <a:rPr lang="th-TH" dirty="0" smtClean="0">
                <a:solidFill>
                  <a:srgbClr val="FF0000"/>
                </a:solidFill>
              </a:rPr>
              <a:t>แยกตัวประกอบไม่ได้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9064" y="2723857"/>
            <a:ext cx="542925" cy="5048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090864" y="3930851"/>
            <a:ext cx="2590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สมมติว่าถ้าแยกตัวประกอบได้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82532" y="4115517"/>
            <a:ext cx="2776539" cy="77128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54787" y="4981819"/>
            <a:ext cx="5848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จะ </a:t>
            </a:r>
            <a:r>
              <a:rPr lang="en-US" dirty="0" smtClean="0">
                <a:solidFill>
                  <a:srgbClr val="FF0000"/>
                </a:solidFill>
              </a:rPr>
              <a:t>copy </a:t>
            </a:r>
            <a:r>
              <a:rPr lang="th-TH" dirty="0" smtClean="0">
                <a:solidFill>
                  <a:srgbClr val="FF0000"/>
                </a:solidFill>
              </a:rPr>
              <a:t>ได้ก็ต่อเมื่อ </a:t>
            </a:r>
            <a:r>
              <a:rPr lang="en-US" dirty="0" smtClean="0">
                <a:solidFill>
                  <a:srgbClr val="FF0000"/>
                </a:solidFill>
              </a:rPr>
              <a:t>ab = 0 </a:t>
            </a:r>
            <a:r>
              <a:rPr lang="th-TH" dirty="0" smtClean="0">
                <a:solidFill>
                  <a:srgbClr val="FF0000"/>
                </a:solidFill>
              </a:rPr>
              <a:t>เพื่อให้เหลือแค่ </a:t>
            </a:r>
            <a:r>
              <a:rPr lang="en-US" dirty="0" smtClean="0">
                <a:solidFill>
                  <a:srgbClr val="FF0000"/>
                </a:solidFill>
              </a:rPr>
              <a:t>|00&gt; </a:t>
            </a:r>
            <a:r>
              <a:rPr lang="th-TH" dirty="0" smtClean="0">
                <a:solidFill>
                  <a:srgbClr val="FF0000"/>
                </a:solidFill>
              </a:rPr>
              <a:t>และ </a:t>
            </a:r>
            <a:r>
              <a:rPr lang="en-US" dirty="0" smtClean="0">
                <a:solidFill>
                  <a:srgbClr val="FF0000"/>
                </a:solidFill>
              </a:rPr>
              <a:t>|11&gt; </a:t>
            </a:r>
            <a:r>
              <a:rPr lang="th-TH" dirty="0" smtClean="0">
                <a:solidFill>
                  <a:srgbClr val="FF0000"/>
                </a:solidFill>
              </a:rPr>
              <a:t>เหมือนสมการข้างบน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input </a:t>
            </a:r>
            <a:r>
              <a:rPr lang="th-TH" dirty="0" smtClean="0">
                <a:solidFill>
                  <a:srgbClr val="FF0000"/>
                </a:solidFill>
              </a:rPr>
              <a:t>เป็น </a:t>
            </a:r>
            <a:r>
              <a:rPr lang="en-US" dirty="0" smtClean="0">
                <a:solidFill>
                  <a:srgbClr val="FF0000"/>
                </a:solidFill>
              </a:rPr>
              <a:t>|0&gt; </a:t>
            </a:r>
            <a:r>
              <a:rPr lang="th-TH" dirty="0" smtClean="0">
                <a:solidFill>
                  <a:srgbClr val="FF0000"/>
                </a:solidFill>
              </a:rPr>
              <a:t>หรือ </a:t>
            </a:r>
            <a:r>
              <a:rPr lang="en-US" dirty="0" smtClean="0">
                <a:solidFill>
                  <a:srgbClr val="FF0000"/>
                </a:solidFill>
              </a:rPr>
              <a:t>|1&gt; </a:t>
            </a:r>
            <a:r>
              <a:rPr lang="th-TH" dirty="0" smtClean="0">
                <a:solidFill>
                  <a:srgbClr val="FF0000"/>
                </a:solidFill>
              </a:rPr>
              <a:t>เท่านั้น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353085" y="6126481"/>
            <a:ext cx="11570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นี่ยังไม่ใช่การพิสูจน์ที่ถูกต้อง </a:t>
            </a:r>
            <a:r>
              <a:rPr lang="en-US" dirty="0" smtClean="0">
                <a:solidFill>
                  <a:srgbClr val="FF0000"/>
                </a:solidFill>
              </a:rPr>
              <a:t>circuit </a:t>
            </a:r>
            <a:r>
              <a:rPr lang="th-TH" dirty="0" smtClean="0">
                <a:solidFill>
                  <a:srgbClr val="FF0000"/>
                </a:solidFill>
              </a:rPr>
              <a:t>นี้ทำไม่ได้ อาจจะมี </a:t>
            </a:r>
            <a:r>
              <a:rPr lang="en-US" dirty="0" smtClean="0">
                <a:solidFill>
                  <a:srgbClr val="FF0000"/>
                </a:solidFill>
              </a:rPr>
              <a:t>circuit </a:t>
            </a:r>
            <a:r>
              <a:rPr lang="th-TH" dirty="0" smtClean="0">
                <a:solidFill>
                  <a:srgbClr val="FF0000"/>
                </a:solidFill>
              </a:rPr>
              <a:t>แบบอื่นๆ ที่ทำได้ก็ได้ เช่น อินพุต </a:t>
            </a:r>
            <a:r>
              <a:rPr lang="en-US" dirty="0" smtClean="0">
                <a:solidFill>
                  <a:srgbClr val="FF0000"/>
                </a:solidFill>
              </a:rPr>
              <a:t>y </a:t>
            </a:r>
            <a:r>
              <a:rPr lang="th-TH" dirty="0" smtClean="0">
                <a:solidFill>
                  <a:srgbClr val="FF0000"/>
                </a:solidFill>
              </a:rPr>
              <a:t>ไม่ใช่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th-TH" dirty="0" smtClean="0">
                <a:solidFill>
                  <a:srgbClr val="FF0000"/>
                </a:solidFill>
              </a:rPr>
              <a:t> หรือ</a:t>
            </a:r>
            <a:r>
              <a:rPr lang="en-US" dirty="0" smtClean="0">
                <a:solidFill>
                  <a:srgbClr val="FF0000"/>
                </a:solidFill>
              </a:rPr>
              <a:t> circuit </a:t>
            </a:r>
            <a:r>
              <a:rPr lang="th-TH" dirty="0" smtClean="0">
                <a:solidFill>
                  <a:srgbClr val="FF0000"/>
                </a:solidFill>
              </a:rPr>
              <a:t>ที่ไม่ใช่ </a:t>
            </a:r>
            <a:r>
              <a:rPr lang="en-US" dirty="0" smtClean="0">
                <a:solidFill>
                  <a:srgbClr val="FF0000"/>
                </a:solidFill>
              </a:rPr>
              <a:t>CNOT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502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Proof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576387"/>
            <a:ext cx="10166634" cy="486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30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Proof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698" y="1685930"/>
            <a:ext cx="10177464" cy="5069674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729413" y="2571756"/>
            <a:ext cx="1428750" cy="10144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7715250" y="3328994"/>
            <a:ext cx="1037860" cy="1128712"/>
          </a:xfrm>
          <a:custGeom>
            <a:avLst/>
            <a:gdLst>
              <a:gd name="connsiteX0" fmla="*/ 614363 w 1037860"/>
              <a:gd name="connsiteY0" fmla="*/ 0 h 1128712"/>
              <a:gd name="connsiteX1" fmla="*/ 1014413 w 1037860"/>
              <a:gd name="connsiteY1" fmla="*/ 700087 h 1128712"/>
              <a:gd name="connsiteX2" fmla="*/ 0 w 1037860"/>
              <a:gd name="connsiteY2" fmla="*/ 1128712 h 112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7860" h="1128712">
                <a:moveTo>
                  <a:pt x="614363" y="0"/>
                </a:moveTo>
                <a:cubicBezTo>
                  <a:pt x="865585" y="255984"/>
                  <a:pt x="1116807" y="511968"/>
                  <a:pt x="1014413" y="700087"/>
                </a:cubicBezTo>
                <a:cubicBezTo>
                  <a:pt x="912019" y="888206"/>
                  <a:pt x="456009" y="1008459"/>
                  <a:pt x="0" y="1128712"/>
                </a:cubicBezTo>
              </a:path>
            </a:pathLst>
          </a:custGeom>
          <a:noFill/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673600" y="2571756"/>
            <a:ext cx="1834357" cy="10144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094389" y="3059799"/>
            <a:ext cx="1072697" cy="1436914"/>
          </a:xfrm>
          <a:custGeom>
            <a:avLst/>
            <a:gdLst>
              <a:gd name="connsiteX0" fmla="*/ 405040 w 1072697"/>
              <a:gd name="connsiteY0" fmla="*/ 0 h 1436914"/>
              <a:gd name="connsiteX1" fmla="*/ 27668 w 1072697"/>
              <a:gd name="connsiteY1" fmla="*/ 595086 h 1436914"/>
              <a:gd name="connsiteX2" fmla="*/ 1072697 w 1072697"/>
              <a:gd name="connsiteY2" fmla="*/ 1436914 h 143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72697" h="1436914">
                <a:moveTo>
                  <a:pt x="405040" y="0"/>
                </a:moveTo>
                <a:cubicBezTo>
                  <a:pt x="160716" y="177800"/>
                  <a:pt x="-83608" y="355600"/>
                  <a:pt x="27668" y="595086"/>
                </a:cubicBezTo>
                <a:cubicBezTo>
                  <a:pt x="138944" y="834572"/>
                  <a:pt x="605820" y="1135743"/>
                  <a:pt x="1072697" y="1436914"/>
                </a:cubicBezTo>
              </a:path>
            </a:pathLst>
          </a:custGeom>
          <a:noFill/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753110" y="3708684"/>
            <a:ext cx="2005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Obvious to derive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1288" y="3228637"/>
            <a:ext cx="1436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Not obvious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72395" y="6337426"/>
            <a:ext cx="3168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 smtClean="0">
                <a:solidFill>
                  <a:srgbClr val="FF0000"/>
                </a:solidFill>
              </a:rPr>
              <a:t>คือถ้าสร้างวงจรมา </a:t>
            </a:r>
            <a:r>
              <a:rPr lang="en-US" sz="1400" dirty="0" smtClean="0">
                <a:solidFill>
                  <a:srgbClr val="FF0000"/>
                </a:solidFill>
              </a:rPr>
              <a:t>clone </a:t>
            </a:r>
            <a:r>
              <a:rPr lang="th-TH" sz="1400" dirty="0" smtClean="0">
                <a:solidFill>
                  <a:srgbClr val="FF0000"/>
                </a:solidFill>
              </a:rPr>
              <a:t>มาจะ </a:t>
            </a:r>
            <a:r>
              <a:rPr lang="en-US" sz="1400" dirty="0" smtClean="0">
                <a:solidFill>
                  <a:srgbClr val="FF0000"/>
                </a:solidFill>
              </a:rPr>
              <a:t>clone </a:t>
            </a:r>
            <a:r>
              <a:rPr lang="th-TH" sz="1400" dirty="0" smtClean="0">
                <a:solidFill>
                  <a:srgbClr val="FF0000"/>
                </a:solidFill>
              </a:rPr>
              <a:t>ได้แค่ </a:t>
            </a:r>
            <a:r>
              <a:rPr lang="en-US" sz="1400" dirty="0" smtClean="0">
                <a:solidFill>
                  <a:srgbClr val="FF0000"/>
                </a:solidFill>
              </a:rPr>
              <a:t>orthogonal states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441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smtClean="0">
                <a:latin typeface="+mn-lt"/>
                <a:ea typeface="+mn-ea"/>
                <a:cs typeface="+mn-cs"/>
              </a:rPr>
              <a:t>Quantum Circuits</a:t>
            </a:r>
            <a:endParaRPr lang="en-US" sz="5400" dirty="0"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650" y="2386012"/>
            <a:ext cx="8950699" cy="1352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7025" y="4443412"/>
            <a:ext cx="6181348" cy="14859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81841" y="4624387"/>
            <a:ext cx="2286000" cy="376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Unitary matrices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699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Quantum Circuits</a:t>
            </a:r>
            <a:endParaRPr lang="en-US" sz="5400" dirty="0"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619" y="1990725"/>
            <a:ext cx="8370762" cy="2309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8420" y="4786312"/>
            <a:ext cx="3497580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0" y="5055393"/>
            <a:ext cx="2286000" cy="376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Unitary matrices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05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8" y="1857375"/>
            <a:ext cx="10099146" cy="4714875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Tensor Products</a:t>
            </a:r>
            <a:endParaRPr lang="en-US" sz="5400" dirty="0"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43975" y="6202918"/>
            <a:ext cx="148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ขนาด </a:t>
            </a:r>
            <a:r>
              <a:rPr lang="en-US" dirty="0" err="1" smtClean="0">
                <a:solidFill>
                  <a:srgbClr val="FF0000"/>
                </a:solidFill>
              </a:rPr>
              <a:t>rt</a:t>
            </a:r>
            <a:r>
              <a:rPr lang="en-US" dirty="0" smtClean="0">
                <a:solidFill>
                  <a:srgbClr val="FF0000"/>
                </a:solidFill>
              </a:rPr>
              <a:t> x </a:t>
            </a:r>
            <a:r>
              <a:rPr lang="en-US" dirty="0" err="1" smtClean="0">
                <a:solidFill>
                  <a:srgbClr val="FF0000"/>
                </a:solidFill>
              </a:rPr>
              <a:t>su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36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+mn-lt"/>
                <a:ea typeface="+mn-ea"/>
                <a:cs typeface="+mn-cs"/>
              </a:rPr>
              <a:t>Quantum Circuits</a:t>
            </a:r>
            <a:endParaRPr lang="en-US" sz="5400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186" y="2195511"/>
            <a:ext cx="7828609" cy="210502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5712" y="4805360"/>
            <a:ext cx="3616841" cy="7191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67629" y="4976810"/>
            <a:ext cx="2286000" cy="376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Unitary matrices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729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143" y="671277"/>
            <a:ext cx="9552963" cy="54717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18400" y="5854264"/>
            <a:ext cx="16130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solidFill>
                  <a:srgbClr val="FF0000"/>
                </a:solidFill>
              </a:rPr>
              <a:t>ลองเขียน </a:t>
            </a:r>
            <a:r>
              <a:rPr lang="en-US" sz="1400" dirty="0" smtClean="0">
                <a:solidFill>
                  <a:srgbClr val="FF0000"/>
                </a:solidFill>
              </a:rPr>
              <a:t>matrix </a:t>
            </a:r>
            <a:r>
              <a:rPr lang="th-TH" sz="1400" dirty="0" smtClean="0">
                <a:solidFill>
                  <a:srgbClr val="FF0000"/>
                </a:solidFill>
              </a:rPr>
              <a:t>ดู</a:t>
            </a:r>
            <a:br>
              <a:rPr lang="th-TH" sz="1400" dirty="0" smtClean="0">
                <a:solidFill>
                  <a:srgbClr val="FF0000"/>
                </a:solidFill>
              </a:rPr>
            </a:br>
            <a:r>
              <a:rPr lang="th-TH" sz="1400" dirty="0" smtClean="0">
                <a:solidFill>
                  <a:srgbClr val="FF0000"/>
                </a:solidFill>
              </a:rPr>
              <a:t>แล้วเปรียบเทียบกับ </a:t>
            </a:r>
            <a:r>
              <a:rPr lang="en-US" sz="1400" dirty="0" smtClean="0">
                <a:solidFill>
                  <a:srgbClr val="FF0000"/>
                </a:solidFill>
              </a:rPr>
              <a:t>controlled-Z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95167" y="3037823"/>
            <a:ext cx="20294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solidFill>
                  <a:srgbClr val="FF0000"/>
                </a:solidFill>
              </a:rPr>
              <a:t>เอา </a:t>
            </a:r>
            <a:r>
              <a:rPr lang="en-US" sz="1400" dirty="0" smtClean="0">
                <a:solidFill>
                  <a:srgbClr val="FF0000"/>
                </a:solidFill>
              </a:rPr>
              <a:t>H </a:t>
            </a:r>
            <a:r>
              <a:rPr lang="th-TH" sz="1400" dirty="0" smtClean="0">
                <a:solidFill>
                  <a:srgbClr val="FF0000"/>
                </a:solidFill>
              </a:rPr>
              <a:t>ไว้ทางซ้ายและขวาของ </a:t>
            </a:r>
            <a:r>
              <a:rPr lang="en-US" sz="1400" dirty="0" smtClean="0">
                <a:solidFill>
                  <a:srgbClr val="FF0000"/>
                </a:solidFill>
              </a:rPr>
              <a:t>Z</a:t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th-TH" sz="1400" dirty="0" smtClean="0">
                <a:solidFill>
                  <a:srgbClr val="FF0000"/>
                </a:solidFill>
              </a:rPr>
              <a:t>อธิบายเป็นภาษาพูดด้วยว่า</a:t>
            </a:r>
            <a:br>
              <a:rPr lang="th-TH" sz="1400" dirty="0" smtClean="0">
                <a:solidFill>
                  <a:srgbClr val="FF0000"/>
                </a:solidFill>
              </a:rPr>
            </a:br>
            <a:r>
              <a:rPr lang="th-TH" sz="1400" dirty="0" smtClean="0">
                <a:solidFill>
                  <a:srgbClr val="FF0000"/>
                </a:solidFill>
              </a:rPr>
              <a:t>ทำไมมันจึงทำงานเป็น </a:t>
            </a:r>
            <a:r>
              <a:rPr lang="en-US" sz="1400" dirty="0" smtClean="0">
                <a:solidFill>
                  <a:srgbClr val="FF0000"/>
                </a:solidFill>
              </a:rPr>
              <a:t>CNOT </a:t>
            </a:r>
            <a:r>
              <a:rPr lang="th-TH" sz="1400" dirty="0" smtClean="0">
                <a:solidFill>
                  <a:srgbClr val="FF0000"/>
                </a:solidFill>
              </a:rPr>
              <a:t>ได้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282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 smtClean="0">
                <a:latin typeface="+mn-lt"/>
                <a:ea typeface="+mn-ea"/>
                <a:cs typeface="+mn-cs"/>
              </a:rPr>
              <a:t>Controlled-NOT</a:t>
            </a:r>
            <a:endParaRPr lang="en-US" sz="6600" dirty="0"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037" y="2224083"/>
            <a:ext cx="5205779" cy="2333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304" y="2340765"/>
            <a:ext cx="4450555" cy="210026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06053" y="4925458"/>
            <a:ext cx="82659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“Any </a:t>
            </a:r>
            <a:r>
              <a:rPr lang="en-US" sz="2800" dirty="0"/>
              <a:t>multiple </a:t>
            </a:r>
            <a:r>
              <a:rPr lang="en-US" sz="2800" dirty="0" smtClean="0"/>
              <a:t>qubit logic </a:t>
            </a:r>
            <a:r>
              <a:rPr lang="en-US" sz="2800" dirty="0"/>
              <a:t>gate may be composed </a:t>
            </a:r>
            <a:r>
              <a:rPr lang="en-US" sz="2800" dirty="0" smtClean="0"/>
              <a:t>from</a:t>
            </a:r>
            <a:br>
              <a:rPr lang="en-US" sz="2800" dirty="0" smtClean="0"/>
            </a:br>
            <a:r>
              <a:rPr lang="en-US" sz="2800" dirty="0" smtClean="0"/>
              <a:t>CNOT and </a:t>
            </a:r>
            <a:r>
              <a:rPr lang="en-US" sz="2800" dirty="0"/>
              <a:t>single qubit </a:t>
            </a:r>
            <a:r>
              <a:rPr lang="en-US" sz="2800" dirty="0" smtClean="0"/>
              <a:t>gates.”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900234" y="6100761"/>
            <a:ext cx="3829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ถ้าเป็นวงจรดิจิตัล มี </a:t>
            </a:r>
            <a:r>
              <a:rPr lang="en-US" dirty="0" smtClean="0">
                <a:solidFill>
                  <a:srgbClr val="FF0000"/>
                </a:solidFill>
              </a:rPr>
              <a:t>NAND gate </a:t>
            </a:r>
            <a:r>
              <a:rPr lang="th-TH" dirty="0" smtClean="0">
                <a:solidFill>
                  <a:srgbClr val="FF0000"/>
                </a:solidFill>
              </a:rPr>
              <a:t>อย่างเดียวก็สร้างได้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1273" y="461123"/>
            <a:ext cx="3704181" cy="125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67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755" y="1888113"/>
            <a:ext cx="7917621" cy="42855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52930" y="1877114"/>
            <a:ext cx="2702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Wire = the passage of time</a:t>
            </a:r>
            <a:br>
              <a:rPr lang="en-US" dirty="0" smtClean="0"/>
            </a:br>
            <a:r>
              <a:rPr lang="en-US" dirty="0" smtClean="0"/>
              <a:t>   Acyclic</a:t>
            </a:r>
          </a:p>
          <a:p>
            <a:r>
              <a:rPr lang="en-US" dirty="0" smtClean="0"/>
              <a:t>   No FANIN</a:t>
            </a:r>
            <a:br>
              <a:rPr lang="en-US" dirty="0" smtClean="0"/>
            </a:br>
            <a:r>
              <a:rPr lang="en-US" dirty="0" smtClean="0"/>
              <a:t>   No FANOUT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0159" y="3337294"/>
            <a:ext cx="1447800" cy="1219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1084" y="4816345"/>
            <a:ext cx="1885950" cy="188595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600" dirty="0">
                <a:latin typeface="+mn-lt"/>
                <a:ea typeface="+mn-ea"/>
                <a:cs typeface="+mn-cs"/>
              </a:rPr>
              <a:t>Circuit swapping two qubits</a:t>
            </a:r>
          </a:p>
        </p:txBody>
      </p:sp>
    </p:spTree>
    <p:extLst>
      <p:ext uri="{BB962C8B-B14F-4D97-AF65-F5344CB8AC3E}">
        <p14:creationId xmlns:p14="http://schemas.microsoft.com/office/powerpoint/2010/main" val="230429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98765" y="162962"/>
                <a:ext cx="3303853" cy="11128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h-TH" b="0" dirty="0" smtClean="0"/>
                  <a:t>จงแสดงให้ดูว่า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𝑆𝑊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</m:mr>
                          <m:m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</m:m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65" y="162962"/>
                <a:ext cx="3303853" cy="1112805"/>
              </a:xfrm>
              <a:prstGeom prst="rect">
                <a:avLst/>
              </a:prstGeom>
              <a:blipFill rotWithShape="0">
                <a:blip r:embed="rId2"/>
                <a:stretch>
                  <a:fillRect l="-1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2748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4275</TotalTime>
  <Words>231</Words>
  <Application>Microsoft Office PowerPoint</Application>
  <PresentationFormat>Widescreen</PresentationFormat>
  <Paragraphs>45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Cordia New</vt:lpstr>
      <vt:lpstr>Office Theme</vt:lpstr>
      <vt:lpstr>PowerPoint Presentation</vt:lpstr>
      <vt:lpstr>PowerPoint Presentation</vt:lpstr>
      <vt:lpstr>Quantum Circuits</vt:lpstr>
      <vt:lpstr>Tensor Products</vt:lpstr>
      <vt:lpstr>Quantum Circuits</vt:lpstr>
      <vt:lpstr>PowerPoint Presentation</vt:lpstr>
      <vt:lpstr>Controlled-NOT</vt:lpstr>
      <vt:lpstr>Circuit swapping two qubits</vt:lpstr>
      <vt:lpstr>PowerPoint Presentation</vt:lpstr>
      <vt:lpstr>Controlled-U</vt:lpstr>
      <vt:lpstr>Measurement</vt:lpstr>
      <vt:lpstr>Simulating NAND gate / FANOUT</vt:lpstr>
      <vt:lpstr>Maxwell’s Demon</vt:lpstr>
      <vt:lpstr>No-Cloning Theorem</vt:lpstr>
      <vt:lpstr>PowerPoint Presentation</vt:lpstr>
      <vt:lpstr>Proof</vt:lpstr>
      <vt:lpstr>Proof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ชัชวิทย์ อาภรณ์เทวัญ</dc:creator>
  <cp:lastModifiedBy>ชัชวิทย์ อาภรณ์เทวัญ</cp:lastModifiedBy>
  <cp:revision>728</cp:revision>
  <dcterms:created xsi:type="dcterms:W3CDTF">2016-08-03T10:08:11Z</dcterms:created>
  <dcterms:modified xsi:type="dcterms:W3CDTF">2020-02-01T06:48:30Z</dcterms:modified>
</cp:coreProperties>
</file>