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316" r:id="rId3"/>
    <p:sldId id="337" r:id="rId4"/>
    <p:sldId id="322" r:id="rId5"/>
    <p:sldId id="323" r:id="rId6"/>
    <p:sldId id="324" r:id="rId7"/>
    <p:sldId id="327" r:id="rId8"/>
    <p:sldId id="328" r:id="rId9"/>
    <p:sldId id="334" r:id="rId10"/>
    <p:sldId id="335" r:id="rId11"/>
    <p:sldId id="329" r:id="rId12"/>
    <p:sldId id="321" r:id="rId13"/>
    <p:sldId id="331" r:id="rId14"/>
    <p:sldId id="330" r:id="rId15"/>
    <p:sldId id="326" r:id="rId16"/>
    <p:sldId id="332" r:id="rId17"/>
    <p:sldId id="333" r:id="rId18"/>
    <p:sldId id="325" r:id="rId19"/>
    <p:sldId id="33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9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4D95-B67C-4598-BEC8-7417E35EBED2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0.png"/><Relationship Id="rId9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97412" y="1856351"/>
            <a:ext cx="7397217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Qubits</a:t>
            </a:r>
          </a:p>
          <a:p>
            <a:pPr algn="ctr"/>
            <a:r>
              <a:rPr lang="en-US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Quantum Gates</a:t>
            </a:r>
            <a:endParaRPr lang="en-US" sz="7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06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Unitary Matrices</a:t>
            </a:r>
            <a:endParaRPr lang="en-US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263" y="1689166"/>
            <a:ext cx="3836265" cy="7695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23796" y="2485910"/>
            <a:ext cx="4218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เครื่องหมาย </a:t>
            </a:r>
            <a:r>
              <a:rPr lang="en-US" dirty="0" smtClean="0"/>
              <a:t>dagger </a:t>
            </a:r>
            <a:r>
              <a:rPr lang="th-TH" dirty="0" smtClean="0"/>
              <a:t>คือ </a:t>
            </a:r>
            <a:r>
              <a:rPr lang="en-US" dirty="0" smtClean="0"/>
              <a:t>conjugate </a:t>
            </a:r>
            <a:r>
              <a:rPr lang="th-TH" dirty="0" smtClean="0"/>
              <a:t>และ </a:t>
            </a:r>
            <a:r>
              <a:rPr lang="en-US" dirty="0" smtClean="0"/>
              <a:t>transpose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52107" y="5747173"/>
            <a:ext cx="110578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Classical XOR and NAND are </a:t>
            </a:r>
            <a:r>
              <a:rPr lang="en-US" sz="2800" i="1" dirty="0" smtClean="0"/>
              <a:t>irreversible</a:t>
            </a:r>
            <a:r>
              <a:rPr lang="en-US" sz="2800" dirty="0" smtClean="0"/>
              <a:t> or </a:t>
            </a:r>
            <a:r>
              <a:rPr lang="en-US" sz="2800" i="1" dirty="0" smtClean="0"/>
              <a:t>non-invertible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smtClean="0"/>
              <a:t>Quantum </a:t>
            </a:r>
            <a:r>
              <a:rPr lang="en-US" sz="2800" dirty="0" smtClean="0"/>
              <a:t>gates are always reversible (there are always inversed matrices).</a:t>
            </a:r>
            <a:endParaRPr 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029" y="3283757"/>
            <a:ext cx="78676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511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581" y="859928"/>
            <a:ext cx="11273010" cy="36486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12844" y="5187631"/>
            <a:ext cx="7532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Single qubit gates </a:t>
            </a:r>
            <a:r>
              <a:rPr lang="th-TH" sz="3200" dirty="0" smtClean="0"/>
              <a:t>คือ การหมุนรอบ </a:t>
            </a:r>
            <a:r>
              <a:rPr lang="en-US" sz="3200" dirty="0" smtClean="0"/>
              <a:t>Bloch Sphere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52431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52" y="204023"/>
            <a:ext cx="11632306" cy="44313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778" y="4843877"/>
            <a:ext cx="10553801" cy="7602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29423" y="5930303"/>
            <a:ext cx="4438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solidFill>
                  <a:srgbClr val="FF0000"/>
                </a:solidFill>
              </a:rPr>
              <a:t>ลองทำดู </a:t>
            </a:r>
            <a:r>
              <a:rPr lang="en-US" sz="2800" dirty="0" smtClean="0">
                <a:solidFill>
                  <a:srgbClr val="FF0000"/>
                </a:solidFill>
              </a:rPr>
              <a:t>H = </a:t>
            </a:r>
            <a:r>
              <a:rPr lang="en-US" sz="2800" dirty="0" err="1" smtClean="0">
                <a:solidFill>
                  <a:srgbClr val="FF0000"/>
                </a:solidFill>
              </a:rPr>
              <a:t>e</a:t>
            </a:r>
            <a:r>
              <a:rPr lang="en-US" sz="2800" baseline="30000" dirty="0" err="1" smtClean="0">
                <a:solidFill>
                  <a:srgbClr val="FF0000"/>
                </a:solidFill>
              </a:rPr>
              <a:t>i</a:t>
            </a:r>
            <a:r>
              <a:rPr lang="en-US" sz="2800" baseline="30000" dirty="0" smtClean="0">
                <a:solidFill>
                  <a:srgbClr val="FF0000"/>
                </a:solidFill>
              </a:rPr>
              <a:t>(90)</a:t>
            </a:r>
            <a:r>
              <a:rPr lang="en-US" sz="2800" dirty="0" smtClean="0">
                <a:solidFill>
                  <a:srgbClr val="FF0000"/>
                </a:solidFill>
              </a:rPr>
              <a:t>R</a:t>
            </a:r>
            <a:r>
              <a:rPr lang="en-US" sz="2800" baseline="-25000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>
                <a:solidFill>
                  <a:srgbClr val="FF0000"/>
                </a:solidFill>
              </a:rPr>
              <a:t>(180)R</a:t>
            </a:r>
            <a:r>
              <a:rPr lang="en-US" sz="2800" baseline="-25000" dirty="0" smtClean="0">
                <a:solidFill>
                  <a:srgbClr val="FF0000"/>
                </a:solidFill>
              </a:rPr>
              <a:t>y</a:t>
            </a:r>
            <a:r>
              <a:rPr lang="en-US" sz="2800" dirty="0" smtClean="0">
                <a:solidFill>
                  <a:srgbClr val="FF0000"/>
                </a:solidFill>
              </a:rPr>
              <a:t>(90)</a:t>
            </a:r>
            <a:endParaRPr lang="en-US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890263" y="5785449"/>
                <a:ext cx="3670187" cy="7457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i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m:rPr>
                                    <m:brk m:alnAt="7"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0263" y="5785449"/>
                <a:ext cx="3670187" cy="7457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8437828" y="5232907"/>
            <a:ext cx="14032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56502" y="5595056"/>
            <a:ext cx="159491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8560050" y="5305331"/>
            <a:ext cx="561315" cy="5253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278170" y="5450186"/>
            <a:ext cx="1702052" cy="4164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179977" y="6319535"/>
            <a:ext cx="361386" cy="2116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78503" y="6489733"/>
            <a:ext cx="140294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Global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756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5" y="425846"/>
            <a:ext cx="10839450" cy="8096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16434" y="6117475"/>
            <a:ext cx="285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u="sng" dirty="0" smtClean="0">
                <a:solidFill>
                  <a:srgbClr val="FF0000"/>
                </a:solidFill>
              </a:rPr>
              <a:t>เฉลย</a:t>
            </a:r>
            <a:r>
              <a:rPr lang="th-TH" dirty="0" smtClean="0">
                <a:solidFill>
                  <a:srgbClr val="FF0000"/>
                </a:solidFill>
              </a:rPr>
              <a:t/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H = 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baseline="30000" dirty="0" err="1" smtClean="0">
                <a:solidFill>
                  <a:srgbClr val="FF0000"/>
                </a:solidFill>
              </a:rPr>
              <a:t>i</a:t>
            </a:r>
            <a:r>
              <a:rPr lang="en-US" baseline="30000" dirty="0" smtClean="0">
                <a:solidFill>
                  <a:srgbClr val="FF0000"/>
                </a:solidFill>
              </a:rPr>
              <a:t>(90)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baseline="-25000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(90)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baseline="-25000" dirty="0" err="1" smtClean="0">
                <a:solidFill>
                  <a:srgbClr val="FF000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(90)R</a:t>
            </a:r>
            <a:r>
              <a:rPr lang="en-US" baseline="-25000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(90)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76932" y="101949"/>
            <a:ext cx="4148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Hint: </a:t>
            </a:r>
            <a:r>
              <a:rPr lang="th-TH" sz="2400" dirty="0" smtClean="0">
                <a:solidFill>
                  <a:srgbClr val="FF0000"/>
                </a:solidFill>
              </a:rPr>
              <a:t>หมุนรอบแกน </a:t>
            </a:r>
            <a:r>
              <a:rPr lang="en-US" sz="2400" dirty="0" smtClean="0">
                <a:solidFill>
                  <a:srgbClr val="FF0000"/>
                </a:solidFill>
              </a:rPr>
              <a:t>X </a:t>
            </a:r>
            <a:r>
              <a:rPr lang="th-TH" sz="2400" dirty="0" smtClean="0">
                <a:solidFill>
                  <a:srgbClr val="FF0000"/>
                </a:solidFill>
              </a:rPr>
              <a:t>แกน </a:t>
            </a:r>
            <a:r>
              <a:rPr lang="en-US" sz="2400" dirty="0" smtClean="0">
                <a:solidFill>
                  <a:srgbClr val="FF0000"/>
                </a:solidFill>
              </a:rPr>
              <a:t>Z </a:t>
            </a:r>
            <a:r>
              <a:rPr lang="th-TH" sz="2400" dirty="0" smtClean="0">
                <a:solidFill>
                  <a:srgbClr val="FF0000"/>
                </a:solidFill>
              </a:rPr>
              <a:t>และแกน </a:t>
            </a:r>
            <a:r>
              <a:rPr lang="en-US" sz="2400" dirty="0" smtClean="0">
                <a:solidFill>
                  <a:srgbClr val="FF0000"/>
                </a:solidFill>
              </a:rPr>
              <a:t>X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6275" y="101949"/>
            <a:ext cx="1964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ข้อสอบ </a:t>
            </a:r>
            <a:r>
              <a:rPr lang="en-US" sz="2400" dirty="0" smtClean="0">
                <a:solidFill>
                  <a:srgbClr val="FF0000"/>
                </a:solidFill>
              </a:rPr>
              <a:t>midterm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98733" y="5880225"/>
            <a:ext cx="3093267" cy="98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56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62" y="737716"/>
            <a:ext cx="10887075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15" y="767887"/>
            <a:ext cx="11155421" cy="571438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352" y="246089"/>
            <a:ext cx="7267575" cy="390525"/>
          </a:xfrm>
          <a:prstGeom prst="rect">
            <a:avLst/>
          </a:prstGeom>
          <a:ln w="19050">
            <a:solidFill>
              <a:srgbClr val="FF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9216426" y="2924276"/>
            <a:ext cx="2064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มีตัวอย่างให้ดู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59232" y="4083113"/>
            <a:ext cx="2218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ข้อสอบ </a:t>
            </a:r>
            <a:r>
              <a:rPr lang="en-US" dirty="0" smtClean="0">
                <a:solidFill>
                  <a:srgbClr val="FF0000"/>
                </a:solidFill>
              </a:rPr>
              <a:t>midterm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7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52462" y="390219"/>
                <a:ext cx="7239161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= </a:t>
                </a:r>
                <a:r>
                  <a:rPr lang="en-US" sz="2800" dirty="0" err="1">
                    <a:solidFill>
                      <a:srgbClr val="FF0000"/>
                    </a:solidFill>
                  </a:rPr>
                  <a:t>e</a:t>
                </a:r>
                <a:r>
                  <a:rPr lang="en-US" sz="2800" baseline="30000" dirty="0" err="1">
                    <a:solidFill>
                      <a:srgbClr val="FF0000"/>
                    </a:solidFill>
                  </a:rPr>
                  <a:t>i</a:t>
                </a:r>
                <a:r>
                  <a:rPr lang="en-US" sz="2800" baseline="30000" dirty="0" smtClean="0">
                    <a:solidFill>
                      <a:srgbClr val="FF0000"/>
                    </a:solidFill>
                  </a:rPr>
                  <a:t>(</a:t>
                </a:r>
                <a:r>
                  <a:rPr lang="en-US" sz="2800" baseline="30000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𝛼</a:t>
                </a:r>
                <a:r>
                  <a:rPr lang="en-US" sz="2800" baseline="30000" dirty="0" smtClean="0">
                    <a:solidFill>
                      <a:srgbClr val="FF0000"/>
                    </a:solidFill>
                  </a:rPr>
                  <a:t>)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[cos(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/2)I –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sin(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/2)(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800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800" baseline="-250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800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)]</a:t>
                </a:r>
              </a:p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/>
                </a:r>
                <a:br>
                  <a:rPr lang="en-US" sz="2800" dirty="0" smtClean="0">
                    <a:solidFill>
                      <a:srgbClr val="FF0000"/>
                    </a:solidFill>
                  </a:rPr>
                </a:br>
                <a:r>
                  <a:rPr lang="th-TH" sz="2800" dirty="0" smtClean="0">
                    <a:solidFill>
                      <a:srgbClr val="FF0000"/>
                    </a:solidFill>
                  </a:rPr>
                  <a:t>จะแก้สมการยังไง</a:t>
                </a:r>
                <a:r>
                  <a:rPr lang="th-TH" sz="2800" dirty="0">
                    <a:solidFill>
                      <a:srgbClr val="FF0000"/>
                    </a:solidFill>
                  </a:rPr>
                  <a:t> </a:t>
                </a:r>
                <a:r>
                  <a:rPr lang="th-TH" sz="2800" dirty="0" smtClean="0">
                    <a:solidFill>
                      <a:srgbClr val="FF0000"/>
                    </a:solidFill>
                  </a:rPr>
                  <a:t>เพื่อหา </a:t>
                </a:r>
                <a:r>
                  <a:rPr lang="th-TH" sz="2800" dirty="0" err="1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𝛼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800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800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:r>
                  <a:rPr lang="en-US" sz="2800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?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2" y="390219"/>
                <a:ext cx="7239161" cy="1384995"/>
              </a:xfrm>
              <a:prstGeom prst="rect">
                <a:avLst/>
              </a:prstGeom>
              <a:blipFill rotWithShape="0">
                <a:blip r:embed="rId2"/>
                <a:stretch>
                  <a:fillRect l="-1684" t="-4846" b="-12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470598" y="5977359"/>
                <a:ext cx="3630866" cy="777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h-TH" u="sng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เฉลย</a:t>
                </a:r>
                <a:r>
                  <a:rPr lang="th-TH" i="1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/>
                </a:r>
                <a:br>
                  <a:rPr lang="th-TH" i="1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180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0598" y="5977359"/>
                <a:ext cx="3630866" cy="777392"/>
              </a:xfrm>
              <a:prstGeom prst="rect">
                <a:avLst/>
              </a:prstGeom>
              <a:blipFill rotWithShape="0">
                <a:blip r:embed="rId4"/>
                <a:stretch>
                  <a:fillRect l="-1513" t="-4724" b="-3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0" y="6397806"/>
            <a:ext cx="5911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Nikolay </a:t>
            </a:r>
            <a:r>
              <a:rPr lang="en-US" sz="1200" dirty="0" err="1"/>
              <a:t>Raychev</a:t>
            </a:r>
            <a:r>
              <a:rPr lang="en-US" sz="1200" dirty="0"/>
              <a:t>, Converting the transitions between quantum gates into </a:t>
            </a:r>
            <a:r>
              <a:rPr lang="en-US" sz="1200" dirty="0" smtClean="0"/>
              <a:t>rotations. International </a:t>
            </a:r>
            <a:r>
              <a:rPr lang="en-US" sz="1200" dirty="0"/>
              <a:t>Journal of Scientific &amp; Engineering Research, Volume 6, Issue 6, June-2015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8917591" y="5996723"/>
                <a:ext cx="10602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180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7591" y="5996723"/>
                <a:ext cx="1060227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8191893" y="5872641"/>
            <a:ext cx="4000107" cy="98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0815" y="2034436"/>
            <a:ext cx="2914650" cy="239077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498827" y="1888624"/>
            <a:ext cx="50699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r>
              <a:rPr lang="en-US" baseline="-25000" dirty="0" smtClean="0"/>
              <a:t>11</a:t>
            </a:r>
            <a:r>
              <a:rPr lang="en-US" dirty="0" smtClean="0"/>
              <a:t> = cos(t/2) – </a:t>
            </a:r>
            <a:r>
              <a:rPr lang="en-US" dirty="0" err="1" smtClean="0"/>
              <a:t>i</a:t>
            </a:r>
            <a:r>
              <a:rPr lang="en-US" dirty="0" smtClean="0"/>
              <a:t> sin(t/2)z</a:t>
            </a:r>
          </a:p>
          <a:p>
            <a:r>
              <a:rPr lang="en-US" dirty="0" smtClean="0"/>
              <a:t>m</a:t>
            </a:r>
            <a:r>
              <a:rPr lang="en-US" baseline="-25000" dirty="0"/>
              <a:t>12</a:t>
            </a:r>
            <a:r>
              <a:rPr lang="en-US" dirty="0" smtClean="0"/>
              <a:t> = -</a:t>
            </a:r>
            <a:r>
              <a:rPr lang="en-US" dirty="0" err="1" smtClean="0"/>
              <a:t>i</a:t>
            </a:r>
            <a:r>
              <a:rPr lang="en-US" dirty="0" smtClean="0"/>
              <a:t> sin(t/2)(x – </a:t>
            </a:r>
            <a:r>
              <a:rPr lang="en-US" dirty="0" err="1" smtClean="0"/>
              <a:t>iy</a:t>
            </a:r>
            <a:r>
              <a:rPr lang="en-US" dirty="0" smtClean="0"/>
              <a:t>) = -</a:t>
            </a:r>
            <a:r>
              <a:rPr lang="en-US" dirty="0" err="1" smtClean="0"/>
              <a:t>i</a:t>
            </a:r>
            <a:r>
              <a:rPr lang="en-US" dirty="0" smtClean="0"/>
              <a:t> sin(t/2)x – sin(t/2)y</a:t>
            </a:r>
          </a:p>
          <a:p>
            <a:r>
              <a:rPr lang="en-US" dirty="0" smtClean="0"/>
              <a:t>m</a:t>
            </a:r>
            <a:r>
              <a:rPr lang="en-US" baseline="-25000" dirty="0"/>
              <a:t>21</a:t>
            </a:r>
            <a:r>
              <a:rPr lang="en-US" dirty="0" smtClean="0"/>
              <a:t> = -</a:t>
            </a:r>
            <a:r>
              <a:rPr lang="en-US" dirty="0" err="1" smtClean="0"/>
              <a:t>i</a:t>
            </a:r>
            <a:r>
              <a:rPr lang="en-US" dirty="0" smtClean="0"/>
              <a:t> sin(t/2)(x + </a:t>
            </a:r>
            <a:r>
              <a:rPr lang="en-US" dirty="0" err="1" smtClean="0"/>
              <a:t>iy</a:t>
            </a:r>
            <a:r>
              <a:rPr lang="en-US" dirty="0" smtClean="0"/>
              <a:t>) = -</a:t>
            </a:r>
            <a:r>
              <a:rPr lang="en-US" dirty="0" err="1" smtClean="0"/>
              <a:t>i</a:t>
            </a:r>
            <a:r>
              <a:rPr lang="en-US" dirty="0" smtClean="0"/>
              <a:t> sin(t/2)x + sin(t/2)y</a:t>
            </a:r>
          </a:p>
          <a:p>
            <a:r>
              <a:rPr lang="en-US" dirty="0" smtClean="0"/>
              <a:t>m</a:t>
            </a:r>
            <a:r>
              <a:rPr lang="en-US" baseline="-25000" dirty="0"/>
              <a:t>22</a:t>
            </a:r>
            <a:r>
              <a:rPr lang="en-US" dirty="0" smtClean="0"/>
              <a:t> = cos(t/2) – </a:t>
            </a:r>
            <a:r>
              <a:rPr lang="en-US" dirty="0" err="1" smtClean="0"/>
              <a:t>i</a:t>
            </a:r>
            <a:r>
              <a:rPr lang="en-US" dirty="0" smtClean="0"/>
              <a:t> sin(t/2)(-z) = </a:t>
            </a:r>
            <a:r>
              <a:rPr lang="en-US" dirty="0"/>
              <a:t>cos(t/2) </a:t>
            </a:r>
            <a:r>
              <a:rPr lang="en-US" dirty="0" smtClean="0"/>
              <a:t>+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sin(t/2)z</a:t>
            </a:r>
          </a:p>
          <a:p>
            <a:endParaRPr lang="th-TH" dirty="0" smtClean="0"/>
          </a:p>
          <a:p>
            <a:r>
              <a:rPr lang="th-TH" dirty="0" smtClean="0"/>
              <a:t>กำหนดให้ตัวแปร </a:t>
            </a:r>
            <a:r>
              <a:rPr lang="en-US" dirty="0" smtClean="0"/>
              <a:t>a, b, c, d </a:t>
            </a:r>
            <a:r>
              <a:rPr lang="th-TH" dirty="0" smtClean="0"/>
              <a:t>มีค่าดังนี้</a:t>
            </a:r>
            <a:endParaRPr lang="en-US" dirty="0"/>
          </a:p>
          <a:p>
            <a:pPr>
              <a:tabLst>
                <a:tab pos="2154238" algn="l"/>
              </a:tabLst>
            </a:pPr>
            <a:r>
              <a:rPr lang="en-US" dirty="0"/>
              <a:t>a</a:t>
            </a:r>
            <a:r>
              <a:rPr lang="en-US" dirty="0" smtClean="0"/>
              <a:t> = (m11 + m22) / 2	= cos(t/2)</a:t>
            </a:r>
          </a:p>
          <a:p>
            <a:pPr>
              <a:tabLst>
                <a:tab pos="2154238" algn="l"/>
              </a:tabLst>
            </a:pPr>
            <a:r>
              <a:rPr lang="en-US" dirty="0" smtClean="0"/>
              <a:t>b = (m12 + m21) / -2i	= sin(t/2)x</a:t>
            </a:r>
          </a:p>
          <a:p>
            <a:pPr>
              <a:tabLst>
                <a:tab pos="2154238" algn="l"/>
              </a:tabLst>
            </a:pPr>
            <a:r>
              <a:rPr lang="en-US" dirty="0" smtClean="0"/>
              <a:t>c = (m21 – m12) / 2	= sin(t/2)y</a:t>
            </a:r>
          </a:p>
          <a:p>
            <a:pPr>
              <a:tabLst>
                <a:tab pos="2154238" algn="l"/>
              </a:tabLst>
            </a:pPr>
            <a:r>
              <a:rPr lang="en-US" dirty="0" smtClean="0"/>
              <a:t>d = (m22 – m11) / 2i	= sin(t/2)z</a:t>
            </a:r>
          </a:p>
          <a:p>
            <a:endParaRPr lang="en-US" dirty="0"/>
          </a:p>
          <a:p>
            <a:r>
              <a:rPr lang="th-TH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จากสมการข้างบน จะเห็นว่าตัวแปร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r>
              <a:rPr lang="en-US" dirty="0" smtClean="0"/>
              <a:t>, b, c, d </a:t>
            </a:r>
            <a:r>
              <a:rPr lang="th-TH" dirty="0" smtClean="0"/>
              <a:t>ไม่มี </a:t>
            </a:r>
            <a:r>
              <a:rPr lang="en-US" dirty="0" smtClean="0"/>
              <a:t>imaginary part</a:t>
            </a:r>
          </a:p>
          <a:p>
            <a:r>
              <a:rPr lang="th-TH" dirty="0" smtClean="0"/>
              <a:t>เลือก </a:t>
            </a:r>
            <a:r>
              <a:rPr lang="en-US" dirty="0"/>
              <a:t>a</a:t>
            </a:r>
            <a:r>
              <a:rPr lang="en-US" dirty="0" smtClean="0"/>
              <a:t>, b, c, d </a:t>
            </a:r>
            <a:r>
              <a:rPr lang="th-TH" dirty="0" smtClean="0"/>
              <a:t>ที่ไม่เท่ากับ </a:t>
            </a:r>
            <a:r>
              <a:rPr lang="en-US" dirty="0" smtClean="0"/>
              <a:t>0 (</a:t>
            </a:r>
            <a:r>
              <a:rPr lang="th-TH" dirty="0" smtClean="0"/>
              <a:t>ที่มีขนาดหรือ </a:t>
            </a:r>
            <a:r>
              <a:rPr lang="en-US" dirty="0" smtClean="0"/>
              <a:t>abs </a:t>
            </a:r>
            <a:r>
              <a:rPr lang="th-TH" dirty="0" smtClean="0"/>
              <a:t>มากที่สุด</a:t>
            </a:r>
            <a:r>
              <a:rPr lang="en-US" dirty="0" smtClean="0"/>
              <a:t>)</a:t>
            </a:r>
            <a:r>
              <a:rPr lang="th-TH" dirty="0" smtClean="0"/>
              <a:t> เก็บไว้ใน </a:t>
            </a:r>
            <a:r>
              <a:rPr lang="en-US" dirty="0" smtClean="0"/>
              <a:t>p</a:t>
            </a:r>
          </a:p>
          <a:p>
            <a:r>
              <a:rPr lang="th-TH" dirty="0" smtClean="0"/>
              <a:t>ให้ </a:t>
            </a:r>
            <a:r>
              <a:rPr lang="en-US" dirty="0" smtClean="0"/>
              <a:t>p = p / |p| </a:t>
            </a:r>
            <a:r>
              <a:rPr lang="th-TH" dirty="0" smtClean="0"/>
              <a:t>ตอนนี้ </a:t>
            </a:r>
            <a:r>
              <a:rPr lang="en-US" dirty="0" smtClean="0"/>
              <a:t>p </a:t>
            </a:r>
            <a:r>
              <a:rPr lang="th-TH" dirty="0" smtClean="0"/>
              <a:t>จะเท่ากับ </a:t>
            </a:r>
            <a:r>
              <a:rPr lang="en-US" dirty="0" err="1"/>
              <a:t>e</a:t>
            </a:r>
            <a:r>
              <a:rPr lang="en-US" baseline="30000" dirty="0" err="1"/>
              <a:t>i</a:t>
            </a:r>
            <a:r>
              <a:rPr lang="en-US" baseline="30000" dirty="0"/>
              <a:t>(</a:t>
            </a:r>
            <a:r>
              <a:rPr lang="en-US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𝛼</a:t>
            </a:r>
            <a:r>
              <a:rPr lang="en-US" baseline="30000" dirty="0"/>
              <a:t>)</a:t>
            </a:r>
            <a:r>
              <a:rPr lang="th-TH" dirty="0" smtClean="0"/>
              <a:t> เป็น </a:t>
            </a:r>
            <a:r>
              <a:rPr lang="en-US" dirty="0" smtClean="0"/>
              <a:t>complex </a:t>
            </a:r>
            <a:r>
              <a:rPr lang="th-TH" dirty="0"/>
              <a:t>ถ้า </a:t>
            </a:r>
            <a:r>
              <a:rPr lang="en-US" dirty="0" smtClean="0"/>
              <a:t>𝛼</a:t>
            </a:r>
            <a:r>
              <a:rPr lang="th-TH" dirty="0" smtClean="0"/>
              <a:t> </a:t>
            </a:r>
            <a:r>
              <a:rPr lang="en-US" dirty="0" smtClean="0"/>
              <a:t>!= 0</a:t>
            </a:r>
            <a:endParaRPr lang="th-TH" dirty="0"/>
          </a:p>
          <a:p>
            <a:r>
              <a:rPr lang="th-TH" dirty="0" smtClean="0"/>
              <a:t>เอา </a:t>
            </a:r>
            <a:r>
              <a:rPr lang="en-US" dirty="0" smtClean="0"/>
              <a:t>p </a:t>
            </a:r>
            <a:r>
              <a:rPr lang="th-TH" dirty="0" smtClean="0"/>
              <a:t>ไปหาร </a:t>
            </a:r>
            <a:r>
              <a:rPr lang="en-US" dirty="0" smtClean="0"/>
              <a:t>a, b, c, d</a:t>
            </a:r>
            <a:r>
              <a:rPr lang="th-TH" dirty="0" smtClean="0"/>
              <a:t> ก็จะกำจัดเทอม </a:t>
            </a:r>
            <a:r>
              <a:rPr lang="en-US" dirty="0" err="1"/>
              <a:t>e</a:t>
            </a:r>
            <a:r>
              <a:rPr lang="en-US" baseline="30000" dirty="0" err="1"/>
              <a:t>i</a:t>
            </a:r>
            <a:r>
              <a:rPr lang="en-US" baseline="30000" dirty="0"/>
              <a:t>(</a:t>
            </a:r>
            <a:r>
              <a:rPr lang="en-US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𝛼</a:t>
            </a:r>
            <a:r>
              <a:rPr lang="en-US" baseline="30000" dirty="0" smtClean="0"/>
              <a:t>)</a:t>
            </a:r>
            <a:endParaRPr lang="en-US" baseline="30000" dirty="0"/>
          </a:p>
          <a:p>
            <a:r>
              <a:rPr lang="th-TH" dirty="0"/>
              <a:t>แก้สมการ </a:t>
            </a:r>
            <a:r>
              <a:rPr lang="en-US" dirty="0"/>
              <a:t>a </a:t>
            </a:r>
            <a:r>
              <a:rPr lang="th-TH" dirty="0"/>
              <a:t>เพื่อหาค่า </a:t>
            </a:r>
            <a:r>
              <a:rPr lang="en-US" dirty="0"/>
              <a:t>t </a:t>
            </a:r>
            <a:r>
              <a:rPr lang="th-TH" dirty="0" smtClean="0"/>
              <a:t>เมื่อรู้ค่า </a:t>
            </a:r>
            <a:r>
              <a:rPr lang="en-US" dirty="0" smtClean="0"/>
              <a:t>t </a:t>
            </a:r>
            <a:r>
              <a:rPr lang="th-TH" dirty="0" smtClean="0"/>
              <a:t>ก็รู้ค่า </a:t>
            </a:r>
            <a:r>
              <a:rPr lang="en-US" dirty="0" smtClean="0"/>
              <a:t>x, y, z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606876" y="513010"/>
            <a:ext cx="34945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คูณเทอมทั้งหมด</a:t>
            </a:r>
            <a:r>
              <a:rPr lang="th-TH" dirty="0" smtClean="0">
                <a:solidFill>
                  <a:srgbClr val="FF0000"/>
                </a:solidFill>
              </a:rPr>
              <a:t>เข้า</a:t>
            </a:r>
            <a:r>
              <a:rPr lang="th-TH" dirty="0" smtClean="0">
                <a:solidFill>
                  <a:srgbClr val="FF0000"/>
                </a:solidFill>
              </a:rPr>
              <a:t>ด้วยกัน</a:t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เป็น </a:t>
            </a:r>
            <a:r>
              <a:rPr lang="en-US" dirty="0" smtClean="0">
                <a:solidFill>
                  <a:srgbClr val="FF0000"/>
                </a:solidFill>
              </a:rPr>
              <a:t>matrix </a:t>
            </a:r>
            <a:r>
              <a:rPr lang="th-TH" dirty="0" smtClean="0">
                <a:solidFill>
                  <a:srgbClr val="FF0000"/>
                </a:solidFill>
              </a:rPr>
              <a:t>ขนาด </a:t>
            </a:r>
            <a:r>
              <a:rPr lang="en-US" dirty="0" smtClean="0">
                <a:solidFill>
                  <a:srgbClr val="FF0000"/>
                </a:solidFill>
              </a:rPr>
              <a:t>2x2</a:t>
            </a:r>
            <a:r>
              <a:rPr lang="th-TH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มีสมาชิก</a:t>
            </a:r>
            <a:r>
              <a:rPr lang="en-US" dirty="0" smtClean="0">
                <a:solidFill>
                  <a:srgbClr val="FF0000"/>
                </a:solidFill>
              </a:rPr>
              <a:t> 4 </a:t>
            </a:r>
            <a:r>
              <a:rPr lang="th-TH" dirty="0" smtClean="0">
                <a:solidFill>
                  <a:srgbClr val="FF0000"/>
                </a:solidFill>
              </a:rPr>
              <a:t>ตัว</a:t>
            </a:r>
            <a:endParaRPr lang="th-TH" dirty="0" smtClean="0">
              <a:solidFill>
                <a:srgbClr val="FF0000"/>
              </a:solidFill>
            </a:endParaRPr>
          </a:p>
          <a:p>
            <a:r>
              <a:rPr lang="th-TH" dirty="0">
                <a:solidFill>
                  <a:srgbClr val="FF0000"/>
                </a:solidFill>
              </a:rPr>
              <a:t>ละ </a:t>
            </a:r>
            <a:r>
              <a:rPr lang="en-US" dirty="0" err="1">
                <a:solidFill>
                  <a:srgbClr val="FF0000"/>
                </a:solidFill>
              </a:rPr>
              <a:t>e</a:t>
            </a:r>
            <a:r>
              <a:rPr lang="en-US" baseline="30000" dirty="0" err="1">
                <a:solidFill>
                  <a:srgbClr val="FF0000"/>
                </a:solidFill>
              </a:rPr>
              <a:t>i</a:t>
            </a:r>
            <a:r>
              <a:rPr lang="en-US" baseline="30000" dirty="0">
                <a:solidFill>
                  <a:srgbClr val="FF0000"/>
                </a:solidFill>
              </a:rPr>
              <a:t>(</a:t>
            </a:r>
            <a:r>
              <a:rPr lang="en-US" baseline="30000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𝛼</a:t>
            </a:r>
            <a:r>
              <a:rPr lang="en-US" baseline="30000" dirty="0">
                <a:solidFill>
                  <a:srgbClr val="FF0000"/>
                </a:solidFill>
              </a:rPr>
              <a:t>)</a:t>
            </a:r>
            <a:r>
              <a:rPr lang="th-TH" baseline="30000" dirty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ไว้ก่อน ยังไม่นำมา</a:t>
            </a:r>
            <a:r>
              <a:rPr lang="th-TH" dirty="0">
                <a:solidFill>
                  <a:srgbClr val="FF0000"/>
                </a:solidFill>
              </a:rPr>
              <a:t>คิด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theta </a:t>
            </a:r>
            <a:r>
              <a:rPr lang="th-TH" dirty="0" smtClean="0">
                <a:solidFill>
                  <a:srgbClr val="FF0000"/>
                </a:solidFill>
              </a:rPr>
              <a:t>ใช้ตัวแป</a:t>
            </a:r>
            <a:r>
              <a:rPr lang="th-TH" dirty="0">
                <a:solidFill>
                  <a:srgbClr val="FF0000"/>
                </a:solidFill>
              </a:rPr>
              <a:t>ร</a:t>
            </a:r>
            <a:r>
              <a:rPr lang="th-TH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endParaRPr lang="th-TH" dirty="0" smtClean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n</a:t>
            </a:r>
            <a:r>
              <a:rPr lang="en-US" baseline="-25000" dirty="0" err="1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n</a:t>
            </a:r>
            <a:r>
              <a:rPr lang="en-US" baseline="-25000" dirty="0" err="1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, n</a:t>
            </a:r>
            <a:r>
              <a:rPr lang="en-US" baseline="-25000" dirty="0" smtClean="0">
                <a:solidFill>
                  <a:srgbClr val="FF0000"/>
                </a:solidFill>
              </a:rPr>
              <a:t>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th-TH" dirty="0" smtClean="0">
                <a:solidFill>
                  <a:srgbClr val="FF0000"/>
                </a:solidFill>
              </a:rPr>
              <a:t>ใช้ตัวแปร </a:t>
            </a:r>
            <a:r>
              <a:rPr lang="en-US" dirty="0" smtClean="0">
                <a:solidFill>
                  <a:srgbClr val="FF0000"/>
                </a:solidFill>
              </a:rPr>
              <a:t>x, y, z</a:t>
            </a:r>
            <a:endParaRPr lang="th-TH" dirty="0" smtClean="0">
              <a:solidFill>
                <a:srgbClr val="FF0000"/>
              </a:solidFill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7116024" y="679010"/>
            <a:ext cx="1462572" cy="1385180"/>
          </a:xfrm>
          <a:custGeom>
            <a:avLst/>
            <a:gdLst>
              <a:gd name="connsiteX0" fmla="*/ 751437 w 1462572"/>
              <a:gd name="connsiteY0" fmla="*/ 0 h 1385180"/>
              <a:gd name="connsiteX1" fmla="*/ 1439501 w 1462572"/>
              <a:gd name="connsiteY1" fmla="*/ 633742 h 1385180"/>
              <a:gd name="connsiteX2" fmla="*/ 0 w 1462572"/>
              <a:gd name="connsiteY2" fmla="*/ 1385180 h 1385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62572" h="1385180">
                <a:moveTo>
                  <a:pt x="751437" y="0"/>
                </a:moveTo>
                <a:cubicBezTo>
                  <a:pt x="1158088" y="201439"/>
                  <a:pt x="1564740" y="402879"/>
                  <a:pt x="1439501" y="633742"/>
                </a:cubicBezTo>
                <a:cubicBezTo>
                  <a:pt x="1314262" y="864605"/>
                  <a:pt x="657131" y="1124892"/>
                  <a:pt x="0" y="1385180"/>
                </a:cubicBezTo>
              </a:path>
            </a:pathLst>
          </a:custGeom>
          <a:noFill/>
          <a:ln w="12700"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4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2269" y="4975320"/>
            <a:ext cx="1714124" cy="1477328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lpha	90.0</a:t>
            </a:r>
            <a:endParaRPr lang="en-US" dirty="0"/>
          </a:p>
          <a:p>
            <a:r>
              <a:rPr lang="en-US" dirty="0" smtClean="0"/>
              <a:t>theta	180.0</a:t>
            </a:r>
            <a:endParaRPr lang="en-US" dirty="0"/>
          </a:p>
          <a:p>
            <a:r>
              <a:rPr lang="en-US" dirty="0" smtClean="0"/>
              <a:t>x	0.71</a:t>
            </a:r>
            <a:endParaRPr lang="en-US" dirty="0"/>
          </a:p>
          <a:p>
            <a:r>
              <a:rPr lang="en-US" dirty="0" smtClean="0"/>
              <a:t>y	0.0</a:t>
            </a:r>
            <a:endParaRPr lang="en-US" dirty="0"/>
          </a:p>
          <a:p>
            <a:r>
              <a:rPr lang="en-US" dirty="0"/>
              <a:t>z</a:t>
            </a:r>
            <a:r>
              <a:rPr lang="en-US" dirty="0" smtClean="0"/>
              <a:t>	0.71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195" y="396606"/>
            <a:ext cx="5135838" cy="60560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62269" y="4605988"/>
            <a:ext cx="1714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8493551" y="5740924"/>
            <a:ext cx="857839" cy="1979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493551" y="6014301"/>
            <a:ext cx="857839" cy="2450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351390" y="5606584"/>
                <a:ext cx="517385" cy="6646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390" y="5606584"/>
                <a:ext cx="517385" cy="66460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660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88" y="1404625"/>
            <a:ext cx="11355309" cy="48286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74886" y="2906159"/>
            <a:ext cx="101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หมุนแกน </a:t>
            </a:r>
            <a:r>
              <a:rPr lang="en-US" dirty="0">
                <a:solidFill>
                  <a:srgbClr val="FF0000"/>
                </a:solidFill>
              </a:rPr>
              <a:t>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7691" y="2906159"/>
            <a:ext cx="101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หมุนแกน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07243" y="2906159"/>
            <a:ext cx="1013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หมุนแกน </a:t>
            </a:r>
            <a:r>
              <a:rPr lang="en-US" dirty="0" smtClean="0">
                <a:solidFill>
                  <a:srgbClr val="FF0000"/>
                </a:solidFill>
              </a:rPr>
              <a:t>Z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3745" y="770719"/>
            <a:ext cx="885825" cy="40957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2851842" y="1180294"/>
            <a:ext cx="3081903" cy="209519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819570" y="1180294"/>
            <a:ext cx="3275044" cy="209519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015163" y="656419"/>
                <a:ext cx="425767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dirty="0" smtClean="0">
                    <a:solidFill>
                      <a:srgbClr val="FF0000"/>
                    </a:solidFill>
                  </a:rPr>
                  <a:t>การหมุนรอบแกน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:r>
                  <a:rPr lang="th-TH" dirty="0" smtClean="0">
                    <a:solidFill>
                      <a:srgbClr val="FF0000"/>
                    </a:solidFill>
                  </a:rPr>
                  <a:t>แยกตัวประกอบได้เป็นหมุนรอบ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Z Y Z</a:t>
                </a:r>
                <a:br>
                  <a:rPr lang="en-US" dirty="0" smtClean="0">
                    <a:solidFill>
                      <a:srgbClr val="FF0000"/>
                    </a:solidFill>
                  </a:rPr>
                </a:br>
                <a:r>
                  <a:rPr lang="en-US" dirty="0" smtClean="0">
                    <a:solidFill>
                      <a:srgbClr val="FF0000"/>
                    </a:solidFill>
                  </a:rPr>
                  <a:t>(</a:t>
                </a:r>
                <a:r>
                  <a:rPr lang="th-TH" dirty="0" smtClean="0">
                    <a:solidFill>
                      <a:srgbClr val="FF0000"/>
                    </a:solidFill>
                  </a:rPr>
                  <a:t>หรือ</a:t>
                </a:r>
                <a:r>
                  <a:rPr lang="th-TH" dirty="0" smtClean="0">
                    <a:solidFill>
                      <a:srgbClr val="FF0000"/>
                    </a:solidFill>
                  </a:rPr>
                  <a:t>สองแกนอะไรก็ได้ที่ตั้งฉาก</a:t>
                </a:r>
                <a:r>
                  <a:rPr lang="th-TH" dirty="0" smtClean="0">
                    <a:solidFill>
                      <a:srgbClr val="FF0000"/>
                    </a:solidFill>
                  </a:rPr>
                  <a:t>กัน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)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163" y="656419"/>
                <a:ext cx="4257675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1289" t="-9434" b="-16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8491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99583" y="2263368"/>
            <a:ext cx="73785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Multiple Qubits</a:t>
            </a:r>
          </a:p>
          <a:p>
            <a:pPr algn="ctr"/>
            <a:r>
              <a:rPr lang="th-TH" sz="5400" dirty="0" smtClean="0">
                <a:solidFill>
                  <a:srgbClr val="FF0000"/>
                </a:solidFill>
              </a:rPr>
              <a:t>คือ </a:t>
            </a:r>
            <a:r>
              <a:rPr lang="en-US" sz="5400" dirty="0" smtClean="0">
                <a:solidFill>
                  <a:srgbClr val="FF0000"/>
                </a:solidFill>
              </a:rPr>
              <a:t>vector </a:t>
            </a:r>
            <a:r>
              <a:rPr lang="th-TH" sz="5400" dirty="0" smtClean="0">
                <a:solidFill>
                  <a:srgbClr val="FF0000"/>
                </a:solidFill>
              </a:rPr>
              <a:t>ขนาด </a:t>
            </a:r>
            <a:r>
              <a:rPr lang="en-US" sz="5400" dirty="0" smtClean="0">
                <a:solidFill>
                  <a:srgbClr val="FF0000"/>
                </a:solidFill>
              </a:rPr>
              <a:t>2</a:t>
            </a:r>
            <a:r>
              <a:rPr lang="en-US" sz="5400" baseline="30000" dirty="0" smtClean="0">
                <a:solidFill>
                  <a:srgbClr val="FF0000"/>
                </a:solidFill>
              </a:rPr>
              <a:t>n</a:t>
            </a:r>
            <a:endParaRPr lang="en-US" sz="54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17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+mn-lt"/>
                <a:ea typeface="+mn-ea"/>
                <a:cs typeface="+mn-cs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30481" cy="4689475"/>
          </a:xfrm>
        </p:spPr>
        <p:txBody>
          <a:bodyPr>
            <a:normAutofit/>
          </a:bodyPr>
          <a:lstStyle/>
          <a:p>
            <a:pPr marL="442913" indent="-442913"/>
            <a:r>
              <a:rPr lang="en-US" sz="5400" dirty="0" smtClean="0"/>
              <a:t>Qubits, Quantum gates</a:t>
            </a:r>
            <a:endParaRPr lang="en-US" sz="5400" dirty="0"/>
          </a:p>
          <a:p>
            <a:pPr marL="442913" indent="-442913"/>
            <a:r>
              <a:rPr lang="en-US" sz="5400" dirty="0" smtClean="0"/>
              <a:t>Bloch sphere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913" y="3786470"/>
            <a:ext cx="6657457" cy="26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2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Classical Bits vs. Qubits</a:t>
            </a:r>
            <a:endParaRPr lang="en-US" sz="5400" dirty="0"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29404" y="1690688"/>
                <a:ext cx="3085781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d>
                        <m:dPr>
                          <m:begChr m:val=""/>
                          <m:endChr m:val="⟩"/>
                          <m:ctrlPr>
                            <a:rPr lang="en-US" sz="4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d>
                        <m:dPr>
                          <m:begChr m:val=""/>
                          <m:endChr m:val="⟩"/>
                          <m:ctrlPr>
                            <a:rPr lang="en-US" sz="4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404" y="1690688"/>
                <a:ext cx="3085781" cy="7694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80819" y="2547638"/>
                <a:ext cx="398295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e>
                        <m:sup>
                          <m:r>
                            <a:rPr lang="en-US" sz="4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e>
                        <m:sup>
                          <m:r>
                            <a:rPr lang="en-US" sz="4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0819" y="2547638"/>
                <a:ext cx="3982950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39854" y="1988556"/>
                <a:ext cx="195919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7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4400" dirty="0" smtClean="0"/>
                  <a:t> or </a:t>
                </a:r>
                <a14:m>
                  <m:oMath xmlns:m="http://schemas.openxmlformats.org/officeDocument/2006/math">
                    <m:r>
                      <a:rPr lang="en-US" sz="7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854" y="1988556"/>
                <a:ext cx="1959191" cy="1200329"/>
              </a:xfrm>
              <a:prstGeom prst="rect">
                <a:avLst/>
              </a:prstGeom>
              <a:blipFill rotWithShape="0">
                <a:blip r:embed="rId4"/>
                <a:stretch>
                  <a:fillRect b="-15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https://i.stack.imgur.com/ckTS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6790" y="3678505"/>
            <a:ext cx="4048125" cy="2725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fabiancadiz.com/images/elettron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243" y="3888556"/>
            <a:ext cx="2704942" cy="2305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3394" y="6417547"/>
            <a:ext cx="2151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2000" dirty="0" smtClean="0"/>
              <a:t>เปลี่ยนเทคโนโลยีได้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009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upload.wikimedia.org/wikipedia/commons/thumb/7/71/Euler%27s_formula.svg/1200px-Euler%27s_formula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16" y="1463769"/>
            <a:ext cx="4854767" cy="4790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140" y="242578"/>
            <a:ext cx="10515600" cy="6812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  <a:ea typeface="+mn-ea"/>
                <a:cs typeface="+mn-cs"/>
              </a:rPr>
              <a:t>Euler’s Formula</a:t>
            </a:r>
            <a:endParaRPr lang="en-US" sz="3200" dirty="0"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499814" y="1297290"/>
            <a:ext cx="4869658" cy="5122993"/>
            <a:chOff x="6499814" y="1297290"/>
            <a:chExt cx="4869658" cy="5122993"/>
          </a:xfrm>
        </p:grpSpPr>
        <p:pic>
          <p:nvPicPr>
            <p:cNvPr id="1026" name="Picture 2" descr="https://www2.clarku.edu/faculty/djoyce/complex/pyth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9814" y="1297290"/>
              <a:ext cx="4869658" cy="51229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646559" y="5169955"/>
              <a:ext cx="3606687" cy="1004602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3007150" y="2253006"/>
            <a:ext cx="4308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เขียนแบบนี้ดูง่ายว่า </a:t>
            </a:r>
            <a:r>
              <a:rPr lang="en-US" sz="2400" dirty="0" smtClean="0">
                <a:solidFill>
                  <a:srgbClr val="FF0000"/>
                </a:solidFill>
              </a:rPr>
              <a:t>phase </a:t>
            </a:r>
            <a:r>
              <a:rPr lang="th-TH" sz="2400" dirty="0" smtClean="0">
                <a:solidFill>
                  <a:srgbClr val="FF0000"/>
                </a:solidFill>
              </a:rPr>
              <a:t>มีค่าเท่าใด</a:t>
            </a:r>
            <a:br>
              <a:rPr lang="th-TH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               ถ้าจะเลื่อน </a:t>
            </a:r>
            <a:r>
              <a:rPr lang="en-US" sz="2400" dirty="0" smtClean="0">
                <a:solidFill>
                  <a:srgbClr val="FF0000"/>
                </a:solidFill>
              </a:rPr>
              <a:t>phase </a:t>
            </a:r>
            <a:r>
              <a:rPr lang="th-TH" sz="2400" dirty="0" smtClean="0">
                <a:solidFill>
                  <a:srgbClr val="FF0000"/>
                </a:solidFill>
              </a:rPr>
              <a:t>ก็คูณเพิ่มเข้าไป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904" y="1774332"/>
            <a:ext cx="10884064" cy="353099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Bloch Sphere</a:t>
            </a:r>
            <a:endParaRPr lang="en-US" sz="40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14384" y="5477347"/>
            <a:ext cx="46308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สังเกตว่าสัมประสิทธิ</a:t>
            </a:r>
            <a:r>
              <a:rPr lang="th-TH" sz="2400" dirty="0">
                <a:solidFill>
                  <a:srgbClr val="FF0000"/>
                </a:solidFill>
              </a:rPr>
              <a:t>์</a:t>
            </a:r>
            <a:r>
              <a:rPr lang="th-TH" sz="2400" dirty="0" smtClean="0">
                <a:solidFill>
                  <a:srgbClr val="FF0000"/>
                </a:solidFill>
              </a:rPr>
              <a:t>ตัวแรกจะไม่มีจำนวนเชิงซ้อน </a:t>
            </a:r>
          </a:p>
          <a:p>
            <a:r>
              <a:rPr lang="th-TH" sz="2400" dirty="0" smtClean="0">
                <a:solidFill>
                  <a:srgbClr val="FF0000"/>
                </a:solidFill>
              </a:rPr>
              <a:t>เพราะเอา </a:t>
            </a:r>
            <a:r>
              <a:rPr lang="en-US" sz="2400" dirty="0" smtClean="0">
                <a:solidFill>
                  <a:srgbClr val="FF0000"/>
                </a:solidFill>
              </a:rPr>
              <a:t>global phase </a:t>
            </a:r>
            <a:r>
              <a:rPr lang="th-TH" sz="2400" dirty="0" smtClean="0">
                <a:solidFill>
                  <a:srgbClr val="FF0000"/>
                </a:solidFill>
              </a:rPr>
              <a:t>ออกไป</a:t>
            </a:r>
            <a:r>
              <a:rPr lang="th-TH" sz="2400" dirty="0" smtClean="0">
                <a:solidFill>
                  <a:srgbClr val="FF0000"/>
                </a:solidFill>
              </a:rPr>
              <a:t>แล้ว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659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5450" y="503345"/>
            <a:ext cx="5012696" cy="60123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803" y="2906162"/>
            <a:ext cx="5807750" cy="120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419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235859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Exercise</a:t>
            </a:r>
            <a:endParaRPr lang="en-US" sz="4000" dirty="0"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38200" y="1690688"/>
                <a:ext cx="11148588" cy="44100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515938" algn="l"/>
                  </a:tabLst>
                </a:pPr>
                <a:r>
                  <a:rPr lang="en-US" sz="2800" dirty="0" smtClean="0"/>
                  <a:t>1. </a:t>
                </a:r>
                <a:r>
                  <a:rPr lang="th-TH" sz="2800" dirty="0" smtClean="0"/>
                  <a:t>จงยกตัวอย่าง </a:t>
                </a:r>
                <a:r>
                  <a:rPr lang="en-US" sz="2800" dirty="0" smtClean="0"/>
                  <a:t>qubit </a:t>
                </a:r>
                <a:r>
                  <a:rPr lang="th-TH" sz="2800" dirty="0" smtClean="0"/>
                  <a:t>ที่จะวัด </a:t>
                </a:r>
                <a:r>
                  <a:rPr lang="en-US" sz="2800" dirty="0" smtClean="0"/>
                  <a:t>(measure) </a:t>
                </a:r>
                <a:r>
                  <a:rPr lang="th-TH" sz="2800" dirty="0" smtClean="0"/>
                  <a:t>ได้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sz="2800" dirty="0" smtClean="0"/>
                  <a:t> </a:t>
                </a:r>
                <a:r>
                  <a:rPr lang="th-TH" sz="2800" dirty="0" smtClean="0"/>
                  <a:t>และ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sz="2800" dirty="0" smtClean="0"/>
                  <a:t> </a:t>
                </a:r>
                <a:r>
                  <a:rPr lang="th-TH" sz="2800" dirty="0" smtClean="0"/>
                  <a:t>ด้วยความน่าจะเป็น </a:t>
                </a:r>
                <a:r>
                  <a:rPr lang="en-US" sz="2800" dirty="0" smtClean="0"/>
                  <a:t>0.25 </a:t>
                </a:r>
                <a:r>
                  <a:rPr lang="th-TH" sz="2800" dirty="0" smtClean="0"/>
                  <a:t>และ </a:t>
                </a:r>
                <a:r>
                  <a:rPr lang="en-US" sz="2800" dirty="0" smtClean="0"/>
                  <a:t>0.75</a:t>
                </a:r>
              </a:p>
              <a:p>
                <a:pPr>
                  <a:tabLst>
                    <a:tab pos="515938" algn="l"/>
                  </a:tabLst>
                </a:pPr>
                <a:r>
                  <a:rPr lang="en-US" sz="2800" dirty="0" smtClean="0"/>
                  <a:t>    </a:t>
                </a:r>
                <a:r>
                  <a:rPr lang="th-TH" sz="2800" dirty="0" smtClean="0"/>
                  <a:t> ขอตัวอย่างที่ </a:t>
                </a:r>
                <a:r>
                  <a:rPr lang="en-US" sz="2800" dirty="0" smtClean="0"/>
                  <a:t>(a) phase </a:t>
                </a:r>
                <a:r>
                  <a:rPr lang="th-TH" sz="2800" dirty="0" smtClean="0"/>
                  <a:t>เท่ากัน และ </a:t>
                </a:r>
                <a:r>
                  <a:rPr lang="en-US" sz="2800" dirty="0" smtClean="0"/>
                  <a:t>(b) phase </a:t>
                </a:r>
                <a:r>
                  <a:rPr lang="th-TH" sz="2800" dirty="0" smtClean="0"/>
                  <a:t>ไม่เท่ากัน</a:t>
                </a:r>
              </a:p>
              <a:p>
                <a:pPr>
                  <a:tabLst>
                    <a:tab pos="515938" algn="l"/>
                  </a:tabLst>
                </a:pPr>
                <a:endParaRPr lang="th-TH" sz="2800" dirty="0" smtClean="0"/>
              </a:p>
              <a:p>
                <a:pPr>
                  <a:tabLst>
                    <a:tab pos="515938" algn="l"/>
                  </a:tabLst>
                </a:pPr>
                <a:r>
                  <a:rPr lang="en-US" sz="2800" dirty="0" smtClean="0"/>
                  <a:t>2.</a:t>
                </a:r>
                <a:r>
                  <a:rPr lang="th-TH" sz="2800" dirty="0" smtClean="0"/>
                  <a:t> การวัด</a:t>
                </a:r>
                <a:r>
                  <a:rPr lang="en-US" sz="2800" dirty="0" smtClean="0"/>
                  <a:t> (measure)</a:t>
                </a:r>
                <a:r>
                  <a:rPr lang="th-TH" sz="2800" dirty="0" smtClean="0"/>
                  <a:t> </a:t>
                </a:r>
                <a:r>
                  <a:rPr lang="en-US" sz="2800" dirty="0" smtClean="0"/>
                  <a:t>2 qubits </a:t>
                </a:r>
                <a:r>
                  <a:rPr lang="th-TH" sz="2800" dirty="0" smtClean="0"/>
                  <a:t>นี้จะให้ผลแตกต่างกันหรือไม่</a:t>
                </a:r>
                <a:r>
                  <a:rPr lang="en-US" sz="2800" dirty="0" smtClean="0"/>
                  <a:t> </a:t>
                </a:r>
                <a:r>
                  <a:rPr lang="th-TH" sz="2800" dirty="0" smtClean="0"/>
                  <a:t>เพราะเหตุใด</a:t>
                </a:r>
              </a:p>
              <a:p>
                <a:r>
                  <a:rPr lang="th-TH" sz="28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d>
                      <m:dPr>
                        <m:begChr m:val=""/>
                        <m:endChr m:val="⟩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d>
                      <m:dPr>
                        <m:begChr m:val=""/>
                        <m:endChr m:val="⟩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th-TH" sz="28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d>
                      <m:dPr>
                        <m:begChr m:val=""/>
                        <m:endChr m:val="⟩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d>
                      <m:dPr>
                        <m:begChr m:val=""/>
                        <m:endChr m:val="⟩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2800" dirty="0" smtClean="0"/>
              </a:p>
              <a:p>
                <a:endParaRPr lang="en-US" sz="2800" dirty="0"/>
              </a:p>
              <a:p>
                <a:r>
                  <a:rPr lang="en-US" sz="2800" dirty="0" smtClean="0"/>
                  <a:t>3. </a:t>
                </a:r>
                <a:r>
                  <a:rPr lang="th-TH" sz="2800" dirty="0" smtClean="0"/>
                  <a:t>เขียน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d>
                      <m:dPr>
                        <m:begChr m:val=""/>
                        <m:endChr m:val="⟩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d>
                      <m:dPr>
                        <m:begChr m:val=""/>
                        <m:endChr m:val="⟩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th-TH" sz="2800" dirty="0" smtClean="0"/>
                  <a:t> ให้อยู่ในรูป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                                               </a:t>
                </a:r>
                <a:r>
                  <a:rPr lang="th-TH" sz="2800" dirty="0" smtClean="0"/>
                  <a:t>เอา </a:t>
                </a:r>
                <a:r>
                  <a:rPr lang="en-US" sz="2800" dirty="0" smtClean="0"/>
                  <a:t>global phase</a:t>
                </a:r>
                <a:r>
                  <a:rPr lang="th-TH" sz="2800" dirty="0" smtClean="0"/>
                  <a:t> ออก</a:t>
                </a:r>
                <a:endParaRPr lang="en-US" sz="2800" dirty="0" smtClean="0"/>
              </a:p>
              <a:p>
                <a:endParaRPr lang="en-US" sz="2800" dirty="0" smtClean="0"/>
              </a:p>
              <a:p>
                <a:r>
                  <a:rPr lang="en-US" sz="2800" dirty="0" smtClean="0"/>
                  <a:t>4. </a:t>
                </a:r>
                <a:r>
                  <a:rPr lang="th-TH" sz="2800" dirty="0" smtClean="0"/>
                  <a:t>วาดรูปบน </a:t>
                </a:r>
                <a:r>
                  <a:rPr lang="en-US" sz="2800" dirty="0" smtClean="0"/>
                  <a:t>Bloch sphere </a:t>
                </a:r>
                <a:r>
                  <a:rPr lang="th-TH" sz="2800" dirty="0" smtClean="0"/>
                  <a:t>และแสดงตำแหน่งบนพื้นผิวของ </a:t>
                </a:r>
                <a:r>
                  <a:rPr lang="en-US" sz="2800" dirty="0" smtClean="0"/>
                  <a:t>Block sphere</a:t>
                </a:r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90688"/>
                <a:ext cx="11148588" cy="4410053"/>
              </a:xfrm>
              <a:prstGeom prst="rect">
                <a:avLst/>
              </a:prstGeom>
              <a:blipFill rotWithShape="0">
                <a:blip r:embed="rId2"/>
                <a:stretch>
                  <a:fillRect l="-1149" t="-16575" b="-3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6896" y="4453650"/>
            <a:ext cx="3619500" cy="8096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448454" y="4268984"/>
                <a:ext cx="132105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dirty="0" smtClean="0">
                    <a:solidFill>
                      <a:srgbClr val="FF0000"/>
                    </a:solidFill>
                  </a:rPr>
                  <a:t>หาค่า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th-TH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8454" y="4268984"/>
                <a:ext cx="132105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147" t="-4918" b="-27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1594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99583" y="2263368"/>
            <a:ext cx="73785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dirty="0" smtClean="0">
                <a:solidFill>
                  <a:srgbClr val="FF0000"/>
                </a:solidFill>
              </a:rPr>
              <a:t>ก่อนหน้านี้เป็น </a:t>
            </a:r>
            <a:r>
              <a:rPr lang="en-US" sz="5400" dirty="0" smtClean="0">
                <a:solidFill>
                  <a:srgbClr val="FF0000"/>
                </a:solidFill>
              </a:rPr>
              <a:t>Qubits</a:t>
            </a:r>
          </a:p>
          <a:p>
            <a:pPr algn="ctr"/>
            <a:r>
              <a:rPr lang="th-TH" sz="5400" dirty="0" smtClean="0">
                <a:solidFill>
                  <a:srgbClr val="FF0000"/>
                </a:solidFill>
              </a:rPr>
              <a:t>ต่อไปเป็น </a:t>
            </a:r>
            <a:r>
              <a:rPr lang="en-US" sz="5400" dirty="0" smtClean="0">
                <a:solidFill>
                  <a:srgbClr val="FF0000"/>
                </a:solidFill>
              </a:rPr>
              <a:t>Gates</a:t>
            </a:r>
            <a:r>
              <a:rPr lang="th-TH" sz="5400" dirty="0" smtClean="0">
                <a:solidFill>
                  <a:srgbClr val="FF0000"/>
                </a:solidFill>
              </a:rPr>
              <a:t> อย่าสับสนกัน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47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Quantum Gates</a:t>
            </a:r>
            <a:endParaRPr lang="en-US" sz="4000" dirty="0"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842" y="1690688"/>
            <a:ext cx="4782823" cy="48577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126553" y="2024658"/>
                <a:ext cx="4227247" cy="1529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begChr m:val=""/>
                          <m:endChr m:val="⟩"/>
                          <m:ctrlPr>
                            <a:rPr lang="en-US" sz="4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4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"/>
                              <m:endChr m:val="⟩"/>
                              <m:ctrlPr>
                                <a:rPr lang="en-US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sz="4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en-US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6553" y="2024658"/>
                <a:ext cx="4227247" cy="152932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19779" y="3945109"/>
                <a:ext cx="5240794" cy="13992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6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9779" y="3945109"/>
                <a:ext cx="5240794" cy="139929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722606" y="5694636"/>
            <a:ext cx="107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Gate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43315" y="5694636"/>
            <a:ext cx="1077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Input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66218" y="5694636"/>
            <a:ext cx="1263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Output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68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3991</TotalTime>
  <Words>302</Words>
  <Application>Microsoft Office PowerPoint</Application>
  <PresentationFormat>Widescreen</PresentationFormat>
  <Paragraphs>84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Cordia New</vt:lpstr>
      <vt:lpstr>Times New Roman</vt:lpstr>
      <vt:lpstr>Office Theme</vt:lpstr>
      <vt:lpstr>PowerPoint Presentation</vt:lpstr>
      <vt:lpstr>Outline</vt:lpstr>
      <vt:lpstr>Classical Bits vs. Qubits</vt:lpstr>
      <vt:lpstr>Euler’s Formula</vt:lpstr>
      <vt:lpstr>Bloch Sphere</vt:lpstr>
      <vt:lpstr>PowerPoint Presentation</vt:lpstr>
      <vt:lpstr>Exercise</vt:lpstr>
      <vt:lpstr>PowerPoint Presentation</vt:lpstr>
      <vt:lpstr>Quantum Gates</vt:lpstr>
      <vt:lpstr>Unitary Matrices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709</cp:revision>
  <dcterms:created xsi:type="dcterms:W3CDTF">2016-08-03T10:08:11Z</dcterms:created>
  <dcterms:modified xsi:type="dcterms:W3CDTF">2021-01-24T11:55:26Z</dcterms:modified>
</cp:coreProperties>
</file>