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34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3" r:id="rId20"/>
    <p:sldId id="33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7994" y="2337118"/>
            <a:ext cx="96960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Quantum Mechanics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+mn-lt"/>
                <a:ea typeface="+mn-ea"/>
                <a:cs typeface="+mn-cs"/>
              </a:rPr>
              <a:t>Quantum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“A </a:t>
            </a:r>
            <a:r>
              <a:rPr lang="en-US" sz="4400" dirty="0"/>
              <a:t>mathematical framework or set of rules for the construction of physical theories</a:t>
            </a:r>
            <a:r>
              <a:rPr lang="en-US" sz="4400" dirty="0" smtClean="0"/>
              <a:t>.”</a:t>
            </a:r>
            <a:endParaRPr lang="en-US" sz="4400" dirty="0"/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833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  <a:ea typeface="+mn-ea"/>
                <a:cs typeface="+mn-cs"/>
              </a:rPr>
              <a:t>Mathematical Framework</a:t>
            </a:r>
            <a:endParaRPr lang="en-US" sz="5400" dirty="0"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57304" y="2157412"/>
                <a:ext cx="58090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𝑠𝑙𝑖𝑡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𝑠𝑙𝑖𝑡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04" y="2157412"/>
                <a:ext cx="5809026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7304" y="3404590"/>
                <a:ext cx="484940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04" y="3404590"/>
                <a:ext cx="4849404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68956" y="1248200"/>
                <a:ext cx="3019608" cy="1118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𝑠𝑙𝑖𝑡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956" y="1248200"/>
                <a:ext cx="3019608" cy="11187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68955" y="2551269"/>
                <a:ext cx="3019608" cy="1114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𝑠𝑙𝑖𝑡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955" y="2551269"/>
                <a:ext cx="3019608" cy="11147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395125" y="3666061"/>
            <a:ext cx="336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Vector Basis</a:t>
            </a:r>
          </a:p>
          <a:p>
            <a:pPr algn="r"/>
            <a:r>
              <a:rPr lang="en-US" sz="2000" dirty="0" smtClean="0"/>
              <a:t>(</a:t>
            </a:r>
            <a:r>
              <a:rPr lang="th-TH" sz="2000" dirty="0" smtClean="0"/>
              <a:t>ถ้าจำไม่ได้ ดูนิยามใน </a:t>
            </a:r>
            <a:r>
              <a:rPr lang="en-US" sz="2000" dirty="0" smtClean="0"/>
              <a:t>Linear Algebra)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65881" y="4780356"/>
                <a:ext cx="4369338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Keywords:	</a:t>
                </a:r>
                <a:r>
                  <a:rPr lang="en-US" sz="2800" dirty="0" err="1" smtClean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Ket</a:t>
                </a:r>
                <a:r>
                  <a:rPr lang="en-US" sz="2800" dirty="0" smtClean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th-TH" sz="2800" dirty="0" smtClean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ใช้สัญลักษณ์</a:t>
                </a:r>
                <a:r>
                  <a:rPr lang="en-US" sz="2800" dirty="0" smtClean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222222"/>
                    </a:solidFill>
                    <a:latin typeface="arial" panose="020B0604020202020204" pitchFamily="34" charset="0"/>
                  </a:rPr>
                  <a:t/>
                </a:r>
                <a:br>
                  <a:rPr lang="en-US" sz="2800" dirty="0" smtClean="0">
                    <a:solidFill>
                      <a:srgbClr val="222222"/>
                    </a:solidFill>
                    <a:latin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		Superposition</a:t>
                </a:r>
              </a:p>
              <a:p>
                <a:r>
                  <a:rPr lang="en-US" sz="28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	Measure</a:t>
                </a:r>
              </a:p>
              <a:p>
                <a:r>
                  <a:rPr lang="en-US" sz="28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	Collapse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881" y="4780356"/>
                <a:ext cx="4369338" cy="1815882"/>
              </a:xfrm>
              <a:prstGeom prst="rect">
                <a:avLst/>
              </a:prstGeom>
              <a:blipFill rotWithShape="0">
                <a:blip r:embed="rId6"/>
                <a:stretch>
                  <a:fillRect l="-2933" t="-39933" r="-16760" b="-7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307137" y="6492645"/>
            <a:ext cx="4884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https://mathworld.wolfram.com/VectorBasis.html</a:t>
            </a:r>
          </a:p>
        </p:txBody>
      </p:sp>
    </p:spTree>
    <p:extLst>
      <p:ext uri="{BB962C8B-B14F-4D97-AF65-F5344CB8AC3E}">
        <p14:creationId xmlns:p14="http://schemas.microsoft.com/office/powerpoint/2010/main" val="31331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stack.imgur.com/v7B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4" y="3458849"/>
            <a:ext cx="9965613" cy="31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370640" y="3288760"/>
            <a:ext cx="1349829" cy="16981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37200" y="2888650"/>
                <a:ext cx="5604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200" y="2888650"/>
                <a:ext cx="560439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81817" y="1819404"/>
                <a:ext cx="1669144" cy="73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817" y="1819404"/>
                <a:ext cx="1669144" cy="7377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624639" y="2609763"/>
            <a:ext cx="1349829" cy="16981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645988" y="3026216"/>
            <a:ext cx="712467" cy="6245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350377" y="2656884"/>
                <a:ext cx="332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377" y="2656884"/>
                <a:ext cx="33227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9195388" y="3720050"/>
            <a:ext cx="712467" cy="6245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662212" y="3148426"/>
                <a:ext cx="1669144" cy="73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212" y="3148426"/>
                <a:ext cx="1669144" cy="7377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9429801" y="4334190"/>
            <a:ext cx="712467" cy="6245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084407" y="4099297"/>
                <a:ext cx="5604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407" y="4099297"/>
                <a:ext cx="560439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8011153" y="4364968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48408" y="4986931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535398" y="3713303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075193" y="4363066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328657" y="4986931"/>
            <a:ext cx="9906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h-TH" sz="5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และ</m:t>
                    </m:r>
                    <m:r>
                      <a:rPr lang="th-TH" sz="5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sz="5400" dirty="0" smtClean="0">
                    <a:latin typeface="+mn-lt"/>
                    <a:ea typeface="+mn-ea"/>
                    <a:cs typeface="+mn-cs"/>
                  </a:rPr>
                  <a:t>เป็นจำนวนเชิงซ้อน </a:t>
                </a:r>
                <a:r>
                  <a:rPr lang="en-US" sz="5400" dirty="0" smtClean="0">
                    <a:latin typeface="+mn-lt"/>
                    <a:ea typeface="+mn-ea"/>
                    <a:cs typeface="+mn-cs"/>
                  </a:rPr>
                  <a:t>(complex numbers)</a:t>
                </a:r>
                <a:endParaRPr lang="en-US" sz="5400" dirty="0"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 rotWithShape="0">
                <a:blip r:embed="rId8"/>
                <a:stretch>
                  <a:fillRect r="-290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1432560" y="3070364"/>
            <a:ext cx="924560" cy="0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432560" y="2244194"/>
            <a:ext cx="0" cy="826170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57120" y="2872328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part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52814" y="1803582"/>
            <a:ext cx="180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Imaginary part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59561" y="2468812"/>
            <a:ext cx="124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radius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+mn-lt"/>
                <a:ea typeface="+mn-ea"/>
                <a:cs typeface="+mn-cs"/>
              </a:rPr>
              <a:t>Stern-</a:t>
            </a:r>
            <a:r>
              <a:rPr lang="en-US" sz="5400" dirty="0" err="1" smtClean="0">
                <a:latin typeface="+mn-lt"/>
                <a:ea typeface="+mn-ea"/>
                <a:cs typeface="+mn-cs"/>
              </a:rPr>
              <a:t>Gerlach</a:t>
            </a:r>
            <a:r>
              <a:rPr lang="en-US" sz="5400" dirty="0" smtClean="0">
                <a:latin typeface="+mn-lt"/>
                <a:ea typeface="+mn-ea"/>
                <a:cs typeface="+mn-cs"/>
              </a:rPr>
              <a:t> Experiment</a:t>
            </a:r>
            <a:endParaRPr lang="en-US" sz="54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57" y="1690688"/>
            <a:ext cx="8115300" cy="4562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4957" y="6253163"/>
            <a:ext cx="4842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https://www.youtube.com/watch?v=rg4Fnag4V-E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34" y="1690688"/>
            <a:ext cx="1466850" cy="1819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834" y="3834448"/>
            <a:ext cx="14668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+mn-lt"/>
                <a:ea typeface="+mn-ea"/>
                <a:cs typeface="+mn-cs"/>
              </a:rPr>
              <a:t>Stern-</a:t>
            </a:r>
            <a:r>
              <a:rPr lang="en-US" sz="5400" dirty="0" err="1" smtClean="0">
                <a:latin typeface="+mn-lt"/>
                <a:ea typeface="+mn-ea"/>
                <a:cs typeface="+mn-cs"/>
              </a:rPr>
              <a:t>Gerlach</a:t>
            </a:r>
            <a:r>
              <a:rPr lang="en-US" sz="5400" smtClean="0">
                <a:latin typeface="+mn-lt"/>
                <a:ea typeface="+mn-ea"/>
                <a:cs typeface="+mn-cs"/>
              </a:rPr>
              <a:t> Experiment</a:t>
            </a:r>
            <a:endParaRPr lang="en-US" sz="54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65" y="2301208"/>
            <a:ext cx="10696575" cy="3181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26725" y="6488668"/>
            <a:ext cx="5465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Video: https</a:t>
            </a:r>
            <a:r>
              <a:rPr lang="en-US" dirty="0"/>
              <a:t>://www.youtube.com/watch?v=rg4Fnag4V-E</a:t>
            </a:r>
          </a:p>
        </p:txBody>
      </p:sp>
    </p:spTree>
    <p:extLst>
      <p:ext uri="{BB962C8B-B14F-4D97-AF65-F5344CB8AC3E}">
        <p14:creationId xmlns:p14="http://schemas.microsoft.com/office/powerpoint/2010/main" val="41869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804" y="2288880"/>
            <a:ext cx="8115300" cy="2895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  <a:ea typeface="+mn-ea"/>
                <a:cs typeface="+mn-cs"/>
              </a:rPr>
              <a:t>Stern-</a:t>
            </a:r>
            <a:r>
              <a:rPr lang="en-US" sz="5400" dirty="0" err="1" smtClean="0">
                <a:latin typeface="+mn-lt"/>
                <a:ea typeface="+mn-ea"/>
                <a:cs typeface="+mn-cs"/>
              </a:rPr>
              <a:t>Gerlach</a:t>
            </a:r>
            <a:r>
              <a:rPr lang="en-US" sz="5400" dirty="0" smtClean="0">
                <a:latin typeface="+mn-lt"/>
                <a:ea typeface="+mn-ea"/>
                <a:cs typeface="+mn-cs"/>
              </a:rPr>
              <a:t> Experiment</a:t>
            </a:r>
            <a:endParaRPr lang="en-US" sz="5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1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795" y="2259315"/>
            <a:ext cx="10496550" cy="29241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  <a:ea typeface="+mn-ea"/>
                <a:cs typeface="+mn-cs"/>
              </a:rPr>
              <a:t>Stern-</a:t>
            </a:r>
            <a:r>
              <a:rPr lang="en-US" sz="5400" dirty="0" err="1" smtClean="0">
                <a:latin typeface="+mn-lt"/>
                <a:ea typeface="+mn-ea"/>
                <a:cs typeface="+mn-cs"/>
              </a:rPr>
              <a:t>Gerlach</a:t>
            </a:r>
            <a:r>
              <a:rPr lang="en-US" sz="5400" dirty="0" smtClean="0">
                <a:latin typeface="+mn-lt"/>
                <a:ea typeface="+mn-ea"/>
                <a:cs typeface="+mn-cs"/>
              </a:rPr>
              <a:t> Experiment</a:t>
            </a:r>
            <a:endParaRPr lang="en-US" sz="5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7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sz="5400" b="0" dirty="0"/>
              <a:t>Explanation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55" y="4078218"/>
            <a:ext cx="9905908" cy="27596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5397" y="451484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1924" y="1474547"/>
                <a:ext cx="3345980" cy="876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⟩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|+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24" y="1474547"/>
                <a:ext cx="3345980" cy="8762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1924" y="2578383"/>
                <a:ext cx="3329951" cy="876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⟩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24" y="2578383"/>
                <a:ext cx="3329951" cy="8762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1269" y="3596783"/>
            <a:ext cx="1094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วัดได้ทีละ </a:t>
            </a:r>
            <a:r>
              <a:rPr lang="en-US" dirty="0" smtClean="0">
                <a:solidFill>
                  <a:srgbClr val="FF0000"/>
                </a:solidFill>
              </a:rPr>
              <a:t>basis </a:t>
            </a:r>
            <a:r>
              <a:rPr lang="th-TH" dirty="0" smtClean="0">
                <a:solidFill>
                  <a:srgbClr val="FF0000"/>
                </a:solidFill>
              </a:rPr>
              <a:t>เท่านั้น ถ้าเปลี่ยน </a:t>
            </a:r>
            <a:r>
              <a:rPr lang="en-US" dirty="0" smtClean="0">
                <a:solidFill>
                  <a:srgbClr val="FF0000"/>
                </a:solidFill>
              </a:rPr>
              <a:t>basis (</a:t>
            </a:r>
            <a:r>
              <a:rPr lang="th-TH" dirty="0" smtClean="0">
                <a:solidFill>
                  <a:srgbClr val="FF0000"/>
                </a:solidFill>
              </a:rPr>
              <a:t>เอียงเครื่องวัดไป </a:t>
            </a:r>
            <a:r>
              <a:rPr lang="en-US" dirty="0" smtClean="0">
                <a:solidFill>
                  <a:srgbClr val="FF0000"/>
                </a:solidFill>
              </a:rPr>
              <a:t>90 </a:t>
            </a:r>
            <a:r>
              <a:rPr lang="th-TH" smtClean="0">
                <a:solidFill>
                  <a:srgbClr val="FF0000"/>
                </a:solidFill>
              </a:rPr>
              <a:t>องศา</a:t>
            </a:r>
            <a:r>
              <a:rPr lang="en-US" smtClean="0">
                <a:solidFill>
                  <a:srgbClr val="FF0000"/>
                </a:solidFill>
              </a:rPr>
              <a:t>) </a:t>
            </a:r>
            <a:r>
              <a:rPr lang="th-TH" dirty="0" smtClean="0">
                <a:solidFill>
                  <a:srgbClr val="FF0000"/>
                </a:solidFill>
              </a:rPr>
              <a:t>ผลการวัดจะ </a:t>
            </a:r>
            <a:r>
              <a:rPr lang="en-US" dirty="0" smtClean="0">
                <a:solidFill>
                  <a:srgbClr val="FF0000"/>
                </a:solidFill>
              </a:rPr>
              <a:t>independent (</a:t>
            </a:r>
            <a:r>
              <a:rPr lang="th-TH" dirty="0" smtClean="0">
                <a:solidFill>
                  <a:srgbClr val="FF0000"/>
                </a:solidFill>
              </a:rPr>
              <a:t>ดูตัวอย่างในบทต่อ ๆ ไป จะเอียงเครื่องวัดที่มุมต่าง ๆ กันให้ดู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US" sz="5400" b="0" dirty="0" smtClean="0"/>
              <a:t>Vector Basis (example)</a:t>
            </a:r>
            <a:endParaRPr lang="en-US" sz="54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54847" y="1642262"/>
                <a:ext cx="1813189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47" y="1642262"/>
                <a:ext cx="1813189" cy="7081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54846" y="2606241"/>
                <a:ext cx="1813189" cy="70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46" y="2606241"/>
                <a:ext cx="1813189" cy="7057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54846" y="4218088"/>
                <a:ext cx="2592568" cy="963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46" y="4218088"/>
                <a:ext cx="2592568" cy="9636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4846" y="5437586"/>
                <a:ext cx="2592568" cy="963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46" y="5437586"/>
                <a:ext cx="2592568" cy="9636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638799" y="1814227"/>
            <a:ext cx="5303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/>
              <a:t>แค่ยกตัวอย่างให้ดูเท่านั้น</a:t>
            </a:r>
            <a:br>
              <a:rPr lang="th-TH" sz="2800" dirty="0" smtClean="0"/>
            </a:br>
            <a:r>
              <a:rPr lang="th-TH" sz="2800" dirty="0" smtClean="0"/>
              <a:t>ว่ามี </a:t>
            </a:r>
            <a:r>
              <a:rPr lang="en-US" sz="2800" dirty="0" smtClean="0"/>
              <a:t>vector basis 2 </a:t>
            </a:r>
            <a:r>
              <a:rPr lang="th-TH" sz="2800" dirty="0" smtClean="0"/>
              <a:t>ชุด ที่สอดคล้องกับเงื่อนไข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61370" y="3799840"/>
            <a:ext cx="3779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12244" y="2997052"/>
                <a:ext cx="3345980" cy="876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⟩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|+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244" y="2997052"/>
                <a:ext cx="3345980" cy="8762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12244" y="4100888"/>
                <a:ext cx="3329951" cy="876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⟩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244" y="4100888"/>
                <a:ext cx="3329951" cy="8762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38799" y="5236201"/>
                <a:ext cx="60147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dirty="0" smtClean="0"/>
                  <a:t>ไม่ได้บอกว่า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th-TH" sz="2000" dirty="0" smtClean="0"/>
                  <a:t> </a:t>
                </a:r>
                <a:r>
                  <a:rPr lang="th-TH" sz="2800" dirty="0" smtClean="0"/>
                  <a:t>และ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th-T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th-TH" sz="2800" dirty="0" smtClean="0"/>
                  <a:t> และ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th-TH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h-TH" sz="2800" dirty="0" smtClean="0"/>
                  <a:t>และ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th-T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h-TH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th-TH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th-TH" sz="2800" dirty="0" smtClean="0"/>
                  <a:t>จะต้องมีค่าเท่านี้</a:t>
                </a:r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99" y="5236201"/>
                <a:ext cx="6014721" cy="954107"/>
              </a:xfrm>
              <a:prstGeom prst="rect">
                <a:avLst/>
              </a:prstGeom>
              <a:blipFill rotWithShape="0">
                <a:blip r:embed="rId8"/>
                <a:stretch>
                  <a:fillRect l="-2026" t="-46154" r="-14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7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  <a:ea typeface="+mn-ea"/>
                <a:cs typeface="+mn-cs"/>
              </a:rPr>
              <a:t>Polarized Light</a:t>
            </a:r>
            <a:endParaRPr lang="en-US" sz="54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07" y="1690688"/>
            <a:ext cx="6413626" cy="4448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707" y="6138848"/>
            <a:ext cx="4750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https://www.youtube.com/watch?v=ZudziPffS9E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09468" y="1690688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/>
              <a:t>จากการสังเกตปรากฏการณ์ธรรมชาติต่าง ๆ ทำให้นักวิทยาศาสตร์ค่อย ๆ สร้างโมเดลคณิตศาสตร์เพื่ออธิบายโลกและ</a:t>
            </a:r>
            <a:r>
              <a:rPr lang="th-TH" sz="2800" dirty="0" smtClean="0"/>
              <a:t>จักรวาล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th-TH" sz="2800" dirty="0" smtClean="0"/>
              <a:t>ซึ่</a:t>
            </a:r>
            <a:r>
              <a:rPr lang="th-TH" sz="2800" dirty="0"/>
              <a:t>ง</a:t>
            </a:r>
            <a:r>
              <a:rPr lang="th-TH" sz="2800" dirty="0" smtClean="0"/>
              <a:t>ไม่น่า</a:t>
            </a:r>
            <a:r>
              <a:rPr lang="th-TH" sz="2800" dirty="0" smtClean="0"/>
              <a:t>จะ</a:t>
            </a:r>
            <a:r>
              <a:rPr lang="th-TH" sz="2800" dirty="0" smtClean="0"/>
              <a:t>เป็น </a:t>
            </a:r>
            <a:r>
              <a:rPr lang="en-US" sz="2800" dirty="0" smtClean="0"/>
              <a:t>if-else</a:t>
            </a:r>
            <a:r>
              <a:rPr lang="th-TH" sz="2800" dirty="0" smtClean="0"/>
              <a:t> </a:t>
            </a:r>
            <a:r>
              <a:rPr lang="en-US" sz="2800" dirty="0" smtClean="0"/>
              <a:t>rules </a:t>
            </a:r>
            <a:r>
              <a:rPr lang="th-TH" sz="2800" dirty="0" smtClean="0"/>
              <a:t>ต้องมีกฎเดียวสำหรับทุกสิ่งและกาลเวลา</a:t>
            </a:r>
            <a:r>
              <a:rPr lang="en-US" sz="2800" dirty="0" smtClean="0"/>
              <a:t>)</a:t>
            </a:r>
            <a:r>
              <a:rPr lang="th-TH" sz="2800" dirty="0" smtClean="0"/>
              <a:t> และนำไปสู่ </a:t>
            </a:r>
            <a:r>
              <a:rPr lang="en-US" sz="2800" dirty="0" smtClean="0"/>
              <a:t>Quantum Mechanics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92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+mn-lt"/>
                <a:ea typeface="+mn-ea"/>
                <a:cs typeface="+mn-cs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130481" cy="4689475"/>
          </a:xfrm>
        </p:spPr>
        <p:txBody>
          <a:bodyPr>
            <a:normAutofit/>
          </a:bodyPr>
          <a:lstStyle/>
          <a:p>
            <a:pPr marL="442913" indent="-442913"/>
            <a:r>
              <a:rPr lang="en-US" sz="5400" dirty="0" smtClean="0"/>
              <a:t>A brief history of quantum mechanics</a:t>
            </a:r>
            <a:endParaRPr lang="en-US" sz="5400" dirty="0"/>
          </a:p>
          <a:p>
            <a:pPr marL="442913" indent="-442913"/>
            <a:r>
              <a:rPr lang="en-US" sz="5400" dirty="0" smtClean="0"/>
              <a:t>Double-slit experiment</a:t>
            </a:r>
          </a:p>
          <a:p>
            <a:pPr marL="442913" indent="-442913"/>
            <a:r>
              <a:rPr lang="en-US" sz="5400" dirty="0" smtClean="0"/>
              <a:t>Stern-</a:t>
            </a:r>
            <a:r>
              <a:rPr lang="en-US" sz="5400" dirty="0" err="1" smtClean="0"/>
              <a:t>Gerlach</a:t>
            </a:r>
            <a:r>
              <a:rPr lang="en-US" sz="5400" dirty="0" smtClean="0"/>
              <a:t> experiment</a:t>
            </a:r>
          </a:p>
        </p:txBody>
      </p:sp>
    </p:spTree>
    <p:extLst>
      <p:ext uri="{BB962C8B-B14F-4D97-AF65-F5344CB8AC3E}">
        <p14:creationId xmlns:p14="http://schemas.microsoft.com/office/powerpoint/2010/main" val="726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76" y="0"/>
            <a:ext cx="535093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231" y="279991"/>
            <a:ext cx="5978270" cy="45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5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latin typeface="+mn-lt"/>
                <a:ea typeface="+mn-ea"/>
                <a:cs typeface="+mn-cs"/>
              </a:rPr>
              <a:t>A Brief History Of Quantum </a:t>
            </a:r>
            <a:r>
              <a:rPr lang="en-US" sz="5400" dirty="0" smtClean="0">
                <a:latin typeface="+mn-lt"/>
                <a:ea typeface="+mn-ea"/>
                <a:cs typeface="+mn-cs"/>
              </a:rPr>
              <a:t>Mechanics</a:t>
            </a:r>
            <a:endParaRPr lang="en-US" sz="40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690688"/>
            <a:ext cx="8124825" cy="4562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3587" y="6253163"/>
            <a:ext cx="5086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https://www.youtube.com/watch?v=B7pACq_xWyw</a:t>
            </a:r>
          </a:p>
        </p:txBody>
      </p:sp>
    </p:spTree>
    <p:extLst>
      <p:ext uri="{BB962C8B-B14F-4D97-AF65-F5344CB8AC3E}">
        <p14:creationId xmlns:p14="http://schemas.microsoft.com/office/powerpoint/2010/main" val="17467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59" y="260775"/>
            <a:ext cx="11454353" cy="6385122"/>
          </a:xfrm>
        </p:spPr>
        <p:txBody>
          <a:bodyPr>
            <a:normAutofit/>
          </a:bodyPr>
          <a:lstStyle/>
          <a:p>
            <a:pPr marL="442913" indent="-442913"/>
            <a:r>
              <a:rPr lang="th-TH" sz="3600" dirty="0" smtClean="0"/>
              <a:t>ค้นพบ </a:t>
            </a:r>
            <a:r>
              <a:rPr lang="en-US" sz="3600" dirty="0" smtClean="0"/>
              <a:t>Ultra violet catastrophe</a:t>
            </a:r>
          </a:p>
          <a:p>
            <a:pPr marL="442913" indent="-442913"/>
            <a:r>
              <a:rPr lang="en-US" sz="3600" dirty="0" smtClean="0"/>
              <a:t>Max Plank </a:t>
            </a:r>
            <a:r>
              <a:rPr lang="th-TH" sz="3600" dirty="0" smtClean="0"/>
              <a:t>จึงต้องหาคำอธิบาย</a:t>
            </a:r>
            <a:endParaRPr lang="en-US" sz="3600" dirty="0" smtClean="0"/>
          </a:p>
          <a:p>
            <a:pPr marL="442913" indent="-442913"/>
            <a:r>
              <a:rPr lang="en-US" sz="3600" dirty="0" smtClean="0"/>
              <a:t>Energy could have only </a:t>
            </a:r>
            <a:r>
              <a:rPr lang="en-US" sz="3600" u="sng" dirty="0" smtClean="0"/>
              <a:t>discrete</a:t>
            </a:r>
            <a:r>
              <a:rPr lang="en-US" sz="3600" dirty="0" smtClean="0"/>
              <a:t> values.</a:t>
            </a:r>
          </a:p>
          <a:p>
            <a:pPr marL="442913" indent="-442913"/>
            <a:r>
              <a:rPr lang="en-US" sz="3600" dirty="0" smtClean="0"/>
              <a:t>The energy is said to be </a:t>
            </a:r>
            <a:r>
              <a:rPr lang="en-US" sz="3600" u="sng" dirty="0"/>
              <a:t>quantized</a:t>
            </a:r>
            <a:r>
              <a:rPr lang="en-US" sz="3600" dirty="0" smtClean="0"/>
              <a:t>.</a:t>
            </a:r>
          </a:p>
          <a:p>
            <a:pPr marL="442913" indent="-442913"/>
            <a:r>
              <a:rPr lang="th-TH" sz="3600" dirty="0" smtClean="0"/>
              <a:t>เป็นจุดเริ่มต้นของ </a:t>
            </a:r>
            <a:r>
              <a:rPr lang="en-US" sz="3600" dirty="0" smtClean="0"/>
              <a:t>Quantum Mechanics</a:t>
            </a:r>
            <a:endParaRPr lang="th-TH" sz="3600" dirty="0"/>
          </a:p>
          <a:p>
            <a:pPr marL="442913" indent="-442913"/>
            <a:r>
              <a:rPr lang="en-US" sz="3600" dirty="0" smtClean="0"/>
              <a:t>Einstein </a:t>
            </a:r>
            <a:r>
              <a:rPr lang="th-TH" sz="3600" dirty="0" smtClean="0"/>
              <a:t>ทดลอง </a:t>
            </a:r>
            <a:r>
              <a:rPr lang="en-US" sz="3600" dirty="0" smtClean="0"/>
              <a:t>shine a light upon a metal plate can release electrons from the plate </a:t>
            </a:r>
            <a:r>
              <a:rPr lang="th-TH" sz="3600" dirty="0" smtClean="0"/>
              <a:t>แต่ต้องใช้ </a:t>
            </a:r>
            <a:r>
              <a:rPr lang="en-US" sz="3600" dirty="0" smtClean="0"/>
              <a:t>wave length (</a:t>
            </a:r>
            <a:r>
              <a:rPr lang="th-TH" sz="3600" dirty="0" smtClean="0"/>
              <a:t>สี</a:t>
            </a:r>
            <a:r>
              <a:rPr lang="en-US" sz="3600" dirty="0" smtClean="0"/>
              <a:t>) </a:t>
            </a:r>
            <a:r>
              <a:rPr lang="th-TH" sz="3600" dirty="0" smtClean="0"/>
              <a:t>ที่เหมาะสม ไม่ขึ้นกับความเข้มของแสง</a:t>
            </a:r>
            <a:endParaRPr lang="en-US" sz="3600" dirty="0" smtClean="0"/>
          </a:p>
          <a:p>
            <a:pPr marL="442913" indent="-442913"/>
            <a:r>
              <a:rPr lang="th-TH" sz="3600" dirty="0" smtClean="0"/>
              <a:t>เหมือน </a:t>
            </a:r>
            <a:r>
              <a:rPr lang="en-US" sz="3600" dirty="0" smtClean="0"/>
              <a:t>wave length </a:t>
            </a:r>
            <a:r>
              <a:rPr lang="th-TH" sz="3600" dirty="0" smtClean="0"/>
              <a:t>เป็นตัวกำหนดว่า </a:t>
            </a:r>
            <a:r>
              <a:rPr lang="en-US" sz="3600" dirty="0" smtClean="0"/>
              <a:t>light packet</a:t>
            </a:r>
            <a:r>
              <a:rPr lang="th-TH" sz="3600" dirty="0" smtClean="0"/>
              <a:t> </a:t>
            </a:r>
            <a:r>
              <a:rPr lang="en-US" sz="3600" dirty="0" smtClean="0"/>
              <a:t>(</a:t>
            </a:r>
            <a:r>
              <a:rPr lang="en-US" sz="3600" dirty="0" smtClean="0">
                <a:solidFill>
                  <a:srgbClr val="0070C0"/>
                </a:solidFill>
              </a:rPr>
              <a:t>particle</a:t>
            </a:r>
            <a:r>
              <a:rPr lang="en-US" sz="3600" dirty="0" smtClean="0"/>
              <a:t>) </a:t>
            </a:r>
            <a:r>
              <a:rPr lang="th-TH" sz="3600" dirty="0" smtClean="0"/>
              <a:t>จะมี </a:t>
            </a:r>
            <a:r>
              <a:rPr lang="en-US" sz="3600" dirty="0" smtClean="0"/>
              <a:t>energy </a:t>
            </a:r>
            <a:r>
              <a:rPr lang="th-TH" sz="3600" dirty="0" smtClean="0"/>
              <a:t>ได้เท่าใด ถ้า </a:t>
            </a:r>
            <a:r>
              <a:rPr lang="en-US" sz="3600" dirty="0" smtClean="0"/>
              <a:t>energy </a:t>
            </a:r>
            <a:r>
              <a:rPr lang="th-TH" sz="3600" dirty="0" smtClean="0"/>
              <a:t>ไม่พอ ไม่ว่าจะยิง </a:t>
            </a:r>
            <a:r>
              <a:rPr lang="en-US" sz="3600" dirty="0" smtClean="0"/>
              <a:t>packet </a:t>
            </a:r>
            <a:r>
              <a:rPr lang="th-TH" sz="3600" dirty="0" smtClean="0"/>
              <a:t>ไปเท่าใด ก็จะไม่มี </a:t>
            </a:r>
            <a:r>
              <a:rPr lang="en-US" sz="3600" dirty="0" smtClean="0"/>
              <a:t>electrons </a:t>
            </a:r>
            <a:r>
              <a:rPr lang="th-TH" sz="3600" dirty="0" smtClean="0"/>
              <a:t>หลุดออกมา แต่แสงก็มีพฤติกรรมหลายอย่างแบบคลื่น </a:t>
            </a:r>
            <a:r>
              <a:rPr lang="en-US" sz="3600" dirty="0" smtClean="0"/>
              <a:t>(</a:t>
            </a:r>
            <a:r>
              <a:rPr lang="en-US" sz="3600" dirty="0">
                <a:solidFill>
                  <a:srgbClr val="0070C0"/>
                </a:solidFill>
              </a:rPr>
              <a:t>wave</a:t>
            </a:r>
            <a:r>
              <a:rPr lang="en-US" sz="3600" dirty="0" smtClean="0"/>
              <a:t>)</a:t>
            </a:r>
            <a:endParaRPr lang="th-TH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892" y="260775"/>
            <a:ext cx="3763078" cy="30423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66704" y="2237231"/>
            <a:ext cx="1039714" cy="66289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+mn-lt"/>
                <a:ea typeface="+mn-ea"/>
                <a:cs typeface="+mn-cs"/>
              </a:rPr>
              <a:t>Double-Slit Experiment</a:t>
            </a:r>
            <a:endParaRPr lang="en-US" sz="54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1700213"/>
            <a:ext cx="8105775" cy="4552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2637" y="6253163"/>
            <a:ext cx="512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www.youtube.com/watch?v=Xmq_FJd1oUQ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04" y="1718870"/>
            <a:ext cx="7247960" cy="4569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23521" y="6488668"/>
            <a:ext cx="517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www.feynmanlectures.caltech.edu/III_01.html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  <a:ea typeface="+mn-ea"/>
                <a:cs typeface="+mn-cs"/>
              </a:rPr>
              <a:t>Double-Slit Experiment</a:t>
            </a:r>
            <a:endParaRPr lang="en-US" sz="5400" dirty="0">
              <a:latin typeface="+mn-lt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197600" y="6216896"/>
            <a:ext cx="82592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39948" y="4592320"/>
            <a:ext cx="1537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 </a:t>
            </a:r>
            <a:r>
              <a:rPr lang="th-TH" dirty="0" smtClean="0"/>
              <a:t>เปิดรู 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dirty="0" smtClean="0"/>
              <a:t>P2 </a:t>
            </a:r>
            <a:r>
              <a:rPr lang="th-TH" dirty="0" smtClean="0"/>
              <a:t>เปิดรู </a:t>
            </a:r>
            <a:r>
              <a:rPr lang="en-US" dirty="0" smtClean="0"/>
              <a:t>2</a:t>
            </a:r>
            <a:br>
              <a:rPr lang="en-US" dirty="0" smtClean="0"/>
            </a:br>
            <a:r>
              <a:rPr lang="en-US" dirty="0" smtClean="0"/>
              <a:t>P12 </a:t>
            </a:r>
            <a:r>
              <a:rPr lang="th-TH" dirty="0" smtClean="0"/>
              <a:t>เปิดรู </a:t>
            </a:r>
            <a:r>
              <a:rPr lang="en-US" dirty="0" smtClean="0"/>
              <a:t>1 </a:t>
            </a:r>
            <a:r>
              <a:rPr lang="th-TH" dirty="0" smtClean="0"/>
              <a:t>และ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90" y="1534067"/>
            <a:ext cx="7608873" cy="496502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  <a:ea typeface="+mn-ea"/>
                <a:cs typeface="+mn-cs"/>
              </a:rPr>
              <a:t>Double-Slit Experiment</a:t>
            </a:r>
            <a:endParaRPr lang="en-US" sz="5400" dirty="0"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207760" y="6458451"/>
            <a:ext cx="14833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2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49" y="1502626"/>
            <a:ext cx="7620190" cy="48379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  <a:ea typeface="+mn-ea"/>
                <a:cs typeface="+mn-cs"/>
              </a:rPr>
              <a:t>Double-Slit Experiment</a:t>
            </a:r>
            <a:endParaRPr lang="en-US" sz="5400" dirty="0"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228080" y="6258560"/>
            <a:ext cx="914400" cy="685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9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51" y="1344884"/>
            <a:ext cx="7794612" cy="472738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  <a:ea typeface="+mn-ea"/>
                <a:cs typeface="+mn-cs"/>
              </a:rPr>
              <a:t>Double-Slit Experiment</a:t>
            </a:r>
            <a:endParaRPr lang="en-US" sz="5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0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304</Words>
  <Application>Microsoft Office PowerPoint</Application>
  <PresentationFormat>Widescreen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Angsana New</vt:lpstr>
      <vt:lpstr>Arial</vt:lpstr>
      <vt:lpstr>Arial</vt:lpstr>
      <vt:lpstr>Calibri</vt:lpstr>
      <vt:lpstr>Calibri Light</vt:lpstr>
      <vt:lpstr>Cambria Math</vt:lpstr>
      <vt:lpstr>Cordia New</vt:lpstr>
      <vt:lpstr>Office Theme</vt:lpstr>
      <vt:lpstr>PowerPoint Presentation</vt:lpstr>
      <vt:lpstr>Outline</vt:lpstr>
      <vt:lpstr>A Brief History Of Quantum Mechanics</vt:lpstr>
      <vt:lpstr>PowerPoint Presentation</vt:lpstr>
      <vt:lpstr>Double-Slit Experiment</vt:lpstr>
      <vt:lpstr>Double-Slit Experiment</vt:lpstr>
      <vt:lpstr>Double-Slit Experiment</vt:lpstr>
      <vt:lpstr>Double-Slit Experiment</vt:lpstr>
      <vt:lpstr>Double-Slit Experiment</vt:lpstr>
      <vt:lpstr>Quantum Mechanics</vt:lpstr>
      <vt:lpstr>Mathematical Framework</vt:lpstr>
      <vt:lpstr>α และ β เป็นจำนวนเชิงซ้อน (complex numbers)</vt:lpstr>
      <vt:lpstr>Stern-Gerlach Experiment</vt:lpstr>
      <vt:lpstr>Stern-Gerlach Experiment</vt:lpstr>
      <vt:lpstr>Stern-Gerlach Experiment</vt:lpstr>
      <vt:lpstr>Stern-Gerlach Experiment</vt:lpstr>
      <vt:lpstr>PowerPoint Presentation</vt:lpstr>
      <vt:lpstr>PowerPoint Presentation</vt:lpstr>
      <vt:lpstr>Polarized Light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552</cp:revision>
  <dcterms:created xsi:type="dcterms:W3CDTF">2016-08-03T10:08:11Z</dcterms:created>
  <dcterms:modified xsi:type="dcterms:W3CDTF">2021-01-19T15:54:51Z</dcterms:modified>
</cp:coreProperties>
</file>