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8" r:id="rId3"/>
    <p:sldId id="289" r:id="rId4"/>
    <p:sldId id="291" r:id="rId5"/>
    <p:sldId id="290" r:id="rId6"/>
    <p:sldId id="292" r:id="rId7"/>
    <p:sldId id="308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3212" autoAdjust="0"/>
  </p:normalViewPr>
  <p:slideViewPr>
    <p:cSldViewPr snapToGrid="0">
      <p:cViewPr varScale="1">
        <p:scale>
          <a:sx n="79" d="100"/>
          <a:sy n="79" d="100"/>
        </p:scale>
        <p:origin x="9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F021-7325-48A2-BF57-E6920C8493B1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9AE17-CBEF-49DA-99CE-3D46DFECB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0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6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5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5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067E-441E-4F47-B831-0BD53A545A20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256" y="141402"/>
            <a:ext cx="1188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Lab 4: Working with EBS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31" y="1266318"/>
            <a:ext cx="2468292" cy="1387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31" y="3009440"/>
            <a:ext cx="10746531" cy="120531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9231548" y="4287693"/>
            <a:ext cx="328369" cy="31569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29209" y="4676327"/>
            <a:ext cx="2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dirty="0" smtClean="0">
                <a:solidFill>
                  <a:srgbClr val="FF0000"/>
                </a:solidFill>
              </a:rPr>
              <a:t>รอให้ </a:t>
            </a:r>
            <a:r>
              <a:rPr lang="en-US" sz="2000" dirty="0" smtClean="0">
                <a:solidFill>
                  <a:srgbClr val="FF0000"/>
                </a:solidFill>
              </a:rPr>
              <a:t>2/2 checks passed </a:t>
            </a:r>
            <a:r>
              <a:rPr lang="th-TH" sz="2000" dirty="0" smtClean="0">
                <a:solidFill>
                  <a:srgbClr val="FF0000"/>
                </a:solidFill>
              </a:rPr>
              <a:t>ก่อน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9744" y="799117"/>
            <a:ext cx="271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EBS = Elastic Block Store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4" y="329119"/>
            <a:ext cx="7839075" cy="4914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622438" y="891258"/>
            <a:ext cx="463179" cy="29551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85617" y="880150"/>
            <a:ext cx="56128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Format disk </a:t>
            </a:r>
            <a:r>
              <a:rPr lang="en-US" sz="2800" dirty="0" smtClean="0">
                <a:solidFill>
                  <a:srgbClr val="FF0000"/>
                </a:solidFill>
              </a:rPr>
              <a:t>/dev/</a:t>
            </a:r>
            <a:r>
              <a:rPr lang="en-US" sz="2800" dirty="0" err="1" smtClean="0">
                <a:solidFill>
                  <a:srgbClr val="FF0000"/>
                </a:solidFill>
              </a:rPr>
              <a:t>sdf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th-TH" sz="2800" dirty="0" smtClean="0">
                <a:solidFill>
                  <a:srgbClr val="FF0000"/>
                </a:solidFill>
              </a:rPr>
              <a:t>ใช้</a:t>
            </a:r>
            <a:r>
              <a:rPr lang="en-US" sz="2800" dirty="0" smtClean="0">
                <a:solidFill>
                  <a:srgbClr val="FF0000"/>
                </a:solidFill>
              </a:rPr>
              <a:t> file system </a:t>
            </a:r>
            <a:r>
              <a:rPr lang="th-TH" sz="2800" dirty="0" smtClean="0">
                <a:solidFill>
                  <a:srgbClr val="FF0000"/>
                </a:solidFill>
              </a:rPr>
              <a:t>ชื่อ </a:t>
            </a:r>
            <a:r>
              <a:rPr lang="en-US" sz="2800" dirty="0" smtClean="0">
                <a:solidFill>
                  <a:srgbClr val="FF0000"/>
                </a:solidFill>
              </a:rPr>
              <a:t>ext3 (Linux)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th-TH" sz="2800" dirty="0" smtClean="0">
                <a:solidFill>
                  <a:srgbClr val="FF0000"/>
                </a:solidFill>
              </a:rPr>
              <a:t>ถ้าเป็น </a:t>
            </a:r>
            <a:r>
              <a:rPr lang="en-US" sz="2800" dirty="0" smtClean="0">
                <a:solidFill>
                  <a:srgbClr val="FF0000"/>
                </a:solidFill>
              </a:rPr>
              <a:t>Windows </a:t>
            </a:r>
            <a:r>
              <a:rPr lang="th-TH" sz="2800" dirty="0" smtClean="0">
                <a:solidFill>
                  <a:srgbClr val="FF0000"/>
                </a:solidFill>
              </a:rPr>
              <a:t>ใช้ </a:t>
            </a:r>
            <a:r>
              <a:rPr lang="en-US" sz="2800" dirty="0" smtClean="0">
                <a:solidFill>
                  <a:srgbClr val="FF0000"/>
                </a:solidFill>
              </a:rPr>
              <a:t>file system </a:t>
            </a:r>
            <a:r>
              <a:rPr lang="th-TH" sz="2800" dirty="0" smtClean="0">
                <a:solidFill>
                  <a:srgbClr val="FF0000"/>
                </a:solidFill>
              </a:rPr>
              <a:t>ชื่อ </a:t>
            </a:r>
            <a:r>
              <a:rPr lang="en-US" sz="2800" dirty="0" smtClean="0">
                <a:solidFill>
                  <a:srgbClr val="FF0000"/>
                </a:solidFill>
              </a:rPr>
              <a:t>NTFS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4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4" y="329119"/>
            <a:ext cx="10963275" cy="4933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472775" y="1658362"/>
            <a:ext cx="7402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เอา </a:t>
            </a:r>
            <a:r>
              <a:rPr lang="en-US" sz="2800" dirty="0" smtClean="0">
                <a:solidFill>
                  <a:srgbClr val="FF0000"/>
                </a:solidFill>
              </a:rPr>
              <a:t>disk </a:t>
            </a:r>
            <a:r>
              <a:rPr lang="th-TH" sz="2800" dirty="0" smtClean="0">
                <a:solidFill>
                  <a:srgbClr val="FF0000"/>
                </a:solidFill>
              </a:rPr>
              <a:t>ที่ </a:t>
            </a:r>
            <a:r>
              <a:rPr lang="en-US" sz="2800" dirty="0" smtClean="0">
                <a:solidFill>
                  <a:srgbClr val="FF0000"/>
                </a:solidFill>
              </a:rPr>
              <a:t>format </a:t>
            </a:r>
            <a:r>
              <a:rPr lang="th-TH" sz="2800" dirty="0" smtClean="0">
                <a:solidFill>
                  <a:srgbClr val="FF0000"/>
                </a:solidFill>
              </a:rPr>
              <a:t>แล้ว</a:t>
            </a:r>
            <a:r>
              <a:rPr lang="th-TH" sz="2800" dirty="0">
                <a:solidFill>
                  <a:srgbClr val="FF0000"/>
                </a:solidFill>
              </a:rPr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ไป </a:t>
            </a:r>
            <a:r>
              <a:rPr lang="en-US" sz="2800" dirty="0" smtClean="0">
                <a:solidFill>
                  <a:srgbClr val="FF0000"/>
                </a:solidFill>
              </a:rPr>
              <a:t>mount </a:t>
            </a:r>
            <a:r>
              <a:rPr lang="th-TH" sz="2800" dirty="0" smtClean="0">
                <a:solidFill>
                  <a:srgbClr val="FF0000"/>
                </a:solidFill>
              </a:rPr>
              <a:t>ที่ 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mnt</a:t>
            </a:r>
            <a:r>
              <a:rPr lang="en-US" sz="2800" dirty="0" smtClean="0">
                <a:solidFill>
                  <a:srgbClr val="FF0000"/>
                </a:solidFill>
              </a:rPr>
              <a:t>/data-store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th-TH" sz="2800" dirty="0" smtClean="0">
                <a:solidFill>
                  <a:srgbClr val="FF0000"/>
                </a:solidFill>
              </a:rPr>
              <a:t>จะ </a:t>
            </a:r>
            <a:r>
              <a:rPr lang="en-US" sz="2800" dirty="0" smtClean="0">
                <a:solidFill>
                  <a:srgbClr val="FF0000"/>
                </a:solidFill>
              </a:rPr>
              <a:t>mount </a:t>
            </a:r>
            <a:r>
              <a:rPr lang="th-TH" sz="2800" dirty="0" smtClean="0">
                <a:solidFill>
                  <a:srgbClr val="FF0000"/>
                </a:solidFill>
              </a:rPr>
              <a:t>ตรงไหนก็ได้ ใต้ </a:t>
            </a:r>
            <a:r>
              <a:rPr lang="en-US" sz="2800" dirty="0" smtClean="0">
                <a:solidFill>
                  <a:srgbClr val="FF0000"/>
                </a:solidFill>
              </a:rPr>
              <a:t>/ </a:t>
            </a:r>
            <a:r>
              <a:rPr lang="th-TH" sz="2800" dirty="0" smtClean="0">
                <a:solidFill>
                  <a:srgbClr val="FF0000"/>
                </a:solidFill>
              </a:rPr>
              <a:t>เพื่อให้ผู้ใช้งานมองเห็น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0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4" y="329119"/>
            <a:ext cx="8886825" cy="4933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71209" y="1841987"/>
            <a:ext cx="7402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err="1" smtClean="0">
                <a:solidFill>
                  <a:srgbClr val="FF0000"/>
                </a:solidFill>
              </a:rPr>
              <a:t>stab</a:t>
            </a:r>
            <a:r>
              <a:rPr lang="en-US" sz="2800" dirty="0" smtClean="0">
                <a:solidFill>
                  <a:srgbClr val="FF0000"/>
                </a:solidFill>
              </a:rPr>
              <a:t>  = file system table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Linux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จะ </a:t>
            </a:r>
            <a:r>
              <a:rPr lang="en-US" sz="2800" dirty="0" smtClean="0">
                <a:solidFill>
                  <a:srgbClr val="FF0000"/>
                </a:solidFill>
              </a:rPr>
              <a:t>mount </a:t>
            </a:r>
            <a:r>
              <a:rPr lang="th-TH" sz="2800" dirty="0" smtClean="0">
                <a:solidFill>
                  <a:srgbClr val="FF0000"/>
                </a:solidFill>
              </a:rPr>
              <a:t>รายการทั้งหมดในไฟล์นี้ เมื่อเปิดคอมพิวเตอร์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40" y="368435"/>
            <a:ext cx="6219825" cy="4914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1355895" y="2399045"/>
            <a:ext cx="1027382" cy="75271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03898" y="3214788"/>
            <a:ext cx="1322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disk </a:t>
            </a:r>
            <a:r>
              <a:rPr lang="th-TH" sz="2800" dirty="0" smtClean="0">
                <a:solidFill>
                  <a:srgbClr val="FF0000"/>
                </a:solidFill>
              </a:rPr>
              <a:t>ใหม่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04289" y="2449527"/>
            <a:ext cx="1334667" cy="70223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307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37" y="334286"/>
            <a:ext cx="9944100" cy="49053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994826" y="1230346"/>
            <a:ext cx="378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สร้างไฟล์ </a:t>
            </a:r>
            <a:r>
              <a:rPr lang="en-US" sz="2800" dirty="0" smtClean="0">
                <a:solidFill>
                  <a:srgbClr val="FF0000"/>
                </a:solidFill>
              </a:rPr>
              <a:t>file.txt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1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3" y="324963"/>
            <a:ext cx="3445316" cy="37679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47098" y="673283"/>
            <a:ext cx="63813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Snapshot </a:t>
            </a:r>
            <a:r>
              <a:rPr lang="th-TH" sz="2800" dirty="0" smtClean="0">
                <a:solidFill>
                  <a:srgbClr val="FF0000"/>
                </a:solidFill>
              </a:rPr>
              <a:t>หรือถ่ายรูป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th-TH" sz="2800" dirty="0" smtClean="0">
                <a:solidFill>
                  <a:srgbClr val="FF0000"/>
                </a:solidFill>
              </a:rPr>
              <a:t>เป็นการ </a:t>
            </a:r>
            <a:r>
              <a:rPr lang="en-US" sz="2800" dirty="0" smtClean="0">
                <a:solidFill>
                  <a:srgbClr val="FF0000"/>
                </a:solidFill>
              </a:rPr>
              <a:t>backup </a:t>
            </a:r>
            <a:r>
              <a:rPr lang="th-TH" sz="2800" dirty="0" smtClean="0">
                <a:solidFill>
                  <a:srgbClr val="FF0000"/>
                </a:solidFill>
              </a:rPr>
              <a:t>ข้อมูลทั้งหมดใน </a:t>
            </a:r>
            <a:r>
              <a:rPr lang="en-US" sz="2800" dirty="0" smtClean="0">
                <a:solidFill>
                  <a:srgbClr val="FF0000"/>
                </a:solidFill>
              </a:rPr>
              <a:t>volume (disk)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th-TH" sz="2000" u="sng" dirty="0" smtClean="0">
                <a:solidFill>
                  <a:srgbClr val="FF0000"/>
                </a:solidFill>
              </a:rPr>
              <a:t>หมายเหตุ</a:t>
            </a:r>
            <a:r>
              <a:rPr lang="th-TH" sz="2000" dirty="0" smtClean="0">
                <a:solidFill>
                  <a:srgbClr val="FF0000"/>
                </a:solidFill>
              </a:rPr>
              <a:t> ดูนิยามของ </a:t>
            </a:r>
            <a:r>
              <a:rPr lang="en-US" sz="2000" dirty="0" smtClean="0">
                <a:solidFill>
                  <a:srgbClr val="FF0000"/>
                </a:solidFill>
              </a:rPr>
              <a:t>volume </a:t>
            </a:r>
            <a:r>
              <a:rPr lang="th-TH" sz="2000" dirty="0" smtClean="0">
                <a:solidFill>
                  <a:srgbClr val="FF0000"/>
                </a:solidFill>
              </a:rPr>
              <a:t>ใน</a:t>
            </a:r>
            <a:r>
              <a:rPr lang="en-US" sz="2000" dirty="0" smtClean="0">
                <a:solidFill>
                  <a:srgbClr val="FF0000"/>
                </a:solidFill>
              </a:rPr>
              <a:t> textbook</a:t>
            </a:r>
            <a:endParaRPr lang="th-TH" sz="2000" dirty="0" smtClean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20630" y="904673"/>
            <a:ext cx="2626468" cy="58366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696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82" y="1274935"/>
            <a:ext cx="3445316" cy="3209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2893" y="1898969"/>
            <a:ext cx="77773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th-TH" sz="2800" dirty="0" smtClean="0">
                <a:solidFill>
                  <a:srgbClr val="FF0000"/>
                </a:solidFill>
              </a:rPr>
              <a:t>ขั้นตอนที่เหลือคือ</a:t>
            </a:r>
            <a:br>
              <a:rPr lang="th-TH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1. </a:t>
            </a:r>
            <a:r>
              <a:rPr lang="th-TH" sz="2800" dirty="0" smtClean="0">
                <a:solidFill>
                  <a:srgbClr val="FF0000"/>
                </a:solidFill>
              </a:rPr>
              <a:t>ลบไฟล์ </a:t>
            </a:r>
            <a:r>
              <a:rPr lang="en-US" sz="2800" dirty="0" smtClean="0">
                <a:solidFill>
                  <a:srgbClr val="FF0000"/>
                </a:solidFill>
              </a:rPr>
              <a:t>file.txt</a:t>
            </a:r>
          </a:p>
          <a:p>
            <a:pPr marL="457200" indent="-457200"/>
            <a:r>
              <a:rPr lang="en-US" sz="2800" dirty="0" smtClean="0">
                <a:solidFill>
                  <a:srgbClr val="FF0000"/>
                </a:solidFill>
              </a:rPr>
              <a:t>	2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th-TH" sz="2800" dirty="0" smtClean="0">
                <a:solidFill>
                  <a:srgbClr val="FF0000"/>
                </a:solidFill>
              </a:rPr>
              <a:t>เลือก </a:t>
            </a:r>
            <a:r>
              <a:rPr lang="en-US" sz="2800" dirty="0" smtClean="0">
                <a:solidFill>
                  <a:srgbClr val="FF0000"/>
                </a:solidFill>
              </a:rPr>
              <a:t>snapshot </a:t>
            </a:r>
            <a:r>
              <a:rPr lang="th-TH" sz="2800" dirty="0" smtClean="0">
                <a:solidFill>
                  <a:srgbClr val="FF0000"/>
                </a:solidFill>
              </a:rPr>
              <a:t>ที่สร้างเสร็จแล้ว </a:t>
            </a:r>
            <a:r>
              <a:rPr lang="en-US" sz="2800" dirty="0" smtClean="0">
                <a:solidFill>
                  <a:srgbClr val="FF0000"/>
                </a:solidFill>
              </a:rPr>
              <a:t>(completed)</a:t>
            </a:r>
          </a:p>
          <a:p>
            <a:pPr marL="457200" indent="-457200"/>
            <a:r>
              <a:rPr lang="en-US" sz="2800" dirty="0" smtClean="0">
                <a:solidFill>
                  <a:srgbClr val="FF0000"/>
                </a:solidFill>
              </a:rPr>
              <a:t>	3. </a:t>
            </a:r>
            <a:r>
              <a:rPr lang="th-TH" sz="2800" dirty="0" smtClean="0">
                <a:solidFill>
                  <a:srgbClr val="FF0000"/>
                </a:solidFill>
              </a:rPr>
              <a:t>สร้าง </a:t>
            </a:r>
            <a:r>
              <a:rPr lang="en-US" sz="2800" dirty="0" smtClean="0">
                <a:solidFill>
                  <a:srgbClr val="FF0000"/>
                </a:solidFill>
              </a:rPr>
              <a:t>volume </a:t>
            </a:r>
            <a:r>
              <a:rPr lang="th-TH" sz="2800" dirty="0" smtClean="0">
                <a:solidFill>
                  <a:srgbClr val="FF0000"/>
                </a:solidFill>
              </a:rPr>
              <a:t>จาก </a:t>
            </a:r>
            <a:r>
              <a:rPr lang="en-US" sz="2800" dirty="0" smtClean="0">
                <a:solidFill>
                  <a:srgbClr val="FF0000"/>
                </a:solidFill>
              </a:rPr>
              <a:t>snapshot</a:t>
            </a:r>
          </a:p>
          <a:p>
            <a:pPr marL="457200" indent="-457200"/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4. attach volume </a:t>
            </a:r>
            <a:r>
              <a:rPr lang="th-TH" sz="2800" dirty="0" smtClean="0">
                <a:solidFill>
                  <a:srgbClr val="FF0000"/>
                </a:solidFill>
              </a:rPr>
              <a:t>ใหม่ </a:t>
            </a:r>
            <a:r>
              <a:rPr lang="en-US" sz="2800" dirty="0" smtClean="0">
                <a:solidFill>
                  <a:srgbClr val="FF0000"/>
                </a:solidFill>
              </a:rPr>
              <a:t>(/dev/</a:t>
            </a:r>
            <a:r>
              <a:rPr lang="en-US" sz="2800" dirty="0" err="1" smtClean="0">
                <a:solidFill>
                  <a:srgbClr val="FF0000"/>
                </a:solidFill>
              </a:rPr>
              <a:t>sdg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th-TH" sz="2800" dirty="0" smtClean="0">
                <a:solidFill>
                  <a:srgbClr val="FF0000"/>
                </a:solidFill>
              </a:rPr>
              <a:t>เข้ากับ </a:t>
            </a:r>
            <a:r>
              <a:rPr lang="en-US" sz="2800" dirty="0" smtClean="0">
                <a:solidFill>
                  <a:srgbClr val="FF0000"/>
                </a:solidFill>
              </a:rPr>
              <a:t>instance </a:t>
            </a:r>
          </a:p>
          <a:p>
            <a:pPr marL="457200" indent="-457200"/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5. mount volume </a:t>
            </a:r>
            <a:r>
              <a:rPr lang="th-TH" sz="2800" dirty="0" smtClean="0">
                <a:solidFill>
                  <a:srgbClr val="FF0000"/>
                </a:solidFill>
              </a:rPr>
              <a:t>ใหม่ที่ 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mnt</a:t>
            </a:r>
            <a:r>
              <a:rPr lang="en-US" sz="2800" dirty="0" smtClean="0">
                <a:solidFill>
                  <a:srgbClr val="FF0000"/>
                </a:solidFill>
              </a:rPr>
              <a:t>/data-store2</a:t>
            </a:r>
          </a:p>
          <a:p>
            <a:pPr marL="457200" indent="-457200"/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6. ls /</a:t>
            </a:r>
            <a:r>
              <a:rPr lang="en-US" sz="2800" dirty="0" err="1" smtClean="0">
                <a:solidFill>
                  <a:srgbClr val="FF0000"/>
                </a:solidFill>
              </a:rPr>
              <a:t>mnt</a:t>
            </a:r>
            <a:r>
              <a:rPr lang="en-US" sz="2800" dirty="0" smtClean="0">
                <a:solidFill>
                  <a:srgbClr val="FF0000"/>
                </a:solidFill>
              </a:rPr>
              <a:t>/data-store2 </a:t>
            </a:r>
            <a:r>
              <a:rPr lang="th-TH" sz="2800" dirty="0" smtClean="0">
                <a:solidFill>
                  <a:srgbClr val="FF0000"/>
                </a:solidFill>
              </a:rPr>
              <a:t>จะเห็นไฟล์ </a:t>
            </a:r>
            <a:r>
              <a:rPr lang="en-US" sz="2800" dirty="0" smtClean="0">
                <a:solidFill>
                  <a:srgbClr val="FF0000"/>
                </a:solidFill>
              </a:rPr>
              <a:t>file.txt</a:t>
            </a:r>
            <a:endParaRPr lang="th-TH" sz="28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82" y="311896"/>
            <a:ext cx="115728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60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33"/>
            <a:ext cx="12192000" cy="6570133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5675338" y="2577830"/>
            <a:ext cx="420662" cy="318808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0" y="2377775"/>
            <a:ext cx="2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เลือก </a:t>
            </a:r>
            <a:r>
              <a:rPr lang="en-US" sz="2000" dirty="0" smtClean="0">
                <a:solidFill>
                  <a:srgbClr val="FF0000"/>
                </a:solidFill>
              </a:rPr>
              <a:t>zone </a:t>
            </a:r>
            <a:r>
              <a:rPr lang="th-TH" sz="2000" dirty="0" smtClean="0">
                <a:solidFill>
                  <a:srgbClr val="FF0000"/>
                </a:solidFill>
              </a:rPr>
              <a:t>เดียวกัน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02827" y="143933"/>
            <a:ext cx="359054" cy="170911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758334" y="724350"/>
            <a:ext cx="359054" cy="170911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389140" y="6079787"/>
            <a:ext cx="354309" cy="2208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30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593" y="2232414"/>
            <a:ext cx="3688607" cy="40672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129" y="581937"/>
            <a:ext cx="5515107" cy="114958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097509" y="3910520"/>
            <a:ext cx="2352037" cy="60091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49545" y="3710465"/>
            <a:ext cx="5104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เอา </a:t>
            </a:r>
            <a:r>
              <a:rPr lang="en-US" sz="2000" dirty="0" smtClean="0">
                <a:solidFill>
                  <a:srgbClr val="FF0000"/>
                </a:solidFill>
              </a:rPr>
              <a:t>Volume (disk) </a:t>
            </a:r>
            <a:r>
              <a:rPr lang="th-TH" sz="2000" dirty="0" smtClean="0">
                <a:solidFill>
                  <a:srgbClr val="FF0000"/>
                </a:solidFill>
              </a:rPr>
              <a:t>ที่สร้างขึ้นไป </a:t>
            </a:r>
            <a:r>
              <a:rPr lang="en-US" sz="2000" dirty="0" smtClean="0">
                <a:solidFill>
                  <a:srgbClr val="FF0000"/>
                </a:solidFill>
              </a:rPr>
              <a:t>attach </a:t>
            </a:r>
            <a:r>
              <a:rPr lang="th-TH" sz="2000" dirty="0" smtClean="0">
                <a:solidFill>
                  <a:srgbClr val="FF0000"/>
                </a:solidFill>
              </a:rPr>
              <a:t>กับ </a:t>
            </a:r>
            <a:r>
              <a:rPr lang="en-US" sz="2000" dirty="0" smtClean="0">
                <a:solidFill>
                  <a:srgbClr val="FF0000"/>
                </a:solidFill>
              </a:rPr>
              <a:t>instance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1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371" y="704848"/>
            <a:ext cx="7365257" cy="21387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3315083"/>
            <a:ext cx="9315450" cy="329430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7912701" y="4090306"/>
            <a:ext cx="482269" cy="19673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94970" y="3886932"/>
            <a:ext cx="164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เลือก </a:t>
            </a:r>
            <a:r>
              <a:rPr lang="en-US" sz="2000" dirty="0" smtClean="0">
                <a:solidFill>
                  <a:srgbClr val="FF0000"/>
                </a:solidFill>
              </a:rPr>
              <a:t>instance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091741" y="4561755"/>
            <a:ext cx="482269" cy="19673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74009" y="4358381"/>
            <a:ext cx="435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เลือก </a:t>
            </a:r>
            <a:r>
              <a:rPr lang="en-US" sz="2000" dirty="0" smtClean="0">
                <a:solidFill>
                  <a:srgbClr val="FF0000"/>
                </a:solidFill>
              </a:rPr>
              <a:t>mount point (Linux)</a:t>
            </a:r>
          </a:p>
          <a:p>
            <a:r>
              <a:rPr lang="th-TH" sz="2000" dirty="0" smtClean="0">
                <a:solidFill>
                  <a:srgbClr val="FF0000"/>
                </a:solidFill>
              </a:rPr>
              <a:t>ถ้าเป็น </a:t>
            </a:r>
            <a:r>
              <a:rPr lang="en-US" sz="2000" dirty="0" smtClean="0">
                <a:solidFill>
                  <a:srgbClr val="FF0000"/>
                </a:solidFill>
              </a:rPr>
              <a:t>Windows </a:t>
            </a:r>
            <a:r>
              <a:rPr lang="th-TH" sz="2000" dirty="0" smtClean="0">
                <a:solidFill>
                  <a:srgbClr val="FF0000"/>
                </a:solidFill>
              </a:rPr>
              <a:t>ก็ต้องระบุว่าให้เป็น </a:t>
            </a:r>
            <a:r>
              <a:rPr lang="en-US" sz="2000" dirty="0" smtClean="0">
                <a:solidFill>
                  <a:srgbClr val="FF0000"/>
                </a:solidFill>
              </a:rPr>
              <a:t>drive </a:t>
            </a:r>
            <a:r>
              <a:rPr lang="en-US" sz="2000" dirty="0" smtClean="0">
                <a:solidFill>
                  <a:srgbClr val="FF0000"/>
                </a:solidFill>
              </a:rPr>
              <a:t>D, E, F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1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027" y="283721"/>
            <a:ext cx="8737083" cy="17785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994" y="2266543"/>
            <a:ext cx="9201150" cy="439102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3827085" y="697536"/>
            <a:ext cx="1367485" cy="592111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98534" y="1168859"/>
            <a:ext cx="526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คลิ</a:t>
            </a:r>
            <a:r>
              <a:rPr lang="th-TH" sz="2000" dirty="0" smtClean="0">
                <a:solidFill>
                  <a:srgbClr val="FF0000"/>
                </a:solidFill>
              </a:rPr>
              <a:t>ก </a:t>
            </a:r>
            <a:r>
              <a:rPr lang="en-US" sz="2000" dirty="0" smtClean="0">
                <a:solidFill>
                  <a:srgbClr val="FF0000"/>
                </a:solidFill>
              </a:rPr>
              <a:t>Details </a:t>
            </a:r>
            <a:r>
              <a:rPr lang="th-TH" sz="2000" dirty="0" smtClean="0">
                <a:solidFill>
                  <a:srgbClr val="FF0000"/>
                </a:solidFill>
              </a:rPr>
              <a:t>ในบทเรียน</a:t>
            </a:r>
            <a:r>
              <a:rPr lang="th-TH" sz="2000" dirty="0" err="1" smtClean="0">
                <a:solidFill>
                  <a:srgbClr val="FF0000"/>
                </a:solidFill>
              </a:rPr>
              <a:t>แล็บ</a:t>
            </a:r>
            <a:r>
              <a:rPr lang="th-TH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th-TH" sz="2000" dirty="0" smtClean="0">
                <a:solidFill>
                  <a:srgbClr val="FF0000"/>
                </a:solidFill>
              </a:rPr>
              <a:t>ไม่ได้อยู่ใน </a:t>
            </a:r>
            <a:r>
              <a:rPr lang="en-US" sz="2000" dirty="0" smtClean="0">
                <a:solidFill>
                  <a:srgbClr val="FF0000"/>
                </a:solidFill>
              </a:rPr>
              <a:t>AWS)</a:t>
            </a:r>
            <a:r>
              <a:rPr lang="th-TH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20256" y="5768502"/>
            <a:ext cx="525293" cy="35019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45549" y="5543490"/>
            <a:ext cx="418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ดาวน์โหลดไฟล์ </a:t>
            </a:r>
            <a:r>
              <a:rPr lang="en-US" sz="2000" dirty="0" smtClean="0">
                <a:solidFill>
                  <a:srgbClr val="FF0000"/>
                </a:solidFill>
              </a:rPr>
              <a:t>PPK </a:t>
            </a:r>
            <a:r>
              <a:rPr lang="th-TH" sz="2000" dirty="0" smtClean="0">
                <a:solidFill>
                  <a:srgbClr val="FF0000"/>
                </a:solidFill>
              </a:rPr>
              <a:t>ไปใช้กับ </a:t>
            </a:r>
            <a:r>
              <a:rPr lang="en-US" sz="2000" dirty="0" err="1" smtClean="0">
                <a:solidFill>
                  <a:srgbClr val="FF0000"/>
                </a:solidFill>
              </a:rPr>
              <a:t>PuTTY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ไฟล์นี้แทนการกรอก </a:t>
            </a:r>
            <a:r>
              <a:rPr lang="en-US" sz="2000" dirty="0" smtClean="0">
                <a:solidFill>
                  <a:srgbClr val="FF0000"/>
                </a:solidFill>
              </a:rPr>
              <a:t>password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60" y="153512"/>
            <a:ext cx="3597364" cy="8484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60" y="1208356"/>
            <a:ext cx="5734050" cy="5172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5638" y="1208355"/>
            <a:ext cx="5734051" cy="51720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3323" y="2527726"/>
            <a:ext cx="1474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ใส่ </a:t>
            </a:r>
            <a:r>
              <a:rPr lang="en-US" sz="2000" dirty="0" smtClean="0">
                <a:solidFill>
                  <a:srgbClr val="FF0000"/>
                </a:solidFill>
              </a:rPr>
              <a:t>30 </a:t>
            </a:r>
            <a:r>
              <a:rPr lang="th-TH" sz="2000" dirty="0" smtClean="0">
                <a:solidFill>
                  <a:srgbClr val="FF0000"/>
                </a:solidFill>
              </a:rPr>
              <a:t>วินาที </a:t>
            </a:r>
            <a:r>
              <a:rPr lang="en-US" sz="2000" dirty="0" smtClean="0">
                <a:solidFill>
                  <a:srgbClr val="FF0000"/>
                </a:solidFill>
              </a:rPr>
              <a:t>(*)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101174" y="943581"/>
            <a:ext cx="6147881" cy="1459149"/>
          </a:xfrm>
          <a:custGeom>
            <a:avLst/>
            <a:gdLst>
              <a:gd name="connsiteX0" fmla="*/ 0 w 6147881"/>
              <a:gd name="connsiteY0" fmla="*/ 0 h 1459149"/>
              <a:gd name="connsiteX1" fmla="*/ 1468877 w 6147881"/>
              <a:gd name="connsiteY1" fmla="*/ 437745 h 1459149"/>
              <a:gd name="connsiteX2" fmla="*/ 4941652 w 6147881"/>
              <a:gd name="connsiteY2" fmla="*/ 58366 h 1459149"/>
              <a:gd name="connsiteX3" fmla="*/ 6147881 w 6147881"/>
              <a:gd name="connsiteY3" fmla="*/ 1459149 h 1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7881" h="1459149">
                <a:moveTo>
                  <a:pt x="0" y="0"/>
                </a:moveTo>
                <a:cubicBezTo>
                  <a:pt x="322634" y="214008"/>
                  <a:pt x="645268" y="428017"/>
                  <a:pt x="1468877" y="437745"/>
                </a:cubicBezTo>
                <a:cubicBezTo>
                  <a:pt x="2292486" y="447473"/>
                  <a:pt x="4161818" y="-111868"/>
                  <a:pt x="4941652" y="58366"/>
                </a:cubicBezTo>
                <a:cubicBezTo>
                  <a:pt x="5721486" y="228600"/>
                  <a:pt x="5934683" y="843874"/>
                  <a:pt x="6147881" y="1459149"/>
                </a:cubicBezTo>
              </a:path>
            </a:pathLst>
          </a:cu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9859" y="6380431"/>
            <a:ext cx="1159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 </a:t>
            </a:r>
            <a:r>
              <a:rPr lang="th-TH" sz="2000" dirty="0" smtClean="0">
                <a:solidFill>
                  <a:srgbClr val="FF0000"/>
                </a:solidFill>
              </a:rPr>
              <a:t>โปรแกรมจะ </a:t>
            </a:r>
            <a:r>
              <a:rPr lang="en-US" sz="2000" dirty="0" smtClean="0">
                <a:solidFill>
                  <a:srgbClr val="FF0000"/>
                </a:solidFill>
              </a:rPr>
              <a:t>disconnect </a:t>
            </a:r>
            <a:r>
              <a:rPr lang="th-TH" sz="2000" dirty="0" smtClean="0">
                <a:solidFill>
                  <a:srgbClr val="FF0000"/>
                </a:solidFill>
              </a:rPr>
              <a:t>ถ้าไม่มีการพิมพ์คำสั่งเป็นเวลานาน โปรแกรม </a:t>
            </a:r>
            <a:r>
              <a:rPr lang="en-US" sz="2000" dirty="0" err="1" smtClean="0">
                <a:solidFill>
                  <a:srgbClr val="FF0000"/>
                </a:solidFill>
              </a:rPr>
              <a:t>PuTTY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th-TH" sz="2000" dirty="0" smtClean="0">
                <a:solidFill>
                  <a:srgbClr val="FF0000"/>
                </a:solidFill>
              </a:rPr>
              <a:t>ส่ง </a:t>
            </a:r>
            <a:r>
              <a:rPr lang="en-US" sz="2000" dirty="0" smtClean="0">
                <a:solidFill>
                  <a:srgbClr val="FF0000"/>
                </a:solidFill>
              </a:rPr>
              <a:t>null packet </a:t>
            </a:r>
            <a:r>
              <a:rPr lang="th-TH" sz="2000" dirty="0" smtClean="0">
                <a:solidFill>
                  <a:srgbClr val="FF0000"/>
                </a:solidFill>
              </a:rPr>
              <a:t>ทุก ๆ </a:t>
            </a:r>
            <a:r>
              <a:rPr lang="en-US" sz="2000" dirty="0" smtClean="0">
                <a:solidFill>
                  <a:srgbClr val="FF0000"/>
                </a:solidFill>
              </a:rPr>
              <a:t>30 </a:t>
            </a:r>
            <a:r>
              <a:rPr lang="th-TH" sz="2000" dirty="0" smtClean="0">
                <a:solidFill>
                  <a:srgbClr val="FF0000"/>
                </a:solidFill>
              </a:rPr>
              <a:t>วินาที เพื่อไม่ให้ </a:t>
            </a:r>
            <a:r>
              <a:rPr lang="en-US" sz="2000" dirty="0" smtClean="0">
                <a:solidFill>
                  <a:srgbClr val="FF0000"/>
                </a:solidFill>
              </a:rPr>
              <a:t>disconnect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93796" y="1809345"/>
            <a:ext cx="768485" cy="2042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3958" y="3878093"/>
            <a:ext cx="888459" cy="1783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9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3365" cy="298325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617379" y="2739516"/>
            <a:ext cx="333854" cy="41224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92668" y="3151762"/>
            <a:ext cx="144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solidFill>
                  <a:srgbClr val="FF0000"/>
                </a:solidFill>
              </a:rPr>
              <a:t>คลิก </a:t>
            </a:r>
            <a:r>
              <a:rPr lang="en-US" sz="2000" dirty="0" smtClean="0">
                <a:solidFill>
                  <a:srgbClr val="FF0000"/>
                </a:solidFill>
              </a:rPr>
              <a:t>Accept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695450"/>
            <a:ext cx="5715000" cy="5162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12" name="Rounded Rectangle 11"/>
          <p:cNvSpPr/>
          <p:nvPr/>
        </p:nvSpPr>
        <p:spPr>
          <a:xfrm>
            <a:off x="8515754" y="5136204"/>
            <a:ext cx="3517359" cy="3112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15754" y="5451906"/>
            <a:ext cx="144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solidFill>
                  <a:srgbClr val="FF0000"/>
                </a:solidFill>
              </a:rPr>
              <a:t>เลือกไฟล์ </a:t>
            </a:r>
            <a:r>
              <a:rPr lang="en-US" sz="2000" dirty="0" smtClean="0">
                <a:solidFill>
                  <a:srgbClr val="FF0000"/>
                </a:solidFill>
              </a:rPr>
              <a:t>PPK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60724" y="4679197"/>
            <a:ext cx="515566" cy="2527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0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4" y="310069"/>
            <a:ext cx="7829550" cy="4914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97667" y="943583"/>
            <a:ext cx="7042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FF0000"/>
                </a:solidFill>
              </a:rPr>
              <a:t>ใช้ </a:t>
            </a:r>
            <a:r>
              <a:rPr lang="en-US" sz="3200" dirty="0" smtClean="0">
                <a:solidFill>
                  <a:srgbClr val="FF0000"/>
                </a:solidFill>
              </a:rPr>
              <a:t>username </a:t>
            </a:r>
            <a:r>
              <a:rPr lang="th-TH" sz="3200" dirty="0" smtClean="0">
                <a:solidFill>
                  <a:srgbClr val="FF0000"/>
                </a:solidFill>
              </a:rPr>
              <a:t>ชื่อ </a:t>
            </a:r>
            <a:r>
              <a:rPr lang="en-US" sz="3200" dirty="0" smtClean="0">
                <a:solidFill>
                  <a:srgbClr val="FF0000"/>
                </a:solidFill>
              </a:rPr>
              <a:t>ec2-user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th-TH" sz="3200" dirty="0" smtClean="0">
                <a:solidFill>
                  <a:srgbClr val="FF0000"/>
                </a:solidFill>
              </a:rPr>
              <a:t>ไม่ต้องใส่ </a:t>
            </a:r>
            <a:r>
              <a:rPr lang="en-US" sz="3200" dirty="0" smtClean="0">
                <a:solidFill>
                  <a:srgbClr val="FF0000"/>
                </a:solidFill>
              </a:rPr>
              <a:t>password </a:t>
            </a:r>
            <a:r>
              <a:rPr lang="th-TH" sz="3200" dirty="0" smtClean="0">
                <a:solidFill>
                  <a:srgbClr val="FF0000"/>
                </a:solidFill>
              </a:rPr>
              <a:t>ใช้ไฟล์ 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r>
              <a:rPr lang="en-US" sz="3200" dirty="0" err="1" smtClean="0">
                <a:solidFill>
                  <a:srgbClr val="FF0000"/>
                </a:solidFill>
              </a:rPr>
              <a:t>ppk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th-TH" sz="3200" dirty="0" smtClean="0">
                <a:solidFill>
                  <a:srgbClr val="FF0000"/>
                </a:solidFill>
              </a:rPr>
              <a:t>แทน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2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4" y="310069"/>
            <a:ext cx="7839075" cy="49339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433718" y="2000213"/>
            <a:ext cx="1299754" cy="88890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33472" y="2777044"/>
            <a:ext cx="3272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มี </a:t>
            </a:r>
            <a:r>
              <a:rPr lang="en-US" sz="2800" dirty="0" smtClean="0">
                <a:solidFill>
                  <a:srgbClr val="FF0000"/>
                </a:solidFill>
              </a:rPr>
              <a:t>disk </a:t>
            </a:r>
            <a:r>
              <a:rPr lang="th-TH" sz="2800" dirty="0" smtClean="0">
                <a:solidFill>
                  <a:srgbClr val="FF0000"/>
                </a:solidFill>
              </a:rPr>
              <a:t>ตัวเดียว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6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146</Words>
  <Application>Microsoft Office PowerPoint</Application>
  <PresentationFormat>Widescreen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ชัชวิทย์ อาภรณ์เทวัญ</dc:creator>
  <cp:lastModifiedBy>ชัชวิทย์ อาภรณ์เทวัญ</cp:lastModifiedBy>
  <cp:revision>168</cp:revision>
  <dcterms:created xsi:type="dcterms:W3CDTF">2021-08-16T09:07:53Z</dcterms:created>
  <dcterms:modified xsi:type="dcterms:W3CDTF">2021-08-27T05:18:46Z</dcterms:modified>
</cp:coreProperties>
</file>