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88" r:id="rId3"/>
    <p:sldId id="289" r:id="rId4"/>
    <p:sldId id="291" r:id="rId5"/>
    <p:sldId id="290" r:id="rId6"/>
    <p:sldId id="292" r:id="rId7"/>
    <p:sldId id="308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84" autoAdjust="0"/>
    <p:restoredTop sz="93212" autoAdjust="0"/>
  </p:normalViewPr>
  <p:slideViewPr>
    <p:cSldViewPr snapToGrid="0">
      <p:cViewPr varScale="1">
        <p:scale>
          <a:sx n="79" d="100"/>
          <a:sy n="79" d="100"/>
        </p:scale>
        <p:origin x="99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4F021-7325-48A2-BF57-E6920C8493B1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9AE17-CBEF-49DA-99CE-3D46DFECB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602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067E-441E-4F47-B831-0BD53A545A20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30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067E-441E-4F47-B831-0BD53A545A20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3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067E-441E-4F47-B831-0BD53A545A20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30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067E-441E-4F47-B831-0BD53A545A20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848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067E-441E-4F47-B831-0BD53A545A20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265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067E-441E-4F47-B831-0BD53A545A20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156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067E-441E-4F47-B831-0BD53A545A20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056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067E-441E-4F47-B831-0BD53A545A20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08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067E-441E-4F47-B831-0BD53A545A20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53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067E-441E-4F47-B831-0BD53A545A20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23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067E-441E-4F47-B831-0BD53A545A20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46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A067E-441E-4F47-B831-0BD53A545A20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155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0256" y="141402"/>
            <a:ext cx="1188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Lab 4: Working with EBS</a:t>
            </a:r>
            <a:endParaRPr lang="en-US" sz="4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831" y="1266318"/>
            <a:ext cx="2468292" cy="13876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831" y="3009440"/>
            <a:ext cx="10746531" cy="1205313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V="1">
            <a:off x="9231548" y="4287693"/>
            <a:ext cx="328369" cy="315694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529209" y="4676327"/>
            <a:ext cx="2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2000" dirty="0" smtClean="0">
                <a:solidFill>
                  <a:srgbClr val="FF0000"/>
                </a:solidFill>
              </a:rPr>
              <a:t>รอให้ </a:t>
            </a:r>
            <a:r>
              <a:rPr lang="en-US" sz="2000" dirty="0" smtClean="0">
                <a:solidFill>
                  <a:srgbClr val="FF0000"/>
                </a:solidFill>
              </a:rPr>
              <a:t>2/2 checks passed </a:t>
            </a:r>
            <a:r>
              <a:rPr lang="th-TH" sz="2000" dirty="0" smtClean="0">
                <a:solidFill>
                  <a:srgbClr val="FF0000"/>
                </a:solidFill>
              </a:rPr>
              <a:t>ก่อน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09744" y="799117"/>
            <a:ext cx="2714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EBS = Elastic Block Store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70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64" y="329119"/>
            <a:ext cx="7839075" cy="4914900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6" name="Straight Arrow Connector 5"/>
          <p:cNvCxnSpPr/>
          <p:nvPr/>
        </p:nvCxnSpPr>
        <p:spPr>
          <a:xfrm flipH="1" flipV="1">
            <a:off x="3622438" y="891258"/>
            <a:ext cx="463179" cy="295516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085617" y="880150"/>
            <a:ext cx="56128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Format disk </a:t>
            </a:r>
            <a:r>
              <a:rPr lang="en-US" sz="2800" dirty="0" smtClean="0">
                <a:solidFill>
                  <a:srgbClr val="FF0000"/>
                </a:solidFill>
              </a:rPr>
              <a:t>/dev/</a:t>
            </a:r>
            <a:r>
              <a:rPr lang="en-US" sz="2800" dirty="0" err="1" smtClean="0">
                <a:solidFill>
                  <a:srgbClr val="FF0000"/>
                </a:solidFill>
              </a:rPr>
              <a:t>sdf</a:t>
            </a:r>
            <a:r>
              <a:rPr lang="en-US" sz="2800" dirty="0" smtClean="0">
                <a:solidFill>
                  <a:srgbClr val="FF0000"/>
                </a:solidFill>
              </a:rPr>
              <a:t/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th-TH" sz="2800" dirty="0" smtClean="0">
                <a:solidFill>
                  <a:srgbClr val="FF0000"/>
                </a:solidFill>
              </a:rPr>
              <a:t>ใช้</a:t>
            </a:r>
            <a:r>
              <a:rPr lang="en-US" sz="2800" dirty="0" smtClean="0">
                <a:solidFill>
                  <a:srgbClr val="FF0000"/>
                </a:solidFill>
              </a:rPr>
              <a:t> file system </a:t>
            </a:r>
            <a:r>
              <a:rPr lang="th-TH" sz="2800" dirty="0" smtClean="0">
                <a:solidFill>
                  <a:srgbClr val="FF0000"/>
                </a:solidFill>
              </a:rPr>
              <a:t>ชื่อ </a:t>
            </a:r>
            <a:r>
              <a:rPr lang="en-US" sz="2800" dirty="0" smtClean="0">
                <a:solidFill>
                  <a:srgbClr val="FF0000"/>
                </a:solidFill>
              </a:rPr>
              <a:t>ext3 (Linux)</a:t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th-TH" sz="2800" dirty="0" smtClean="0">
                <a:solidFill>
                  <a:srgbClr val="FF0000"/>
                </a:solidFill>
              </a:rPr>
              <a:t>ถ้าเป็น </a:t>
            </a:r>
            <a:r>
              <a:rPr lang="en-US" sz="2800" dirty="0" smtClean="0">
                <a:solidFill>
                  <a:srgbClr val="FF0000"/>
                </a:solidFill>
              </a:rPr>
              <a:t>Windows </a:t>
            </a:r>
            <a:r>
              <a:rPr lang="th-TH" sz="2800" dirty="0" smtClean="0">
                <a:solidFill>
                  <a:srgbClr val="FF0000"/>
                </a:solidFill>
              </a:rPr>
              <a:t>ใช้ </a:t>
            </a:r>
            <a:r>
              <a:rPr lang="en-US" sz="2800" dirty="0" smtClean="0">
                <a:solidFill>
                  <a:srgbClr val="FF0000"/>
                </a:solidFill>
              </a:rPr>
              <a:t>file system </a:t>
            </a:r>
            <a:r>
              <a:rPr lang="th-TH" sz="2800" dirty="0" smtClean="0">
                <a:solidFill>
                  <a:srgbClr val="FF0000"/>
                </a:solidFill>
              </a:rPr>
              <a:t>ชื่อ </a:t>
            </a:r>
            <a:r>
              <a:rPr lang="en-US" sz="2800" dirty="0" smtClean="0">
                <a:solidFill>
                  <a:srgbClr val="FF0000"/>
                </a:solidFill>
              </a:rPr>
              <a:t>NTFS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942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64" y="329119"/>
            <a:ext cx="10963275" cy="493395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3472775" y="1658362"/>
            <a:ext cx="74027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dirty="0" smtClean="0">
                <a:solidFill>
                  <a:srgbClr val="FF0000"/>
                </a:solidFill>
              </a:rPr>
              <a:t>เอา </a:t>
            </a:r>
            <a:r>
              <a:rPr lang="en-US" sz="2800" dirty="0" smtClean="0">
                <a:solidFill>
                  <a:srgbClr val="FF0000"/>
                </a:solidFill>
              </a:rPr>
              <a:t>disk </a:t>
            </a:r>
            <a:r>
              <a:rPr lang="th-TH" sz="2800" dirty="0" smtClean="0">
                <a:solidFill>
                  <a:srgbClr val="FF0000"/>
                </a:solidFill>
              </a:rPr>
              <a:t>ที่ </a:t>
            </a:r>
            <a:r>
              <a:rPr lang="en-US" sz="2800" dirty="0" smtClean="0">
                <a:solidFill>
                  <a:srgbClr val="FF0000"/>
                </a:solidFill>
              </a:rPr>
              <a:t>format </a:t>
            </a:r>
            <a:r>
              <a:rPr lang="th-TH" sz="2800" dirty="0" smtClean="0">
                <a:solidFill>
                  <a:srgbClr val="FF0000"/>
                </a:solidFill>
              </a:rPr>
              <a:t>แล้ว</a:t>
            </a:r>
            <a:r>
              <a:rPr lang="th-TH" sz="2800" dirty="0">
                <a:solidFill>
                  <a:srgbClr val="FF0000"/>
                </a:solidFill>
              </a:rPr>
              <a:t> </a:t>
            </a:r>
            <a:r>
              <a:rPr lang="th-TH" sz="2800" dirty="0" smtClean="0">
                <a:solidFill>
                  <a:srgbClr val="FF0000"/>
                </a:solidFill>
              </a:rPr>
              <a:t>ไป </a:t>
            </a:r>
            <a:r>
              <a:rPr lang="en-US" sz="2800" dirty="0" smtClean="0">
                <a:solidFill>
                  <a:srgbClr val="FF0000"/>
                </a:solidFill>
              </a:rPr>
              <a:t>mount </a:t>
            </a:r>
            <a:r>
              <a:rPr lang="th-TH" sz="2800" dirty="0" smtClean="0">
                <a:solidFill>
                  <a:srgbClr val="FF0000"/>
                </a:solidFill>
              </a:rPr>
              <a:t>ที่ </a:t>
            </a:r>
            <a:r>
              <a:rPr lang="en-US" sz="2800" dirty="0" smtClean="0">
                <a:solidFill>
                  <a:srgbClr val="FF0000"/>
                </a:solidFill>
              </a:rPr>
              <a:t>/</a:t>
            </a:r>
            <a:r>
              <a:rPr lang="en-US" sz="2800" dirty="0" err="1" smtClean="0">
                <a:solidFill>
                  <a:srgbClr val="FF0000"/>
                </a:solidFill>
              </a:rPr>
              <a:t>mnt</a:t>
            </a:r>
            <a:r>
              <a:rPr lang="en-US" sz="2800" dirty="0" smtClean="0">
                <a:solidFill>
                  <a:srgbClr val="FF0000"/>
                </a:solidFill>
              </a:rPr>
              <a:t>/data-store</a:t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th-TH" sz="2800" dirty="0" smtClean="0">
                <a:solidFill>
                  <a:srgbClr val="FF0000"/>
                </a:solidFill>
              </a:rPr>
              <a:t>จะ </a:t>
            </a:r>
            <a:r>
              <a:rPr lang="en-US" sz="2800" dirty="0" smtClean="0">
                <a:solidFill>
                  <a:srgbClr val="FF0000"/>
                </a:solidFill>
              </a:rPr>
              <a:t>mount </a:t>
            </a:r>
            <a:r>
              <a:rPr lang="th-TH" sz="2800" dirty="0" smtClean="0">
                <a:solidFill>
                  <a:srgbClr val="FF0000"/>
                </a:solidFill>
              </a:rPr>
              <a:t>ตรงไหนก็ได้ ใต้ </a:t>
            </a:r>
            <a:r>
              <a:rPr lang="en-US" sz="2800" dirty="0" smtClean="0">
                <a:solidFill>
                  <a:srgbClr val="FF0000"/>
                </a:solidFill>
              </a:rPr>
              <a:t>/ </a:t>
            </a:r>
            <a:r>
              <a:rPr lang="th-TH" sz="2800" dirty="0" smtClean="0">
                <a:solidFill>
                  <a:srgbClr val="FF0000"/>
                </a:solidFill>
              </a:rPr>
              <a:t>เพื่อให้ผู้ใช้งานมองเห็น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006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64" y="329119"/>
            <a:ext cx="8886825" cy="493395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671209" y="1841987"/>
            <a:ext cx="74027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f</a:t>
            </a:r>
            <a:r>
              <a:rPr lang="en-US" sz="2800" dirty="0" err="1" smtClean="0">
                <a:solidFill>
                  <a:srgbClr val="FF0000"/>
                </a:solidFill>
              </a:rPr>
              <a:t>stab</a:t>
            </a:r>
            <a:r>
              <a:rPr lang="en-US" sz="2800" dirty="0" smtClean="0">
                <a:solidFill>
                  <a:srgbClr val="FF0000"/>
                </a:solidFill>
              </a:rPr>
              <a:t>  = file system table</a:t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en-US" sz="2800" dirty="0" smtClean="0">
                <a:solidFill>
                  <a:srgbClr val="FF0000"/>
                </a:solidFill>
              </a:rPr>
              <a:t>Linux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th-TH" sz="2800" dirty="0" smtClean="0">
                <a:solidFill>
                  <a:srgbClr val="FF0000"/>
                </a:solidFill>
              </a:rPr>
              <a:t>จะ </a:t>
            </a:r>
            <a:r>
              <a:rPr lang="en-US" sz="2800" dirty="0" smtClean="0">
                <a:solidFill>
                  <a:srgbClr val="FF0000"/>
                </a:solidFill>
              </a:rPr>
              <a:t>mount </a:t>
            </a:r>
            <a:r>
              <a:rPr lang="th-TH" sz="2800" dirty="0" smtClean="0">
                <a:solidFill>
                  <a:srgbClr val="FF0000"/>
                </a:solidFill>
              </a:rPr>
              <a:t>รายการทั้งหมดในไฟล์นี้ เมื่อเปิดคอมพิวเตอร์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29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440" y="368435"/>
            <a:ext cx="6219825" cy="4914900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4" name="Straight Arrow Connector 3"/>
          <p:cNvCxnSpPr/>
          <p:nvPr/>
        </p:nvCxnSpPr>
        <p:spPr>
          <a:xfrm flipH="1" flipV="1">
            <a:off x="1355895" y="2399045"/>
            <a:ext cx="1027382" cy="752717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003898" y="3214788"/>
            <a:ext cx="1322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disk </a:t>
            </a:r>
            <a:r>
              <a:rPr lang="th-TH" sz="2800" dirty="0" smtClean="0">
                <a:solidFill>
                  <a:srgbClr val="FF0000"/>
                </a:solidFill>
              </a:rPr>
              <a:t>ใหม่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704289" y="2449527"/>
            <a:ext cx="1334667" cy="702235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0307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737" y="334286"/>
            <a:ext cx="9944100" cy="490537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3994826" y="1230346"/>
            <a:ext cx="37873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dirty="0" smtClean="0">
                <a:solidFill>
                  <a:srgbClr val="FF0000"/>
                </a:solidFill>
              </a:rPr>
              <a:t>สร้างไฟล์ </a:t>
            </a:r>
            <a:r>
              <a:rPr lang="en-US" sz="2800" dirty="0" smtClean="0">
                <a:solidFill>
                  <a:srgbClr val="FF0000"/>
                </a:solidFill>
              </a:rPr>
              <a:t>file.txt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919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923" y="324963"/>
            <a:ext cx="3445316" cy="376795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747098" y="673283"/>
            <a:ext cx="638134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Snapshot </a:t>
            </a:r>
            <a:r>
              <a:rPr lang="th-TH" sz="2800" dirty="0" smtClean="0">
                <a:solidFill>
                  <a:srgbClr val="FF0000"/>
                </a:solidFill>
              </a:rPr>
              <a:t>หรือถ่ายรูป</a:t>
            </a:r>
            <a:r>
              <a:rPr lang="en-US" sz="2800" dirty="0" smtClean="0">
                <a:solidFill>
                  <a:srgbClr val="FF0000"/>
                </a:solidFill>
              </a:rPr>
              <a:t/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th-TH" sz="2800" dirty="0" smtClean="0">
                <a:solidFill>
                  <a:srgbClr val="FF0000"/>
                </a:solidFill>
              </a:rPr>
              <a:t>เป็นการ </a:t>
            </a:r>
            <a:r>
              <a:rPr lang="en-US" sz="2800" dirty="0" smtClean="0">
                <a:solidFill>
                  <a:srgbClr val="FF0000"/>
                </a:solidFill>
              </a:rPr>
              <a:t>backup </a:t>
            </a:r>
            <a:r>
              <a:rPr lang="th-TH" sz="2800" dirty="0" smtClean="0">
                <a:solidFill>
                  <a:srgbClr val="FF0000"/>
                </a:solidFill>
              </a:rPr>
              <a:t>ข้อมูลทั้งหมดใน </a:t>
            </a:r>
            <a:r>
              <a:rPr lang="en-US" sz="2800" dirty="0" smtClean="0">
                <a:solidFill>
                  <a:srgbClr val="FF0000"/>
                </a:solidFill>
              </a:rPr>
              <a:t>volume (disk)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r>
              <a:rPr lang="th-TH" sz="2000" u="sng" dirty="0" smtClean="0">
                <a:solidFill>
                  <a:srgbClr val="FF0000"/>
                </a:solidFill>
              </a:rPr>
              <a:t>หมายเหตุ</a:t>
            </a:r>
            <a:r>
              <a:rPr lang="th-TH" sz="2000" dirty="0" smtClean="0">
                <a:solidFill>
                  <a:srgbClr val="FF0000"/>
                </a:solidFill>
              </a:rPr>
              <a:t> ดูนิยามของ </a:t>
            </a:r>
            <a:r>
              <a:rPr lang="en-US" sz="2000" dirty="0" smtClean="0">
                <a:solidFill>
                  <a:srgbClr val="FF0000"/>
                </a:solidFill>
              </a:rPr>
              <a:t>volume </a:t>
            </a:r>
            <a:r>
              <a:rPr lang="th-TH" sz="2000" dirty="0" smtClean="0">
                <a:solidFill>
                  <a:srgbClr val="FF0000"/>
                </a:solidFill>
              </a:rPr>
              <a:t>ใน</a:t>
            </a:r>
            <a:r>
              <a:rPr lang="en-US" sz="2000" dirty="0" smtClean="0">
                <a:solidFill>
                  <a:srgbClr val="FF0000"/>
                </a:solidFill>
              </a:rPr>
              <a:t> textbook</a:t>
            </a:r>
            <a:endParaRPr lang="th-TH" sz="2000" dirty="0" smtClean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120630" y="904673"/>
            <a:ext cx="2626468" cy="583660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56965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382" y="1274935"/>
            <a:ext cx="3445316" cy="320933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82893" y="1898969"/>
            <a:ext cx="777736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th-TH" sz="2800" dirty="0" smtClean="0">
                <a:solidFill>
                  <a:srgbClr val="FF0000"/>
                </a:solidFill>
              </a:rPr>
              <a:t>ขั้นตอนที่เหลือคือ</a:t>
            </a:r>
            <a:br>
              <a:rPr lang="th-TH" sz="2800" dirty="0" smtClean="0">
                <a:solidFill>
                  <a:srgbClr val="FF0000"/>
                </a:solidFill>
              </a:rPr>
            </a:br>
            <a:r>
              <a:rPr lang="en-US" sz="2800" dirty="0" smtClean="0">
                <a:solidFill>
                  <a:srgbClr val="FF0000"/>
                </a:solidFill>
              </a:rPr>
              <a:t>1. </a:t>
            </a:r>
            <a:r>
              <a:rPr lang="th-TH" sz="2800" dirty="0" smtClean="0">
                <a:solidFill>
                  <a:srgbClr val="FF0000"/>
                </a:solidFill>
              </a:rPr>
              <a:t>ลบไฟล์ </a:t>
            </a:r>
            <a:r>
              <a:rPr lang="en-US" sz="2800" dirty="0" smtClean="0">
                <a:solidFill>
                  <a:srgbClr val="FF0000"/>
                </a:solidFill>
              </a:rPr>
              <a:t>file.txt</a:t>
            </a:r>
          </a:p>
          <a:p>
            <a:pPr marL="457200" indent="-457200"/>
            <a:r>
              <a:rPr lang="en-US" sz="2800" dirty="0" smtClean="0">
                <a:solidFill>
                  <a:srgbClr val="FF0000"/>
                </a:solidFill>
              </a:rPr>
              <a:t>	2</a:t>
            </a:r>
            <a:r>
              <a:rPr lang="en-US" sz="2800" dirty="0">
                <a:solidFill>
                  <a:srgbClr val="FF0000"/>
                </a:solidFill>
              </a:rPr>
              <a:t>. </a:t>
            </a:r>
            <a:r>
              <a:rPr lang="th-TH" sz="2800" dirty="0" smtClean="0">
                <a:solidFill>
                  <a:srgbClr val="FF0000"/>
                </a:solidFill>
              </a:rPr>
              <a:t>เลือก </a:t>
            </a:r>
            <a:r>
              <a:rPr lang="en-US" sz="2800" dirty="0" smtClean="0">
                <a:solidFill>
                  <a:srgbClr val="FF0000"/>
                </a:solidFill>
              </a:rPr>
              <a:t>snapshot </a:t>
            </a:r>
            <a:r>
              <a:rPr lang="th-TH" sz="2800" dirty="0" smtClean="0">
                <a:solidFill>
                  <a:srgbClr val="FF0000"/>
                </a:solidFill>
              </a:rPr>
              <a:t>ที่สร้างเสร็จแล้ว </a:t>
            </a:r>
            <a:r>
              <a:rPr lang="en-US" sz="2800" dirty="0" smtClean="0">
                <a:solidFill>
                  <a:srgbClr val="FF0000"/>
                </a:solidFill>
              </a:rPr>
              <a:t>(completed)</a:t>
            </a:r>
          </a:p>
          <a:p>
            <a:pPr marL="457200" indent="-457200"/>
            <a:r>
              <a:rPr lang="en-US" sz="2800" dirty="0" smtClean="0">
                <a:solidFill>
                  <a:srgbClr val="FF0000"/>
                </a:solidFill>
              </a:rPr>
              <a:t>	3. </a:t>
            </a:r>
            <a:r>
              <a:rPr lang="th-TH" sz="2800" dirty="0" smtClean="0">
                <a:solidFill>
                  <a:srgbClr val="FF0000"/>
                </a:solidFill>
              </a:rPr>
              <a:t>สร้าง </a:t>
            </a:r>
            <a:r>
              <a:rPr lang="en-US" sz="2800" dirty="0" smtClean="0">
                <a:solidFill>
                  <a:srgbClr val="FF0000"/>
                </a:solidFill>
              </a:rPr>
              <a:t>volume </a:t>
            </a:r>
            <a:r>
              <a:rPr lang="th-TH" sz="2800" dirty="0" smtClean="0">
                <a:solidFill>
                  <a:srgbClr val="FF0000"/>
                </a:solidFill>
              </a:rPr>
              <a:t>จาก </a:t>
            </a:r>
            <a:r>
              <a:rPr lang="en-US" sz="2800" dirty="0" smtClean="0">
                <a:solidFill>
                  <a:srgbClr val="FF0000"/>
                </a:solidFill>
              </a:rPr>
              <a:t>snapshot</a:t>
            </a:r>
          </a:p>
          <a:p>
            <a:pPr marL="457200" indent="-457200"/>
            <a:r>
              <a:rPr lang="en-US" sz="2800" dirty="0">
                <a:solidFill>
                  <a:srgbClr val="FF0000"/>
                </a:solidFill>
              </a:rPr>
              <a:t>	</a:t>
            </a:r>
            <a:r>
              <a:rPr lang="en-US" sz="2800" dirty="0" smtClean="0">
                <a:solidFill>
                  <a:srgbClr val="FF0000"/>
                </a:solidFill>
              </a:rPr>
              <a:t>4. attach volume </a:t>
            </a:r>
            <a:r>
              <a:rPr lang="th-TH" sz="2800" dirty="0" smtClean="0">
                <a:solidFill>
                  <a:srgbClr val="FF0000"/>
                </a:solidFill>
              </a:rPr>
              <a:t>ใหม่ </a:t>
            </a:r>
            <a:r>
              <a:rPr lang="en-US" sz="2800" dirty="0" smtClean="0">
                <a:solidFill>
                  <a:srgbClr val="FF0000"/>
                </a:solidFill>
              </a:rPr>
              <a:t>(/dev/</a:t>
            </a:r>
            <a:r>
              <a:rPr lang="en-US" sz="2800" dirty="0" err="1" smtClean="0">
                <a:solidFill>
                  <a:srgbClr val="FF0000"/>
                </a:solidFill>
              </a:rPr>
              <a:t>sdg</a:t>
            </a:r>
            <a:r>
              <a:rPr lang="en-US" sz="2800" dirty="0" smtClean="0">
                <a:solidFill>
                  <a:srgbClr val="FF0000"/>
                </a:solidFill>
              </a:rPr>
              <a:t>) </a:t>
            </a:r>
            <a:r>
              <a:rPr lang="th-TH" sz="2800" dirty="0" smtClean="0">
                <a:solidFill>
                  <a:srgbClr val="FF0000"/>
                </a:solidFill>
              </a:rPr>
              <a:t>เข้ากับ </a:t>
            </a:r>
            <a:r>
              <a:rPr lang="en-US" sz="2800" dirty="0" smtClean="0">
                <a:solidFill>
                  <a:srgbClr val="FF0000"/>
                </a:solidFill>
              </a:rPr>
              <a:t>instance </a:t>
            </a:r>
          </a:p>
          <a:p>
            <a:pPr marL="457200" indent="-457200"/>
            <a:r>
              <a:rPr lang="en-US" sz="2800" dirty="0">
                <a:solidFill>
                  <a:srgbClr val="FF0000"/>
                </a:solidFill>
              </a:rPr>
              <a:t>	</a:t>
            </a:r>
            <a:r>
              <a:rPr lang="en-US" sz="2800" dirty="0" smtClean="0">
                <a:solidFill>
                  <a:srgbClr val="FF0000"/>
                </a:solidFill>
              </a:rPr>
              <a:t>5. mount volume </a:t>
            </a:r>
            <a:r>
              <a:rPr lang="th-TH" sz="2800" dirty="0" smtClean="0">
                <a:solidFill>
                  <a:srgbClr val="FF0000"/>
                </a:solidFill>
              </a:rPr>
              <a:t>ใหม่ที่ </a:t>
            </a:r>
            <a:r>
              <a:rPr lang="en-US" sz="2800" dirty="0" smtClean="0">
                <a:solidFill>
                  <a:srgbClr val="FF0000"/>
                </a:solidFill>
              </a:rPr>
              <a:t>/</a:t>
            </a:r>
            <a:r>
              <a:rPr lang="en-US" sz="2800" dirty="0" err="1" smtClean="0">
                <a:solidFill>
                  <a:srgbClr val="FF0000"/>
                </a:solidFill>
              </a:rPr>
              <a:t>mnt</a:t>
            </a:r>
            <a:r>
              <a:rPr lang="en-US" sz="2800" dirty="0" smtClean="0">
                <a:solidFill>
                  <a:srgbClr val="FF0000"/>
                </a:solidFill>
              </a:rPr>
              <a:t>/data-store2</a:t>
            </a:r>
          </a:p>
          <a:p>
            <a:pPr marL="457200" indent="-457200"/>
            <a:r>
              <a:rPr lang="en-US" sz="2800" dirty="0">
                <a:solidFill>
                  <a:srgbClr val="FF0000"/>
                </a:solidFill>
              </a:rPr>
              <a:t>	</a:t>
            </a:r>
            <a:r>
              <a:rPr lang="en-US" sz="2800" dirty="0" smtClean="0">
                <a:solidFill>
                  <a:srgbClr val="FF0000"/>
                </a:solidFill>
              </a:rPr>
              <a:t>6. ls /</a:t>
            </a:r>
            <a:r>
              <a:rPr lang="en-US" sz="2800" dirty="0" err="1" smtClean="0">
                <a:solidFill>
                  <a:srgbClr val="FF0000"/>
                </a:solidFill>
              </a:rPr>
              <a:t>mnt</a:t>
            </a:r>
            <a:r>
              <a:rPr lang="en-US" sz="2800" dirty="0" smtClean="0">
                <a:solidFill>
                  <a:srgbClr val="FF0000"/>
                </a:solidFill>
              </a:rPr>
              <a:t>/data-store2 </a:t>
            </a:r>
            <a:r>
              <a:rPr lang="th-TH" sz="2800" dirty="0" smtClean="0">
                <a:solidFill>
                  <a:srgbClr val="FF0000"/>
                </a:solidFill>
              </a:rPr>
              <a:t>จะเห็นไฟล์ </a:t>
            </a:r>
            <a:r>
              <a:rPr lang="en-US" sz="2800" dirty="0" smtClean="0">
                <a:solidFill>
                  <a:srgbClr val="FF0000"/>
                </a:solidFill>
              </a:rPr>
              <a:t>file.txt</a:t>
            </a:r>
            <a:endParaRPr lang="th-TH" sz="2800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382" y="311896"/>
            <a:ext cx="11572875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605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933"/>
            <a:ext cx="12192000" cy="6570133"/>
          </a:xfrm>
          <a:prstGeom prst="rect">
            <a:avLst/>
          </a:prstGeom>
        </p:spPr>
      </p:pic>
      <p:cxnSp>
        <p:nvCxnSpPr>
          <p:cNvPr id="3" name="Straight Arrow Connector 2"/>
          <p:cNvCxnSpPr/>
          <p:nvPr/>
        </p:nvCxnSpPr>
        <p:spPr>
          <a:xfrm flipH="1">
            <a:off x="5675338" y="2577830"/>
            <a:ext cx="420662" cy="318808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096000" y="2377775"/>
            <a:ext cx="2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>
                <a:solidFill>
                  <a:srgbClr val="FF0000"/>
                </a:solidFill>
              </a:rPr>
              <a:t>เลือก </a:t>
            </a:r>
            <a:r>
              <a:rPr lang="en-US" sz="2000" dirty="0" smtClean="0">
                <a:solidFill>
                  <a:srgbClr val="FF0000"/>
                </a:solidFill>
              </a:rPr>
              <a:t>zone </a:t>
            </a:r>
            <a:r>
              <a:rPr lang="th-TH" sz="2000" dirty="0" smtClean="0">
                <a:solidFill>
                  <a:srgbClr val="FF0000"/>
                </a:solidFill>
              </a:rPr>
              <a:t>เดียวกัน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502827" y="143933"/>
            <a:ext cx="359054" cy="170911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1758334" y="724350"/>
            <a:ext cx="359054" cy="170911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0389140" y="6079787"/>
            <a:ext cx="354309" cy="220810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0308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0593" y="2232414"/>
            <a:ext cx="3688607" cy="406723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129" y="581937"/>
            <a:ext cx="5515107" cy="1149587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3097509" y="3910520"/>
            <a:ext cx="2352037" cy="600910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449545" y="3710465"/>
            <a:ext cx="51049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>
                <a:solidFill>
                  <a:srgbClr val="FF0000"/>
                </a:solidFill>
              </a:rPr>
              <a:t>เอา </a:t>
            </a:r>
            <a:r>
              <a:rPr lang="en-US" sz="2000" dirty="0" smtClean="0">
                <a:solidFill>
                  <a:srgbClr val="FF0000"/>
                </a:solidFill>
              </a:rPr>
              <a:t>Volume (disk) </a:t>
            </a:r>
            <a:r>
              <a:rPr lang="th-TH" sz="2000" dirty="0" smtClean="0">
                <a:solidFill>
                  <a:srgbClr val="FF0000"/>
                </a:solidFill>
              </a:rPr>
              <a:t>ที่สร้างขึ้นไป </a:t>
            </a:r>
            <a:r>
              <a:rPr lang="en-US" sz="2000" dirty="0" smtClean="0">
                <a:solidFill>
                  <a:srgbClr val="FF0000"/>
                </a:solidFill>
              </a:rPr>
              <a:t>attach </a:t>
            </a:r>
            <a:r>
              <a:rPr lang="th-TH" sz="2000" dirty="0" smtClean="0">
                <a:solidFill>
                  <a:srgbClr val="FF0000"/>
                </a:solidFill>
              </a:rPr>
              <a:t>กับ </a:t>
            </a:r>
            <a:r>
              <a:rPr lang="en-US" sz="2000" dirty="0" smtClean="0">
                <a:solidFill>
                  <a:srgbClr val="FF0000"/>
                </a:solidFill>
              </a:rPr>
              <a:t>instance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919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3371" y="704848"/>
            <a:ext cx="7365257" cy="213878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8275" y="3315083"/>
            <a:ext cx="9315450" cy="3294309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flipH="1">
            <a:off x="7912701" y="4090306"/>
            <a:ext cx="482269" cy="196736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394970" y="3886932"/>
            <a:ext cx="1641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>
                <a:solidFill>
                  <a:srgbClr val="FF0000"/>
                </a:solidFill>
              </a:rPr>
              <a:t>เลือก </a:t>
            </a:r>
            <a:r>
              <a:rPr lang="en-US" sz="2000" dirty="0" smtClean="0">
                <a:solidFill>
                  <a:srgbClr val="FF0000"/>
                </a:solidFill>
              </a:rPr>
              <a:t>instance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7091741" y="4561755"/>
            <a:ext cx="482269" cy="196736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574009" y="4358381"/>
            <a:ext cx="4352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>
                <a:solidFill>
                  <a:srgbClr val="FF0000"/>
                </a:solidFill>
              </a:rPr>
              <a:t>เลือก </a:t>
            </a:r>
            <a:r>
              <a:rPr lang="en-US" sz="2000" dirty="0" smtClean="0">
                <a:solidFill>
                  <a:srgbClr val="FF0000"/>
                </a:solidFill>
              </a:rPr>
              <a:t>mount point (Linux)</a:t>
            </a:r>
          </a:p>
          <a:p>
            <a:r>
              <a:rPr lang="th-TH" sz="2000" dirty="0" smtClean="0">
                <a:solidFill>
                  <a:srgbClr val="FF0000"/>
                </a:solidFill>
              </a:rPr>
              <a:t>ถ้าเป็น </a:t>
            </a:r>
            <a:r>
              <a:rPr lang="en-US" sz="2000" dirty="0" smtClean="0">
                <a:solidFill>
                  <a:srgbClr val="FF0000"/>
                </a:solidFill>
              </a:rPr>
              <a:t>Windows </a:t>
            </a:r>
            <a:r>
              <a:rPr lang="th-TH" sz="2000" dirty="0" smtClean="0">
                <a:solidFill>
                  <a:srgbClr val="FF0000"/>
                </a:solidFill>
              </a:rPr>
              <a:t>ก็ต้องระบุว่าให้เป็น </a:t>
            </a:r>
            <a:r>
              <a:rPr lang="en-US" sz="2000" dirty="0" smtClean="0">
                <a:solidFill>
                  <a:srgbClr val="FF0000"/>
                </a:solidFill>
              </a:rPr>
              <a:t>drive </a:t>
            </a:r>
            <a:r>
              <a:rPr lang="en-US" sz="2000" dirty="0" smtClean="0">
                <a:solidFill>
                  <a:srgbClr val="FF0000"/>
                </a:solidFill>
              </a:rPr>
              <a:t>D, E, F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512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6027" y="283721"/>
            <a:ext cx="8737083" cy="177854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3994" y="2266543"/>
            <a:ext cx="9201150" cy="4391025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flipH="1" flipV="1">
            <a:off x="3827085" y="697536"/>
            <a:ext cx="1367485" cy="592111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198534" y="1168859"/>
            <a:ext cx="5264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>
                <a:solidFill>
                  <a:srgbClr val="FF0000"/>
                </a:solidFill>
              </a:rPr>
              <a:t>คลิ</a:t>
            </a:r>
            <a:r>
              <a:rPr lang="th-TH" sz="2000" dirty="0" smtClean="0">
                <a:solidFill>
                  <a:srgbClr val="FF0000"/>
                </a:solidFill>
              </a:rPr>
              <a:t>ก </a:t>
            </a:r>
            <a:r>
              <a:rPr lang="en-US" sz="2000" dirty="0" smtClean="0">
                <a:solidFill>
                  <a:srgbClr val="FF0000"/>
                </a:solidFill>
              </a:rPr>
              <a:t>Details </a:t>
            </a:r>
            <a:r>
              <a:rPr lang="th-TH" sz="2000" dirty="0" smtClean="0">
                <a:solidFill>
                  <a:srgbClr val="FF0000"/>
                </a:solidFill>
              </a:rPr>
              <a:t>ในบทเรียน</a:t>
            </a:r>
            <a:r>
              <a:rPr lang="th-TH" sz="2000" dirty="0" err="1" smtClean="0">
                <a:solidFill>
                  <a:srgbClr val="FF0000"/>
                </a:solidFill>
              </a:rPr>
              <a:t>แล็บ</a:t>
            </a:r>
            <a:r>
              <a:rPr lang="th-TH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(</a:t>
            </a:r>
            <a:r>
              <a:rPr lang="th-TH" sz="2000" dirty="0" smtClean="0">
                <a:solidFill>
                  <a:srgbClr val="FF0000"/>
                </a:solidFill>
              </a:rPr>
              <a:t>ไม่ได้อยู่ใน </a:t>
            </a:r>
            <a:r>
              <a:rPr lang="en-US" sz="2000" dirty="0" smtClean="0">
                <a:solidFill>
                  <a:srgbClr val="FF0000"/>
                </a:solidFill>
              </a:rPr>
              <a:t>AWS)</a:t>
            </a:r>
            <a:r>
              <a:rPr lang="th-TH" sz="2000" dirty="0" smtClean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6420256" y="5768502"/>
            <a:ext cx="525293" cy="350196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945549" y="5543490"/>
            <a:ext cx="4182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>
                <a:solidFill>
                  <a:srgbClr val="FF0000"/>
                </a:solidFill>
              </a:rPr>
              <a:t>ดาวน์โหลดไฟล์ </a:t>
            </a:r>
            <a:r>
              <a:rPr lang="en-US" sz="2000" dirty="0" smtClean="0">
                <a:solidFill>
                  <a:srgbClr val="FF0000"/>
                </a:solidFill>
              </a:rPr>
              <a:t>PPK </a:t>
            </a:r>
            <a:r>
              <a:rPr lang="th-TH" sz="2000" dirty="0" smtClean="0">
                <a:solidFill>
                  <a:srgbClr val="FF0000"/>
                </a:solidFill>
              </a:rPr>
              <a:t>ไปใช้กับ </a:t>
            </a:r>
            <a:r>
              <a:rPr lang="en-US" sz="2000" dirty="0" err="1" smtClean="0">
                <a:solidFill>
                  <a:srgbClr val="FF0000"/>
                </a:solidFill>
              </a:rPr>
              <a:t>PuTTY</a:t>
            </a:r>
            <a:r>
              <a:rPr lang="en-US" sz="2000" dirty="0" smtClean="0">
                <a:solidFill>
                  <a:srgbClr val="FF0000"/>
                </a:solidFill>
              </a:rPr>
              <a:t/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th-TH" sz="2000" dirty="0" smtClean="0">
                <a:solidFill>
                  <a:srgbClr val="FF0000"/>
                </a:solidFill>
              </a:rPr>
              <a:t>ไฟล์นี้แทนการกรอก </a:t>
            </a:r>
            <a:r>
              <a:rPr lang="en-US" sz="2000" dirty="0" smtClean="0">
                <a:solidFill>
                  <a:srgbClr val="FF0000"/>
                </a:solidFill>
              </a:rPr>
              <a:t>password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29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860" y="153512"/>
            <a:ext cx="3597364" cy="84843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860" y="1208356"/>
            <a:ext cx="5734050" cy="51720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5638" y="1208355"/>
            <a:ext cx="5734051" cy="517207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023323" y="2527726"/>
            <a:ext cx="14747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>
                <a:solidFill>
                  <a:srgbClr val="FF0000"/>
                </a:solidFill>
              </a:rPr>
              <a:t>ใส่ </a:t>
            </a:r>
            <a:r>
              <a:rPr lang="en-US" sz="2000" dirty="0" smtClean="0">
                <a:solidFill>
                  <a:srgbClr val="FF0000"/>
                </a:solidFill>
              </a:rPr>
              <a:t>30 </a:t>
            </a:r>
            <a:r>
              <a:rPr lang="th-TH" sz="2000" dirty="0" smtClean="0">
                <a:solidFill>
                  <a:srgbClr val="FF0000"/>
                </a:solidFill>
              </a:rPr>
              <a:t>วินาที </a:t>
            </a:r>
            <a:r>
              <a:rPr lang="en-US" sz="2000" dirty="0" smtClean="0">
                <a:solidFill>
                  <a:srgbClr val="FF0000"/>
                </a:solidFill>
              </a:rPr>
              <a:t>(*)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2101174" y="943581"/>
            <a:ext cx="6147881" cy="1459149"/>
          </a:xfrm>
          <a:custGeom>
            <a:avLst/>
            <a:gdLst>
              <a:gd name="connsiteX0" fmla="*/ 0 w 6147881"/>
              <a:gd name="connsiteY0" fmla="*/ 0 h 1459149"/>
              <a:gd name="connsiteX1" fmla="*/ 1468877 w 6147881"/>
              <a:gd name="connsiteY1" fmla="*/ 437745 h 1459149"/>
              <a:gd name="connsiteX2" fmla="*/ 4941652 w 6147881"/>
              <a:gd name="connsiteY2" fmla="*/ 58366 h 1459149"/>
              <a:gd name="connsiteX3" fmla="*/ 6147881 w 6147881"/>
              <a:gd name="connsiteY3" fmla="*/ 1459149 h 1459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47881" h="1459149">
                <a:moveTo>
                  <a:pt x="0" y="0"/>
                </a:moveTo>
                <a:cubicBezTo>
                  <a:pt x="322634" y="214008"/>
                  <a:pt x="645268" y="428017"/>
                  <a:pt x="1468877" y="437745"/>
                </a:cubicBezTo>
                <a:cubicBezTo>
                  <a:pt x="2292486" y="447473"/>
                  <a:pt x="4161818" y="-111868"/>
                  <a:pt x="4941652" y="58366"/>
                </a:cubicBezTo>
                <a:cubicBezTo>
                  <a:pt x="5721486" y="228600"/>
                  <a:pt x="5934683" y="843874"/>
                  <a:pt x="6147881" y="1459149"/>
                </a:cubicBezTo>
              </a:path>
            </a:pathLst>
          </a:cu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39859" y="6380431"/>
            <a:ext cx="115998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* </a:t>
            </a:r>
            <a:r>
              <a:rPr lang="th-TH" sz="2000" dirty="0" smtClean="0">
                <a:solidFill>
                  <a:srgbClr val="FF0000"/>
                </a:solidFill>
              </a:rPr>
              <a:t>โปรแกรมจะ </a:t>
            </a:r>
            <a:r>
              <a:rPr lang="en-US" sz="2000" dirty="0" smtClean="0">
                <a:solidFill>
                  <a:srgbClr val="FF0000"/>
                </a:solidFill>
              </a:rPr>
              <a:t>disconnect </a:t>
            </a:r>
            <a:r>
              <a:rPr lang="th-TH" sz="2000" dirty="0" smtClean="0">
                <a:solidFill>
                  <a:srgbClr val="FF0000"/>
                </a:solidFill>
              </a:rPr>
              <a:t>ถ้าไม่มีการพิมพ์คำสั่งเป็นเวลานาน โปรแกรม </a:t>
            </a:r>
            <a:r>
              <a:rPr lang="en-US" sz="2000" dirty="0" err="1" smtClean="0">
                <a:solidFill>
                  <a:srgbClr val="FF0000"/>
                </a:solidFill>
              </a:rPr>
              <a:t>PuTTY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th-TH" sz="2000" dirty="0" smtClean="0">
                <a:solidFill>
                  <a:srgbClr val="FF0000"/>
                </a:solidFill>
              </a:rPr>
              <a:t>ส่ง </a:t>
            </a:r>
            <a:r>
              <a:rPr lang="en-US" sz="2000" dirty="0" smtClean="0">
                <a:solidFill>
                  <a:srgbClr val="FF0000"/>
                </a:solidFill>
              </a:rPr>
              <a:t>null packet </a:t>
            </a:r>
            <a:r>
              <a:rPr lang="th-TH" sz="2000" dirty="0" smtClean="0">
                <a:solidFill>
                  <a:srgbClr val="FF0000"/>
                </a:solidFill>
              </a:rPr>
              <a:t>ทุก ๆ </a:t>
            </a:r>
            <a:r>
              <a:rPr lang="en-US" sz="2000" dirty="0" smtClean="0">
                <a:solidFill>
                  <a:srgbClr val="FF0000"/>
                </a:solidFill>
              </a:rPr>
              <a:t>30 </a:t>
            </a:r>
            <a:r>
              <a:rPr lang="th-TH" sz="2000" dirty="0" smtClean="0">
                <a:solidFill>
                  <a:srgbClr val="FF0000"/>
                </a:solidFill>
              </a:rPr>
              <a:t>วินาที เพื่อไม่ให้ </a:t>
            </a:r>
            <a:r>
              <a:rPr lang="en-US" sz="2000" dirty="0" smtClean="0">
                <a:solidFill>
                  <a:srgbClr val="FF0000"/>
                </a:solidFill>
              </a:rPr>
              <a:t>disconnect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293796" y="1809345"/>
            <a:ext cx="768485" cy="20428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453958" y="3878093"/>
            <a:ext cx="888459" cy="17834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894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3365" cy="2983251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V="1">
            <a:off x="2617379" y="2739516"/>
            <a:ext cx="333854" cy="412246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892668" y="3151762"/>
            <a:ext cx="1449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dirty="0" smtClean="0">
                <a:solidFill>
                  <a:srgbClr val="FF0000"/>
                </a:solidFill>
              </a:rPr>
              <a:t>คลิก </a:t>
            </a:r>
            <a:r>
              <a:rPr lang="en-US" sz="2000" dirty="0" smtClean="0">
                <a:solidFill>
                  <a:srgbClr val="FF0000"/>
                </a:solidFill>
              </a:rPr>
              <a:t>Accept</a:t>
            </a:r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0" y="1695450"/>
            <a:ext cx="5715000" cy="51625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  <p:sp>
        <p:nvSpPr>
          <p:cNvPr id="12" name="Rounded Rectangle 11"/>
          <p:cNvSpPr/>
          <p:nvPr/>
        </p:nvSpPr>
        <p:spPr>
          <a:xfrm>
            <a:off x="8515754" y="5136204"/>
            <a:ext cx="3517359" cy="31128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515754" y="5451906"/>
            <a:ext cx="1449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dirty="0" smtClean="0">
                <a:solidFill>
                  <a:srgbClr val="FF0000"/>
                </a:solidFill>
              </a:rPr>
              <a:t>เลือกไฟล์ </a:t>
            </a:r>
            <a:r>
              <a:rPr lang="en-US" sz="2000" dirty="0" smtClean="0">
                <a:solidFill>
                  <a:srgbClr val="FF0000"/>
                </a:solidFill>
              </a:rPr>
              <a:t>PPK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760724" y="4679197"/>
            <a:ext cx="515566" cy="25272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302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64" y="310069"/>
            <a:ext cx="7829550" cy="49149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797667" y="943583"/>
            <a:ext cx="70428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 smtClean="0">
                <a:solidFill>
                  <a:srgbClr val="FF0000"/>
                </a:solidFill>
              </a:rPr>
              <a:t>ใช้ </a:t>
            </a:r>
            <a:r>
              <a:rPr lang="en-US" sz="3200" dirty="0" smtClean="0">
                <a:solidFill>
                  <a:srgbClr val="FF0000"/>
                </a:solidFill>
              </a:rPr>
              <a:t>username </a:t>
            </a:r>
            <a:r>
              <a:rPr lang="th-TH" sz="3200" dirty="0" smtClean="0">
                <a:solidFill>
                  <a:srgbClr val="FF0000"/>
                </a:solidFill>
              </a:rPr>
              <a:t>ชื่อ </a:t>
            </a:r>
            <a:r>
              <a:rPr lang="en-US" sz="3200" dirty="0" smtClean="0">
                <a:solidFill>
                  <a:srgbClr val="FF0000"/>
                </a:solidFill>
              </a:rPr>
              <a:t>ec2-user</a:t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th-TH" sz="3200" dirty="0" smtClean="0">
                <a:solidFill>
                  <a:srgbClr val="FF0000"/>
                </a:solidFill>
              </a:rPr>
              <a:t>ไม่ต้องใส่ </a:t>
            </a:r>
            <a:r>
              <a:rPr lang="en-US" sz="3200" dirty="0" smtClean="0">
                <a:solidFill>
                  <a:srgbClr val="FF0000"/>
                </a:solidFill>
              </a:rPr>
              <a:t>password </a:t>
            </a:r>
            <a:r>
              <a:rPr lang="th-TH" sz="3200" dirty="0" smtClean="0">
                <a:solidFill>
                  <a:srgbClr val="FF0000"/>
                </a:solidFill>
              </a:rPr>
              <a:t>ใช้ไฟล์ </a:t>
            </a:r>
            <a:r>
              <a:rPr lang="en-US" sz="3200" dirty="0" smtClean="0">
                <a:solidFill>
                  <a:srgbClr val="FF0000"/>
                </a:solidFill>
              </a:rPr>
              <a:t>.</a:t>
            </a:r>
            <a:r>
              <a:rPr lang="en-US" sz="3200" dirty="0" err="1" smtClean="0">
                <a:solidFill>
                  <a:srgbClr val="FF0000"/>
                </a:solidFill>
              </a:rPr>
              <a:t>ppk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th-TH" sz="3200" dirty="0" smtClean="0">
                <a:solidFill>
                  <a:srgbClr val="FF0000"/>
                </a:solidFill>
              </a:rPr>
              <a:t>แทน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223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64" y="310069"/>
            <a:ext cx="7839075" cy="4933950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5" name="Straight Arrow Connector 4"/>
          <p:cNvCxnSpPr/>
          <p:nvPr/>
        </p:nvCxnSpPr>
        <p:spPr>
          <a:xfrm flipH="1" flipV="1">
            <a:off x="1433718" y="2000213"/>
            <a:ext cx="1299754" cy="888902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733472" y="2777044"/>
            <a:ext cx="3272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dirty="0" smtClean="0">
                <a:solidFill>
                  <a:srgbClr val="FF0000"/>
                </a:solidFill>
              </a:rPr>
              <a:t>มี </a:t>
            </a:r>
            <a:r>
              <a:rPr lang="en-US" sz="2800" dirty="0" smtClean="0">
                <a:solidFill>
                  <a:srgbClr val="FF0000"/>
                </a:solidFill>
              </a:rPr>
              <a:t>disk </a:t>
            </a:r>
            <a:r>
              <a:rPr lang="th-TH" sz="2800" dirty="0" smtClean="0">
                <a:solidFill>
                  <a:srgbClr val="FF0000"/>
                </a:solidFill>
              </a:rPr>
              <a:t>ตัวเดียว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968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146</Words>
  <Application>Microsoft Office PowerPoint</Application>
  <PresentationFormat>Widescreen</PresentationFormat>
  <Paragraphs>30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Cordia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ชัชวิทย์ อาภรณ์เทวัญ</dc:creator>
  <cp:lastModifiedBy>ชัชวิทย์ อาภรณ์เทวัญ</cp:lastModifiedBy>
  <cp:revision>168</cp:revision>
  <dcterms:created xsi:type="dcterms:W3CDTF">2021-08-16T09:07:53Z</dcterms:created>
  <dcterms:modified xsi:type="dcterms:W3CDTF">2021-08-27T05:18:46Z</dcterms:modified>
</cp:coreProperties>
</file>