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1" r:id="rId5"/>
    <p:sldId id="260" r:id="rId6"/>
    <p:sldId id="263" r:id="rId7"/>
    <p:sldId id="265" r:id="rId8"/>
    <p:sldId id="264" r:id="rId9"/>
    <p:sldId id="267" r:id="rId10"/>
    <p:sldId id="270" r:id="rId11"/>
    <p:sldId id="271" r:id="rId12"/>
    <p:sldId id="272" r:id="rId13"/>
    <p:sldId id="268" r:id="rId14"/>
    <p:sldId id="269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3212" autoAdjust="0"/>
  </p:normalViewPr>
  <p:slideViewPr>
    <p:cSldViewPr snapToGrid="0">
      <p:cViewPr varScale="1">
        <p:scale>
          <a:sx n="105" d="100"/>
          <a:sy n="105" d="100"/>
        </p:scale>
        <p:origin x="10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4F021-7325-48A2-BF57-E6920C8493B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9AE17-CBEF-49DA-99CE-3D46DFECB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02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9AE17-CBEF-49DA-99CE-3D46DFECBE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19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067E-441E-4F47-B831-0BD53A545A2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730C-6AE0-4E4B-A29C-527B8439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0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067E-441E-4F47-B831-0BD53A545A2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730C-6AE0-4E4B-A29C-527B8439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3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067E-441E-4F47-B831-0BD53A545A2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730C-6AE0-4E4B-A29C-527B8439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067E-441E-4F47-B831-0BD53A545A2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730C-6AE0-4E4B-A29C-527B8439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48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067E-441E-4F47-B831-0BD53A545A2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730C-6AE0-4E4B-A29C-527B8439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6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067E-441E-4F47-B831-0BD53A545A2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730C-6AE0-4E4B-A29C-527B8439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5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067E-441E-4F47-B831-0BD53A545A2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730C-6AE0-4E4B-A29C-527B8439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5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067E-441E-4F47-B831-0BD53A545A2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730C-6AE0-4E4B-A29C-527B8439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0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067E-441E-4F47-B831-0BD53A545A2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730C-6AE0-4E4B-A29C-527B8439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53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067E-441E-4F47-B831-0BD53A545A2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730C-6AE0-4E4B-A29C-527B8439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2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067E-441E-4F47-B831-0BD53A545A2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C730C-6AE0-4E4B-A29C-527B8439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6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A067E-441E-4F47-B831-0BD53A545A2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C730C-6AE0-4E4B-A29C-527B8439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5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38" y="1452087"/>
            <a:ext cx="11567767" cy="51466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256" y="141402"/>
            <a:ext cx="1188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Lab 2: Build </a:t>
            </a:r>
            <a:r>
              <a:rPr lang="en-US" sz="4400" b="1" dirty="0"/>
              <a:t>your VPC and Launch a Web </a:t>
            </a:r>
            <a:r>
              <a:rPr lang="en-US" sz="4400" b="1" dirty="0" smtClean="0"/>
              <a:t>Server</a:t>
            </a:r>
            <a:endParaRPr lang="en-US" sz="4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070848" y="1609344"/>
            <a:ext cx="238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สำหรับ </a:t>
            </a:r>
            <a:r>
              <a:rPr lang="en-US" sz="1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public subnet 1&amp;2</a:t>
            </a:r>
            <a:endParaRPr lang="en-US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7696" y="3803860"/>
            <a:ext cx="238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สำหรับ </a:t>
            </a:r>
            <a:r>
              <a:rPr lang="en-US" sz="1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private subnet 1&amp;2</a:t>
            </a:r>
            <a:endParaRPr lang="en-US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7870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428625"/>
            <a:ext cx="9582150" cy="60007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7406640" y="1503680"/>
            <a:ext cx="467360" cy="303054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874000" y="1806734"/>
            <a:ext cx="467360" cy="303054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201920" y="2538254"/>
            <a:ext cx="467360" cy="303054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73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235" y="126609"/>
            <a:ext cx="9432925" cy="3430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521" y="3557587"/>
            <a:ext cx="4988561" cy="32123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50720" y="4385673"/>
            <a:ext cx="42618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คำสั่งที่ใช้ติดตั้งโปรแกรม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web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server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/>
            </a:r>
            <a:b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และ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ดาวน์โหลด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web site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มา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ติดตั้ง</a:t>
            </a:r>
            <a:b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/>
            </a:r>
            <a:b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เป็นคำสั่งของ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Amazon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Linux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/>
            </a:r>
            <a:b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(distro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พิเศษสำหรับ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AWS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Cloud)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/>
            </a:r>
            <a:b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คำสั่ง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จะไม่เหมือนของ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Ubuntu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Linux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201" y="2769016"/>
            <a:ext cx="4643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ตอนติดตั้ง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OS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ให้ติดตั้งโปรแกรม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web server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/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และใส่ข้อมูล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web site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ลงไป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ด้วย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22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60" y="362949"/>
            <a:ext cx="11226800" cy="1729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" y="2512179"/>
            <a:ext cx="11226800" cy="170718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888480" y="211422"/>
            <a:ext cx="467360" cy="303054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888480" y="2360652"/>
            <a:ext cx="467360" cy="303054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60" y="4639524"/>
            <a:ext cx="11226800" cy="170399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6888480" y="4487997"/>
            <a:ext cx="467360" cy="303054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7538720" y="6045200"/>
            <a:ext cx="2418080" cy="298318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538720" y="6394342"/>
            <a:ext cx="465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ต้อง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checks passed 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ก่อน ถึงจะเริ่มใช้งานได้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6394342"/>
            <a:ext cx="98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คลิก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ที่นี่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271520" y="6343518"/>
            <a:ext cx="193040" cy="23549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21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32" y="323215"/>
            <a:ext cx="7572375" cy="619125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7538720" y="2404324"/>
            <a:ext cx="433387" cy="151527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4876800" y="2404324"/>
            <a:ext cx="1310640" cy="33887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26160" y="3269722"/>
            <a:ext cx="924560" cy="33887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06080" y="2068131"/>
            <a:ext cx="366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คลิกเปิดเว็บไซต์บน </a:t>
            </a:r>
            <a:r>
              <a:rPr lang="en-US" dirty="0" smtClean="0">
                <a:solidFill>
                  <a:srgbClr val="FF0000"/>
                </a:solidFill>
              </a:rPr>
              <a:t>browser</a:t>
            </a:r>
            <a:r>
              <a:rPr lang="th-TH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(new tab)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จะเปิดไม่ได้เพราะเป็น </a:t>
            </a:r>
            <a:r>
              <a:rPr lang="en-US" dirty="0" smtClean="0">
                <a:solidFill>
                  <a:srgbClr val="FF0000"/>
                </a:solidFill>
              </a:rPr>
              <a:t>https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14" y="281940"/>
            <a:ext cx="11303427" cy="60883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0" y="335280"/>
            <a:ext cx="6593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rgbClr val="FF0000"/>
                </a:solidFill>
              </a:rPr>
              <a:t>ต้องใช้ </a:t>
            </a:r>
            <a:r>
              <a:rPr lang="en-US" sz="2400" dirty="0" smtClean="0">
                <a:solidFill>
                  <a:srgbClr val="FF0000"/>
                </a:solidFill>
              </a:rPr>
              <a:t>http </a:t>
            </a:r>
            <a:r>
              <a:rPr lang="th-TH" sz="2400" dirty="0" smtClean="0">
                <a:solidFill>
                  <a:srgbClr val="FF0000"/>
                </a:solidFill>
              </a:rPr>
              <a:t>ใช้ </a:t>
            </a:r>
            <a:r>
              <a:rPr lang="en-US" sz="2400" dirty="0" smtClean="0">
                <a:solidFill>
                  <a:srgbClr val="FF0000"/>
                </a:solidFill>
              </a:rPr>
              <a:t>http</a:t>
            </a:r>
            <a:r>
              <a:rPr lang="en-US" sz="2400" u="sng" dirty="0" smtClean="0">
                <a:solidFill>
                  <a:srgbClr val="FF0000"/>
                </a:solidFill>
              </a:rPr>
              <a:t>s</a:t>
            </a:r>
            <a:r>
              <a:rPr lang="th-TH" sz="2400" dirty="0" smtClean="0">
                <a:solidFill>
                  <a:srgbClr val="FF0000"/>
                </a:solidFill>
              </a:rPr>
              <a:t> ไม่ได้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th-TH" sz="2400" dirty="0" smtClean="0">
                <a:solidFill>
                  <a:srgbClr val="FF0000"/>
                </a:solidFill>
              </a:rPr>
              <a:t>เพราะเรายังไม่ได้ติดตั้ง </a:t>
            </a:r>
            <a:r>
              <a:rPr lang="en-US" sz="2400" dirty="0" smtClean="0">
                <a:solidFill>
                  <a:srgbClr val="FF0000"/>
                </a:solidFill>
              </a:rPr>
              <a:t>https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9920" y="375920"/>
            <a:ext cx="1381760" cy="33887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85" y="307295"/>
            <a:ext cx="6608262" cy="443007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6231374" y="1780162"/>
            <a:ext cx="1181103" cy="74217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12476" y="1456996"/>
            <a:ext cx="46595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Instance 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ที่สร้างขึ้นกำหนดให้มีทั้ง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 IP </a:t>
            </a:r>
            <a:r>
              <a:rPr lang="en-US" dirty="0" err="1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addr</a:t>
            </a:r>
            <a:endParaRPr lang="th-TH" dirty="0" smtClean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Public IP 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เช่น </a:t>
            </a:r>
            <a:r>
              <a:rPr lang="en-US" dirty="0" err="1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a.b.c.d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จึงเอา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IP 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นี้ไปเปิดบน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web browser 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Private IP (10.0.2.x)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ระบบจะสุ่มแจก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IP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ให้โดยอัตโนมัติทั้ง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public 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และ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private IP</a:t>
            </a:r>
            <a:endParaRPr lang="th-TH" dirty="0" smtClean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endParaRPr lang="en-US" dirty="0" smtClean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เมื่อ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shutdown 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และ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boot instance 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นี้ใหม่ ก็จะได้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IP 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ใหม่</a:t>
            </a:r>
          </a:p>
          <a:p>
            <a:endParaRPr lang="th-TH" dirty="0" smtClean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ต้องจ่ายเงินซื้อ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static IP 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ถึงจะไม่เปลี่ยนเวลา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boot 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ใหม่</a:t>
            </a:r>
            <a:endParaRPr lang="en-US" dirty="0" smtClean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จ่ายเงินจดโดเมน</a:t>
            </a:r>
            <a:r>
              <a:rPr lang="th-TH" dirty="0" err="1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เนม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 เช่น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abc.com 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ให้ชี้มาที่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public IP 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นี้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393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88" y="511127"/>
            <a:ext cx="8241658" cy="55031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8412" y="1809946"/>
            <a:ext cx="75037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1963" algn="l"/>
              </a:tabLst>
            </a:pPr>
            <a:r>
              <a:rPr lang="th-TH" sz="2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ใน </a:t>
            </a:r>
            <a:r>
              <a:rPr lang="en-US" sz="2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cloud </a:t>
            </a:r>
            <a:r>
              <a:rPr lang="th-TH" sz="2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จะแบ่งเป็น </a:t>
            </a:r>
            <a:r>
              <a:rPr lang="en-US" sz="2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region</a:t>
            </a:r>
            <a:r>
              <a:rPr lang="th-TH" sz="2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ว่าฮาร์ดแวร์จริงอยู่ที่ใด</a:t>
            </a:r>
            <a:r>
              <a:rPr lang="en-US" sz="2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2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เช่น</a:t>
            </a:r>
          </a:p>
          <a:p>
            <a:pPr>
              <a:tabLst>
                <a:tab pos="461963" algn="l"/>
              </a:tabLst>
            </a:pP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US East, US West, …</a:t>
            </a:r>
            <a:r>
              <a:rPr lang="th-TH" sz="2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แยกไปตามแต่ละทวีปทั่วโลก</a:t>
            </a:r>
            <a:endParaRPr lang="en-US" sz="2400" dirty="0" smtClean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>
              <a:tabLst>
                <a:tab pos="461963" algn="l"/>
              </a:tabLst>
            </a:pPr>
            <a:r>
              <a:rPr lang="th-TH" sz="2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แต่ละ </a:t>
            </a:r>
            <a:r>
              <a:rPr lang="en-US" sz="2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region </a:t>
            </a:r>
            <a:r>
              <a:rPr lang="th-TH" sz="2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แบ่งเป็น 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Availability </a:t>
            </a:r>
            <a:r>
              <a:rPr lang="en-US" sz="2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Zone </a:t>
            </a:r>
            <a:r>
              <a:rPr lang="th-TH" sz="2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เช่น </a:t>
            </a:r>
            <a:r>
              <a:rPr lang="en-US" sz="2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US East </a:t>
            </a:r>
            <a:r>
              <a:rPr lang="th-TH" sz="2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แบ่งเป็น</a:t>
            </a:r>
          </a:p>
          <a:p>
            <a:pPr>
              <a:tabLst>
                <a:tab pos="461963" algn="l"/>
              </a:tabLst>
            </a:pP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us-east-1 (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N. Virginia</a:t>
            </a:r>
            <a:r>
              <a:rPr lang="en-US" sz="2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), us-east-2 (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Ohio</a:t>
            </a:r>
            <a:r>
              <a:rPr lang="en-US" sz="2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  <a:p>
            <a:pPr>
              <a:tabLst>
                <a:tab pos="461963" algn="l"/>
              </a:tabLst>
            </a:pP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th-TH" sz="2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ควรจะมีทรัพยากรอยู่บน </a:t>
            </a:r>
            <a:r>
              <a:rPr lang="en-US" sz="2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 availability zone</a:t>
            </a:r>
            <a:r>
              <a:rPr lang="th-TH" sz="2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ที่อยู่คนละสถานที่กัน</a:t>
            </a:r>
            <a:r>
              <a:rPr lang="en-US" sz="2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th-TH" sz="2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เผื่อว่าที่หนึ่งมันใช้งานไม่ได้ จะได้เหลืออีกที่หนึ่งใช้งานได้</a:t>
            </a:r>
            <a:endParaRPr lang="en-US" sz="2400" dirty="0" smtClean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>
              <a:tabLst>
                <a:tab pos="461963" algn="l"/>
              </a:tabLst>
            </a:pPr>
            <a:endParaRPr lang="en-US" sz="2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>
              <a:tabLst>
                <a:tab pos="461963" algn="l"/>
              </a:tabLst>
            </a:pPr>
            <a:r>
              <a:rPr lang="en-US" sz="2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us-east-1 </a:t>
            </a:r>
            <a:r>
              <a:rPr lang="th-TH" sz="2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ยังแยกเป็น </a:t>
            </a:r>
            <a:r>
              <a:rPr lang="en-US" sz="2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1a, 1b, 1c, 1d, 1e, 1f</a:t>
            </a:r>
            <a:endParaRPr lang="th-TH" sz="2400" dirty="0" smtClean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74070" y="6488668"/>
            <a:ext cx="9517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https://docs.aws.amazon.com/AWSEC2/latest/UserGuide/using-regions-availability-zones.html</a:t>
            </a:r>
          </a:p>
        </p:txBody>
      </p:sp>
    </p:spTree>
    <p:extLst>
      <p:ext uri="{BB962C8B-B14F-4D97-AF65-F5344CB8AC3E}">
        <p14:creationId xmlns:p14="http://schemas.microsoft.com/office/powerpoint/2010/main" val="298152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586" y="1244753"/>
            <a:ext cx="7235924" cy="42814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06095" y="1060087"/>
            <a:ext cx="1044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us-east-1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846412" y="1060087"/>
            <a:ext cx="1044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us-east-2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325851" y="728214"/>
            <a:ext cx="876693" cy="42420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651140" y="723072"/>
            <a:ext cx="1195272" cy="429348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38594" y="92899"/>
            <a:ext cx="5165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อยู่ต่าง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zone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สถานที่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 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กัน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แต่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“virtual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network”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เชื่อมให้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network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เดียวกัน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VPC 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ชิ้นเดียว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181" y="302921"/>
            <a:ext cx="5582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VPC = Virtual Private Cloud 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ก็คือ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network 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ส่วนตัว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ลับ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 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คนอื่น ๆ บนอินเทอร์เน็ตมองไม่เห็น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network 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นี้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45432" y="1040349"/>
            <a:ext cx="729726" cy="77814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714920" y="2300140"/>
            <a:ext cx="989964" cy="232805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14920" y="2366128"/>
            <a:ext cx="989964" cy="1536569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21920" y="1966581"/>
            <a:ext cx="29606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ใน </a:t>
            </a:r>
            <a:r>
              <a:rPr lang="en-US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zone </a:t>
            </a:r>
            <a:r>
              <a:rPr lang="th-TH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แบ่งเป็น </a:t>
            </a:r>
            <a:r>
              <a:rPr lang="en-US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public </a:t>
            </a:r>
            <a:r>
              <a:rPr lang="th-TH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และ </a:t>
            </a:r>
            <a:r>
              <a:rPr lang="en-US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private network</a:t>
            </a:r>
          </a:p>
          <a:p>
            <a:endParaRPr lang="en-US" sz="1600" dirty="0" smtClean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en-US" sz="1600" b="1" u="sng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Public subnet</a:t>
            </a:r>
            <a:r>
              <a:rPr lang="en-US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/>
            </a:r>
            <a:br>
              <a:rPr lang="en-US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 err="1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vm</a:t>
            </a:r>
            <a:r>
              <a:rPr lang="en-US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บนนี้ส่ง </a:t>
            </a:r>
            <a:r>
              <a:rPr lang="en-US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traffic </a:t>
            </a:r>
            <a:r>
              <a:rPr lang="th-TH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ออกไปบนอินเทอร์เน็ตได้เลย </a:t>
            </a:r>
            <a:r>
              <a:rPr lang="en-US" sz="1600" dirty="0" err="1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vm</a:t>
            </a:r>
            <a:r>
              <a:rPr lang="en-US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ที่ควรอยู่ที่นี่ เช่น </a:t>
            </a:r>
            <a:r>
              <a:rPr lang="en-US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web server </a:t>
            </a:r>
            <a:r>
              <a:rPr lang="th-TH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รับ </a:t>
            </a:r>
            <a:r>
              <a:rPr lang="en-US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request </a:t>
            </a:r>
            <a:r>
              <a:rPr lang="th-TH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จากอินเทอร์เน็ตได้ และส่งข้อมูลกลับไปให้ผู้เยี่ยมชมเว็บไซต์โดยตรง</a:t>
            </a:r>
            <a:br>
              <a:rPr lang="th-TH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b="1" u="sng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Private subnet</a:t>
            </a:r>
          </a:p>
          <a:p>
            <a:r>
              <a:rPr lang="en-US" sz="16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v</a:t>
            </a:r>
            <a:r>
              <a:rPr lang="en-US" sz="1600" dirty="0" err="1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</a:t>
            </a:r>
            <a:r>
              <a:rPr lang="en-US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บนนี้ส่ง </a:t>
            </a:r>
            <a:r>
              <a:rPr lang="en-US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traffic </a:t>
            </a:r>
            <a:r>
              <a:rPr lang="th-TH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ออกไปบน</a:t>
            </a:r>
          </a:p>
          <a:p>
            <a:r>
              <a:rPr lang="th-TH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อินเทอร์เน็ตโดยตรง</a:t>
            </a:r>
            <a:r>
              <a:rPr lang="th-TH" sz="1600" u="sng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</a:t>
            </a:r>
            <a:r>
              <a:rPr lang="th-TH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 </a:t>
            </a:r>
            <a:r>
              <a:rPr lang="en-US" sz="1600" dirty="0" err="1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vm</a:t>
            </a:r>
            <a:r>
              <a:rPr lang="en-US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ที่ควรอยู่ที่นี่ เช่น </a:t>
            </a:r>
            <a:r>
              <a:rPr lang="en-US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database server </a:t>
            </a:r>
            <a:r>
              <a:rPr lang="th-TH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รับ </a:t>
            </a:r>
            <a:r>
              <a:rPr lang="en-US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request </a:t>
            </a:r>
            <a:r>
              <a:rPr lang="th-TH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จากอินเทอร์เน็ต</a:t>
            </a:r>
            <a:r>
              <a:rPr lang="th-TH" sz="1600" u="sng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</a:t>
            </a:r>
            <a:r>
              <a:rPr lang="th-TH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 และถ้าจะส่งข้อมูลออกไป</a:t>
            </a:r>
            <a:r>
              <a:rPr lang="en-US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เช่น อัพเดตซอฟต์แวร์เวอร์ชันใหม่ ต้องผ่าน </a:t>
            </a:r>
            <a:r>
              <a:rPr lang="en-US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NAT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94960" y="6269628"/>
            <a:ext cx="6797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request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เช่น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มีคอมพิวเตอร์บน</a:t>
            </a:r>
            <a:r>
              <a:rPr lang="th-TH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อินเทอร์เน็ตขอใช้บริการ </a:t>
            </a:r>
            <a:r>
              <a:rPr lang="en-US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web / ftp </a:t>
            </a:r>
            <a:r>
              <a:rPr lang="th-TH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เป็นต้น</a:t>
            </a:r>
            <a:br>
              <a:rPr lang="th-TH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 err="1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vm</a:t>
            </a:r>
            <a:r>
              <a:rPr lang="en-US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= virtual machine </a:t>
            </a:r>
            <a:r>
              <a:rPr lang="th-TH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บน </a:t>
            </a:r>
            <a:r>
              <a:rPr lang="en-US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cloud </a:t>
            </a:r>
            <a:r>
              <a:rPr lang="th-TH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นับหน่วยเป็น </a:t>
            </a:r>
            <a:r>
              <a:rPr lang="en-US" sz="16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instance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95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256" y="141402"/>
            <a:ext cx="1188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Subnet</a:t>
            </a:r>
            <a:endParaRPr lang="en-US" sz="4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02" y="1173165"/>
            <a:ext cx="7129672" cy="3839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839" y="2102177"/>
            <a:ext cx="26300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IP address </a:t>
            </a:r>
            <a:r>
              <a:rPr lang="th-TH" dirty="0" smtClean="0">
                <a:solidFill>
                  <a:srgbClr val="FF0000"/>
                </a:solidFill>
              </a:rPr>
              <a:t>ขึ้นต้นด้วย</a:t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en-US" dirty="0" smtClean="0"/>
              <a:t>10.0.</a:t>
            </a:r>
            <a:r>
              <a:rPr lang="en-US" sz="2400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.x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86778" y="2102177"/>
            <a:ext cx="26300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IP address </a:t>
            </a:r>
            <a:r>
              <a:rPr lang="th-TH" dirty="0" smtClean="0">
                <a:solidFill>
                  <a:srgbClr val="FF0000"/>
                </a:solidFill>
              </a:rPr>
              <a:t>ขึ้นต้นด้วย</a:t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en-US" dirty="0" smtClean="0"/>
              <a:t>10.0.</a:t>
            </a:r>
            <a:r>
              <a:rPr lang="en-US" sz="2400" dirty="0">
                <a:solidFill>
                  <a:srgbClr val="FF0000"/>
                </a:solidFill>
              </a:rPr>
              <a:t>2</a:t>
            </a:r>
            <a:r>
              <a:rPr lang="en-US" dirty="0" smtClean="0"/>
              <a:t>.x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7839" y="3941975"/>
            <a:ext cx="26300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IP address </a:t>
            </a:r>
            <a:r>
              <a:rPr lang="th-TH" dirty="0" smtClean="0">
                <a:solidFill>
                  <a:srgbClr val="FF0000"/>
                </a:solidFill>
              </a:rPr>
              <a:t>ขึ้นต้นด้วย</a:t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en-US" dirty="0" smtClean="0"/>
              <a:t>10.0.</a:t>
            </a:r>
            <a:r>
              <a:rPr lang="en-US" sz="2400" dirty="0">
                <a:solidFill>
                  <a:srgbClr val="FF0000"/>
                </a:solidFill>
              </a:rPr>
              <a:t>1</a:t>
            </a:r>
            <a:r>
              <a:rPr lang="en-US" dirty="0" smtClean="0"/>
              <a:t>.x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86778" y="3941975"/>
            <a:ext cx="26300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IP address </a:t>
            </a:r>
            <a:r>
              <a:rPr lang="th-TH" dirty="0" smtClean="0">
                <a:solidFill>
                  <a:srgbClr val="FF0000"/>
                </a:solidFill>
              </a:rPr>
              <a:t>ขึ้นต้นด้วย</a:t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en-US" dirty="0" smtClean="0"/>
              <a:t>10.0.</a:t>
            </a:r>
            <a:r>
              <a:rPr lang="en-US" sz="2400" dirty="0">
                <a:solidFill>
                  <a:srgbClr val="FF0000"/>
                </a:solidFill>
              </a:rPr>
              <a:t>3</a:t>
            </a:r>
            <a:r>
              <a:rPr lang="en-US" dirty="0" smtClean="0"/>
              <a:t>.x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57838" y="5128181"/>
            <a:ext cx="103317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x.x.x.x</a:t>
            </a:r>
            <a:r>
              <a:rPr lang="en-US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/24 </a:t>
            </a:r>
            <a:r>
              <a:rPr lang="th-TH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หมายถึง </a:t>
            </a:r>
            <a:r>
              <a:rPr lang="en-US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24 </a:t>
            </a:r>
            <a:r>
              <a:rPr lang="th-TH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บิตข้างหน้า </a:t>
            </a:r>
            <a:r>
              <a:rPr lang="en-US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IP address </a:t>
            </a:r>
            <a:r>
              <a:rPr lang="th-TH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 </a:t>
            </a:r>
            <a:r>
              <a:rPr lang="en-US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prefix (x </a:t>
            </a:r>
            <a:r>
              <a:rPr lang="th-TH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ตัวละ </a:t>
            </a:r>
            <a:r>
              <a:rPr lang="en-US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8 </a:t>
            </a:r>
            <a:r>
              <a:rPr lang="th-TH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บิต</a:t>
            </a:r>
            <a:r>
              <a:rPr lang="en-US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  <a:r>
              <a:rPr lang="th-TH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/>
            </a:r>
            <a:br>
              <a:rPr lang="th-TH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ใน </a:t>
            </a:r>
            <a:r>
              <a:rPr lang="en-US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public subset 1 </a:t>
            </a:r>
            <a:r>
              <a:rPr lang="th-TH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จะมี </a:t>
            </a:r>
            <a:r>
              <a:rPr lang="en-US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IP address </a:t>
            </a:r>
            <a:r>
              <a:rPr lang="th-TH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จาก </a:t>
            </a:r>
            <a:r>
              <a:rPr lang="en-US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10.0.0.0 - 10.0.0.255 (2</a:t>
            </a:r>
            <a:r>
              <a:rPr lang="en-US" sz="2000" baseline="30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8</a:t>
            </a:r>
            <a:r>
              <a:rPr lang="en-US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= 256 </a:t>
            </a:r>
            <a:r>
              <a:rPr lang="th-TH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หมายเลข</a:t>
            </a:r>
            <a:r>
              <a:rPr lang="en-US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  <a:p>
            <a:endParaRPr lang="en-US" sz="2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th-TH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ใช้ได้จริงแค่ </a:t>
            </a:r>
            <a:r>
              <a:rPr lang="en-US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251 </a:t>
            </a:r>
            <a:r>
              <a:rPr lang="th-TH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หมายเลข </a:t>
            </a:r>
            <a:r>
              <a:rPr lang="en-US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AWS </a:t>
            </a:r>
            <a:r>
              <a:rPr lang="th-TH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จอง </a:t>
            </a:r>
            <a:r>
              <a:rPr lang="en-US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0, 1, 2, 3, 255 </a:t>
            </a:r>
            <a:r>
              <a:rPr lang="th-TH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ไว้ใช้เอง </a:t>
            </a:r>
            <a:r>
              <a:rPr lang="en-US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(reserved)</a:t>
            </a:r>
          </a:p>
        </p:txBody>
      </p:sp>
    </p:spTree>
    <p:extLst>
      <p:ext uri="{BB962C8B-B14F-4D97-AF65-F5344CB8AC3E}">
        <p14:creationId xmlns:p14="http://schemas.microsoft.com/office/powerpoint/2010/main" val="208689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256" y="141402"/>
            <a:ext cx="1188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Network Address Translation (NAT)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0256" y="910843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Assume </a:t>
            </a:r>
            <a:r>
              <a:rPr lang="th-TH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ว่านิสิตรู้จัก </a:t>
            </a:r>
            <a:r>
              <a:rPr lang="en-US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IP address </a:t>
            </a:r>
            <a:r>
              <a:rPr lang="th-TH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และมีความรู้พื้นฐานเกี่ยวกับอินเทอร์เน็ตมาบ้างแล้ว</a:t>
            </a:r>
          </a:p>
          <a:p>
            <a:r>
              <a:rPr lang="th-TH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สาเหตุที่ต้องใช้ </a:t>
            </a:r>
            <a:r>
              <a:rPr lang="en-US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NAT </a:t>
            </a:r>
            <a:r>
              <a:rPr lang="th-TH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เพราะ </a:t>
            </a:r>
            <a:r>
              <a:rPr lang="en-US" sz="2000" dirty="0" err="1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vm</a:t>
            </a:r>
            <a:r>
              <a:rPr lang="en-US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บน </a:t>
            </a:r>
            <a:r>
              <a:rPr lang="en-US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VPC </a:t>
            </a:r>
            <a:r>
              <a:rPr lang="th-TH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private IP address</a:t>
            </a:r>
            <a:endParaRPr lang="en-US" sz="2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17" y="1785631"/>
            <a:ext cx="7361558" cy="45876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3617" y="6399330"/>
            <a:ext cx="4925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https://www.youtube.com/watch?v=FTUV0t6JaDA</a:t>
            </a:r>
          </a:p>
        </p:txBody>
      </p:sp>
    </p:spTree>
    <p:extLst>
      <p:ext uri="{BB962C8B-B14F-4D97-AF65-F5344CB8AC3E}">
        <p14:creationId xmlns:p14="http://schemas.microsoft.com/office/powerpoint/2010/main" val="218428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256" y="141402"/>
            <a:ext cx="1188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High Availability (HA)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54425" y="172179"/>
            <a:ext cx="4534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จะใช้ </a:t>
            </a:r>
            <a:r>
              <a:rPr lang="en-US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cloud </a:t>
            </a:r>
            <a:r>
              <a:rPr lang="th-TH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หรือ</a:t>
            </a:r>
            <a:br>
              <a:rPr lang="th-TH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ซื้ออุปกรณ์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ฮ</a:t>
            </a:r>
            <a:r>
              <a:rPr lang="th-TH" sz="20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าร์ดแวร์มาทำเองก็ได้</a:t>
            </a:r>
            <a:endParaRPr lang="en-US" sz="2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924" y="1576486"/>
            <a:ext cx="1008452" cy="1025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76" y="3153698"/>
            <a:ext cx="1003693" cy="12044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231" y="3153698"/>
            <a:ext cx="1003693" cy="1204431"/>
          </a:xfrm>
          <a:prstGeom prst="rect">
            <a:avLst/>
          </a:prstGeom>
        </p:spPr>
      </p:pic>
      <p:pic>
        <p:nvPicPr>
          <p:cNvPr id="2052" name="Picture 4" descr="Download - Database Server Icon Transparent PNG - 971x1194 - Free Download  on Nice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231" y="4939096"/>
            <a:ext cx="1025310" cy="13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ownload - Database Server Icon Transparent PNG - 971x1194 - Free Download  on Nice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376" y="4939096"/>
            <a:ext cx="1025310" cy="13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99232" y="6249493"/>
            <a:ext cx="102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Zone 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85154" y="6249493"/>
            <a:ext cx="102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Zone 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43919" y="2232641"/>
            <a:ext cx="1746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Load Balancing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10464" y="3988797"/>
            <a:ext cx="1746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Web Server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10464" y="5880161"/>
            <a:ext cx="1746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Database Server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07150" y="2731636"/>
            <a:ext cx="0" cy="3897984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282270" y="2526684"/>
            <a:ext cx="403726" cy="520612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310373" y="2525982"/>
            <a:ext cx="354701" cy="50874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991127" y="4394239"/>
            <a:ext cx="4086" cy="50874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996991" y="4394239"/>
            <a:ext cx="4086" cy="50874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2282269" y="1207154"/>
            <a:ext cx="734307" cy="404830"/>
          </a:xfrm>
          <a:custGeom>
            <a:avLst/>
            <a:gdLst>
              <a:gd name="connsiteX0" fmla="*/ 0 w 1385740"/>
              <a:gd name="connsiteY0" fmla="*/ 0 h 546755"/>
              <a:gd name="connsiteX1" fmla="*/ 1140643 w 1385740"/>
              <a:gd name="connsiteY1" fmla="*/ 141402 h 546755"/>
              <a:gd name="connsiteX2" fmla="*/ 1385740 w 1385740"/>
              <a:gd name="connsiteY2" fmla="*/ 546755 h 54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5740" h="546755">
                <a:moveTo>
                  <a:pt x="0" y="0"/>
                </a:moveTo>
                <a:cubicBezTo>
                  <a:pt x="454843" y="25138"/>
                  <a:pt x="909686" y="50276"/>
                  <a:pt x="1140643" y="141402"/>
                </a:cubicBezTo>
                <a:cubicBezTo>
                  <a:pt x="1371600" y="232528"/>
                  <a:pt x="1378670" y="389641"/>
                  <a:pt x="1385740" y="546755"/>
                </a:cubicBezTo>
              </a:path>
            </a:pathLst>
          </a:cu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72324" y="1036505"/>
            <a:ext cx="1809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Incoming Traffic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1" name="Left-Right Arrow 30"/>
          <p:cNvSpPr/>
          <p:nvPr/>
        </p:nvSpPr>
        <p:spPr>
          <a:xfrm>
            <a:off x="2578614" y="5366974"/>
            <a:ext cx="871598" cy="328891"/>
          </a:xfrm>
          <a:prstGeom prst="leftRightArrow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233086" y="4719068"/>
            <a:ext cx="1386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Data</a:t>
            </a:r>
            <a:br>
              <a:rPr lang="en-US" b="1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b="1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Replication</a:t>
            </a:r>
            <a:endParaRPr lang="en-US" b="1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57019" y="1276437"/>
            <a:ext cx="5646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anit" panose="00000500000000000000" pitchFamily="2" charset="-34"/>
                <a:cs typeface="Kanit" panose="00000500000000000000" pitchFamily="2" charset="-34"/>
              </a:rPr>
              <a:t>Zone A </a:t>
            </a:r>
            <a:r>
              <a:rPr lang="th-TH" sz="2400" dirty="0" smtClean="0">
                <a:latin typeface="Kanit" panose="00000500000000000000" pitchFamily="2" charset="-34"/>
                <a:cs typeface="Kanit" panose="00000500000000000000" pitchFamily="2" charset="-34"/>
              </a:rPr>
              <a:t>และ </a:t>
            </a:r>
            <a:r>
              <a:rPr lang="en-US" sz="2400" dirty="0" smtClean="0">
                <a:latin typeface="Kanit" panose="00000500000000000000" pitchFamily="2" charset="-34"/>
                <a:cs typeface="Kanit" panose="00000500000000000000" pitchFamily="2" charset="-34"/>
              </a:rPr>
              <a:t>Zone B</a:t>
            </a:r>
            <a:r>
              <a:rPr lang="th-TH" sz="2400" dirty="0" smtClean="0">
                <a:latin typeface="Kanit" panose="00000500000000000000" pitchFamily="2" charset="-34"/>
                <a:cs typeface="Kanit" panose="00000500000000000000" pitchFamily="2" charset="-34"/>
              </a:rPr>
              <a:t> มีระบบไฟฟ้าและเครือข่ายแยกเป็นอิสระจากกัน</a:t>
            </a:r>
            <a:br>
              <a:rPr lang="th-TH" sz="2400" dirty="0" smtClean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400" dirty="0" smtClean="0">
                <a:latin typeface="Kanit" panose="00000500000000000000" pitchFamily="2" charset="-34"/>
                <a:cs typeface="Kanit" panose="00000500000000000000" pitchFamily="2" charset="-34"/>
              </a:rPr>
              <a:t/>
            </a:r>
            <a:br>
              <a:rPr lang="th-TH" sz="2400" dirty="0" smtClean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400" dirty="0" smtClean="0">
                <a:latin typeface="Kanit" panose="00000500000000000000" pitchFamily="2" charset="-34"/>
                <a:cs typeface="Kanit" panose="00000500000000000000" pitchFamily="2" charset="-34"/>
              </a:rPr>
              <a:t>ถ้า </a:t>
            </a:r>
            <a:r>
              <a:rPr lang="en-US" sz="2400" dirty="0" smtClean="0">
                <a:latin typeface="Kanit" panose="00000500000000000000" pitchFamily="2" charset="-34"/>
                <a:cs typeface="Kanit" panose="00000500000000000000" pitchFamily="2" charset="-34"/>
              </a:rPr>
              <a:t>zone </a:t>
            </a:r>
            <a:r>
              <a:rPr lang="th-TH" sz="2400" dirty="0" smtClean="0">
                <a:latin typeface="Kanit" panose="00000500000000000000" pitchFamily="2" charset="-34"/>
                <a:cs typeface="Kanit" panose="00000500000000000000" pitchFamily="2" charset="-34"/>
              </a:rPr>
              <a:t>ใดเสีย จะเหลืออีก </a:t>
            </a:r>
            <a:r>
              <a:rPr lang="en-US" sz="2400" dirty="0" smtClean="0">
                <a:latin typeface="Kanit" panose="00000500000000000000" pitchFamily="2" charset="-34"/>
                <a:cs typeface="Kanit" panose="00000500000000000000" pitchFamily="2" charset="-34"/>
              </a:rPr>
              <a:t>zone </a:t>
            </a:r>
            <a:r>
              <a:rPr lang="th-TH" sz="2400" dirty="0" smtClean="0">
                <a:latin typeface="Kanit" panose="00000500000000000000" pitchFamily="2" charset="-34"/>
                <a:cs typeface="Kanit" panose="00000500000000000000" pitchFamily="2" charset="-34"/>
              </a:rPr>
              <a:t>ยังให้บริการได้จึงเรียกว่า </a:t>
            </a:r>
            <a:r>
              <a:rPr lang="en-US" sz="2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High Availability</a:t>
            </a:r>
            <a:r>
              <a:rPr lang="th-TH" sz="2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หรือ </a:t>
            </a:r>
            <a:r>
              <a:rPr lang="en-US" sz="2400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HA</a:t>
            </a:r>
            <a:endParaRPr lang="en-US" sz="2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57019" y="3948333"/>
            <a:ext cx="56466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Kanit" panose="00000500000000000000" pitchFamily="2" charset="-34"/>
                <a:cs typeface="Kanit" panose="00000500000000000000" pitchFamily="2" charset="-34"/>
              </a:rPr>
              <a:t>การทำ </a:t>
            </a:r>
            <a:r>
              <a:rPr lang="en-US" sz="2000" dirty="0" smtClean="0">
                <a:latin typeface="Kanit" panose="00000500000000000000" pitchFamily="2" charset="-34"/>
                <a:cs typeface="Kanit" panose="00000500000000000000" pitchFamily="2" charset="-34"/>
              </a:rPr>
              <a:t>replication </a:t>
            </a:r>
            <a:r>
              <a:rPr lang="th-TH" sz="2000" dirty="0" smtClean="0">
                <a:latin typeface="Kanit" panose="00000500000000000000" pitchFamily="2" charset="-34"/>
                <a:cs typeface="Kanit" panose="00000500000000000000" pitchFamily="2" charset="-34"/>
              </a:rPr>
              <a:t>หมายถึง ถ้ามีการเขียน </a:t>
            </a:r>
            <a:r>
              <a:rPr lang="en-US" sz="2000" dirty="0" smtClean="0">
                <a:latin typeface="Kanit" panose="00000500000000000000" pitchFamily="2" charset="-34"/>
                <a:cs typeface="Kanit" panose="00000500000000000000" pitchFamily="2" charset="-34"/>
              </a:rPr>
              <a:t>database </a:t>
            </a:r>
            <a:r>
              <a:rPr lang="th-TH" sz="2000" dirty="0" smtClean="0">
                <a:latin typeface="Kanit" panose="00000500000000000000" pitchFamily="2" charset="-34"/>
                <a:cs typeface="Kanit" panose="00000500000000000000" pitchFamily="2" charset="-34"/>
              </a:rPr>
              <a:t>ตัวใดตัวหนึ่ง ให้เขียน </a:t>
            </a:r>
            <a:r>
              <a:rPr lang="en-US" sz="2000" dirty="0" smtClean="0">
                <a:latin typeface="Kanit" panose="00000500000000000000" pitchFamily="2" charset="-34"/>
                <a:cs typeface="Kanit" panose="00000500000000000000" pitchFamily="2" charset="-34"/>
              </a:rPr>
              <a:t>database </a:t>
            </a:r>
            <a:r>
              <a:rPr lang="th-TH" sz="2000" dirty="0" smtClean="0">
                <a:latin typeface="Kanit" panose="00000500000000000000" pitchFamily="2" charset="-34"/>
                <a:cs typeface="Kanit" panose="00000500000000000000" pitchFamily="2" charset="-34"/>
              </a:rPr>
              <a:t>อีกตัวหนึ่งด้วย เพื่อ </a:t>
            </a:r>
            <a:r>
              <a:rPr lang="en-US" sz="2000" dirty="0" smtClean="0">
                <a:latin typeface="Kanit" panose="00000500000000000000" pitchFamily="2" charset="-34"/>
                <a:cs typeface="Kanit" panose="00000500000000000000" pitchFamily="2" charset="-34"/>
              </a:rPr>
              <a:t>sync </a:t>
            </a:r>
            <a:r>
              <a:rPr lang="th-TH" sz="2000" dirty="0" smtClean="0">
                <a:latin typeface="Kanit" panose="00000500000000000000" pitchFamily="2" charset="-34"/>
                <a:cs typeface="Kanit" panose="00000500000000000000" pitchFamily="2" charset="-34"/>
              </a:rPr>
              <a:t>ข้อมูลให้ตรงกัน</a:t>
            </a:r>
          </a:p>
          <a:p>
            <a:endParaRPr lang="th-TH" sz="20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en-US" sz="2000" dirty="0" smtClean="0">
                <a:latin typeface="Kanit" panose="00000500000000000000" pitchFamily="2" charset="-34"/>
                <a:cs typeface="Kanit" panose="00000500000000000000" pitchFamily="2" charset="-34"/>
              </a:rPr>
              <a:t>Zone </a:t>
            </a:r>
            <a:r>
              <a:rPr lang="th-TH" sz="2000" dirty="0" smtClean="0">
                <a:latin typeface="Kanit" panose="00000500000000000000" pitchFamily="2" charset="-34"/>
                <a:cs typeface="Kanit" panose="00000500000000000000" pitchFamily="2" charset="-34"/>
              </a:rPr>
              <a:t>ที่อยู่บน </a:t>
            </a:r>
            <a:r>
              <a:rPr lang="en-US" sz="2000" dirty="0" smtClean="0">
                <a:latin typeface="Kanit" panose="00000500000000000000" pitchFamily="2" charset="-34"/>
                <a:cs typeface="Kanit" panose="00000500000000000000" pitchFamily="2" charset="-34"/>
              </a:rPr>
              <a:t>region </a:t>
            </a:r>
            <a:r>
              <a:rPr lang="th-TH" sz="2000" dirty="0" smtClean="0">
                <a:latin typeface="Kanit" panose="00000500000000000000" pitchFamily="2" charset="-34"/>
                <a:cs typeface="Kanit" panose="00000500000000000000" pitchFamily="2" charset="-34"/>
              </a:rPr>
              <a:t>เดียวกันเชื่อมกันด้วย </a:t>
            </a:r>
            <a:r>
              <a:rPr lang="en-US" sz="2000" dirty="0" smtClean="0">
                <a:latin typeface="Kanit" panose="00000500000000000000" pitchFamily="2" charset="-34"/>
                <a:cs typeface="Kanit" panose="00000500000000000000" pitchFamily="2" charset="-34"/>
              </a:rPr>
              <a:t>high-speed network</a:t>
            </a:r>
            <a:r>
              <a:rPr lang="th-TH" sz="2000" dirty="0" smtClean="0">
                <a:latin typeface="Kanit" panose="00000500000000000000" pitchFamily="2" charset="-34"/>
                <a:cs typeface="Kanit" panose="00000500000000000000" pitchFamily="2" charset="-34"/>
              </a:rPr>
              <a:t> ที่เร็วมาก จึงทำ </a:t>
            </a:r>
            <a:r>
              <a:rPr lang="en-US" sz="2000" dirty="0" smtClean="0">
                <a:latin typeface="Kanit" panose="00000500000000000000" pitchFamily="2" charset="-34"/>
                <a:cs typeface="Kanit" panose="00000500000000000000" pitchFamily="2" charset="-34"/>
              </a:rPr>
              <a:t>data replication </a:t>
            </a:r>
            <a:r>
              <a:rPr lang="th-TH" sz="2000" dirty="0" smtClean="0">
                <a:latin typeface="Kanit" panose="00000500000000000000" pitchFamily="2" charset="-34"/>
                <a:cs typeface="Kanit" panose="00000500000000000000" pitchFamily="2" charset="-34"/>
              </a:rPr>
              <a:t>ได้</a:t>
            </a:r>
            <a:endParaRPr lang="en-US" sz="20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5559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61756" y="353205"/>
            <a:ext cx="5325536" cy="5948611"/>
            <a:chOff x="525707" y="296644"/>
            <a:chExt cx="5325536" cy="594861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707" y="1159494"/>
              <a:ext cx="5325536" cy="508576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984351" y="296644"/>
              <a:ext cx="240824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us-east-1a</a:t>
              </a:r>
              <a:endParaRPr lang="en-US" sz="3600" dirty="0">
                <a:latin typeface="Kanit" panose="00000500000000000000" pitchFamily="2" charset="-34"/>
                <a:cs typeface="Kanit" panose="00000500000000000000" pitchFamily="2" charset="-34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493" y="160165"/>
            <a:ext cx="4821665" cy="32195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8493" y="3604795"/>
            <a:ext cx="2461201" cy="27694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82186" y="5835192"/>
            <a:ext cx="226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Public IP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ของ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NAT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04634" y="1769942"/>
            <a:ext cx="2635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7013" algn="l"/>
              </a:tabLst>
            </a:pP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ขั้นต่อไปก็ไปสร้าง</a:t>
            </a:r>
            <a:b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Public subnet 2</a:t>
            </a:r>
            <a:b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Private subnet 2</a:t>
            </a:r>
            <a:b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ในอีก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zone (us-east-2)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134" y="5271766"/>
            <a:ext cx="2705334" cy="9221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191134" y="6149755"/>
            <a:ext cx="286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ต้องเอาไป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associate 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กับ</a:t>
            </a:r>
            <a:b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Private subnet 1 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และ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97588" y="5261606"/>
            <a:ext cx="11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Main=Yes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1134" y="3604795"/>
            <a:ext cx="2545301" cy="90685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697588" y="3577983"/>
            <a:ext cx="11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Main=No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191134" y="4481174"/>
            <a:ext cx="286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ต้องเอาไป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associate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กับ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Public subnet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และ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7223760" y="4445614"/>
            <a:ext cx="16764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223760" y="6010868"/>
            <a:ext cx="16764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170678" y="3411893"/>
            <a:ext cx="1923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จะได้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Public/Private</a:t>
            </a:r>
            <a:b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route table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925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93" y="232870"/>
            <a:ext cx="3159356" cy="1812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241" y="2739525"/>
            <a:ext cx="10542289" cy="19439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4250" y="4683493"/>
            <a:ext cx="1034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อนุญาตให้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traffic 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ขาเข้าที่เป็น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protocol 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แบบ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HTTP (port 80) 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ที่มาจาก 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source (IP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addr</a:t>
            </a:r>
            <a:r>
              <a:rPr lang="en-US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 </a:t>
            </a:r>
            <a:r>
              <a:rPr lang="th-TH" dirty="0" smtClean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ใดใดก็ได้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387727" y="2045615"/>
            <a:ext cx="397744" cy="69391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6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042133"/>
            <a:ext cx="2538413" cy="520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82" y="317182"/>
            <a:ext cx="1743075" cy="2200275"/>
          </a:xfrm>
          <a:prstGeom prst="rect">
            <a:avLst/>
          </a:prstGeom>
        </p:spPr>
      </p:pic>
      <p:cxnSp>
        <p:nvCxnSpPr>
          <p:cNvPr id="8" name="Straight Arrow Connector 7"/>
          <p:cNvCxnSpPr>
            <a:endCxn id="5" idx="0"/>
          </p:cNvCxnSpPr>
          <p:nvPr/>
        </p:nvCxnSpPr>
        <p:spPr>
          <a:xfrm>
            <a:off x="1151074" y="1219200"/>
            <a:ext cx="727733" cy="2822933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7103" y="258305"/>
            <a:ext cx="8515350" cy="231457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2060257" y="1415592"/>
            <a:ext cx="1952943" cy="2626541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703" y="3340894"/>
            <a:ext cx="7296150" cy="3409950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stCxn id="11" idx="2"/>
          </p:cNvCxnSpPr>
          <p:nvPr/>
        </p:nvCxnSpPr>
        <p:spPr>
          <a:xfrm flipH="1">
            <a:off x="7630160" y="2572880"/>
            <a:ext cx="114618" cy="768014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7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434</Words>
  <Application>Microsoft Office PowerPoint</Application>
  <PresentationFormat>Widescreen</PresentationFormat>
  <Paragraphs>73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Cordia New</vt:lpstr>
      <vt:lpstr>Kanit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ชัชวิทย์ อาภรณ์เทวัญ</dc:creator>
  <cp:lastModifiedBy>Microsoft account</cp:lastModifiedBy>
  <cp:revision>110</cp:revision>
  <dcterms:created xsi:type="dcterms:W3CDTF">2021-08-16T09:07:53Z</dcterms:created>
  <dcterms:modified xsi:type="dcterms:W3CDTF">2023-10-02T07:27:17Z</dcterms:modified>
</cp:coreProperties>
</file>