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2" r:id="rId3"/>
    <p:sldId id="257" r:id="rId4"/>
    <p:sldId id="263" r:id="rId5"/>
    <p:sldId id="264" r:id="rId6"/>
    <p:sldId id="266" r:id="rId7"/>
    <p:sldId id="265" r:id="rId8"/>
    <p:sldId id="258" r:id="rId9"/>
    <p:sldId id="259" r:id="rId10"/>
    <p:sldId id="260" r:id="rId11"/>
    <p:sldId id="261" r:id="rId12"/>
    <p:sldId id="262" r:id="rId13"/>
    <p:sldId id="267" r:id="rId14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1" autoAdjust="0"/>
    <p:restoredTop sz="94660"/>
  </p:normalViewPr>
  <p:slideViewPr>
    <p:cSldViewPr>
      <p:cViewPr varScale="1">
        <p:scale>
          <a:sx n="101" d="100"/>
          <a:sy n="101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72" cy="5110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088" y="0"/>
            <a:ext cx="3076672" cy="5110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FB1A8-FB00-4529-A92A-0056FD1C383F}" type="datetimeFigureOut">
              <a:rPr lang="th-TH" smtClean="0"/>
              <a:pPr/>
              <a:t>23/11/67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1" y="4861783"/>
            <a:ext cx="5678824" cy="4604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69"/>
            <a:ext cx="3076672" cy="511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088" y="9721869"/>
            <a:ext cx="3076672" cy="511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050A8-02FE-40A6-99A9-E7960E56398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621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anit" panose="00000500000000000000" pitchFamily="2" charset="-34"/>
                <a:cs typeface="Kanit" panose="00000500000000000000" pitchFamily="2" charset="-34"/>
              </a:rPr>
              <a:t>Protection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838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Kanit" panose="00000500000000000000" pitchFamily="2" charset="-34"/>
                <a:cs typeface="Kanit" panose="00000500000000000000" pitchFamily="2" charset="-34"/>
              </a:rPr>
              <a:t>The processes in an operating system must be protected from one another’s activities.</a:t>
            </a:r>
          </a:p>
        </p:txBody>
      </p:sp>
      <p:sp>
        <p:nvSpPr>
          <p:cNvPr id="14338" name="AutoShape 2" descr="http://i1.squidoocdn.com/resize/squidoo_images/590/draft_lens2391821module13589027photo_1232761952the_matrix_revolution_agent_smith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4340" name="AutoShape 4" descr="http://i1.squidoocdn.com/resize/squidoo_images/590/draft_lens2391821module13589027photo_1232761952the_matrix_revolution_agent_smith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4342" name="AutoShape 6" descr="http://i1.squidoocdn.com/resize/squidoo_images/590/draft_lens2391821module13589027photo_1232761952the_matrix_revolution_agent_smith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4345" name="AutoShape 9" descr="http://www.google.co.th/url?source=imglanding&amp;ct=img&amp;q=http://i2.squidoocdn.com/resize/squidoo_images/590/draft_lens2391821module13589028photo_1232823804NeoVsSmith_the_matrix.jpg&amp;sa=X&amp;ei=v59nTvCEHdDRrQelpOHUCg&amp;ved=0CAcQ8wc&amp;usg=AFQjCNE3eJ-7DBoYvuEs7FPlzIAifUya1w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26" name="Picture 2" descr="What is the Windows multi-user mode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" y="1757680"/>
            <a:ext cx="4876800" cy="464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1940" y="1757680"/>
            <a:ext cx="35534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Multi-users</a:t>
            </a:r>
          </a:p>
          <a:p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ป้องกันระหว่าง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user</a:t>
            </a:r>
          </a:p>
          <a:p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Multi-processes</a:t>
            </a:r>
            <a:b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ป้องกันระหว่าง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process</a:t>
            </a: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7F79B4E2-59AF-A721-7E21-113246117B76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>
                <a:solidFill>
                  <a:srgbClr val="FF0000"/>
                </a:solidFill>
              </a:rPr>
              <a:t>แก้ไขครั้งล่าสุดเมื่อวันที่ </a:t>
            </a:r>
            <a:r>
              <a:rPr lang="en-US" dirty="0">
                <a:solidFill>
                  <a:srgbClr val="FF0000"/>
                </a:solidFill>
              </a:rPr>
              <a:t>23 </a:t>
            </a:r>
            <a:r>
              <a:rPr lang="th-TH" dirty="0">
                <a:solidFill>
                  <a:srgbClr val="FF0000"/>
                </a:solidFill>
              </a:rPr>
              <a:t>พฤศจิกายน </a:t>
            </a:r>
            <a:r>
              <a:rPr lang="en-US" dirty="0">
                <a:solidFill>
                  <a:srgbClr val="FF0000"/>
                </a:solidFill>
              </a:rPr>
              <a:t>2567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52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anit" panose="00000500000000000000" pitchFamily="2" charset="-34"/>
                <a:cs typeface="Kanit" panose="00000500000000000000" pitchFamily="2" charset="-34"/>
              </a:rPr>
              <a:t>Access Matrix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49520" y="1143000"/>
            <a:ext cx="4094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User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D2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สามารถให้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read access</a:t>
            </a:r>
          </a:p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กับ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user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domain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อื่นได้</a:t>
            </a:r>
          </a:p>
          <a:p>
            <a:endParaRPr lang="th-TH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เช่น ใน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DBMS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ให้สิทธิ์นาย ก อ่าน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db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ได้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แต่นาย ก เอาสิทธิ์นี้ไปมอบให้คนอื่นต่อไม่ได้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4846320" cy="4191000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3472468" y="2590800"/>
            <a:ext cx="261331" cy="391885"/>
          </a:xfrm>
          <a:custGeom>
            <a:avLst/>
            <a:gdLst>
              <a:gd name="connsiteX0" fmla="*/ 134710 w 261331"/>
              <a:gd name="connsiteY0" fmla="*/ 0 h 391885"/>
              <a:gd name="connsiteX1" fmla="*/ 257175 w 261331"/>
              <a:gd name="connsiteY1" fmla="*/ 167368 h 391885"/>
              <a:gd name="connsiteX2" fmla="*/ 0 w 261331"/>
              <a:gd name="connsiteY2" fmla="*/ 391885 h 39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331" h="391885">
                <a:moveTo>
                  <a:pt x="134710" y="0"/>
                </a:moveTo>
                <a:cubicBezTo>
                  <a:pt x="207168" y="51027"/>
                  <a:pt x="279627" y="102054"/>
                  <a:pt x="257175" y="167368"/>
                </a:cubicBezTo>
                <a:cubicBezTo>
                  <a:pt x="234723" y="232682"/>
                  <a:pt x="117361" y="312283"/>
                  <a:pt x="0" y="391885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52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anit" panose="00000500000000000000" pitchFamily="2" charset="-34"/>
                <a:cs typeface="Kanit" panose="00000500000000000000" pitchFamily="2" charset="-34"/>
              </a:rPr>
              <a:t>Access Matrix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2914" y="3747908"/>
            <a:ext cx="3721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User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ใน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</a:t>
            </a:r>
            <a:r>
              <a:rPr lang="en-US" sz="2000" baseline="-25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เป็นเจ้าของ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</a:t>
            </a:r>
            <a:r>
              <a:rPr lang="en-US" sz="2000" baseline="-25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</a:t>
            </a:r>
          </a:p>
          <a:p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สามารถแก้ไข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access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ของ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</a:t>
            </a:r>
            <a:r>
              <a:rPr lang="en-US" sz="2000" baseline="-25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ได้</a:t>
            </a:r>
            <a:b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 แก้ได้ทั้ง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column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ของ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</a:t>
            </a:r>
            <a:r>
              <a:rPr lang="en-US" sz="2000" baseline="-25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</a:t>
            </a:r>
            <a:endParaRPr lang="th-TH" sz="2000" baseline="-25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81075"/>
            <a:ext cx="5041914" cy="54959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0" y="3810001"/>
            <a:ext cx="1143000" cy="25908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33363" algn="l"/>
              </a:tabLst>
            </a:pP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-	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สร้าง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Access Matrix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สำหรับแอปพลิเคชัน</a:t>
            </a:r>
            <a:endParaRPr lang="en-US" sz="2000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>
              <a:tabLst>
                <a:tab pos="233363" algn="l"/>
              </a:tabLst>
            </a:pP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-	DBMS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เป็นตัวอย่างที่ดี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B9F9F1-895F-AA57-7F52-3A08DD7EC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55790"/>
            <a:ext cx="4669851" cy="1624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634323-E576-C0CD-1F5A-09C8B5C6D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538" y="1055790"/>
            <a:ext cx="3943349" cy="48116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1C401E-D490-CCA8-3A79-C0195D07C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04" y="350280"/>
            <a:ext cx="7521592" cy="27739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91B4EF-1033-8645-1C08-DCB26355D174}"/>
              </a:ext>
            </a:extLst>
          </p:cNvPr>
          <p:cNvSpPr/>
          <p:nvPr/>
        </p:nvSpPr>
        <p:spPr>
          <a:xfrm>
            <a:off x="811204" y="762000"/>
            <a:ext cx="3529674" cy="2362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22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36561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7737E6-D1CA-E7DC-CC1D-C2532E864634}"/>
              </a:ext>
            </a:extLst>
          </p:cNvPr>
          <p:cNvSpPr txBox="1"/>
          <p:nvPr/>
        </p:nvSpPr>
        <p:spPr>
          <a:xfrm>
            <a:off x="6477000" y="1751873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สิทธิ์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D5810B-29F9-DB14-B97C-9D5C3693F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787" y="6225485"/>
            <a:ext cx="7308213" cy="6325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8CBF33-19EF-B0CF-C04A-54B468087A85}"/>
              </a:ext>
            </a:extLst>
          </p:cNvPr>
          <p:cNvSpPr txBox="1"/>
          <p:nvPr/>
        </p:nvSpPr>
        <p:spPr>
          <a:xfrm>
            <a:off x="6858000" y="134849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97895B-BF3C-7B23-844F-E6E5E0334109}"/>
              </a:ext>
            </a:extLst>
          </p:cNvPr>
          <p:cNvSpPr txBox="1"/>
          <p:nvPr/>
        </p:nvSpPr>
        <p:spPr>
          <a:xfrm>
            <a:off x="1676400" y="6096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547794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anit" panose="00000500000000000000" pitchFamily="2" charset="-34"/>
                <a:cs typeface="Kanit" panose="00000500000000000000" pitchFamily="2" charset="-34"/>
              </a:rPr>
              <a:t>Principle of least privilege</a:t>
            </a:r>
          </a:p>
        </p:txBody>
      </p:sp>
      <p:pic>
        <p:nvPicPr>
          <p:cNvPr id="28674" name="Picture 2" descr="http://www.google.co.th/url?source=imglanding&amp;ct=img&amp;q=http://www.thehousedesigners.com/images/plans/JFH/1003-01/1003-Pres-ML.jpg&amp;sa=X&amp;ei=L6FnTuynB8ftrAfZ-J38Cg&amp;ved=0CAcQ8wc&amp;usg=AFQjCNEvCJhcVzeZrrOgdBSBmEx_vUT1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5715000" cy="5791201"/>
          </a:xfrm>
          <a:prstGeom prst="rect">
            <a:avLst/>
          </a:prstGeom>
          <a:noFill/>
        </p:spPr>
      </p:pic>
      <p:sp>
        <p:nvSpPr>
          <p:cNvPr id="28676" name="AutoShape 4" descr="data:image/jpg;base64,/9j/4AAQSkZJRgABAQAAAQABAAD/2wCEAAkGBhAQEA8PEBAPDw8PDw8PDw8NDw8PEBAQFBAVFBQQFBQXHCYeFxkjGRQUIC8gIycpLCwsFR4xNTAqNSYrLCkBCQoKDgwOGg8PGiwkHyIqKi8pLCwsLCkpLCwsLC8sLCwpKSwsLCwpLCwsLCwsLCksLCksKSksKiwsLCksLSksKf/AABEIAMIBBAMBIgACEQEDEQH/xAAbAAACAgMBAAAAAAAAAAAAAAAAAQIFAwQGB//EAD4QAAIBAgMFBQYEBAQHAAAAAAECAAMRBAUxEiEiQVEGE2FxgTJCUpGhwSOx0eEUM2JyFSRj8ENTc4KisvH/xAAbAQACAwEBAQAAAAAAAAAAAAAAAQIDBQQGB//EAC4RAAIBAgQDBwQDAQAAAAAAAAABAgMRBBIhMQUTQTJRYXGBsfCRwdHhIjNCof/aAAwDAQACEQMRAD8ApgJICISU9GfPwEcLRgRkQhCOIQWhARxgKEcLRCFHCMCMC2ydPZ87zt8pobX9q2J8TyE5XK8MeFQLsbADxM7gFcPRud+yN/8AUx5fOeZm1OrKfQ+kUYOjh6dLrZGXGY5aQu29j7KjU/tOfxmPaobubLyUaD9ZhqVnqMWO9jvJ5AdBMqYXnqep/wB7pS5SqPwNGlRjSV3ua5UtuAsOp1mOoCutx46ibLnZMx1sQCIOkmWObNb+M2dx1kXxl5S5nV2DcHdy/Sa/+J7tes59U7MscU1c3swxV7g//PGUeJxVtdZHE42/OVWJxN5JRuQc8qsZauM3npK7E4gmRq1bC97Ac5SY/Mb8K6cz1/adEYpbnFObm7Iy4zNAu5d7deQ/WYKPaPEIuyHsP7VuPW0rGaTp0t1+UtjOSd07FFSlTlG00n5m+M7xOorOfUS3yjtTUvaqNtfiAAYfrKCjh2J4VJ8o6lKpSYEgqD7N+ctjWqRd02cdXCUKiyuK9mei4XGpUHCfQixmxOe7M5glS6mwqAbhyI6idDNqjNzhmZ43G0I0KzhG9vERhHCXHGRhHCAGKSEUcCY4QEcCIWjhGBAQoR2hAQQhHaACmSgt2UeIkLTfyPLGxFZKY3D2nb4UGp+3mZCo7Qb8C/DxzVYrxXudp2Wy8bPfEdQl/q32+cuMXhhVqUaZPCNuqw67NgB82+kz0aYVVVRZVAAHQAbpoZri+4ehiPcRilW3KnUABb0IUzzuVKNj6GpuU7mfH5YoYOBZSACBu3jT6flK/HOFWw05y4xmJDKRqGG4jx0InFZhimRijneNDyI5EQlodFBuWjexLFYkSkxeY20MxY3MeV5Q5hmQAJJsBzMqzXO7RI2cyzMMpv1FvOVTYogWmKiC522uFG9VOp8TIYh98i1dkHOyG2ImtWrBQSxsJhxOMVNTduSj79JU18Q1Q3PoBoJbGBwVat9ELHY0ueijQfcyvdpc4XK9vcRuMeM7KVkG2gNRNTYcS+Y5jxEbg9yMaqtYqKFEsZtmnoo9T9pko0tkbtdJt4fDAcTbgOslGJXKRPAqUG0bbus0Mfi++e97AblHQTJjcWX4V3L+chh8FflJ+BWl1ZtZbhnR0qLqpBt1HOd0rAi45zncly9+nB1P2nQ06QUWE08HGUU+5nmeMVKc5JJ/yXzUlC0ITuMEUI7QgMxxgQjtAkElEBHAiFoQjtAQoRxwEEIQgACejdlMm/h6O0w/Fq2Z+qj3U/3zPhOZ7IZN31XvHH4dIg79GfVV+/ynoMz8XV/wvU9HwjC2XPl6fkleauOpB1ZWF1YEEeBmzea+I0meehucqmZPhfwat2pD+TV1sPgbpKnP8xSoPaFx7JXeR+06DNqG0CCLjxnB5vl2zcrcDoCbSDjZWL4z1zbMo8wzApcHjbkqHf5npK2mHdg9Tfb2V91f38ZBsSeJlpjZDEBifatztNLEZhUO6+yOii31lKg2dTxCRbYnMFQWJ39BvMqcTmrNuXhHXn+00tkk9Znw2X1KjFUA3W2ib2HhLFFI5Z1XI1VosTdbnmQd9/WXGT5d3h03j2lOolrk+TEOKdVQGYEoRvVrajznUHs2d1Sluqpp0cfA3gZLxRS2amWZJa26dHhMuA5TNlKLURXAtyKnVWGqnxBlvSw9parNXRW7nLZt2FpV7vTApVdbgcDH+ofcfWec51k2Jw77FdCu/gI302HVW5/nPeUpSOMyynWQ06qLURtVYX9R0PiINDTPBsvyo1Gsov1J0E6TB5Iib24j9J1uL7FdwpOGBZNSp3uPX3pSkW13TRw1KnlvuzzfEsZiFNw7Mff1EBaEcRnaYIWihAmAwhFeEAFaOAjgNgIR2gIxAIRwiEEI4oCCZcNh2qOtNRdnIVR4mYxOz7F5Psg4lhva60r8l0LeunzldWoqcbnXhMO8RVUFt18jocqy9aFJKS+6N5+Jjq024XivMVtt3Z7eMVFKK2Q7zDVmS8g8RIqsYl5xfaykRSIX2qjLSXzY2v8AK872tTnN55hb1cIOXfMfUU2IkZ6RHHc4TFZBZQqjcoAEq37Lsx3z1OrloPKYf8LHSSyizHA4LsoBym9hMtXDVH7xSKdQhlqAEhWtYq1tNJ21PLgOU2qeDHSJx7gzHLYegtetR7oEpRYu9SxC32SAoJ11nUUsLNqnhwNBM60oRVtxN3KbDYfu8Uyj2K6d5b/UU2b5giXK05o4tf8AM4Uc7Vz6bA/aWoWKHVeP7G+hBUkwsmFjAkyJHZlZmvZ+lXBPsVPjUa/3DnLa0LSUZOLuiFSnGpHLNXR5pmOXvQc03G/UEaMORE1Z1fbnZ/B+Lj89nd95yk2KM3OCkzxmMoxo1pQjsRgY5Eyw5RQhaECRIRxSQEZEVo44QIijhCABHDdJKBAaRvZHlZxFZU3hRxVD0Qa+p09Z6XTQKAoAAUAADQAaCVXZvKP4eiLi1SpZn8Oi+n5ky2mRiKvMlpsj2PDsLyKd32nv+BmKBhOY0QkGEcDADBUWU2f0rLTrf8iqlRv7PZb6H6S8YSsz3Ed3Qc2BLDYFxdQW3XbwEhUtkdxx3J90Dv16GR7jwmXL8OEpU0DbYVFAa99rdreZ9iTTuhM1RRklpTPsR7MYjGtOSCzJszUzPGd1TLAXckJTXmzncB/vpE2oq7Glc1MOO8xdRx7NCmKQ/vY7TfIBRLYCa2V4HuqYUm7G7VG+J23sfnNu0jTTS13Y5biAjtJWhaTEKQq1QoLMbBQST0AmS05jtlmuyooKd78T25LyHr9pOnBzkoooxFZUKbm+hzWb5ga9Vqh00UdFGgmleEDNpJJWR4ec3OTlLdiMRjMjGJChCECRkjitHGVkhEYQtAQCPZgFkgsB2FszoeyGT95U75xwUjuB0apy+WvylNhMK1V1prvZiAP18p6VgMEtGmlJdFGvU82PiTOTE1cscq3Zr8MwnNqcyW0fc2YQhMo9WBijiMAFFHC0AIma2OrrTpu7+yBvGt+i+uk2pT4lxWrEG3cYbjqE6NVtcL5KN8hOVlpuOKuYMBfDpSp7N6uIqF+6BstNDva3QKPrLo2+crsqQ1GfFNu7zhpA+5RB3ep1mCnhv4t3rMWWml0w5Rtk7jxVR6i3kJVCTjFJddvLv+d6JtXepcbMdpS0M4ek1RKoNSnTYKcQi7lJGlQDn1I3TMmPr1mc0BSNJSFDVNrjbUlSOWgk1Wi/Pu6kcjLGtUVFLMQqqLkk2AErcDSNeoMS4IRQRh0OoB1qkdTy6CZEyp6hDYlxU2TdaSDZpA9SDvY+csgI7Obu9F83DRbBaFo4SwiEIQgBgxuLWlTao2ignz6CeZ4zFtVd6jasSfLw+U6Dtlmu0woKeFN7+Lch6feczNTC08scz6nluK4nmVOXHaPv+hRRmIzrMcRkTHeKBJCvCEIDM0dohHGVDBhACZAIEkrkBJKJPZljkWUmvVCn2F4qh/pvp66SEpKKuy2lSlOSjHdnQ9kco2E79hxVBanfknM+v5DxnRxIoAAG4DcANAOQkpizm5yuz2tCjGjBQj0CEIXkC8IQvCACijJiJgBpZtjjSThG1VchKS9XOnoNfSVrYT+XglN7/i4pxzBNyD4sfoJJcWGapjH/AJVINTw4+I3szjxJ3CbeX0u6pvWqkCo96tVugtuXyA3Tlb5kvD7fv2Leyvm/6MGfYoqgoU7hnVi2zqlFRxEeNtwmPL8FXelTPf8AdKVBVKVNDsr7o2jrutvkaNfZVsTURmq4ohKVIe1sWOwnhcbyZZZRhnp0aaPbaUW3G9he4F/AQis87vu8vL67g/4ong8EtJAgudSS2rE6k+My0qKqNlQFAvuUWG83MnCdKSWxVcUI4RgKEIRgE0s4zAUKTPz0QdWOk3ZwfarNe9q7Cm6UrqPFuZ+0to088rHFjcRyKTl1eiKWq5YlibliSSeZMhAmKbJ4x6iiMLxGAIURMIoEgvHIwgM2gZK3SCqJIjpGQSGpEe1EiRgSJNXGoJNtb7rCehZFlncUgCPxG4qh8fh9P1nP9k8p2n79hwobJfm/X0/OdiBM7FVbvIj0XC8NlXNl12HHIwBnEbZK0UV4QAIXhFAB3lXnNctsYZDZ619oj3KQ9pvXQec38RXWmjOxsqgsT4CUiVWVGxFv8ziyFoqfdX3F8gOIymrLTL9fL97E4rqZqdFatZaSC2HwlhYaNVA4V/7Rv85DPMYrN3RuaVPZqV9nVt/4dEeLH6Tb4cJh/iKj1qVWP5kma5yhv4dgT/mGYVy/+sDcDy5SqUZZXFb7v7L54kk1e5Id7Wq0Gai1KnSZn43TaJ2Co4R5y3E1svxgq0kqD3hcjo2hHzvNiX00krp3uVyfQcIoGWCCEIoAEIRM1hc7gOsYip7SZp3FE2PG/Cnh1b0nnxMs8/zI16zNfgXhQf0jn66yrM1sPTyR8WeQ4hiefV02W35FI3ki0iTOgzxXigYXgMRkSYyZEmBIIRQiGbyCZRIKJONiRKbGAwZq1Fprqxt4AcyfITXAnZdlsq7tO9YcdQcN/dT99flKK1TJG53YTDuvUS6dS5wmGWki019lRYfqfE6zNCEyG7nrkklZBCKEQwhCEAHFHFACnx57+suH/wCFStVxB5E6pT+58I8uHfVWxJ/lrelhx/T71T1P0E1c5wzrVARthMYVpVW+Fl5jxZbib2ZV+6ppRogCpUtSoqPd3b28gN85P9Ny6fF872W9El87yCuK9cuf5OFJAJ0arbibyUTHUxdbEoVo0+7pOLd/UYAlTuJRRv069Y8ctGjhWoGoqXpsoueJmIve2pufzm/llTao0mts3prw2tbdpaSSbeVvxdvYT0VzLh6C00VFFlQBQPATJeK8J0pW0KxwihGAXhCEACc92uzXu6fdKeOprbknP56fOXuIrqis7GyqCSfATzfM8Y1eq9Q8zuHReQnThqeeV3sjL4lieVSyx3l7GmTIEyRkbzVPJiIig0V4DAyJgYrwJCvFAxExEkOEjeKA7FuoktmCiTAuQBvJ3ARDSLDIMq76qLj8NLM/j0X1/Wd0JpZRl4oUlT3jxOerfoNJuiZNapnl4HrMFhuRTs93uSgzWFzy6wnNdo+0KKBRQ3LX7wgA7ABtssp1vzHSclSoqcczO+MXJ2RdUMyRiQeEg24t2/kD8J8D6Xm3Ob7OUzUO2d6ILKQdpfJCTtAdUa40nSRUpucbsJpJ2CEV4CWkRwiMLwA1czwXfUmTRtxRvhcG6n5ytGRValQVa9c7ezsBcPdAF5i537+cvIpXKlGTuySk1samEymjS3pTUNzduJz5sd824Qk4xUVZIi23uEIQkgCEIiYAOEU1sxxwo02qN7o3Dqx0EaV9ERk1FNvY5/thmmlBT0apb/xX7/KcmWmbE1y7M7G7MSSfEzBNelDJGx47FV3WqOX08iLSBMbGRMuOMLyJMciYDETEYRREkIxGBMRgTSFHIwiJF3aZcO+yyt8LBvkbyAjtEwWjuei4bELUVXU3VhcEflM04DA5jUoG6NuOqnep8x951eWZ/TrWU8FT4W0P9p5+Wsy6lCUNeh6jDY2FbR6Pu/BaTls57MVK+IZ1KohVbs3NrWO4ek6gRzjq0o1VaRoxk4u6NPKcD3NJafDw6lb8R67+c2yYGRqUwwKnQgg+Rk1HKrIi3d3Zzb4o16+1t1qVMXp4Woi3RqgPEW89LGXa40IaNKq4NaoCBsrYMQLk25TFgMvahdQ+1QCkqjC7ob3sDzGusocZVZKtDGVFbaepU2KfNaYS1NLdSTc+c5LypLM929fv+i6ylojroSnd6uHwxqllaoCatYVCbG+qKeXICbuX5itYHhZGW20lQEMt9PMToVRN2ejK3HqbcIQlhEIQhGAQhCIAiheBjALzjO1eZ95U7pTw0zv8X5/LT5zos8zLuKRYHjbhT+48/TWefs1zf1nZhad3mZjcTxFo8qPXcgwmMybuJjJmieblYTSBjMiYxAZGO8RMQxRQvETAkIyMZMjeImhRxQgMv4CMLJgQCwlWSCxiO8RJFvl3aF6dle9RPH2x5Hn6/OdLhMalVdpGDDn1B6Ecpwl5OhXam20jFWHMfl4iclTDqWq0NXD8QlT/AIz1X/Tv4Sjy7tIrWWrZD8Y9g+fw/lLtSDvE4ZRcXZm3TqwqK8GOYK+CR2RmFzTYsngba2meEg0nuWlbjsI9WrTQi1Cn+K17WdweFLdBrNLPcbtVFoA1BTQrUxNSiCWQe4N2m/efSX0rhlbJVNWk9hUa9am42lb+pTqD9JRUptrTq9fnzqTjLvEMb/D0g1er3gLKtNgnGwOlwNTrpN+hXV1DowZToVNwZzea1axq9+AFShVSjRSqps7vwtU+osfCXWVYE0UKswZmdnYqLLtMbkKOQipzbm420Xz8/QckrXN6EUBOkrAwiMIABheEpe0+Z91S2FPHUuPJeZ+0lCLk7Iqq1FSg5y6HOdoMz76qbHgS6p49W9T9pUOZkYTETvmzCKirI8ZXqSqScpbsiYi0kRIsJIpsRMgYzImAxGIx3kTAYGRMZMgYEkBkTGZExEwvCKEQzo1mUQhEyURNIrCEYmTjhCIkgnRdlahK1ASSFYbIJNhu5DlHCc2I7BocO/v9GXxhCEzj0YRwhACszwfhp/16P/uJYwhK49t+n3G9kKYMGxO3ck2qOBfkL6QhJPdAbEIQkhBOI7VH/MN4KlvDhhCdWF7foZfFP6fVfco6kBFCaZ5ZdpkTIvCEBmORMIRiIyMIREkIyBjhESRExQhAkRhCECZ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990600"/>
            <a:ext cx="2514600" cy="187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477000" y="3048000"/>
            <a:ext cx="2514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33363" algn="l"/>
              </a:tabLst>
            </a:pP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Process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 ล้างรถ</a:t>
            </a:r>
          </a:p>
          <a:p>
            <a:pPr>
              <a:tabLst>
                <a:tab pos="233363" algn="l"/>
              </a:tabLst>
            </a:pP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	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- Garage</a:t>
            </a:r>
            <a:b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Process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ทำอาหารเย็น</a:t>
            </a:r>
            <a:b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	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- Kitchen</a:t>
            </a:r>
          </a:p>
          <a:p>
            <a:pPr>
              <a:tabLst>
                <a:tab pos="233363" algn="l"/>
              </a:tabLst>
            </a:pP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	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- Dining</a:t>
            </a:r>
          </a:p>
          <a:p>
            <a:pPr>
              <a:tabLst>
                <a:tab pos="233363" algn="l"/>
              </a:tabLst>
            </a:pP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Process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ซักผ้า</a:t>
            </a:r>
          </a:p>
          <a:p>
            <a:pPr>
              <a:tabLst>
                <a:tab pos="233363" algn="l"/>
              </a:tabLst>
            </a:pP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	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- Laundry</a:t>
            </a:r>
            <a:endParaRPr lang="th-TH" sz="20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5475891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เช่น เวลา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open file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ก็ให้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permission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เท่าที่จะใช้จริง ๆ ว่าจะ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read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หรือ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write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เป็นต้น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anit" panose="00000500000000000000" pitchFamily="2" charset="-34"/>
                <a:cs typeface="Kanit" panose="00000500000000000000" pitchFamily="2" charset="-34"/>
              </a:rPr>
              <a:t>Compartmentalization</a:t>
            </a:r>
          </a:p>
        </p:txBody>
      </p:sp>
      <p:sp>
        <p:nvSpPr>
          <p:cNvPr id="28676" name="AutoShape 4" descr="data:image/jpg;base64,/9j/4AAQSkZJRgABAQAAAQABAAD/2wCEAAkGBhAQEA8PEBAPDw8PDw8PDw8NDw8PEBAQFBAVFBQQFBQXHCYeFxkjGRQUIC8gIycpLCwsFR4xNTAqNSYrLCkBCQoKDgwOGg8PGiwkHyIqKi8pLCwsLCkpLCwsLC8sLCwpKSwsLCwpLCwsLCwsLCksLCksKSksKiwsLCksLSksKf/AABEIAMIBBAMBIgACEQEDEQH/xAAbAAACAgMBAAAAAAAAAAAAAAAAAQIFAwQGB//EAD4QAAIBAgMFBQYEBAQHAAAAAAECAAMRBAUxEiEiQVEGE2FxgTJCUpGhwSOx0eEUM2JyFSRj8ENTc4KisvH/xAAbAQACAwEBAQAAAAAAAAAAAAAAAQIDBQQGB//EAC4RAAIBAgQDBwQDAQAAAAAAAAABAgMRBBIhMQUTQTJRYXGBsfCRwdHhIjNCof/aAAwDAQACEQMRAD8ApgJICISU9GfPwEcLRgRkQhCOIQWhARxgKEcLRCFHCMCMC2ydPZ87zt8pobX9q2J8TyE5XK8MeFQLsbADxM7gFcPRud+yN/8AUx5fOeZm1OrKfQ+kUYOjh6dLrZGXGY5aQu29j7KjU/tOfxmPaobubLyUaD9ZhqVnqMWO9jvJ5AdBMqYXnqep/wB7pS5SqPwNGlRjSV3ua5UtuAsOp1mOoCutx46ibLnZMx1sQCIOkmWObNb+M2dx1kXxl5S5nV2DcHdy/Sa/+J7tes59U7MscU1c3swxV7g//PGUeJxVtdZHE42/OVWJxN5JRuQc8qsZauM3npK7E4gmRq1bC97Ac5SY/Mb8K6cz1/adEYpbnFObm7Iy4zNAu5d7deQ/WYKPaPEIuyHsP7VuPW0rGaTp0t1+UtjOSd07FFSlTlG00n5m+M7xOorOfUS3yjtTUvaqNtfiAAYfrKCjh2J4VJ8o6lKpSYEgqD7N+ctjWqRd02cdXCUKiyuK9mei4XGpUHCfQixmxOe7M5glS6mwqAbhyI6idDNqjNzhmZ43G0I0KzhG9vERhHCXHGRhHCAGKSEUcCY4QEcCIWjhGBAQoR2hAQQhHaACmSgt2UeIkLTfyPLGxFZKY3D2nb4UGp+3mZCo7Qb8C/DxzVYrxXudp2Wy8bPfEdQl/q32+cuMXhhVqUaZPCNuqw67NgB82+kz0aYVVVRZVAAHQAbpoZri+4ehiPcRilW3KnUABb0IUzzuVKNj6GpuU7mfH5YoYOBZSACBu3jT6flK/HOFWw05y4xmJDKRqGG4jx0InFZhimRijneNDyI5EQlodFBuWjexLFYkSkxeY20MxY3MeV5Q5hmQAJJsBzMqzXO7RI2cyzMMpv1FvOVTYogWmKiC522uFG9VOp8TIYh98i1dkHOyG2ImtWrBQSxsJhxOMVNTduSj79JU18Q1Q3PoBoJbGBwVat9ELHY0ueijQfcyvdpc4XK9vcRuMeM7KVkG2gNRNTYcS+Y5jxEbg9yMaqtYqKFEsZtmnoo9T9pko0tkbtdJt4fDAcTbgOslGJXKRPAqUG0bbus0Mfi++e97AblHQTJjcWX4V3L+chh8FflJ+BWl1ZtZbhnR0qLqpBt1HOd0rAi45zncly9+nB1P2nQ06QUWE08HGUU+5nmeMVKc5JJ/yXzUlC0ITuMEUI7QgMxxgQjtAkElEBHAiFoQjtAQoRxwEEIQgACejdlMm/h6O0w/Fq2Z+qj3U/3zPhOZ7IZN31XvHH4dIg79GfVV+/ynoMz8XV/wvU9HwjC2XPl6fkleauOpB1ZWF1YEEeBmzea+I0meehucqmZPhfwat2pD+TV1sPgbpKnP8xSoPaFx7JXeR+06DNqG0CCLjxnB5vl2zcrcDoCbSDjZWL4z1zbMo8wzApcHjbkqHf5npK2mHdg9Tfb2V91f38ZBsSeJlpjZDEBifatztNLEZhUO6+yOii31lKg2dTxCRbYnMFQWJ39BvMqcTmrNuXhHXn+00tkk9Znw2X1KjFUA3W2ib2HhLFFI5Z1XI1VosTdbnmQd9/WXGT5d3h03j2lOolrk+TEOKdVQGYEoRvVrajznUHs2d1Sluqpp0cfA3gZLxRS2amWZJa26dHhMuA5TNlKLURXAtyKnVWGqnxBlvSw9parNXRW7nLZt2FpV7vTApVdbgcDH+ofcfWec51k2Jw77FdCu/gI302HVW5/nPeUpSOMyynWQ06qLURtVYX9R0PiINDTPBsvyo1Gsov1J0E6TB5Iib24j9J1uL7FdwpOGBZNSp3uPX3pSkW13TRw1KnlvuzzfEsZiFNw7Mff1EBaEcRnaYIWihAmAwhFeEAFaOAjgNgIR2gIxAIRwiEEI4oCCZcNh2qOtNRdnIVR4mYxOz7F5Psg4lhva60r8l0LeunzldWoqcbnXhMO8RVUFt18jocqy9aFJKS+6N5+Jjq024XivMVtt3Z7eMVFKK2Q7zDVmS8g8RIqsYl5xfaykRSIX2qjLSXzY2v8AK872tTnN55hb1cIOXfMfUU2IkZ6RHHc4TFZBZQqjcoAEq37Lsx3z1OrloPKYf8LHSSyizHA4LsoBym9hMtXDVH7xSKdQhlqAEhWtYq1tNJ21PLgOU2qeDHSJx7gzHLYegtetR7oEpRYu9SxC32SAoJ11nUUsLNqnhwNBM60oRVtxN3KbDYfu8Uyj2K6d5b/UU2b5giXK05o4tf8AM4Uc7Vz6bA/aWoWKHVeP7G+hBUkwsmFjAkyJHZlZmvZ+lXBPsVPjUa/3DnLa0LSUZOLuiFSnGpHLNXR5pmOXvQc03G/UEaMORE1Z1fbnZ/B+Lj89nd95yk2KM3OCkzxmMoxo1pQjsRgY5Eyw5RQhaECRIRxSQEZEVo44QIijhCABHDdJKBAaRvZHlZxFZU3hRxVD0Qa+p09Z6XTQKAoAAUAADQAaCVXZvKP4eiLi1SpZn8Oi+n5ky2mRiKvMlpsj2PDsLyKd32nv+BmKBhOY0QkGEcDADBUWU2f0rLTrf8iqlRv7PZb6H6S8YSsz3Ed3Qc2BLDYFxdQW3XbwEhUtkdxx3J90Dv16GR7jwmXL8OEpU0DbYVFAa99rdreZ9iTTuhM1RRklpTPsR7MYjGtOSCzJszUzPGd1TLAXckJTXmzncB/vpE2oq7Glc1MOO8xdRx7NCmKQ/vY7TfIBRLYCa2V4HuqYUm7G7VG+J23sfnNu0jTTS13Y5biAjtJWhaTEKQq1QoLMbBQST0AmS05jtlmuyooKd78T25LyHr9pOnBzkoooxFZUKbm+hzWb5ga9Vqh00UdFGgmleEDNpJJWR4ec3OTlLdiMRjMjGJChCECRkjitHGVkhEYQtAQCPZgFkgsB2FszoeyGT95U75xwUjuB0apy+WvylNhMK1V1prvZiAP18p6VgMEtGmlJdFGvU82PiTOTE1cscq3Zr8MwnNqcyW0fc2YQhMo9WBijiMAFFHC0AIma2OrrTpu7+yBvGt+i+uk2pT4lxWrEG3cYbjqE6NVtcL5KN8hOVlpuOKuYMBfDpSp7N6uIqF+6BstNDva3QKPrLo2+crsqQ1GfFNu7zhpA+5RB3ep1mCnhv4t3rMWWml0w5Rtk7jxVR6i3kJVCTjFJddvLv+d6JtXepcbMdpS0M4ek1RKoNSnTYKcQi7lJGlQDn1I3TMmPr1mc0BSNJSFDVNrjbUlSOWgk1Wi/Pu6kcjLGtUVFLMQqqLkk2AErcDSNeoMS4IRQRh0OoB1qkdTy6CZEyp6hDYlxU2TdaSDZpA9SDvY+csgI7Obu9F83DRbBaFo4SwiEIQgBgxuLWlTao2ignz6CeZ4zFtVd6jasSfLw+U6Dtlmu0woKeFN7+Lch6feczNTC08scz6nluK4nmVOXHaPv+hRRmIzrMcRkTHeKBJCvCEIDM0dohHGVDBhACZAIEkrkBJKJPZljkWUmvVCn2F4qh/pvp66SEpKKuy2lSlOSjHdnQ9kco2E79hxVBanfknM+v5DxnRxIoAAG4DcANAOQkpizm5yuz2tCjGjBQj0CEIXkC8IQvCACijJiJgBpZtjjSThG1VchKS9XOnoNfSVrYT+XglN7/i4pxzBNyD4sfoJJcWGapjH/AJVINTw4+I3szjxJ3CbeX0u6pvWqkCo96tVugtuXyA3Tlb5kvD7fv2Leyvm/6MGfYoqgoU7hnVi2zqlFRxEeNtwmPL8FXelTPf8AdKVBVKVNDsr7o2jrutvkaNfZVsTURmq4ohKVIe1sWOwnhcbyZZZRhnp0aaPbaUW3G9he4F/AQis87vu8vL67g/4ong8EtJAgudSS2rE6k+My0qKqNlQFAvuUWG83MnCdKSWxVcUI4RgKEIRgE0s4zAUKTPz0QdWOk3ZwfarNe9q7Cm6UrqPFuZ+0to088rHFjcRyKTl1eiKWq5YlibliSSeZMhAmKbJ4x6iiMLxGAIURMIoEgvHIwgM2gZK3SCqJIjpGQSGpEe1EiRgSJNXGoJNtb7rCehZFlncUgCPxG4qh8fh9P1nP9k8p2n79hwobJfm/X0/OdiBM7FVbvIj0XC8NlXNl12HHIwBnEbZK0UV4QAIXhFAB3lXnNctsYZDZ619oj3KQ9pvXQec38RXWmjOxsqgsT4CUiVWVGxFv8ziyFoqfdX3F8gOIymrLTL9fL97E4rqZqdFatZaSC2HwlhYaNVA4V/7Rv85DPMYrN3RuaVPZqV9nVt/4dEeLH6Tb4cJh/iKj1qVWP5kma5yhv4dgT/mGYVy/+sDcDy5SqUZZXFb7v7L54kk1e5Id7Wq0Gai1KnSZn43TaJ2Co4R5y3E1svxgq0kqD3hcjo2hHzvNiX00krp3uVyfQcIoGWCCEIoAEIRM1hc7gOsYip7SZp3FE2PG/Cnh1b0nnxMs8/zI16zNfgXhQf0jn66yrM1sPTyR8WeQ4hiefV02W35FI3ki0iTOgzxXigYXgMRkSYyZEmBIIRQiGbyCZRIKJONiRKbGAwZq1Fprqxt4AcyfITXAnZdlsq7tO9YcdQcN/dT99flKK1TJG53YTDuvUS6dS5wmGWki019lRYfqfE6zNCEyG7nrkklZBCKEQwhCEAHFHFACnx57+suH/wCFStVxB5E6pT+58I8uHfVWxJ/lrelhx/T71T1P0E1c5wzrVARthMYVpVW+Fl5jxZbib2ZV+6ppRogCpUtSoqPd3b28gN85P9Ny6fF872W9El87yCuK9cuf5OFJAJ0arbibyUTHUxdbEoVo0+7pOLd/UYAlTuJRRv069Y8ctGjhWoGoqXpsoueJmIve2pufzm/llTao0mts3prw2tbdpaSSbeVvxdvYT0VzLh6C00VFFlQBQPATJeK8J0pW0KxwihGAXhCEACc92uzXu6fdKeOprbknP56fOXuIrqis7GyqCSfATzfM8Y1eq9Q8zuHReQnThqeeV3sjL4lieVSyx3l7GmTIEyRkbzVPJiIig0V4DAyJgYrwJCvFAxExEkOEjeKA7FuoktmCiTAuQBvJ3ARDSLDIMq76qLj8NLM/j0X1/Wd0JpZRl4oUlT3jxOerfoNJuiZNapnl4HrMFhuRTs93uSgzWFzy6wnNdo+0KKBRQ3LX7wgA7ABtssp1vzHSclSoqcczO+MXJ2RdUMyRiQeEg24t2/kD8J8D6Xm3Ob7OUzUO2d6ILKQdpfJCTtAdUa40nSRUpucbsJpJ2CEV4CWkRwiMLwA1czwXfUmTRtxRvhcG6n5ytGRValQVa9c7ezsBcPdAF5i537+cvIpXKlGTuySk1samEymjS3pTUNzduJz5sd824Qk4xUVZIi23uEIQkgCEIiYAOEU1sxxwo02qN7o3Dqx0EaV9ERk1FNvY5/thmmlBT0apb/xX7/KcmWmbE1y7M7G7MSSfEzBNelDJGx47FV3WqOX08iLSBMbGRMuOMLyJMciYDETEYRREkIxGBMRgTSFHIwiJF3aZcO+yyt8LBvkbyAjtEwWjuei4bELUVXU3VhcEflM04DA5jUoG6NuOqnep8x951eWZ/TrWU8FT4W0P9p5+Wsy6lCUNeh6jDY2FbR6Pu/BaTls57MVK+IZ1KohVbs3NrWO4ek6gRzjq0o1VaRoxk4u6NPKcD3NJafDw6lb8R67+c2yYGRqUwwKnQgg+Rk1HKrIi3d3Zzb4o16+1t1qVMXp4Woi3RqgPEW89LGXa40IaNKq4NaoCBsrYMQLk25TFgMvahdQ+1QCkqjC7ob3sDzGusocZVZKtDGVFbaepU2KfNaYS1NLdSTc+c5LypLM929fv+i6ylojroSnd6uHwxqllaoCatYVCbG+qKeXICbuX5itYHhZGW20lQEMt9PMToVRN2ejK3HqbcIQlhEIQhGAQhCIAiheBjALzjO1eZ95U7pTw0zv8X5/LT5zos8zLuKRYHjbhT+48/TWefs1zf1nZhad3mZjcTxFo8qPXcgwmMybuJjJmieblYTSBjMiYxAZGO8RMQxRQvETAkIyMZMjeImhRxQgMv4CMLJgQCwlWSCxiO8RJFvl3aF6dle9RPH2x5Hn6/OdLhMalVdpGDDn1B6Ecpwl5OhXam20jFWHMfl4iclTDqWq0NXD8QlT/AIz1X/Tv4Sjy7tIrWWrZD8Y9g+fw/lLtSDvE4ZRcXZm3TqwqK8GOYK+CR2RmFzTYsngba2meEg0nuWlbjsI9WrTQi1Cn+K17WdweFLdBrNLPcbtVFoA1BTQrUxNSiCWQe4N2m/efSX0rhlbJVNWk9hUa9am42lb+pTqD9JRUptrTq9fnzqTjLvEMb/D0g1er3gLKtNgnGwOlwNTrpN+hXV1DowZToVNwZzea1axq9+AFShVSjRSqps7vwtU+osfCXWVYE0UKswZmdnYqLLtMbkKOQipzbm420Xz8/QckrXN6EUBOkrAwiMIABheEpe0+Z91S2FPHUuPJeZ+0lCLk7Iqq1FSg5y6HOdoMz76qbHgS6p49W9T9pUOZkYTETvmzCKirI8ZXqSqScpbsiYi0kRIsJIpsRMgYzImAxGIx3kTAYGRMZMgYEkBkTGZExEwvCKEQzo1mUQhEyURNIrCEYmTjhCIkgnRdlahK1ASSFYbIJNhu5DlHCc2I7BocO/v9GXxhCEzj0YRwhACszwfhp/16P/uJYwhK49t+n3G9kKYMGxO3ck2qOBfkL6QhJPdAbEIQkhBOI7VH/MN4KlvDhhCdWF7foZfFP6fVfco6kBFCaZ5ZdpkTIvCEBmORMIRiIyMIREkIyBjhESRExQhAkRhCECZ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3505200" y="6550223"/>
            <a:ext cx="5638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https://en.wikipedia.org/wiki/DMZ_(computing)</a:t>
            </a:r>
          </a:p>
        </p:txBody>
      </p:sp>
      <p:pic>
        <p:nvPicPr>
          <p:cNvPr id="2052" name="Picture 4" descr="https://upload.wikimedia.org/wikipedia/commons/thumb/6/6f/DMZ_network_diagram_1_firewall.svg/1280px-DMZ_network_diagram_1_firewal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" y="1752600"/>
            <a:ext cx="6479259" cy="415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3600" y="5503782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Internet</a:t>
            </a:r>
          </a:p>
        </p:txBody>
      </p:sp>
      <p:sp>
        <p:nvSpPr>
          <p:cNvPr id="5" name="Rectangle 4"/>
          <p:cNvSpPr/>
          <p:nvPr/>
        </p:nvSpPr>
        <p:spPr>
          <a:xfrm>
            <a:off x="5527040" y="4213179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02122"/>
                </a:solidFill>
                <a:latin typeface="Arial" panose="020B0604020202020204" pitchFamily="34" charset="0"/>
              </a:rPr>
              <a:t>The name is from the term </a:t>
            </a:r>
            <a:r>
              <a:rPr lang="en-US" sz="1200" i="1" dirty="0">
                <a:solidFill>
                  <a:srgbClr val="0645AD"/>
                </a:solidFill>
                <a:latin typeface="Arial" panose="020B0604020202020204" pitchFamily="34" charset="0"/>
              </a:rPr>
              <a:t>demilitarized zone</a:t>
            </a:r>
            <a:r>
              <a:rPr lang="en-US" sz="1200" dirty="0">
                <a:solidFill>
                  <a:srgbClr val="202122"/>
                </a:solidFill>
                <a:latin typeface="Arial" panose="020B0604020202020204" pitchFamily="34" charset="0"/>
              </a:rPr>
              <a:t>, an area between states in which military operations are not permitted.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38055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เขตปลอดทหาร</a:t>
            </a:r>
            <a:endParaRPr lang="en-US" sz="2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2760454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Firewall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เฝ้าดู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pattern</a:t>
            </a:r>
            <a:b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ใน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DMZ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ถ้าผิดปกติจะ</a:t>
            </a:r>
            <a:b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เข้ามาจำกัดการใช้งาน</a:t>
            </a:r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1371600"/>
            <a:ext cx="256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ภายในหน่วยงาน</a:t>
            </a:r>
            <a:endParaRPr lang="en-US" sz="28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8656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anit" panose="00000500000000000000" pitchFamily="2" charset="-34"/>
                <a:cs typeface="Kanit" panose="00000500000000000000" pitchFamily="2" charset="-34"/>
              </a:rPr>
              <a:t>Protection Rings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5400"/>
            <a:ext cx="4953000" cy="34051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48768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33363" algn="l"/>
              </a:tabLst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-	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หลักการคือ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outer ring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ถัดไป จะได้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functionality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เป็น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subset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ของ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inner ring</a:t>
            </a:r>
          </a:p>
          <a:p>
            <a:pPr>
              <a:tabLst>
                <a:tab pos="233363" algn="l"/>
              </a:tabLst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-	Intel processors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มี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ring 0, 1, 2, 3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ภายหลังเพิ่ม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ring -1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ให้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hypervisor</a:t>
            </a:r>
          </a:p>
          <a:p>
            <a:pPr>
              <a:tabLst>
                <a:tab pos="233363" algn="l"/>
              </a:tabLst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	hypervisor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 คือ </a:t>
            </a:r>
            <a:r>
              <a:rPr lang="en-US" dirty="0" err="1">
                <a:latin typeface="Kanit" panose="00000500000000000000" pitchFamily="2" charset="-34"/>
                <a:cs typeface="Kanit" panose="00000500000000000000" pitchFamily="2" charset="-34"/>
              </a:rPr>
              <a:t>os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ที่ถูกออกแบบมาให้รัน </a:t>
            </a:r>
            <a:r>
              <a:rPr lang="en-US" dirty="0" err="1">
                <a:latin typeface="Kanit" panose="00000500000000000000" pitchFamily="2" charset="-34"/>
                <a:cs typeface="Kanit" panose="00000500000000000000" pitchFamily="2" charset="-34"/>
              </a:rPr>
              <a:t>vm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 โดยเฉพาะ เช่น </a:t>
            </a:r>
            <a:r>
              <a:rPr lang="en-US" b="0" i="0" dirty="0">
                <a:solidFill>
                  <a:srgbClr val="1F1F1F"/>
                </a:solidFill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VMware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ESXi</a:t>
            </a:r>
            <a:r>
              <a:rPr lang="en-US" b="0" i="0" dirty="0">
                <a:solidFill>
                  <a:srgbClr val="1F1F1F"/>
                </a:solidFill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,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Proxmox</a:t>
            </a:r>
            <a:br>
              <a:rPr lang="th-TH" dirty="0">
                <a:solidFill>
                  <a:srgbClr val="1F1F1F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	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ทำหน้าที่เป็น </a:t>
            </a:r>
            <a:r>
              <a:rPr lang="en-US" dirty="0" err="1">
                <a:latin typeface="Kanit" panose="00000500000000000000" pitchFamily="2" charset="-34"/>
                <a:cs typeface="Kanit" panose="00000500000000000000" pitchFamily="2" charset="-34"/>
              </a:rPr>
              <a:t>vm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manager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ใช้จัดการ </a:t>
            </a:r>
            <a:r>
              <a:rPr lang="en-US" dirty="0" err="1">
                <a:latin typeface="Kanit" panose="00000500000000000000" pitchFamily="2" charset="-34"/>
                <a:cs typeface="Kanit" panose="00000500000000000000" pitchFamily="2" charset="-34"/>
              </a:rPr>
              <a:t>vm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จำนวนมาก ๆ</a:t>
            </a:r>
          </a:p>
        </p:txBody>
      </p:sp>
    </p:spTree>
    <p:extLst>
      <p:ext uri="{BB962C8B-B14F-4D97-AF65-F5344CB8AC3E}">
        <p14:creationId xmlns:p14="http://schemas.microsoft.com/office/powerpoint/2010/main" val="828451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9256"/>
            <a:ext cx="9144000" cy="5059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52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anit" panose="00000500000000000000" pitchFamily="2" charset="-34"/>
                <a:cs typeface="Kanit" panose="00000500000000000000" pitchFamily="2" charset="-34"/>
              </a:rPr>
              <a:t>64-bit ARMv8 architecture</a:t>
            </a:r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871990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Exception Level</a:t>
            </a:r>
            <a:br>
              <a:rPr lang="en-US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</a:t>
            </a:r>
            <a:r>
              <a:rPr lang="en-US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EL0 </a:t>
            </a:r>
            <a:r>
              <a:rPr lang="th-TH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ไม่มีคำสั่ง </a:t>
            </a:r>
            <a:r>
              <a:rPr lang="en-US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SMC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E1745-E514-0A87-BE4F-19B1EC543FF8}"/>
              </a:ext>
            </a:extLst>
          </p:cNvPr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The role of the Secure monitor is to provide a gatekeeper which manages the switches between the Secure and Non-secure worlds </a:t>
            </a:r>
            <a:r>
              <a:rPr lang="en-US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(https://developer.arm.com/documentation/100935/0100/The-TrustZone-hardware-architecture-).</a:t>
            </a:r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AF687-0F84-B8C8-29EB-92C9716951A2}"/>
              </a:ext>
            </a:extLst>
          </p:cNvPr>
          <p:cNvSpPr txBox="1"/>
          <p:nvPr/>
        </p:nvSpPr>
        <p:spPr>
          <a:xfrm>
            <a:off x="3581400" y="1175723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highlight>
                  <a:srgbClr val="FFFF00"/>
                </a:highlight>
                <a:latin typeface="Kanit" panose="00000500000000000000" pitchFamily="2" charset="-34"/>
                <a:cs typeface="Kanit" panose="00000500000000000000" pitchFamily="2" charset="-34"/>
              </a:rPr>
              <a:t>Normal world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3E76B3-31B3-707F-E5AF-D8365AD16B73}"/>
              </a:ext>
            </a:extLst>
          </p:cNvPr>
          <p:cNvSpPr txBox="1"/>
          <p:nvPr/>
        </p:nvSpPr>
        <p:spPr>
          <a:xfrm>
            <a:off x="7239000" y="1189256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highlight>
                  <a:srgbClr val="FFFF00"/>
                </a:highlight>
                <a:latin typeface="Kanit" panose="00000500000000000000" pitchFamily="2" charset="-34"/>
                <a:cs typeface="Kanit" panose="00000500000000000000" pitchFamily="2" charset="-34"/>
              </a:rPr>
              <a:t>Secure world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BD0785-70C8-E88B-044E-E4D982BB1EB0}"/>
              </a:ext>
            </a:extLst>
          </p:cNvPr>
          <p:cNvSpPr txBox="1"/>
          <p:nvPr/>
        </p:nvSpPr>
        <p:spPr>
          <a:xfrm>
            <a:off x="2971800" y="2514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Guest 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357D02-500B-9BAD-627D-6BE3F88E22D1}"/>
              </a:ext>
            </a:extLst>
          </p:cNvPr>
          <p:cNvSpPr txBox="1"/>
          <p:nvPr/>
        </p:nvSpPr>
        <p:spPr>
          <a:xfrm>
            <a:off x="7848600" y="25145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Trusted 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866053-A3BE-C850-44BE-565532C6604B}"/>
              </a:ext>
            </a:extLst>
          </p:cNvPr>
          <p:cNvSpPr txBox="1"/>
          <p:nvPr/>
        </p:nvSpPr>
        <p:spPr>
          <a:xfrm>
            <a:off x="7391400" y="1981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(Firmware)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AEC5B7-1D1C-E92E-B1A6-63BF970FFCE5}"/>
              </a:ext>
            </a:extLst>
          </p:cNvPr>
          <p:cNvSpPr txBox="1"/>
          <p:nvPr/>
        </p:nvSpPr>
        <p:spPr>
          <a:xfrm>
            <a:off x="7315200" y="3755768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No EL2 in</a:t>
            </a:r>
            <a:b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secure world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ED44D8-489F-52D6-5A28-450FAEDE19D8}"/>
              </a:ext>
            </a:extLst>
          </p:cNvPr>
          <p:cNvSpPr txBox="1"/>
          <p:nvPr/>
        </p:nvSpPr>
        <p:spPr>
          <a:xfrm>
            <a:off x="609600" y="2985611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คำสั่ง </a:t>
            </a:r>
            <a:r>
              <a:rPr lang="en-US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SMC</a:t>
            </a:r>
            <a:r>
              <a:rPr lang="th-TH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ทำให้</a:t>
            </a:r>
            <a:br>
              <a:rPr lang="th-TH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เกิด </a:t>
            </a:r>
            <a:r>
              <a:rPr lang="en-US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exception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78B35C-7047-5417-494E-E2550AAA2B5F}"/>
              </a:ext>
            </a:extLst>
          </p:cNvPr>
          <p:cNvSpPr txBox="1"/>
          <p:nvPr/>
        </p:nvSpPr>
        <p:spPr>
          <a:xfrm>
            <a:off x="3886200" y="4522113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Exception</a:t>
            </a:r>
            <a:br>
              <a:rPr lang="en-US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return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362428-C699-C69C-241A-94A98514110F}"/>
              </a:ext>
            </a:extLst>
          </p:cNvPr>
          <p:cNvSpPr txBox="1"/>
          <p:nvPr/>
        </p:nvSpPr>
        <p:spPr>
          <a:xfrm>
            <a:off x="2819400" y="1990725"/>
            <a:ext cx="91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Supervisor</a:t>
            </a:r>
            <a:br>
              <a:rPr lang="en-US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call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890CF9-2AB3-7080-877C-52CB64C93AF8}"/>
              </a:ext>
            </a:extLst>
          </p:cNvPr>
          <p:cNvSpPr txBox="1"/>
          <p:nvPr/>
        </p:nvSpPr>
        <p:spPr>
          <a:xfrm>
            <a:off x="2971800" y="3080950"/>
            <a:ext cx="762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Secure monitor</a:t>
            </a:r>
            <a:br>
              <a:rPr lang="en-US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call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E03206-8E59-9D6F-A5C6-A76E56D4CCE7}"/>
              </a:ext>
            </a:extLst>
          </p:cNvPr>
          <p:cNvSpPr txBox="1"/>
          <p:nvPr/>
        </p:nvSpPr>
        <p:spPr>
          <a:xfrm>
            <a:off x="5410200" y="2514598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Guest OS</a:t>
            </a:r>
          </a:p>
        </p:txBody>
      </p:sp>
    </p:spTree>
    <p:extLst>
      <p:ext uri="{BB962C8B-B14F-4D97-AF65-F5344CB8AC3E}">
        <p14:creationId xmlns:p14="http://schemas.microsoft.com/office/powerpoint/2010/main" val="122804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Kanit" panose="00000500000000000000" pitchFamily="2" charset="-34"/>
                <a:cs typeface="Kanit" panose="00000500000000000000" pitchFamily="2" charset="-34"/>
              </a:rPr>
              <a:t>TrustZone</a:t>
            </a:r>
            <a:r>
              <a:rPr lang="en-US" sz="4000" b="1" dirty="0">
                <a:latin typeface="Kanit" panose="00000500000000000000" pitchFamily="2" charset="-34"/>
                <a:cs typeface="Kanit" panose="00000500000000000000" pitchFamily="2" charset="-34"/>
              </a:rPr>
              <a:t> (TZ)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 ใน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ARMv7 processors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0"/>
            <a:ext cx="7772400" cy="58216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48500" y="5453643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 </a:t>
            </a: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on-chip cryptographic</a:t>
            </a:r>
            <a:b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keys/services </a:t>
            </a:r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ได้</a:t>
            </a:r>
            <a:endParaRPr lang="en-US" sz="12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1469886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2.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ปล่อย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key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ของแอป</a:t>
            </a:r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2785646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1. Verify password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3200" y="45720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คำสั่งพิเศษ</a:t>
            </a:r>
            <a:b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Secure Monitor Call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5072B6-5778-52DF-3C5F-46185DD41C38}"/>
              </a:ext>
            </a:extLst>
          </p:cNvPr>
          <p:cNvSpPr txBox="1"/>
          <p:nvPr/>
        </p:nvSpPr>
        <p:spPr>
          <a:xfrm>
            <a:off x="6550891" y="31242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Supervisor Call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6FBCA6-1A64-C6E3-7302-46BE5CE8B618}"/>
              </a:ext>
            </a:extLst>
          </p:cNvPr>
          <p:cNvSpPr txBox="1"/>
          <p:nvPr/>
        </p:nvSpPr>
        <p:spPr>
          <a:xfrm>
            <a:off x="2895600" y="3715327"/>
            <a:ext cx="2237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จำกัดเวลาและจำนวนครั้ง</a:t>
            </a:r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8E0315-641E-51F4-DA0B-972164CA3EC9}"/>
              </a:ext>
            </a:extLst>
          </p:cNvPr>
          <p:cNvSpPr txBox="1"/>
          <p:nvPr/>
        </p:nvSpPr>
        <p:spPr>
          <a:xfrm>
            <a:off x="6629400" y="61208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ที่ทำทั้งหมดนี้ก็เพื่อป้องกัน</a:t>
            </a:r>
            <a:b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ไม่ให้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key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ถูกขโมยไปได้</a:t>
            </a:r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F14B70-20DD-E237-118F-A29970FCA330}"/>
              </a:ext>
            </a:extLst>
          </p:cNvPr>
          <p:cNvSpPr txBox="1"/>
          <p:nvPr/>
        </p:nvSpPr>
        <p:spPr>
          <a:xfrm>
            <a:off x="5048250" y="1204302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อ่านว่า ดี</a:t>
            </a: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/</a:t>
            </a:r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เดมอน </a:t>
            </a: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= background process</a:t>
            </a:r>
          </a:p>
        </p:txBody>
      </p:sp>
    </p:spTree>
    <p:extLst>
      <p:ext uri="{BB962C8B-B14F-4D97-AF65-F5344CB8AC3E}">
        <p14:creationId xmlns:p14="http://schemas.microsoft.com/office/powerpoint/2010/main" val="420631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52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anit" panose="00000500000000000000" pitchFamily="2" charset="-34"/>
                <a:cs typeface="Kanit" panose="00000500000000000000" pitchFamily="2" charset="-34"/>
              </a:rPr>
              <a:t>Domain Structure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38100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Each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user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process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, and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procedure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 is in a domain.</a:t>
            </a:r>
          </a:p>
          <a:p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For example,</a:t>
            </a:r>
          </a:p>
          <a:p>
            <a:pPr>
              <a:tabLst>
                <a:tab pos="533400" algn="l"/>
              </a:tabLst>
            </a:pP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	a kernel process is in privilege domain (execute </a:t>
            </a:r>
            <a:r>
              <a:rPr lang="th-TH" sz="2000">
                <a:latin typeface="Kanit" panose="00000500000000000000" pitchFamily="2" charset="-34"/>
                <a:cs typeface="Kanit" panose="00000500000000000000" pitchFamily="2" charset="-34"/>
              </a:rPr>
              <a:t>ได้ทุก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คำสั่ง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),</a:t>
            </a:r>
          </a:p>
          <a:p>
            <a:pPr>
              <a:tabLst>
                <a:tab pos="533400" algn="l"/>
              </a:tabLst>
            </a:pP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	a user process is in the user domain (execute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ได้แค่บางคำสั่ง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).</a:t>
            </a:r>
          </a:p>
        </p:txBody>
      </p:sp>
      <p:sp>
        <p:nvSpPr>
          <p:cNvPr id="7" name="วงรี 6"/>
          <p:cNvSpPr/>
          <p:nvPr/>
        </p:nvSpPr>
        <p:spPr>
          <a:xfrm>
            <a:off x="1447800" y="5562600"/>
            <a:ext cx="21336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</a:t>
            </a:r>
            <a:r>
              <a:rPr lang="en-US" sz="1600" baseline="-25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, {execute}</a:t>
            </a:r>
            <a:b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600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</a:t>
            </a:r>
            <a:r>
              <a:rPr lang="en-US" sz="1600" baseline="-25000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</a:t>
            </a:r>
            <a:r>
              <a:rPr lang="en-US" sz="1600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, {execute}</a:t>
            </a:r>
            <a:endParaRPr lang="th-TH" sz="1600" dirty="0">
              <a:solidFill>
                <a:schemeClr val="tx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5181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Domain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ของ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kernel process</a:t>
            </a:r>
            <a:endParaRPr lang="th-TH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0" name="วงรี 9"/>
          <p:cNvSpPr/>
          <p:nvPr/>
        </p:nvSpPr>
        <p:spPr>
          <a:xfrm>
            <a:off x="4724400" y="5562600"/>
            <a:ext cx="21336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</a:t>
            </a:r>
            <a:r>
              <a:rPr lang="en-US" sz="1600" baseline="-25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, { }</a:t>
            </a:r>
            <a:br>
              <a:rPr lang="en-US" sz="1600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600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</a:t>
            </a:r>
            <a:r>
              <a:rPr lang="en-US" sz="1600" baseline="-25000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</a:t>
            </a:r>
            <a:r>
              <a:rPr lang="en-US" sz="1600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, {execute}</a:t>
            </a:r>
            <a:endParaRPr lang="th-TH" sz="1600" dirty="0">
              <a:solidFill>
                <a:schemeClr val="tx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5181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Domain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ของ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user process</a:t>
            </a:r>
            <a:endParaRPr lang="th-TH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93468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ถ้า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domain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เป็น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user, user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ก็ต้องเป็นสมาชิกของ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D1, D2,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หรือ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D3</a:t>
            </a:r>
            <a:b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O1, O2, O3, …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ก็คือ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object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ที่สมาชิกในโดเมนนั้นสามารถ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{op}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ได้ เช่น</a:t>
            </a:r>
            <a:b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object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อาจจะเป็น ไฟล์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(file)</a:t>
            </a:r>
            <a:endParaRPr lang="th-TH" sz="20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6324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O</a:t>
            </a:r>
            <a:r>
              <a:rPr lang="en-US" sz="1600" baseline="-25000" dirty="0"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คือ คำสั่งที่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execute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ได้เฉพาะ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kernel</a:t>
            </a:r>
            <a:endParaRPr lang="th-TH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" y="1981200"/>
            <a:ext cx="7925471" cy="18008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52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anit" panose="00000500000000000000" pitchFamily="2" charset="-34"/>
                <a:cs typeface="Kanit" panose="00000500000000000000" pitchFamily="2" charset="-34"/>
              </a:rPr>
              <a:t>Access Matrix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200" y="3886200"/>
            <a:ext cx="2819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switch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ระหว่าง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domain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ได้</a:t>
            </a:r>
          </a:p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 ย้าย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object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จาก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domain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หนึ่งไปยังอีก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domain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หนึ่ง</a:t>
            </a:r>
          </a:p>
          <a:p>
            <a:endParaRPr lang="th-TH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เช่น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switch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จาก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user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ธรรมดา เป็น </a:t>
            </a:r>
            <a:r>
              <a:rPr lang="en-US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superuser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หรือ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switch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จาก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user mode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เป็น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kernel mode</a:t>
            </a:r>
            <a:endParaRPr lang="th-TH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0" y="1127092"/>
            <a:ext cx="4514850" cy="24923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3886200"/>
            <a:ext cx="5886450" cy="24781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3107</TotalTime>
  <Words>591</Words>
  <Application>Microsoft Office PowerPoint</Application>
  <PresentationFormat>On-screen Show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Kanit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ชัชวิทย์ อาภรณ์เทวัญ</dc:creator>
  <cp:lastModifiedBy>ชัชวิทย์ อาภรณ์เทวัญ</cp:lastModifiedBy>
  <cp:revision>617</cp:revision>
  <dcterms:created xsi:type="dcterms:W3CDTF">2006-08-16T00:00:00Z</dcterms:created>
  <dcterms:modified xsi:type="dcterms:W3CDTF">2024-11-23T05:48:20Z</dcterms:modified>
</cp:coreProperties>
</file>