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60" r:id="rId4"/>
    <p:sldId id="262" r:id="rId5"/>
    <p:sldId id="270" r:id="rId6"/>
    <p:sldId id="271" r:id="rId7"/>
    <p:sldId id="273" r:id="rId8"/>
    <p:sldId id="263" r:id="rId9"/>
    <p:sldId id="264" r:id="rId10"/>
    <p:sldId id="266" r:id="rId11"/>
    <p:sldId id="267" r:id="rId12"/>
    <p:sldId id="289" r:id="rId13"/>
    <p:sldId id="268" r:id="rId14"/>
    <p:sldId id="269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82" r:id="rId23"/>
    <p:sldId id="284" r:id="rId24"/>
    <p:sldId id="283" r:id="rId25"/>
    <p:sldId id="285" r:id="rId26"/>
    <p:sldId id="288" r:id="rId27"/>
    <p:sldId id="287" r:id="rId28"/>
    <p:sldId id="290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660"/>
  </p:normalViewPr>
  <p:slideViewPr>
    <p:cSldViewPr>
      <p:cViewPr varScale="1">
        <p:scale>
          <a:sx n="75" d="100"/>
          <a:sy n="75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B1A8-FB00-4529-A92A-0056FD1C383F}" type="datetimeFigureOut">
              <a:rPr lang="th-TH" smtClean="0"/>
              <a:pPr/>
              <a:t>20/11/67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1" y="4861783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0A8-02FE-40A6-99A9-E7960E5639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2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Security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Security requires consideration of the external environment.</a:t>
            </a:r>
          </a:p>
          <a:p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Only human factors, not natural disasters like earthquake.</a:t>
            </a:r>
          </a:p>
        </p:txBody>
      </p:sp>
      <p:sp>
        <p:nvSpPr>
          <p:cNvPr id="14338" name="AutoShape 2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0" name="AutoShape 4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2" name="AutoShape 6" descr="http://i1.squidoocdn.com/resize/squidoo_images/590/draft_lens2391821module13589027photo_1232761952the_matrix_revolution_agent_smith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5" name="AutoShape 9" descr="http://www.google.co.th/url?source=imglanding&amp;ct=img&amp;q=http://i2.squidoocdn.com/resize/squidoo_images/590/draft_lens2391821module13589028photo_1232823804NeoVsSmith_the_matrix.jpg&amp;sa=X&amp;ei=v59nTvCEHdDRrQelpOHUCg&amp;ved=0CAcQ8wc&amp;usg=AFQjCNE3eJ-7DBoYvuEs7FPlzIAifUya1w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http://www.google.co.th/url?source=imglanding&amp;ct=img&amp;q=http://jaiyai.net46.net/hack/hacking-crack-password.jpg&amp;sa=X&amp;ei=hLlnTp_tCIvOrQfR34XOCg&amp;ved=0CAYQ8wc&amp;usg=AFQjCNHCnZVUgGKNhYS-kGfM6CfyXtan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752600"/>
            <a:ext cx="4948884" cy="47344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62600" y="1752600"/>
            <a:ext cx="289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Intruder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Hacker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Attacker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threat</a:t>
            </a:r>
            <a:r>
              <a:rPr lang="en-US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is the potential for a security violation, such as the discovery of a vulnerability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attack</a:t>
            </a:r>
            <a:r>
              <a:rPr lang="en-US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is an attempt to break security.</a:t>
            </a:r>
          </a:p>
          <a:p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Threat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ภัยคุกคาม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Vulnerable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เปราะบาง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Vulnerability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ช่องโหว่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Breach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ฝ่าฝืน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DED275A-5FB1-C790-7216-99E670456212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20 </a:t>
            </a:r>
            <a:r>
              <a:rPr lang="th-TH" dirty="0">
                <a:solidFill>
                  <a:srgbClr val="FF0000"/>
                </a:solidFill>
              </a:rPr>
              <a:t>พฤศจิกายน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098" y="207075"/>
            <a:ext cx="8559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Hash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9" y="1066800"/>
            <a:ext cx="7315200" cy="5298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3963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solidFill>
                  <a:srgbClr val="FF0000"/>
                </a:solidFill>
              </a:rPr>
              <a:t>คุณสมบัติที่สำคัญคือ หา </a:t>
            </a:r>
            <a:r>
              <a:rPr lang="en-US" sz="2400" dirty="0">
                <a:solidFill>
                  <a:srgbClr val="FF0000"/>
                </a:solidFill>
              </a:rPr>
              <a:t>inverse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function </a:t>
            </a:r>
            <a:r>
              <a:rPr lang="th-TH" sz="2400" dirty="0">
                <a:solidFill>
                  <a:srgbClr val="FF0000"/>
                </a:solidFill>
              </a:rPr>
              <a:t>ยากมาก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th-TH" sz="2400" dirty="0">
                <a:solidFill>
                  <a:srgbClr val="FF0000"/>
                </a:solidFill>
              </a:rPr>
              <a:t>และโอกาสเกิด </a:t>
            </a:r>
            <a:r>
              <a:rPr lang="en-US" sz="2400" dirty="0">
                <a:solidFill>
                  <a:srgbClr val="FF0000"/>
                </a:solidFill>
              </a:rPr>
              <a:t>collision </a:t>
            </a:r>
            <a:r>
              <a:rPr lang="th-TH" sz="2400" dirty="0">
                <a:solidFill>
                  <a:srgbClr val="FF0000"/>
                </a:solidFill>
              </a:rPr>
              <a:t>น้อย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เข้ารหัส Password ด้วย Hash function กับ Salt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01"/>
            <a:ext cx="9161311" cy="5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3352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ดูรหัสผ่าน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ยอดนิยม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618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09600"/>
            <a:ext cx="7896225" cy="55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5848978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71628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796241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1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Cryptography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(hidden/secret to write)</a:t>
            </a:r>
          </a:p>
        </p:txBody>
      </p:sp>
      <p:pic>
        <p:nvPicPr>
          <p:cNvPr id="1028" name="Picture 4" descr="CacheSleuth - Scytale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22" y="3733800"/>
            <a:ext cx="60063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cytal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6003"/>
            <a:ext cx="5791200" cy="33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3524" y="6488668"/>
            <a:ext cx="47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https://en.wikipedia.org/wiki/Cryptography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399" y="2893833"/>
            <a:ext cx="33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Scytale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ขอแค่ให้รู้วิธีอ่านที่ถูกต้อง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855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Encryption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543800" cy="357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53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72647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Symmetric Encryption: Block Cipher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9873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Data Encryption Standard (DES)		64-bit block, 56-bit key</a:t>
            </a:r>
          </a:p>
          <a:p>
            <a:pPr marL="227013" indent="-227013">
              <a:buFontTx/>
              <a:buChar char="-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Advanced Encryption Standard (AES)	128-bit block, 128/192/256-bit key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4215353" cy="48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fference Between Block Cipher and Strea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9424"/>
            <a:ext cx="6667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6724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block cipher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parallel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ไม่ปลอดภัย ถ้า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plaintext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เหมือนเดิม จะทำให้ได้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cyphertext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เหมือนเดิม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เป็นการเปิดเผยข้อมูลที่เกิดซ้ำบ่อย ๆ เช่น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letter 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84868"/>
            <a:ext cx="1752600" cy="199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084868"/>
            <a:ext cx="1752600" cy="1999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57" y="1066800"/>
            <a:ext cx="1752600" cy="1999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2600" cy="1999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8628" y="188195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 . . .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4A21C-3CF1-5116-C1BE-DD5BE3D0A09F}"/>
              </a:ext>
            </a:extLst>
          </p:cNvPr>
          <p:cNvSpPr txBox="1"/>
          <p:nvPr/>
        </p:nvSpPr>
        <p:spPr>
          <a:xfrm>
            <a:off x="6477000" y="5867400"/>
            <a:ext cx="224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อย่าเขียนโค้ดเอง</a:t>
            </a:r>
            <a:br>
              <a:rPr lang="th-TH" sz="2400" dirty="0">
                <a:solidFill>
                  <a:srgbClr val="FF0000"/>
                </a:solidFill>
              </a:rPr>
            </a:br>
            <a:r>
              <a:rPr lang="th-TH" sz="2400" dirty="0">
                <a:solidFill>
                  <a:srgbClr val="FF0000"/>
                </a:solidFill>
              </a:rPr>
              <a:t>ใช้ </a:t>
            </a:r>
            <a:r>
              <a:rPr lang="en-US" sz="2400" dirty="0">
                <a:solidFill>
                  <a:srgbClr val="FF0000"/>
                </a:solidFill>
              </a:rPr>
              <a:t>library </a:t>
            </a:r>
            <a:r>
              <a:rPr lang="th-TH" sz="2400" dirty="0">
                <a:solidFill>
                  <a:srgbClr val="FF0000"/>
                </a:solidFill>
              </a:rPr>
              <a:t>มาตรฐาน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Stream Cipher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5" y="1209675"/>
            <a:ext cx="8395210" cy="3286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4394" y="4648200"/>
            <a:ext cx="854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Stream ciphers typically execute at a higher speed than block ciphers and have lower hardware complexity. However, stream ciphers can be susceptible to security breaches; for example, when the same starting state (seed) is used twice.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F93CC-0129-0819-CCE1-D7DF97D4BB69}"/>
              </a:ext>
            </a:extLst>
          </p:cNvPr>
          <p:cNvSpPr txBox="1"/>
          <p:nvPr/>
        </p:nvSpPr>
        <p:spPr>
          <a:xfrm>
            <a:off x="4191000" y="179546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(seed)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C5BC0-E127-A3F9-D804-3E30BF2E9C9D}"/>
              </a:ext>
            </a:extLst>
          </p:cNvPr>
          <p:cNvSpPr txBox="1"/>
          <p:nvPr/>
        </p:nvSpPr>
        <p:spPr>
          <a:xfrm>
            <a:off x="2743200" y="239107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01011011110101011011011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91363-F6E0-F314-8FB9-C0DC6BC031FF}"/>
              </a:ext>
            </a:extLst>
          </p:cNvPr>
          <p:cNvSpPr txBox="1"/>
          <p:nvPr/>
        </p:nvSpPr>
        <p:spPr>
          <a:xfrm>
            <a:off x="6324600" y="239107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01011011110101011011011</a:t>
            </a:r>
          </a:p>
        </p:txBody>
      </p:sp>
    </p:spTree>
    <p:extLst>
      <p:ext uri="{BB962C8B-B14F-4D97-AF65-F5344CB8AC3E}">
        <p14:creationId xmlns:p14="http://schemas.microsoft.com/office/powerpoint/2010/main" val="3086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Asymmetric Encryption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Tx/>
              <a:buChar char="-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ข้อเสียของ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symmetric encryption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sender/receiver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ต้องมี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secret key</a:t>
            </a:r>
          </a:p>
          <a:p>
            <a:pPr>
              <a:tabLst>
                <a:tab pos="227013" algn="l"/>
              </a:tabLst>
            </a:pP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ก่อนที่จะเริ่มการสื่อสาร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ต้องไปหาที่ลับ ๆ เพื่อตกลงว่าจะใช้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key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อะไร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05000"/>
            <a:ext cx="229552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228194"/>
            <a:ext cx="1219200" cy="1172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228194"/>
            <a:ext cx="1219200" cy="1172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5228194"/>
            <a:ext cx="1219200" cy="1172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228194"/>
            <a:ext cx="1219200" cy="1172606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3" idx="0"/>
            <a:endCxn id="2" idx="2"/>
          </p:cNvCxnSpPr>
          <p:nvPr/>
        </p:nvCxnSpPr>
        <p:spPr>
          <a:xfrm flipV="1">
            <a:off x="1447801" y="4038600"/>
            <a:ext cx="3052762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  <a:endCxn id="2" idx="2"/>
          </p:cNvCxnSpPr>
          <p:nvPr/>
        </p:nvCxnSpPr>
        <p:spPr>
          <a:xfrm flipV="1">
            <a:off x="3200400" y="4038600"/>
            <a:ext cx="1300163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9" idx="0"/>
          </p:cNvCxnSpPr>
          <p:nvPr/>
        </p:nvCxnSpPr>
        <p:spPr>
          <a:xfrm>
            <a:off x="4500563" y="4038600"/>
            <a:ext cx="452436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2"/>
            <a:endCxn id="11" idx="0"/>
          </p:cNvCxnSpPr>
          <p:nvPr/>
        </p:nvCxnSpPr>
        <p:spPr>
          <a:xfrm>
            <a:off x="4500563" y="4038600"/>
            <a:ext cx="3348037" cy="1189594"/>
          </a:xfrm>
          <a:prstGeom prst="line">
            <a:avLst/>
          </a:pr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4999" y="5600765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. . . . . . . .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2599" y="2665939"/>
            <a:ext cx="3424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ไม่เหมาะสมกับสถานการณ์เช่นนี้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ส่งข้อมูล เช่น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username,</a:t>
            </a:r>
            <a:b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password, credit card no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ซึ่งจำเป็นต้องเข้ารหัสทันที ใช้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</a:t>
            </a:r>
            <a:r>
              <a:rPr lang="en-US" sz="20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(s = secure)</a:t>
            </a:r>
          </a:p>
        </p:txBody>
      </p:sp>
    </p:spTree>
    <p:extLst>
      <p:ext uri="{BB962C8B-B14F-4D97-AF65-F5344CB8AC3E}">
        <p14:creationId xmlns:p14="http://schemas.microsoft.com/office/powerpoint/2010/main" val="114326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3874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RSA - </a:t>
            </a:r>
            <a:r>
              <a:rPr lang="en-US" sz="3600" b="1" dirty="0" err="1">
                <a:latin typeface="Kanit" panose="00000500000000000000" pitchFamily="2" charset="-34"/>
                <a:cs typeface="Kanit" panose="00000500000000000000" pitchFamily="2" charset="-34"/>
              </a:rPr>
              <a:t>Rivest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, Shamir, and </a:t>
            </a:r>
            <a:r>
              <a:rPr lang="en-US" sz="3600" b="1" dirty="0" err="1">
                <a:latin typeface="Kanit" panose="00000500000000000000" pitchFamily="2" charset="-34"/>
                <a:cs typeface="Kanit" panose="00000500000000000000" pitchFamily="2" charset="-34"/>
              </a:rPr>
              <a:t>Adleman</a:t>
            </a:r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812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650"/>
            <a:ext cx="3181350" cy="636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562600"/>
            <a:ext cx="1065779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70431"/>
            <a:ext cx="1065779" cy="1025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1576" y="5791200"/>
            <a:ext cx="395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public key = 5, 91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ทุกคนบน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www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ทราบ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private key = 29 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เป็นความลับ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47690" y="1371600"/>
            <a:ext cx="510" cy="419100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296733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</a:tabLst>
            </a:pP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ป้องกันข้อมูลสำคัญ เช่น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password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- credit card no</a:t>
            </a:r>
          </a:p>
        </p:txBody>
      </p:sp>
    </p:spTree>
    <p:extLst>
      <p:ext uri="{BB962C8B-B14F-4D97-AF65-F5344CB8AC3E}">
        <p14:creationId xmlns:p14="http://schemas.microsoft.com/office/powerpoint/2010/main" val="286427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Authentication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พิสูจน์ว่าบุคคลเป็นตัวจริง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,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พิสูจน์ว่าเอกสารไม่ถูกแก้ไข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Authorization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พิสูจน์ว่ามีอำนาจหน้าที่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(authority),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สิทธิ์ที่จะสั่งให้ทำหรือไม่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8" name="Picture 2" descr="เงินกระดาษของราชวงศ์ชิง  ประวัติศาสตร์และรายชื่อธนบัตรที่เป็นเหรียญเงินสดโลหะผสมทองแดงที่ออกในยุคเสียนเฟิ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1810"/>
            <a:ext cx="2743200" cy="44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6031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เงินกระดาษของราชวงศ์ชิง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2895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ในสมัยโบราณใช้ตราประทับที่ทำจากหยกหรือไม้ไผ่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ผู้อ่านต้องใช้ความชำนาญในการจดจำรอยต่าง ๆ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ต้องเรียนรู้และฝึกฝนก่อน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th-TH" sz="20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2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94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Authentication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43000"/>
            <a:ext cx="8286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7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JWT.IO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610600" cy="4508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630269"/>
            <a:ext cx="3429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ข้อมูลนี้ไม่ได้เข้ารหัส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(encrypted)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แค่เขียนในรูป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base-64 string</a:t>
            </a:r>
          </a:p>
          <a:p>
            <a:pPr algn="ctr"/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ส่วน คั่นด้วย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fullstop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header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payload </a:t>
            </a:r>
            <a:r>
              <a:rPr lang="en-US" sz="40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signature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561673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เมื่อล็อกอินสำเร็จ จะได้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Jason Web Token (JWT)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ข้อมูลใน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payload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จะบอกว่า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คือใคร และวันหมดอายุของ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เมื่อจะ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request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ให้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 app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ทำงาน เช่น อ่าน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เขียน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db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ส่งอีเมล์ </a:t>
            </a:r>
            <a:r>
              <a:rPr lang="th-TH" dirty="0" err="1">
                <a:latin typeface="Kanit" panose="00000500000000000000" pitchFamily="2" charset="-34"/>
                <a:cs typeface="Kanit" panose="00000500000000000000" pitchFamily="2" charset="-34"/>
              </a:rPr>
              <a:t>อัปโห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ลดไฟล์ ก็ต้องส่ง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มาด้วยทุกครั้ง เพื่อยืนยันว่าเป็น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user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คนนี้จริง ๆ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775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41637" y="1050431"/>
            <a:ext cx="0" cy="5397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36772" y="1050431"/>
            <a:ext cx="0" cy="5397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79802" y="95746"/>
            <a:ext cx="211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Server</a:t>
            </a: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(Web API)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95745"/>
            <a:ext cx="355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Client</a:t>
            </a:r>
            <a:b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(Web App, Mobile App)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41637" y="1414224"/>
            <a:ext cx="4095135" cy="6784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1277" y="1364440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Sign 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41637" y="2456443"/>
            <a:ext cx="4095135" cy="875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3741" y="2524647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41636" y="3756259"/>
            <a:ext cx="4095135" cy="6784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1277" y="3726140"/>
            <a:ext cx="20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Request + Token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41635" y="4806690"/>
            <a:ext cx="4095135" cy="8750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6759" y="4874894"/>
            <a:ext cx="132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Response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6771" y="2104092"/>
            <a:ext cx="118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6770" y="4429146"/>
            <a:ext cx="152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ตรวจสอบ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7212" y="3361634"/>
            <a:ext cx="118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เก็บ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721" y="6091656"/>
            <a:ext cx="152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 Out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ทิ้ง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31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90600"/>
            <a:ext cx="2484173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HS256 vs RS256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(HMAC using SHA256, RSA using SHA256)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133600"/>
            <a:ext cx="609600" cy="2286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Symmetric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06323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Asymmetric key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private 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sign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public key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verify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61" y="3467100"/>
            <a:ext cx="1065779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" y="5638800"/>
            <a:ext cx="1065779" cy="1025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5760" y="3720584"/>
            <a:ext cx="346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วาง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public key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ไว้บนอินเทอร์เน็ต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เก็บ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secret key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ไว้เป็นความลับ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3084" y="5867400"/>
            <a:ext cx="752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token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sign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ด้วย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private key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 นำ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นี้ไปใช้กับ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web/mobile app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อื่น ๆ ได้ 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ออกโดย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google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บอกว่าเรามีสิทธิ์ใช้งาน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service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อะไรได้บ้าง</a:t>
            </a:r>
            <a:b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หรือจะใช้พิสูจน์ว่าเราเป็นบุคคลนี้โดยอนุโลม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เพราะอาจเป็น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token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ที่ขโมยมา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73C9E6F-BC13-7F73-32D9-391BC6329A9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2332990" y="3053839"/>
            <a:ext cx="1181100" cy="3988822"/>
          </a:xfrm>
          <a:prstGeom prst="bentConnector3">
            <a:avLst/>
          </a:prstGeom>
          <a:ln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74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B5536-01E2-324A-8536-15859B514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9" y="304800"/>
            <a:ext cx="7872142" cy="1813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E01EE8-787F-D65A-2280-35ADB65B24AE}"/>
              </a:ext>
            </a:extLst>
          </p:cNvPr>
          <p:cNvSpPr/>
          <p:nvPr/>
        </p:nvSpPr>
        <p:spPr>
          <a:xfrm>
            <a:off x="635928" y="762000"/>
            <a:ext cx="3859871" cy="1356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Attack</a:t>
            </a:r>
            <a:r>
              <a:rPr lang="th-TH" sz="40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328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Breach of confidentiality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ขโมยข้อมูล เช่น บัญชีผู้ใช้ บัตรเครดิต</a:t>
            </a:r>
            <a:endParaRPr lang="en-US" sz="2000" b="1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Breach of integrity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แก้ไขข้อมูล เช่น 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source code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 หรือ 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application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Breach of availability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ทำลายข้อมูล เช่น 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website defacement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Theft of service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ขโมยใช้ทรัพยากร เช่น 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file server, computer, network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Denial of service (</a:t>
            </a:r>
            <a:r>
              <a:rPr lang="en-US" sz="2000" b="1" dirty="0" err="1">
                <a:latin typeface="Kanit" panose="00000500000000000000" pitchFamily="2" charset="-34"/>
                <a:cs typeface="Kanit" panose="00000500000000000000" pitchFamily="2" charset="-34"/>
              </a:rPr>
              <a:t>DoS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ทำให้ระบบล่ม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ให้บริการไม่ได้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  <a:t>เช่น ทำให้เว็บไซต์ล่ม</a:t>
            </a:r>
            <a:br>
              <a:rPr lang="th-TH" sz="2000" b="1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ปัจจุบันพัฒนาเป็น 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Distributed </a:t>
            </a:r>
            <a:r>
              <a:rPr lang="en-US" sz="2000" b="1" dirty="0" err="1">
                <a:latin typeface="Kanit" panose="00000500000000000000" pitchFamily="2" charset="-34"/>
                <a:cs typeface="Kanit" panose="00000500000000000000" pitchFamily="2" charset="-34"/>
              </a:rPr>
              <a:t>DoS</a:t>
            </a:r>
            <a:r>
              <a:rPr lang="en-US" sz="2000" b="1" dirty="0">
                <a:latin typeface="Kanit" panose="00000500000000000000" pitchFamily="2" charset="-34"/>
                <a:cs typeface="Kanit" panose="00000500000000000000" pitchFamily="2" charset="-34"/>
              </a:rPr>
              <a:t> (DDoS)</a:t>
            </a:r>
            <a:endParaRPr lang="th-TH" sz="20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26" name="Picture 2" descr="Structure of Distributed Denial of Service Attack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4724400" cy="3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4876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ใช้คอมพิวเตอร์หลายเครื่องจากหลาย ๆ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subnet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ทำให้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 IP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ไม่ทัน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มันดูไม่ต่างจากผู้ใช้ปกติ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46846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ถ้าใช้คอมพิวเตอร์เครื่องเดียว หรือหลายเครื่องใน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subnet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เดียวกัน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block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ทั้ง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subnet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เช่น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x.y.z.*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2862"/>
            <a:ext cx="6457950" cy="6772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3505200"/>
            <a:ext cx="866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6096000"/>
            <a:ext cx="866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1154668"/>
            <a:ext cx="866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1727299"/>
            <a:ext cx="266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เมื่อเป็น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man in the middle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 ก็ทำได้หลายอย่าง </a:t>
            </a:r>
          </a:p>
          <a:p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replay attack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replay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คำสั่งโอนเงิน แต่เปลี่ยนบัญชีผู้รับเงิน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แล้วให้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sender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พิมพ์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OTP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session hijack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ถีบ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sender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ทิ้งไป ทำตัวเป็น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sender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เองเลย เช่น โอนเงินจากบัญชี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sender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ไปบัญชีม้า</a:t>
            </a:r>
          </a:p>
          <a:p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privilege escalation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bug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ของระบบ ทำให้มี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privilege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มากกว่าปกติ เช่น เปลี่ยนจาก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admin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nit" panose="00000500000000000000" pitchFamily="2" charset="-34"/>
                <a:cs typeface="Kanit" panose="00000500000000000000" pitchFamily="2" charset="-34"/>
              </a:rPr>
              <a:t>Social Engineering &amp; Phishing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860286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Social engineering is </a:t>
            </a:r>
            <a:r>
              <a:rPr lang="en-US" dirty="0">
                <a:solidFill>
                  <a:srgbClr val="0070C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the term used for a broad range of malicious activities accomplished through human interactions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. It uses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psychological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manipulation to trick users into making security mistakes or giving away sensitive information.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2050" name="Picture 2" descr="รู้ทัน ป้องกัน ปลอดภัย “PHISHING” คุณเคยได้ยินมั้ย.. ก่อนตกเป็นเหยื่อ...  ภัย ใกล้ ต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615"/>
            <a:ext cx="8001000" cy="44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https://www.ktc.co.th/article/knowledge/phishing</a:t>
            </a:r>
          </a:p>
        </p:txBody>
      </p:sp>
    </p:spTree>
    <p:extLst>
      <p:ext uri="{BB962C8B-B14F-4D97-AF65-F5344CB8AC3E}">
        <p14:creationId xmlns:p14="http://schemas.microsoft.com/office/powerpoint/2010/main" val="9287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2520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DA1BB-DDB6-1022-4B90-0B02BEEEFB37}"/>
              </a:ext>
            </a:extLst>
          </p:cNvPr>
          <p:cNvSpPr txBox="1"/>
          <p:nvPr/>
        </p:nvSpPr>
        <p:spPr>
          <a:xfrm>
            <a:off x="533400" y="4613117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Sniff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ดักฟัง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Spoof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หลอกลวง เช่น ปล่อย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message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ปลอมลงไปใน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Masquerade	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ปลอมตัว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621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Malware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ซอฟต์แวร์ที่ตั้งใจออกแบบมาให้ทำอันตราย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Trojan horse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ไม่ได้ทำงานตามที่โฆษณา แต่ทำอันตรายอย่างอื่นด้วย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Spyware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แสดงโฆษณา ขโมยข้อมูล ส่ง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spam mail (90% in 2010)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Ransomware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เข้ารหัสข้อมูล เรียกค่าไถ่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(ransom)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Trap door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ผู้พัฒนาระบบ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แอป ทำทางเข้าสำหรับตัวเองไว้ใช้ภายหลัง เช่น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แอบเข้ามาปัดเศษสตางค์จากบัญชีอื่น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XCodeGhost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2015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เติม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malicious code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ลงไปในทุกแอปที่คอมไพล์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ควรติดตั้งแอ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ปจาก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แหล่งที่เชื่อถือได้เท่านั้น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Logic bomb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ตั้งเวลา เงื่อนไข ให้โจมตี เช่น เมื่อไม่ได้เป็นพนักงานแล้ว</a:t>
            </a:r>
            <a:endParaRPr lang="en-US" dirty="0">
              <a:solidFill>
                <a:srgbClr val="202124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Virus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มีการแพร่พันธุ์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(self-replicating)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โดยใช้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human activity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การก็อปปี้ไฟล์ข้ามเครื่อง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มีหลายประเภท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file, boot, macro</a:t>
            </a:r>
            <a:b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(spreadsheet), rootkit (easy root access), source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code,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polymorphic, encrypted, stealth, multipartite, armored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Worms	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ไม่ใช้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human activity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แพร่ไปได้เองใน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</a:p>
          <a:p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Monoculture	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ระบบเดียวทั้งโลก เช่น ปี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2004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ระบบปฏิบัติการ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Server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ติดตั้ง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Internet Information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Services (IIS)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ผู้ท่องเว็บใช้โปรแกรม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Internet Explorer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ติด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IIS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 แล้วผู้ท่องเว็บทุกคนที่มาดาวน์โหลด</a:t>
            </a:r>
            <a:b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ไฟล์จากเว็บนี้จะติด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ไปด้วยทุกครั้ง </a:t>
            </a:r>
            <a:r>
              <a:rPr lang="th-TH" dirty="0" err="1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จะติดตั้ง 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back door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</a:t>
            </a:r>
          </a:p>
          <a:p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	</a:t>
            </a:r>
            <a:r>
              <a:rPr lang="en-US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keystroke logger </a:t>
            </a:r>
            <a:r>
              <a:rPr lang="th-TH" dirty="0">
                <a:solidFill>
                  <a:srgbClr val="202124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จำทุกอย่างที่ผู้ใช้พิมพ์ผ่านคีย์บอร์ด</a:t>
            </a:r>
          </a:p>
        </p:txBody>
      </p:sp>
    </p:spTree>
    <p:extLst>
      <p:ext uri="{BB962C8B-B14F-4D97-AF65-F5344CB8AC3E}">
        <p14:creationId xmlns:p14="http://schemas.microsoft.com/office/powerpoint/2010/main" val="223257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Stack</a:t>
            </a:r>
            <a:r>
              <a:rPr lang="th-TH" sz="36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Overflow </a:t>
            </a:r>
            <a:r>
              <a:rPr lang="th-TH" sz="3600" b="1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sz="3600" b="1" dirty="0">
                <a:latin typeface="Kanit" panose="00000500000000000000" pitchFamily="2" charset="-34"/>
                <a:cs typeface="Kanit" panose="00000500000000000000" pitchFamily="2" charset="-34"/>
              </a:rPr>
              <a:t>Buffer Overflow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514600"/>
            <a:ext cx="1828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54864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code</a:t>
            </a:r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0292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</a:t>
            </a:r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828800"/>
            <a:ext cx="1828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stack</a:t>
            </a:r>
            <a:endParaRPr lang="th-TH" sz="2800" dirty="0">
              <a:solidFill>
                <a:schemeClr val="tx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010694" y="3771900"/>
            <a:ext cx="2971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59830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Memory</a:t>
            </a:r>
          </a:p>
          <a:p>
            <a:pPr algn="ctr"/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of a process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4419600" y="1981201"/>
            <a:ext cx="2286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4419600" y="1981201"/>
            <a:ext cx="2286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188589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return address</a:t>
            </a:r>
            <a:endParaRPr lang="th-TH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276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1. overflow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ให้ไปชน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stack</a:t>
            </a:r>
            <a:endParaRPr lang="th-TH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30232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3. Malicious code</a:t>
            </a:r>
            <a:endParaRPr lang="th-TH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60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494430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ส่ง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data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มาทาง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network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</a:p>
          <a:p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ทำให้ติด</a:t>
            </a:r>
            <a:r>
              <a:rPr lang="th-TH" dirty="0" err="1">
                <a:latin typeface="Kanit" panose="00000500000000000000" pitchFamily="2" charset="-34"/>
                <a:cs typeface="Kanit" panose="00000500000000000000" pitchFamily="2" charset="-34"/>
              </a:rPr>
              <a:t>ไวรัส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คอมพิวเตอร์ผ่าน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network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52800" y="2286794"/>
            <a:ext cx="990600" cy="7364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796"/>
            <a:ext cx="9144000" cy="5868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1225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ชัชวิทย์ อาภรณ์เทวัญ</dc:creator>
  <cp:lastModifiedBy>ชัชวิทย์ อาภรณ์เทวัญ</cp:lastModifiedBy>
  <cp:revision>701</cp:revision>
  <dcterms:created xsi:type="dcterms:W3CDTF">2006-08-16T00:00:00Z</dcterms:created>
  <dcterms:modified xsi:type="dcterms:W3CDTF">2024-11-20T01:24:33Z</dcterms:modified>
</cp:coreProperties>
</file>