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5" r:id="rId3"/>
    <p:sldId id="257" r:id="rId4"/>
    <p:sldId id="258" r:id="rId5"/>
    <p:sldId id="259" r:id="rId6"/>
    <p:sldId id="261" r:id="rId7"/>
    <p:sldId id="270" r:id="rId8"/>
    <p:sldId id="271" r:id="rId9"/>
    <p:sldId id="260" r:id="rId10"/>
    <p:sldId id="263" r:id="rId11"/>
    <p:sldId id="264" r:id="rId12"/>
    <p:sldId id="266" r:id="rId13"/>
    <p:sldId id="267" r:id="rId14"/>
    <p:sldId id="268" r:id="rId15"/>
    <p:sldId id="272" r:id="rId16"/>
    <p:sldId id="273" r:id="rId17"/>
    <p:sldId id="274" r:id="rId18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>
      <p:cViewPr varScale="1">
        <p:scale>
          <a:sx n="75" d="100"/>
          <a:sy n="75" d="100"/>
        </p:scale>
        <p:origin x="139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72" cy="5110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088" y="0"/>
            <a:ext cx="3076672" cy="5110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FB1A8-FB00-4529-A92A-0056FD1C383F}" type="datetimeFigureOut">
              <a:rPr lang="th-TH" smtClean="0"/>
              <a:pPr/>
              <a:t>13/11/67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1" y="4861783"/>
            <a:ext cx="5678824" cy="4604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69"/>
            <a:ext cx="3076672" cy="511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088" y="9721869"/>
            <a:ext cx="3076672" cy="511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6050A8-02FE-40A6-99A9-E7960E5639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39602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050A8-02FE-40A6-99A9-E7960E56398E}" type="slidenum">
              <a:rPr lang="th-TH" smtClean="0"/>
              <a:pPr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5844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oject9.com/fat32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524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Kanit" panose="00000500000000000000" pitchFamily="2" charset="-34"/>
                <a:cs typeface="Kanit" panose="00000500000000000000" pitchFamily="2" charset="-34"/>
              </a:rPr>
              <a:t>File-System Implementation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52977" y="3667501"/>
            <a:ext cx="1990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Kanit" panose="00000500000000000000" pitchFamily="2" charset="-34"/>
                <a:cs typeface="Kanit" panose="00000500000000000000" pitchFamily="2" charset="-34"/>
              </a:rPr>
              <a:t>ACL = access-control list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12270" y="1877427"/>
            <a:ext cx="1990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File-control block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990600"/>
            <a:ext cx="6461739" cy="56578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459470" y="3124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Open</a:t>
            </a:r>
            <a:endParaRPr lang="th-TH" b="1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59470" y="59552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Read</a:t>
            </a:r>
            <a:endParaRPr lang="th-TH" b="1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16470" y="84563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โหลด 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directory structure </a:t>
            </a: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ขึ้น 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mem</a:t>
            </a:r>
            <a:b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แล้วค้นหา 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File-control block (FCB)</a:t>
            </a:r>
            <a:endParaRPr lang="th-TH" sz="1400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55070" y="4953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โหลด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FCB </a:t>
            </a: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ไปเก็บไว้</a:t>
            </a:r>
            <a:b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บน 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kernel memory</a:t>
            </a:r>
            <a:endParaRPr lang="th-TH" sz="1400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2065" y="2255400"/>
            <a:ext cx="2172551" cy="140872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0801D92-084F-18C1-9225-452C6785A346}"/>
              </a:ext>
            </a:extLst>
          </p:cNvPr>
          <p:cNvSpPr txBox="1"/>
          <p:nvPr/>
        </p:nvSpPr>
        <p:spPr>
          <a:xfrm>
            <a:off x="4038600" y="2062092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ค้นหา</a:t>
            </a:r>
            <a:endParaRPr lang="en-US" sz="1400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id="{A11CAE0C-8D26-EACC-5A2D-FD2169658012}"/>
              </a:ext>
            </a:extLst>
          </p:cNvPr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>
                <a:solidFill>
                  <a:srgbClr val="FF0000"/>
                </a:solidFill>
              </a:rPr>
              <a:t>แก้ไขครั้งล่าสุดเมื่อวันที่ </a:t>
            </a:r>
            <a:r>
              <a:rPr lang="en-US" dirty="0">
                <a:solidFill>
                  <a:srgbClr val="FF0000"/>
                </a:solidFill>
              </a:rPr>
              <a:t>13 </a:t>
            </a:r>
            <a:r>
              <a:rPr lang="th-TH" dirty="0">
                <a:solidFill>
                  <a:srgbClr val="FF0000"/>
                </a:solidFill>
              </a:rPr>
              <a:t>พฤศจิกายน </a:t>
            </a:r>
            <a:r>
              <a:rPr lang="en-US" dirty="0">
                <a:solidFill>
                  <a:srgbClr val="FF0000"/>
                </a:solidFill>
              </a:rPr>
              <a:t>2567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524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Kanit" panose="00000500000000000000" pitchFamily="2" charset="-34"/>
                <a:cs typeface="Kanit" panose="00000500000000000000" pitchFamily="2" charset="-34"/>
              </a:rPr>
              <a:t>How to deal with very large files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914400"/>
            <a:ext cx="8686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/>
              <a:t> </a:t>
            </a:r>
            <a:r>
              <a:rPr lang="en-US" sz="2800" dirty="0">
                <a:latin typeface="Kanit" panose="00000500000000000000" pitchFamily="2" charset="-34"/>
                <a:cs typeface="Kanit" panose="00000500000000000000" pitchFamily="2" charset="-34"/>
              </a:rPr>
              <a:t>Linked scheme</a:t>
            </a:r>
          </a:p>
          <a:p>
            <a:pPr lvl="1"/>
            <a:r>
              <a:rPr lang="en-US" sz="2800" dirty="0">
                <a:latin typeface="Kanit" panose="00000500000000000000" pitchFamily="2" charset="-34"/>
                <a:cs typeface="Kanit" panose="00000500000000000000" pitchFamily="2" charset="-34"/>
              </a:rPr>
              <a:t>Slow access due to linked structure.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Kanit" panose="00000500000000000000" pitchFamily="2" charset="-34"/>
                <a:cs typeface="Kanit" panose="00000500000000000000" pitchFamily="2" charset="-34"/>
              </a:rPr>
              <a:t> Multilevel index</a:t>
            </a:r>
          </a:p>
          <a:p>
            <a:pPr lvl="1"/>
            <a:r>
              <a:rPr lang="en-US" sz="2800" dirty="0">
                <a:latin typeface="Kanit" panose="00000500000000000000" pitchFamily="2" charset="-34"/>
                <a:cs typeface="Kanit" panose="00000500000000000000" pitchFamily="2" charset="-34"/>
              </a:rPr>
              <a:t>Fast access (jump to a desired byte quickly)</a:t>
            </a:r>
            <a:br>
              <a:rPr lang="en-US" sz="2800" dirty="0"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2800" dirty="0">
                <a:latin typeface="Kanit" panose="00000500000000000000" pitchFamily="2" charset="-34"/>
                <a:cs typeface="Kanit" panose="00000500000000000000" pitchFamily="2" charset="-34"/>
              </a:rPr>
              <a:t>but waste 2 blocks for a small file.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Kanit" panose="00000500000000000000" pitchFamily="2" charset="-34"/>
                <a:cs typeface="Kanit" panose="00000500000000000000" pitchFamily="2" charset="-34"/>
              </a:rPr>
              <a:t> Combined scheme</a:t>
            </a:r>
          </a:p>
          <a:p>
            <a:pPr lvl="1"/>
            <a:r>
              <a:rPr lang="en-US" sz="2800" dirty="0">
                <a:latin typeface="Kanit" panose="00000500000000000000" pitchFamily="2" charset="-34"/>
                <a:cs typeface="Kanit" panose="00000500000000000000" pitchFamily="2" charset="-34"/>
              </a:rPr>
              <a:t>The first 15 pointers are in </a:t>
            </a:r>
            <a:r>
              <a:rPr lang="en-US" sz="2800" dirty="0" err="1">
                <a:solidFill>
                  <a:srgbClr val="0070C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inode</a:t>
            </a:r>
            <a:r>
              <a:rPr lang="en-US" sz="2800" dirty="0">
                <a:latin typeface="Kanit" panose="00000500000000000000" pitchFamily="2" charset="-34"/>
                <a:cs typeface="Kanit" panose="00000500000000000000" pitchFamily="2" charset="-34"/>
              </a:rPr>
              <a:t>.</a:t>
            </a:r>
          </a:p>
          <a:p>
            <a:pPr lvl="1"/>
            <a:r>
              <a:rPr lang="en-US" sz="2800" dirty="0">
                <a:latin typeface="Kanit" panose="00000500000000000000" pitchFamily="2" charset="-34"/>
                <a:cs typeface="Kanit" panose="00000500000000000000" pitchFamily="2" charset="-34"/>
              </a:rPr>
              <a:t>12 pointer to </a:t>
            </a:r>
            <a:r>
              <a:rPr lang="en-US" sz="28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direct blocks</a:t>
            </a:r>
            <a:r>
              <a:rPr lang="en-US" sz="2800" dirty="0">
                <a:latin typeface="Kanit" panose="00000500000000000000" pitchFamily="2" charset="-34"/>
                <a:cs typeface="Kanit" panose="00000500000000000000" pitchFamily="2" charset="-34"/>
              </a:rPr>
              <a:t>.</a:t>
            </a:r>
          </a:p>
          <a:p>
            <a:pPr lvl="1"/>
            <a:r>
              <a:rPr lang="en-US" sz="2800" dirty="0">
                <a:latin typeface="Kanit" panose="00000500000000000000" pitchFamily="2" charset="-34"/>
                <a:cs typeface="Kanit" panose="00000500000000000000" pitchFamily="2" charset="-34"/>
              </a:rPr>
              <a:t>1 pointers to </a:t>
            </a:r>
            <a:r>
              <a:rPr lang="en-US" sz="28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single indirect blocks</a:t>
            </a:r>
            <a:r>
              <a:rPr lang="en-US" sz="2800" dirty="0">
                <a:latin typeface="Kanit" panose="00000500000000000000" pitchFamily="2" charset="-34"/>
                <a:cs typeface="Kanit" panose="00000500000000000000" pitchFamily="2" charset="-34"/>
              </a:rPr>
              <a:t>.</a:t>
            </a:r>
          </a:p>
          <a:p>
            <a:pPr lvl="1"/>
            <a:r>
              <a:rPr lang="en-US" sz="2800" dirty="0">
                <a:latin typeface="Kanit" panose="00000500000000000000" pitchFamily="2" charset="-34"/>
                <a:cs typeface="Kanit" panose="00000500000000000000" pitchFamily="2" charset="-34"/>
              </a:rPr>
              <a:t>1 pointers to </a:t>
            </a:r>
            <a:r>
              <a:rPr lang="en-US" sz="28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double indirect blocks</a:t>
            </a:r>
            <a:r>
              <a:rPr lang="en-US" sz="2800" dirty="0">
                <a:latin typeface="Kanit" panose="00000500000000000000" pitchFamily="2" charset="-34"/>
                <a:cs typeface="Kanit" panose="00000500000000000000" pitchFamily="2" charset="-34"/>
              </a:rPr>
              <a:t>.</a:t>
            </a:r>
          </a:p>
          <a:p>
            <a:pPr lvl="1"/>
            <a:r>
              <a:rPr lang="en-US" sz="2800" dirty="0">
                <a:latin typeface="Kanit" panose="00000500000000000000" pitchFamily="2" charset="-34"/>
                <a:cs typeface="Kanit" panose="00000500000000000000" pitchFamily="2" charset="-34"/>
              </a:rPr>
              <a:t>1 pointers to </a:t>
            </a:r>
            <a:r>
              <a:rPr lang="en-US" sz="28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triple indirect blocks</a:t>
            </a:r>
            <a:r>
              <a:rPr lang="en-US" sz="2800" dirty="0">
                <a:latin typeface="Kanit" panose="00000500000000000000" pitchFamily="2" charset="-34"/>
                <a:cs typeface="Kanit" panose="00000500000000000000" pitchFamily="2" charset="-34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52425"/>
            <a:ext cx="6096000" cy="63531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62400" y="152400"/>
            <a:ext cx="50292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Ex. block 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ละ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4k bytes pointer 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มีขนาด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4 bytes</a:t>
            </a:r>
            <a:endParaRPr lang="th-TH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  <a:p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1 ไฟล์จุ</a:t>
            </a:r>
            <a:r>
              <a:rPr lang="th-TH" dirty="0" err="1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ได้มาก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สุด</a:t>
            </a:r>
          </a:p>
          <a:p>
            <a:r>
              <a:rPr lang="en-US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12 x 4k = 49,152</a:t>
            </a:r>
            <a:r>
              <a:rPr lang="th-TH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</a:p>
          <a:p>
            <a:r>
              <a:rPr lang="en-US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(4k/4) * 4k = 4,194,304</a:t>
            </a:r>
            <a:r>
              <a:rPr lang="th-TH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</a:p>
          <a:p>
            <a:r>
              <a:rPr lang="en-US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(4k/4) * (4k/4) * 4k = 4,294,967,296</a:t>
            </a:r>
            <a:r>
              <a:rPr lang="th-TH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br>
              <a:rPr lang="en-US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(4k/4) * (4k/4) * (4k/4)  * 4k = 4,398,046,511,104</a:t>
            </a:r>
            <a:r>
              <a:rPr lang="th-TH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</a:p>
          <a:p>
            <a:r>
              <a:rPr lang="th-TH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รวม </a:t>
            </a:r>
            <a:r>
              <a:rPr lang="en-US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4,402,345,721,856</a:t>
            </a:r>
            <a:r>
              <a:rPr lang="th-TH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bytes ≈ </a:t>
            </a:r>
            <a:r>
              <a:rPr lang="en-US" sz="1600" u="sng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4 TB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524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Kanit" panose="00000500000000000000" pitchFamily="2" charset="-34"/>
                <a:cs typeface="Kanit" panose="00000500000000000000" pitchFamily="2" charset="-34"/>
              </a:rPr>
              <a:t>Free-Space Management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3300" y="1066800"/>
            <a:ext cx="85945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 Bit vector</a:t>
            </a:r>
          </a:p>
          <a:p>
            <a:pPr lvl="1"/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1-TB disk with 4KB blocks requires 32 MB.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 Linked List</a:t>
            </a:r>
          </a:p>
          <a:p>
            <a:pPr lvl="1"/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Not efficient, require substantial I/O.</a:t>
            </a:r>
          </a:p>
          <a:p>
            <a:pPr lvl="1"/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However, not often.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 Grouping (</a:t>
            </a:r>
            <a:r>
              <a:rPr lang="th-TH" sz="2400" dirty="0">
                <a:latin typeface="Kanit" panose="00000500000000000000" pitchFamily="2" charset="-34"/>
                <a:cs typeface="Kanit" panose="00000500000000000000" pitchFamily="2" charset="-34"/>
              </a:rPr>
              <a:t>ดูสไลด์ถัดไป</a:t>
            </a:r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)</a:t>
            </a:r>
          </a:p>
          <a:p>
            <a:pPr lvl="1"/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The first block contains n - 1 free blocks.</a:t>
            </a:r>
          </a:p>
          <a:p>
            <a:pPr lvl="1"/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The last block contains another n - 1 free blocks</a:t>
            </a:r>
          </a:p>
          <a:p>
            <a:pPr lvl="1"/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    and so on.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 Counting (</a:t>
            </a:r>
            <a:r>
              <a:rPr lang="th-TH" sz="2400" dirty="0">
                <a:latin typeface="Kanit" panose="00000500000000000000" pitchFamily="2" charset="-34"/>
                <a:cs typeface="Kanit" panose="00000500000000000000" pitchFamily="2" charset="-34"/>
              </a:rPr>
              <a:t>ดูสไลด์ถัดไป</a:t>
            </a:r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 Space Maps (</a:t>
            </a:r>
            <a:r>
              <a:rPr lang="th-TH" sz="2400" dirty="0">
                <a:latin typeface="Kanit" panose="00000500000000000000" pitchFamily="2" charset="-34"/>
                <a:cs typeface="Kanit" panose="00000500000000000000" pitchFamily="2" charset="-34"/>
              </a:rPr>
              <a:t>ใน </a:t>
            </a:r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ZFS)</a:t>
            </a:r>
          </a:p>
          <a:p>
            <a:pPr lvl="1"/>
            <a:r>
              <a:rPr lang="th-TH" sz="2400" dirty="0">
                <a:latin typeface="Kanit" panose="00000500000000000000" pitchFamily="2" charset="-34"/>
                <a:cs typeface="Kanit" panose="00000500000000000000" pitchFamily="2" charset="-34"/>
              </a:rPr>
              <a:t>แบ่ง </a:t>
            </a:r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space </a:t>
            </a:r>
            <a:r>
              <a:rPr lang="th-TH" sz="2400" dirty="0">
                <a:latin typeface="Kanit" panose="00000500000000000000" pitchFamily="2" charset="-34"/>
                <a:cs typeface="Kanit" panose="00000500000000000000" pitchFamily="2" charset="-34"/>
              </a:rPr>
              <a:t>เป็น </a:t>
            </a:r>
            <a:r>
              <a:rPr lang="en-US" sz="2400" dirty="0" err="1">
                <a:latin typeface="Kanit" panose="00000500000000000000" pitchFamily="2" charset="-34"/>
                <a:cs typeface="Kanit" panose="00000500000000000000" pitchFamily="2" charset="-34"/>
              </a:rPr>
              <a:t>metaslab</a:t>
            </a:r>
            <a:r>
              <a:rPr lang="th-TH" sz="2400" dirty="0">
                <a:latin typeface="Kanit" panose="00000500000000000000" pitchFamily="2" charset="-34"/>
                <a:cs typeface="Kanit" panose="00000500000000000000" pitchFamily="2" charset="-34"/>
              </a:rPr>
              <a:t> แต่ละ </a:t>
            </a:r>
            <a:r>
              <a:rPr lang="en-US" sz="2400" dirty="0" err="1">
                <a:latin typeface="Kanit" panose="00000500000000000000" pitchFamily="2" charset="-34"/>
                <a:cs typeface="Kanit" panose="00000500000000000000" pitchFamily="2" charset="-34"/>
              </a:rPr>
              <a:t>metaslab</a:t>
            </a:r>
            <a:r>
              <a:rPr lang="th-TH" sz="2400" dirty="0">
                <a:latin typeface="Kanit" panose="00000500000000000000" pitchFamily="2" charset="-34"/>
                <a:cs typeface="Kanit" panose="00000500000000000000" pitchFamily="2" charset="-34"/>
              </a:rPr>
              <a:t> มี </a:t>
            </a:r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data structure</a:t>
            </a:r>
            <a:r>
              <a:rPr lang="th-TH" sz="2400" dirty="0">
                <a:latin typeface="Kanit" panose="00000500000000000000" pitchFamily="2" charset="-34"/>
                <a:cs typeface="Kanit" panose="00000500000000000000" pitchFamily="2" charset="-34"/>
              </a:rPr>
              <a:t> ชื่อ </a:t>
            </a:r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space map </a:t>
            </a:r>
            <a:r>
              <a:rPr lang="th-TH" sz="2400" dirty="0">
                <a:latin typeface="Kanit" panose="00000500000000000000" pitchFamily="2" charset="-34"/>
                <a:cs typeface="Kanit" panose="00000500000000000000" pitchFamily="2" charset="-34"/>
              </a:rPr>
              <a:t>มีขนาดเล็กและใช้ </a:t>
            </a:r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I/O</a:t>
            </a:r>
            <a:r>
              <a:rPr lang="th-TH" sz="2400" dirty="0">
                <a:latin typeface="Kanit" panose="00000500000000000000" pitchFamily="2" charset="-34"/>
                <a:cs typeface="Kanit" panose="00000500000000000000" pitchFamily="2" charset="-34"/>
              </a:rPr>
              <a:t> น้อยกว่าวิธี </a:t>
            </a:r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counting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Kanit" panose="00000500000000000000" pitchFamily="2" charset="-34"/>
                <a:cs typeface="Kanit" panose="00000500000000000000" pitchFamily="2" charset="-34"/>
              </a:rPr>
              <a:t>ZFS </a:t>
            </a:r>
            <a:r>
              <a:rPr lang="th-TH" dirty="0">
                <a:latin typeface="Kanit" panose="00000500000000000000" pitchFamily="2" charset="-34"/>
                <a:cs typeface="Kanit" panose="00000500000000000000" pitchFamily="2" charset="-34"/>
              </a:rPr>
              <a:t>เป็น </a:t>
            </a:r>
            <a:r>
              <a:rPr lang="en-US" dirty="0">
                <a:latin typeface="Kanit" panose="00000500000000000000" pitchFamily="2" charset="-34"/>
                <a:cs typeface="Kanit" panose="00000500000000000000" pitchFamily="2" charset="-34"/>
              </a:rPr>
              <a:t>file system </a:t>
            </a:r>
            <a:r>
              <a:rPr lang="th-TH" dirty="0">
                <a:latin typeface="Kanit" panose="00000500000000000000" pitchFamily="2" charset="-34"/>
                <a:cs typeface="Kanit" panose="00000500000000000000" pitchFamily="2" charset="-34"/>
              </a:rPr>
              <a:t>ของระบบปฏิบัติการ </a:t>
            </a:r>
            <a:r>
              <a:rPr lang="en-US" dirty="0">
                <a:latin typeface="Kanit" panose="00000500000000000000" pitchFamily="2" charset="-34"/>
                <a:cs typeface="Kanit" panose="00000500000000000000" pitchFamily="2" charset="-34"/>
              </a:rPr>
              <a:t>Oracle Solaris, 1 zettabytes (ZB) = 1000</a:t>
            </a:r>
            <a:r>
              <a:rPr lang="en-US" baseline="30000" dirty="0">
                <a:latin typeface="Kanit" panose="00000500000000000000" pitchFamily="2" charset="-34"/>
                <a:cs typeface="Kanit" panose="00000500000000000000" pitchFamily="2" charset="-34"/>
              </a:rPr>
              <a:t>7</a:t>
            </a:r>
            <a:r>
              <a:rPr lang="en-US" dirty="0">
                <a:latin typeface="Kanit" panose="00000500000000000000" pitchFamily="2" charset="-34"/>
                <a:cs typeface="Kanit" panose="00000500000000000000" pitchFamily="2" charset="-34"/>
              </a:rPr>
              <a:t> bytes</a:t>
            </a:r>
            <a:endParaRPr lang="th-TH" dirty="0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749136" y="685800"/>
            <a:ext cx="3318664" cy="1008784"/>
            <a:chOff x="5023272" y="4474610"/>
            <a:chExt cx="3318664" cy="1008784"/>
          </a:xfrm>
        </p:grpSpPr>
        <p:sp>
          <p:nvSpPr>
            <p:cNvPr id="15" name="TextBox 14"/>
            <p:cNvSpPr txBox="1"/>
            <p:nvPr/>
          </p:nvSpPr>
          <p:spPr>
            <a:xfrm>
              <a:off x="5522536" y="447461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2</a:t>
              </a:r>
              <a:r>
                <a:rPr lang="en-US" sz="2400" baseline="30000" dirty="0">
                  <a:solidFill>
                    <a:srgbClr val="FF0000"/>
                  </a:solidFill>
                </a:rPr>
                <a:t>42</a:t>
              </a:r>
              <a:endParaRPr lang="th-TH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522536" y="485114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2</a:t>
              </a:r>
              <a:r>
                <a:rPr lang="en-US" sz="2400" baseline="30000" dirty="0">
                  <a:solidFill>
                    <a:srgbClr val="FF0000"/>
                  </a:solidFill>
                </a:rPr>
                <a:t>12</a:t>
              </a:r>
              <a:endParaRPr lang="th-TH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360736" y="485561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8</a:t>
              </a:r>
              <a:endParaRPr lang="th-TH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198936" y="462701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2</a:t>
              </a:r>
              <a:r>
                <a:rPr lang="en-US" sz="2400" baseline="30000" dirty="0">
                  <a:solidFill>
                    <a:srgbClr val="FF0000"/>
                  </a:solidFill>
                </a:rPr>
                <a:t>15</a:t>
              </a:r>
              <a:endParaRPr lang="th-TH" baseline="30000" dirty="0">
                <a:solidFill>
                  <a:srgbClr val="FF0000"/>
                </a:solidFill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5446336" y="4855610"/>
              <a:ext cx="60960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6055936" y="4714878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x</a:t>
              </a:r>
              <a:endParaRPr lang="th-TH" dirty="0">
                <a:solidFill>
                  <a:srgbClr val="FF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970336" y="4703210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=</a:t>
              </a:r>
              <a:endParaRPr lang="th-TH" dirty="0">
                <a:solidFill>
                  <a:srgbClr val="FF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360736" y="447461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1</a:t>
              </a:r>
              <a:endParaRPr lang="th-TH" baseline="30000" dirty="0">
                <a:solidFill>
                  <a:srgbClr val="FF0000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6284536" y="4855610"/>
              <a:ext cx="60960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6611336" y="4960174"/>
              <a:ext cx="11194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FF0000"/>
                  </a:solidFill>
                </a:rPr>
                <a:t>1 byte</a:t>
              </a:r>
              <a:br>
                <a:rPr lang="en-US" sz="1400" dirty="0">
                  <a:solidFill>
                    <a:srgbClr val="FF0000"/>
                  </a:solidFill>
                </a:rPr>
              </a:br>
              <a:r>
                <a:rPr lang="th-TH" sz="1400" dirty="0">
                  <a:solidFill>
                    <a:srgbClr val="FF0000"/>
                  </a:solidFill>
                </a:rPr>
                <a:t>เก็บได้</a:t>
              </a:r>
              <a:r>
                <a:rPr lang="en-US" sz="1400" dirty="0">
                  <a:solidFill>
                    <a:srgbClr val="FF0000"/>
                  </a:solidFill>
                </a:rPr>
                <a:t> 8</a:t>
              </a:r>
              <a:r>
                <a:rPr lang="th-TH" sz="1400" dirty="0">
                  <a:solidFill>
                    <a:srgbClr val="FF0000"/>
                  </a:solidFill>
                </a:rPr>
                <a:t> </a:t>
              </a:r>
              <a:r>
                <a:rPr lang="en-US" sz="1400" dirty="0">
                  <a:solidFill>
                    <a:srgbClr val="FF0000"/>
                  </a:solidFill>
                </a:rPr>
                <a:t>blocks</a:t>
              </a:r>
              <a:endParaRPr lang="th-TH" sz="1400" dirty="0">
                <a:solidFill>
                  <a:srgbClr val="FF0000"/>
                </a:solidFill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5023272" y="4554411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FF0000"/>
                  </a:solidFill>
                </a:rPr>
                <a:t>1TB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29051" y="490626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FF0000"/>
                  </a:solidFill>
                </a:rPr>
                <a:t>4KB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56136" y="4722004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FF0000"/>
                  </a:solidFill>
                </a:rPr>
                <a:t>32 MB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324600" y="152400"/>
            <a:ext cx="1752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Grouping</a:t>
            </a:r>
            <a:endParaRPr lang="th-TH" sz="2800" b="1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72200" y="2133600"/>
            <a:ext cx="20574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3,4,5,8,</a:t>
            </a:r>
            <a:r>
              <a:rPr lang="en-US" sz="2400" u="sng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9</a:t>
            </a:r>
            <a:endParaRPr lang="th-TH" sz="2400" u="sng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72200" y="3581400"/>
            <a:ext cx="20574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10,11,12,13,</a:t>
            </a:r>
            <a:r>
              <a:rPr lang="en-US" sz="2400" u="sng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17</a:t>
            </a:r>
            <a:endParaRPr lang="th-TH" sz="2400" u="sng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72200" y="5105400"/>
            <a:ext cx="20574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18,25,26,27,-1</a:t>
            </a:r>
            <a:endParaRPr lang="th-TH" sz="2400" dirty="0">
              <a:solidFill>
                <a:schemeClr val="tx1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72200" y="1809690"/>
            <a:ext cx="1752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Kanit" panose="00000500000000000000" pitchFamily="2" charset="-34"/>
                <a:cs typeface="Kanit" panose="00000500000000000000" pitchFamily="2" charset="-34"/>
              </a:rPr>
              <a:t>block 2</a:t>
            </a:r>
            <a:endParaRPr lang="th-TH" sz="2000" b="1" dirty="0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72200" y="3276600"/>
            <a:ext cx="1752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Kanit" panose="00000500000000000000" pitchFamily="2" charset="-34"/>
                <a:cs typeface="Kanit" panose="00000500000000000000" pitchFamily="2" charset="-34"/>
              </a:rPr>
              <a:t>block 9</a:t>
            </a:r>
            <a:endParaRPr lang="th-TH" sz="2000" b="1" dirty="0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72200" y="4800600"/>
            <a:ext cx="1752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Kanit" panose="00000500000000000000" pitchFamily="2" charset="-34"/>
                <a:cs typeface="Kanit" panose="00000500000000000000" pitchFamily="2" charset="-34"/>
              </a:rPr>
              <a:t>block 17</a:t>
            </a:r>
            <a:endParaRPr lang="th-TH" sz="2000" b="1" dirty="0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cxnSp>
        <p:nvCxnSpPr>
          <p:cNvPr id="14" name="Straight Arrow Connector 13"/>
          <p:cNvCxnSpPr>
            <a:endCxn id="11" idx="0"/>
          </p:cNvCxnSpPr>
          <p:nvPr/>
        </p:nvCxnSpPr>
        <p:spPr>
          <a:xfrm rot="10800000" flipV="1">
            <a:off x="7048500" y="2667000"/>
            <a:ext cx="6477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2" idx="0"/>
          </p:cNvCxnSpPr>
          <p:nvPr/>
        </p:nvCxnSpPr>
        <p:spPr>
          <a:xfrm rot="10800000" flipV="1">
            <a:off x="7048500" y="4114800"/>
            <a:ext cx="952500" cy="685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10200" y="685800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ขัอดีคืออ่านแค่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block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เดียวก็ได้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free block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มาใช้จำนวนมาก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(1 block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เก็บ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pointer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ได้หลายตัว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เช่น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 4k / 4 = 1,024</a:t>
            </a:r>
            <a:endParaRPr lang="th-TH" sz="1600" dirty="0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373" y="381000"/>
            <a:ext cx="4804227" cy="615188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791200" y="1219200"/>
            <a:ext cx="243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Counting</a:t>
            </a:r>
            <a:br>
              <a:rPr lang="en-US" sz="2000" b="1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2000" b="1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contiguous blocks</a:t>
            </a:r>
            <a:endParaRPr lang="th-TH" sz="2000" b="1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95913" y="2536686"/>
            <a:ext cx="10668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</a:t>
            </a:r>
            <a:endParaRPr lang="th-TH" sz="24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62713" y="2536686"/>
            <a:ext cx="10668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4</a:t>
            </a:r>
            <a:endParaRPr lang="th-TH" sz="24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795913" y="2079486"/>
            <a:ext cx="10668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block</a:t>
            </a:r>
            <a:endParaRPr lang="th-TH" sz="24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62713" y="2079486"/>
            <a:ext cx="10668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count</a:t>
            </a:r>
            <a:endParaRPr lang="th-TH" sz="2400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795913" y="2993886"/>
            <a:ext cx="10668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8</a:t>
            </a:r>
            <a:endParaRPr lang="th-TH" sz="24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862713" y="2993886"/>
            <a:ext cx="10668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6</a:t>
            </a:r>
            <a:endParaRPr lang="th-TH" sz="2400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795913" y="3451086"/>
            <a:ext cx="10668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17</a:t>
            </a:r>
            <a:endParaRPr lang="th-TH" sz="2400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62713" y="3451086"/>
            <a:ext cx="10668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</a:t>
            </a:r>
            <a:endParaRPr lang="th-TH" sz="2400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795913" y="3908286"/>
            <a:ext cx="10668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25</a:t>
            </a:r>
            <a:endParaRPr lang="th-TH" sz="2400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862713" y="3908286"/>
            <a:ext cx="10668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</a:t>
            </a:r>
            <a:endParaRPr lang="th-TH" sz="24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95912" y="4499520"/>
            <a:ext cx="2586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ถ้าที่ว่างอยู่กระจัดกระจาย</a:t>
            </a:r>
            <a:b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ตารางนี้ก็จะใหญ่มาก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373" y="381000"/>
            <a:ext cx="4804227" cy="615188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Kanit" panose="00000500000000000000" pitchFamily="2" charset="-34"/>
                <a:cs typeface="Kanit" panose="00000500000000000000" pitchFamily="2" charset="-34"/>
              </a:rPr>
              <a:t>List of File Systems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36486"/>
            <a:ext cx="5563581" cy="557242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8181" y="6475716"/>
            <a:ext cx="5562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Kanit" panose="00000500000000000000" pitchFamily="2" charset="-34"/>
                <a:cs typeface="Kanit" panose="00000500000000000000" pitchFamily="2" charset="-34"/>
              </a:rPr>
              <a:t>https://en.wikipedia.org/wiki/List_of_file_systems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20780" y="990600"/>
            <a:ext cx="289462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Linux</a:t>
            </a:r>
            <a:b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    ext3, ext4</a:t>
            </a:r>
          </a:p>
          <a:p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Windows</a:t>
            </a:r>
          </a:p>
          <a:p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    FAT32, NTFS</a:t>
            </a:r>
          </a:p>
          <a:p>
            <a:r>
              <a:rPr lang="en-US" sz="2400" dirty="0" err="1">
                <a:latin typeface="Kanit" panose="00000500000000000000" pitchFamily="2" charset="-34"/>
                <a:cs typeface="Kanit" panose="00000500000000000000" pitchFamily="2" charset="-34"/>
              </a:rPr>
              <a:t>macOS</a:t>
            </a:r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, iOS</a:t>
            </a:r>
            <a:b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  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HFS Plus or HFS+</a:t>
            </a:r>
          </a:p>
          <a:p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    Apple File System</a:t>
            </a:r>
            <a:b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    (APFS)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ปี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2017</a:t>
            </a:r>
          </a:p>
          <a:p>
            <a:endParaRPr lang="en-US" sz="2000" dirty="0">
              <a:latin typeface="Kanit" panose="00000500000000000000" pitchFamily="2" charset="-34"/>
              <a:cs typeface="Kanit" panose="00000500000000000000" pitchFamily="2" charset="-34"/>
            </a:endParaRPr>
          </a:p>
          <a:p>
            <a:r>
              <a:rPr lang="th-TH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เป็นสิบปีจะออกเวอร์ชันใหม่สักครั้ง ไม่เปลี่ยนบ่อย ๆ</a:t>
            </a:r>
            <a:endParaRPr lang="en-US" sz="2000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  <a:p>
            <a:endParaRPr lang="en-US" sz="2000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  <a:p>
            <a:r>
              <a:rPr lang="en-US" sz="2000" dirty="0" err="1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exFAT</a:t>
            </a:r>
            <a:r>
              <a:rPr lang="en-US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r>
              <a:rPr lang="th-TH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คืออะไร</a:t>
            </a:r>
            <a:r>
              <a:rPr lang="en-US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9494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Kanit" panose="00000500000000000000" pitchFamily="2" charset="-34"/>
                <a:cs typeface="Kanit" panose="00000500000000000000" pitchFamily="2" charset="-34"/>
              </a:rPr>
              <a:t>Journaling File System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100" y="3429000"/>
            <a:ext cx="7337900" cy="30221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614" y="1143000"/>
            <a:ext cx="7315200" cy="218157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962400" y="6550223"/>
            <a:ext cx="518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latin typeface="Kanit" panose="00000500000000000000" pitchFamily="2" charset="-34"/>
                <a:cs typeface="Kanit" panose="00000500000000000000" pitchFamily="2" charset="-34"/>
              </a:rPr>
              <a:t>https://en.wikipedia.org/wiki/Journaling_file_system</a:t>
            </a:r>
          </a:p>
        </p:txBody>
      </p:sp>
    </p:spTree>
    <p:extLst>
      <p:ext uri="{BB962C8B-B14F-4D97-AF65-F5344CB8AC3E}">
        <p14:creationId xmlns:p14="http://schemas.microsoft.com/office/powerpoint/2010/main" val="3233053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C46BEE3-5EEB-31F9-09B6-84AA7EA617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446" y="304800"/>
            <a:ext cx="7933107" cy="442760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642E392-3440-509D-8450-8E4628961FBF}"/>
              </a:ext>
            </a:extLst>
          </p:cNvPr>
          <p:cNvSpPr/>
          <p:nvPr/>
        </p:nvSpPr>
        <p:spPr>
          <a:xfrm>
            <a:off x="585126" y="685800"/>
            <a:ext cx="3529674" cy="1676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9E85B5-2A84-3381-FAB5-F9661E16FD94}"/>
              </a:ext>
            </a:extLst>
          </p:cNvPr>
          <p:cNvSpPr/>
          <p:nvPr/>
        </p:nvSpPr>
        <p:spPr>
          <a:xfrm>
            <a:off x="4571999" y="685800"/>
            <a:ext cx="1929474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FCFEBF-346D-693C-8F18-73CF4EE9261E}"/>
              </a:ext>
            </a:extLst>
          </p:cNvPr>
          <p:cNvSpPr/>
          <p:nvPr/>
        </p:nvSpPr>
        <p:spPr>
          <a:xfrm>
            <a:off x="605446" y="3048000"/>
            <a:ext cx="3529674" cy="1676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ABA2DB7-28BC-DB45-76A1-F16D56670767}"/>
              </a:ext>
            </a:extLst>
          </p:cNvPr>
          <p:cNvSpPr/>
          <p:nvPr/>
        </p:nvSpPr>
        <p:spPr>
          <a:xfrm>
            <a:off x="4571998" y="3048000"/>
            <a:ext cx="3124201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15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Kanit" panose="00000500000000000000" pitchFamily="2" charset="-34"/>
                <a:cs typeface="Kanit" panose="00000500000000000000" pitchFamily="2" charset="-34"/>
              </a:rPr>
              <a:t>Metadata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936486"/>
            <a:ext cx="8534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Kanit" panose="00000500000000000000" pitchFamily="2" charset="-34"/>
                <a:cs typeface="Kanit" panose="00000500000000000000" pitchFamily="2" charset="-34"/>
              </a:rPr>
              <a:t>File-control block (FCB) = </a:t>
            </a:r>
            <a:r>
              <a:rPr lang="en-US" sz="3200" dirty="0" err="1">
                <a:latin typeface="Kanit" panose="00000500000000000000" pitchFamily="2" charset="-34"/>
                <a:cs typeface="Kanit" panose="00000500000000000000" pitchFamily="2" charset="-34"/>
              </a:rPr>
              <a:t>inode</a:t>
            </a:r>
            <a:r>
              <a:rPr lang="en-US" sz="3200" dirty="0">
                <a:latin typeface="Kanit" panose="00000500000000000000" pitchFamily="2" charset="-34"/>
                <a:cs typeface="Kanit" panose="00000500000000000000" pitchFamily="2" charset="-34"/>
              </a:rPr>
              <a:t> (in Linux)</a:t>
            </a:r>
          </a:p>
          <a:p>
            <a:r>
              <a:rPr lang="en-US" sz="3200" dirty="0">
                <a:latin typeface="Kanit" panose="00000500000000000000" pitchFamily="2" charset="-34"/>
                <a:cs typeface="Kanit" panose="00000500000000000000" pitchFamily="2" charset="-34"/>
              </a:rPr>
              <a:t>Metadata vs. Actual Data</a:t>
            </a:r>
          </a:p>
          <a:p>
            <a:r>
              <a:rPr lang="en-US" sz="3200" dirty="0">
                <a:latin typeface="Kanit" panose="00000500000000000000" pitchFamily="2" charset="-34"/>
                <a:cs typeface="Kanit" panose="00000500000000000000" pitchFamily="2" charset="-34"/>
              </a:rPr>
              <a:t>	Metadata</a:t>
            </a:r>
          </a:p>
          <a:p>
            <a:r>
              <a:rPr lang="en-US" sz="3200" dirty="0">
                <a:latin typeface="Kanit" panose="00000500000000000000" pitchFamily="2" charset="-34"/>
                <a:cs typeface="Kanit" panose="00000500000000000000" pitchFamily="2" charset="-34"/>
              </a:rPr>
              <a:t>		- Ownership</a:t>
            </a:r>
          </a:p>
          <a:p>
            <a:r>
              <a:rPr lang="en-US" sz="3200" dirty="0">
                <a:latin typeface="Kanit" panose="00000500000000000000" pitchFamily="2" charset="-34"/>
                <a:cs typeface="Kanit" panose="00000500000000000000" pitchFamily="2" charset="-34"/>
              </a:rPr>
              <a:t>		- Permissions</a:t>
            </a:r>
          </a:p>
          <a:p>
            <a:r>
              <a:rPr lang="en-US" sz="3200" dirty="0">
                <a:latin typeface="Kanit" panose="00000500000000000000" pitchFamily="2" charset="-34"/>
                <a:cs typeface="Kanit" panose="00000500000000000000" pitchFamily="2" charset="-34"/>
              </a:rPr>
              <a:t>		- Location of the file contents</a:t>
            </a:r>
          </a:p>
          <a:p>
            <a:r>
              <a:rPr lang="en-US" sz="3200" dirty="0">
                <a:latin typeface="Kanit" panose="00000500000000000000" pitchFamily="2" charset="-34"/>
                <a:cs typeface="Kanit" panose="00000500000000000000" pitchFamily="2" charset="-34"/>
              </a:rPr>
              <a:t>		etc.</a:t>
            </a:r>
          </a:p>
          <a:p>
            <a:r>
              <a:rPr lang="en-US" sz="3200" dirty="0">
                <a:latin typeface="Kanit" panose="00000500000000000000" pitchFamily="2" charset="-34"/>
                <a:cs typeface="Kanit" panose="00000500000000000000" pitchFamily="2" charset="-34"/>
              </a:rPr>
              <a:t>	Actual data</a:t>
            </a:r>
          </a:p>
          <a:p>
            <a:r>
              <a:rPr lang="en-US" sz="3200" dirty="0">
                <a:latin typeface="Kanit" panose="00000500000000000000" pitchFamily="2" charset="-34"/>
                <a:cs typeface="Kanit" panose="00000500000000000000" pitchFamily="2" charset="-34"/>
              </a:rPr>
              <a:t>		File content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524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Kanit" panose="00000500000000000000" pitchFamily="2" charset="-34"/>
                <a:cs typeface="Kanit" panose="00000500000000000000" pitchFamily="2" charset="-34"/>
              </a:rPr>
              <a:t>Directory Implementation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914400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>
                <a:latin typeface="Kanit" panose="00000500000000000000" pitchFamily="2" charset="-34"/>
                <a:cs typeface="Kanit" panose="00000500000000000000" pitchFamily="2" charset="-34"/>
              </a:rPr>
              <a:t> Linear List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>
                <a:latin typeface="Kanit" panose="00000500000000000000" pitchFamily="2" charset="-34"/>
                <a:cs typeface="Kanit" panose="00000500000000000000" pitchFamily="2" charset="-34"/>
              </a:rPr>
              <a:t> Hash Table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2064603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Kanit" panose="00000500000000000000" pitchFamily="2" charset="-34"/>
                <a:cs typeface="Kanit" panose="00000500000000000000" pitchFamily="2" charset="-34"/>
              </a:rPr>
              <a:t>Allocation Method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2826603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/>
              <a:t> Contiguous Allocation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/>
              <a:t> Linked Allocation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/>
              <a:t> Indexed Allocation</a:t>
            </a:r>
          </a:p>
        </p:txBody>
      </p:sp>
      <p:sp>
        <p:nvSpPr>
          <p:cNvPr id="9" name="Right Brace 8"/>
          <p:cNvSpPr/>
          <p:nvPr/>
        </p:nvSpPr>
        <p:spPr>
          <a:xfrm>
            <a:off x="2743200" y="990600"/>
            <a:ext cx="381000" cy="914400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Right Brace 9"/>
          <p:cNvSpPr/>
          <p:nvPr/>
        </p:nvSpPr>
        <p:spPr>
          <a:xfrm>
            <a:off x="4419600" y="2971800"/>
            <a:ext cx="381000" cy="1371600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TextBox 10"/>
          <p:cNvSpPr txBox="1"/>
          <p:nvPr/>
        </p:nvSpPr>
        <p:spPr>
          <a:xfrm>
            <a:off x="3276600" y="1074003"/>
            <a:ext cx="381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How to store all entries</a:t>
            </a:r>
            <a:b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(all files in the directory)</a:t>
            </a:r>
            <a:endParaRPr lang="th-TH" sz="2400" dirty="0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29200" y="3283803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How to store each entry</a:t>
            </a:r>
            <a:br>
              <a:rPr lang="en-US" sz="2400" dirty="0"/>
            </a:br>
            <a:r>
              <a:rPr lang="en-US" sz="2400" dirty="0"/>
              <a:t>(each file)</a:t>
            </a:r>
            <a:endParaRPr lang="th-TH" sz="2400" dirty="0"/>
          </a:p>
        </p:txBody>
      </p:sp>
      <p:sp>
        <p:nvSpPr>
          <p:cNvPr id="13" name="Oval 12"/>
          <p:cNvSpPr/>
          <p:nvPr/>
        </p:nvSpPr>
        <p:spPr>
          <a:xfrm>
            <a:off x="6858000" y="9144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1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8153400" y="30480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2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52600" y="5181600"/>
            <a:ext cx="13716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Files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52600" y="4648200"/>
            <a:ext cx="13716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Directory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3200400" y="46482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1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3200400" y="56388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2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00" y="52578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A partition</a:t>
            </a:r>
            <a:br>
              <a:rPr lang="en-US" sz="2400" dirty="0"/>
            </a:br>
            <a:r>
              <a:rPr lang="en-US" sz="2400" dirty="0"/>
              <a:t>(volume)</a:t>
            </a:r>
            <a:endParaRPr lang="th-TH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5105400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directory can contain directories</a:t>
            </a:r>
            <a:br>
              <a:rPr lang="en-US" sz="2400" dirty="0"/>
            </a:br>
            <a:r>
              <a:rPr lang="en-US" sz="2400" dirty="0"/>
              <a:t>(nested structure).</a:t>
            </a:r>
            <a:endParaRPr lang="th-TH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524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Kanit" panose="00000500000000000000" pitchFamily="2" charset="-34"/>
                <a:cs typeface="Kanit" panose="00000500000000000000" pitchFamily="2" charset="-34"/>
              </a:rPr>
              <a:t>Contiguous Allocation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990600"/>
            <a:ext cx="5143500" cy="56864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38600" y="4133671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Major drawbacks</a:t>
            </a:r>
          </a:p>
          <a:p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    1. External fragmentation.</a:t>
            </a:r>
            <a:b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2400" dirty="0">
                <a:latin typeface="Kanit" panose="00000500000000000000" pitchFamily="2" charset="-34"/>
                <a:cs typeface="Kanit" panose="00000500000000000000" pitchFamily="2" charset="-34"/>
              </a:rPr>
              <a:t>    2. File size must be declared.</a:t>
            </a:r>
            <a:endParaRPr lang="th-TH" sz="2400" dirty="0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524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Kanit" panose="00000500000000000000" pitchFamily="2" charset="-34"/>
                <a:cs typeface="Kanit" panose="00000500000000000000" pitchFamily="2" charset="-34"/>
              </a:rPr>
              <a:t>Linked Allocation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359" y="839076"/>
            <a:ext cx="5114041" cy="595731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124200" y="4924961"/>
            <a:ext cx="5791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Major drawbacks</a:t>
            </a:r>
          </a:p>
          <a:p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    1. Good only sequential access.</a:t>
            </a:r>
            <a:b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    2. 4 bytes out of 512-byte block = 0.78%</a:t>
            </a:r>
            <a:b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    3. Reliability of linked list</a:t>
            </a:r>
            <a:endParaRPr lang="th-TH" sz="2000" dirty="0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24600" y="470802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anit" panose="00000500000000000000" pitchFamily="2" charset="-34"/>
                <a:cs typeface="Kanit" panose="00000500000000000000" pitchFamily="2" charset="-34"/>
              </a:rPr>
              <a:t>pointer </a:t>
            </a:r>
            <a:r>
              <a:rPr lang="th-TH" dirty="0">
                <a:latin typeface="Kanit" panose="00000500000000000000" pitchFamily="2" charset="-34"/>
                <a:cs typeface="Kanit" panose="00000500000000000000" pitchFamily="2" charset="-34"/>
              </a:rPr>
              <a:t>ไปยัง </a:t>
            </a:r>
            <a:r>
              <a:rPr lang="en-US" dirty="0">
                <a:latin typeface="Kanit" panose="00000500000000000000" pitchFamily="2" charset="-34"/>
                <a:cs typeface="Kanit" panose="00000500000000000000" pitchFamily="2" charset="-34"/>
              </a:rPr>
              <a:t>block </a:t>
            </a:r>
            <a:r>
              <a:rPr lang="th-TH" dirty="0">
                <a:latin typeface="Kanit" panose="00000500000000000000" pitchFamily="2" charset="-34"/>
                <a:cs typeface="Kanit" panose="00000500000000000000" pitchFamily="2" charset="-34"/>
              </a:rPr>
              <a:t>ถัดไป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886200" y="5839361"/>
            <a:ext cx="838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4724400" y="4924960"/>
            <a:ext cx="1600200" cy="9144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524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File Allocation Table (FAT)</a:t>
            </a:r>
          </a:p>
        </p:txBody>
      </p:sp>
      <p:sp>
        <p:nvSpPr>
          <p:cNvPr id="7" name="Rectangle 6"/>
          <p:cNvSpPr/>
          <p:nvPr/>
        </p:nvSpPr>
        <p:spPr>
          <a:xfrm>
            <a:off x="6582659" y="2819400"/>
            <a:ext cx="10668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Block</a:t>
            </a:r>
            <a:br>
              <a:rPr lang="en-US" dirty="0">
                <a:solidFill>
                  <a:schemeClr val="tx1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dirty="0">
                <a:solidFill>
                  <a:schemeClr val="tx1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(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cluster</a:t>
            </a:r>
            <a:r>
              <a:rPr lang="en-US" dirty="0">
                <a:solidFill>
                  <a:schemeClr val="tx1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)</a:t>
            </a:r>
            <a:endParaRPr lang="th-TH" dirty="0">
              <a:solidFill>
                <a:schemeClr val="tx1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49459" y="2819400"/>
            <a:ext cx="10668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Next</a:t>
            </a:r>
            <a:endParaRPr lang="th-TH" sz="2000" dirty="0">
              <a:solidFill>
                <a:schemeClr val="tx1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82659" y="3886200"/>
            <a:ext cx="10668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217</a:t>
            </a:r>
            <a:endParaRPr lang="th-TH" sz="2000" dirty="0">
              <a:solidFill>
                <a:schemeClr val="tx1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49459" y="3886200"/>
            <a:ext cx="10668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618</a:t>
            </a:r>
            <a:endParaRPr lang="th-TH" sz="2000" dirty="0">
              <a:solidFill>
                <a:schemeClr val="tx1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82659" y="4419600"/>
            <a:ext cx="10668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…</a:t>
            </a:r>
            <a:endParaRPr lang="th-TH" sz="2000" dirty="0">
              <a:solidFill>
                <a:schemeClr val="tx1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49459" y="4419600"/>
            <a:ext cx="10668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b="1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82659" y="4953000"/>
            <a:ext cx="10668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339</a:t>
            </a:r>
            <a:endParaRPr lang="th-TH" sz="2000" dirty="0">
              <a:solidFill>
                <a:schemeClr val="tx1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49459" y="4953000"/>
            <a:ext cx="10668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-1</a:t>
            </a:r>
            <a:endParaRPr lang="th-TH" sz="2000" b="1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82659" y="3352800"/>
            <a:ext cx="10668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…</a:t>
            </a:r>
            <a:endParaRPr lang="th-TH" sz="2000" dirty="0">
              <a:solidFill>
                <a:schemeClr val="tx1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649459" y="3352800"/>
            <a:ext cx="10668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b="1" dirty="0">
              <a:solidFill>
                <a:schemeClr val="tx1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82659" y="5486400"/>
            <a:ext cx="10668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…</a:t>
            </a:r>
            <a:endParaRPr lang="th-TH" sz="2000" dirty="0">
              <a:solidFill>
                <a:schemeClr val="tx1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49459" y="5486400"/>
            <a:ext cx="10668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b="1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582659" y="6019800"/>
            <a:ext cx="10668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618</a:t>
            </a:r>
            <a:endParaRPr lang="th-TH" sz="2000" dirty="0">
              <a:solidFill>
                <a:schemeClr val="tx1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649459" y="6019800"/>
            <a:ext cx="10668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339</a:t>
            </a:r>
            <a:endParaRPr lang="th-TH" sz="2000" dirty="0">
              <a:solidFill>
                <a:schemeClr val="tx1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25459" y="2127408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A table per volume</a:t>
            </a:r>
            <a:b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(not in the textbook)</a:t>
            </a:r>
            <a:endParaRPr lang="th-TH" sz="1600" dirty="0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914400"/>
            <a:ext cx="5935541" cy="5708659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52400" y="3733800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Major drawbacks</a:t>
            </a:r>
          </a:p>
          <a:p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    1. Internal fragmentation</a:t>
            </a:r>
            <a:endParaRPr lang="th-TH" sz="2000" dirty="0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419600" y="35814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EOF</a:t>
            </a:r>
            <a:endParaRPr lang="th-TH" sz="1600" dirty="0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67400" y="964049"/>
            <a:ext cx="3124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เป็นแบบ 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linked allocation</a:t>
            </a: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แต่ดีกว่า</a:t>
            </a:r>
          </a:p>
          <a:p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แบบ 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linked list </a:t>
            </a: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ในสไลด์ก่อนหน้านี้</a:t>
            </a:r>
            <a:b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ตารางนี้โหลดขึ้น </a:t>
            </a:r>
            <a:r>
              <a:rPr lang="en-US" sz="1400" dirty="0" err="1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mem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ได้ ทำให้ไปยังตำแหน่งที่ต้องการบนไฟล์ได้เร็วกว่าแบบ 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linked list </a:t>
            </a: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ที่ต้องอ่านดิสก์ไปทีละ 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block</a:t>
            </a:r>
            <a:endParaRPr lang="th-TH" sz="1400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524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/>
              <a:t>ข้อเสียของ </a:t>
            </a:r>
            <a:r>
              <a:rPr lang="en-US" sz="4000" b="1" dirty="0"/>
              <a:t>FAT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60286"/>
            <a:ext cx="5056868" cy="329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267200"/>
            <a:ext cx="5147582" cy="2471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437868" y="838200"/>
            <a:ext cx="37061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เพิ่ม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cluster size 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ตาม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disk size 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เพื่อให้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table 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มีขนาดคงที่ จะได้ไม่เปลือง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memory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พอ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cluster 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ใหญ่ จะเกิด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internal fragmentation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ทำให้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efficiency 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ลด</a:t>
            </a:r>
            <a:endParaRPr lang="en-US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  <a:p>
            <a:endParaRPr lang="en-US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  <a:p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จะไม่ใช้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FAT32 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กับ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partition 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ที่ใหญ่มาก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ๆ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ต้องแบ่งเป็นหลาย ๆ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partition 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ปัจจุบันใช้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NTFS 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หมดแล้ว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FAT32 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เหมาะกับ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flash drive </a:t>
            </a:r>
            <a:r>
              <a:rPr lang="th-TH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ที่มีขนาดเล็ก</a:t>
            </a:r>
          </a:p>
        </p:txBody>
      </p:sp>
      <p:sp>
        <p:nvSpPr>
          <p:cNvPr id="2" name="Rectangle 1"/>
          <p:cNvSpPr/>
          <p:nvPr/>
        </p:nvSpPr>
        <p:spPr>
          <a:xfrm>
            <a:off x="5726091" y="6369667"/>
            <a:ext cx="3265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http://www.project9.com/fat32/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1447800" y="46333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FAT32</a:t>
            </a:r>
          </a:p>
        </p:txBody>
      </p:sp>
    </p:spTree>
    <p:extLst>
      <p:ext uri="{BB962C8B-B14F-4D97-AF65-F5344CB8AC3E}">
        <p14:creationId xmlns:p14="http://schemas.microsoft.com/office/powerpoint/2010/main" val="28613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328" y="-1"/>
            <a:ext cx="5076472" cy="6817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>
            <a:cxnSpLocks/>
          </p:cNvCxnSpPr>
          <p:nvPr/>
        </p:nvCxnSpPr>
        <p:spPr>
          <a:xfrm flipH="1">
            <a:off x="2988310" y="3048000"/>
            <a:ext cx="226949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57800" y="2873514"/>
            <a:ext cx="3704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Internal Fragmentation</a:t>
            </a:r>
            <a:br>
              <a:rPr lang="en-US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เพราะต้อง </a:t>
            </a:r>
            <a:r>
              <a:rPr lang="en-US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allocate </a:t>
            </a:r>
            <a:r>
              <a:rPr lang="th-TH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ทีละ </a:t>
            </a:r>
            <a:r>
              <a:rPr lang="en-US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1 block</a:t>
            </a:r>
            <a:endParaRPr lang="th-TH" sz="2000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37325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524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Indexed Allocation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605" y="990600"/>
            <a:ext cx="5710410" cy="5656958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6629400" y="2362200"/>
            <a:ext cx="4572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Rectangle 35"/>
          <p:cNvSpPr/>
          <p:nvPr/>
        </p:nvSpPr>
        <p:spPr>
          <a:xfrm>
            <a:off x="7543800" y="2362200"/>
            <a:ext cx="4572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5" name="Rectangle 44"/>
          <p:cNvSpPr/>
          <p:nvPr/>
        </p:nvSpPr>
        <p:spPr>
          <a:xfrm>
            <a:off x="8458200" y="2362200"/>
            <a:ext cx="4572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7086600" y="2362200"/>
            <a:ext cx="45720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8001000" y="2362200"/>
            <a:ext cx="45720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5715000" y="2362200"/>
            <a:ext cx="4572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6172200" y="2362200"/>
            <a:ext cx="45720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7620000" y="3886200"/>
            <a:ext cx="4572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1" name="Rectangle 50"/>
          <p:cNvSpPr/>
          <p:nvPr/>
        </p:nvSpPr>
        <p:spPr>
          <a:xfrm>
            <a:off x="6629400" y="4724400"/>
            <a:ext cx="4572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2" name="Rectangle 51"/>
          <p:cNvSpPr/>
          <p:nvPr/>
        </p:nvSpPr>
        <p:spPr>
          <a:xfrm>
            <a:off x="7315200" y="4724400"/>
            <a:ext cx="4572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3" name="Rectangle 52"/>
          <p:cNvSpPr/>
          <p:nvPr/>
        </p:nvSpPr>
        <p:spPr>
          <a:xfrm>
            <a:off x="8001000" y="4724400"/>
            <a:ext cx="4572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4" name="Freeform 53"/>
          <p:cNvSpPr/>
          <p:nvPr/>
        </p:nvSpPr>
        <p:spPr>
          <a:xfrm>
            <a:off x="6836229" y="3933371"/>
            <a:ext cx="885371" cy="798286"/>
          </a:xfrm>
          <a:custGeom>
            <a:avLst/>
            <a:gdLst>
              <a:gd name="connsiteX0" fmla="*/ 885371 w 885371"/>
              <a:gd name="connsiteY0" fmla="*/ 0 h 798286"/>
              <a:gd name="connsiteX1" fmla="*/ 217714 w 885371"/>
              <a:gd name="connsiteY1" fmla="*/ 290286 h 798286"/>
              <a:gd name="connsiteX2" fmla="*/ 0 w 885371"/>
              <a:gd name="connsiteY2" fmla="*/ 798286 h 79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5371" h="798286">
                <a:moveTo>
                  <a:pt x="885371" y="0"/>
                </a:moveTo>
                <a:cubicBezTo>
                  <a:pt x="625323" y="78619"/>
                  <a:pt x="365276" y="157238"/>
                  <a:pt x="217714" y="290286"/>
                </a:cubicBezTo>
                <a:cubicBezTo>
                  <a:pt x="70152" y="423334"/>
                  <a:pt x="35076" y="610810"/>
                  <a:pt x="0" y="798286"/>
                </a:cubicBezTo>
              </a:path>
            </a:pathLst>
          </a:cu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55" name="Freeform 54"/>
          <p:cNvSpPr/>
          <p:nvPr/>
        </p:nvSpPr>
        <p:spPr>
          <a:xfrm>
            <a:off x="7411962" y="4005943"/>
            <a:ext cx="280609" cy="711200"/>
          </a:xfrm>
          <a:custGeom>
            <a:avLst/>
            <a:gdLst>
              <a:gd name="connsiteX0" fmla="*/ 280609 w 280609"/>
              <a:gd name="connsiteY0" fmla="*/ 0 h 711200"/>
              <a:gd name="connsiteX1" fmla="*/ 33867 w 280609"/>
              <a:gd name="connsiteY1" fmla="*/ 348343 h 711200"/>
              <a:gd name="connsiteX2" fmla="*/ 77409 w 280609"/>
              <a:gd name="connsiteY2" fmla="*/ 71120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0609" h="711200">
                <a:moveTo>
                  <a:pt x="280609" y="0"/>
                </a:moveTo>
                <a:cubicBezTo>
                  <a:pt x="174171" y="114905"/>
                  <a:pt x="67734" y="229810"/>
                  <a:pt x="33867" y="348343"/>
                </a:cubicBezTo>
                <a:cubicBezTo>
                  <a:pt x="0" y="466876"/>
                  <a:pt x="38704" y="589038"/>
                  <a:pt x="77409" y="711200"/>
                </a:cubicBezTo>
              </a:path>
            </a:pathLst>
          </a:cu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7779657" y="4136571"/>
            <a:ext cx="478971" cy="580572"/>
          </a:xfrm>
          <a:custGeom>
            <a:avLst/>
            <a:gdLst>
              <a:gd name="connsiteX0" fmla="*/ 0 w 478971"/>
              <a:gd name="connsiteY0" fmla="*/ 0 h 580572"/>
              <a:gd name="connsiteX1" fmla="*/ 406400 w 478971"/>
              <a:gd name="connsiteY1" fmla="*/ 362858 h 580572"/>
              <a:gd name="connsiteX2" fmla="*/ 435429 w 478971"/>
              <a:gd name="connsiteY2" fmla="*/ 580572 h 580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8971" h="580572">
                <a:moveTo>
                  <a:pt x="0" y="0"/>
                </a:moveTo>
                <a:cubicBezTo>
                  <a:pt x="166914" y="133048"/>
                  <a:pt x="333829" y="266096"/>
                  <a:pt x="406400" y="362858"/>
                </a:cubicBezTo>
                <a:cubicBezTo>
                  <a:pt x="478971" y="459620"/>
                  <a:pt x="457200" y="520096"/>
                  <a:pt x="435429" y="580572"/>
                </a:cubicBezTo>
              </a:path>
            </a:pathLst>
          </a:cu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096000" y="1981200"/>
            <a:ext cx="289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dirty="0">
                <a:latin typeface="Kanit" panose="00000500000000000000" pitchFamily="2" charset="-34"/>
                <a:cs typeface="Kanit" panose="00000500000000000000" pitchFamily="2" charset="-34"/>
              </a:rPr>
              <a:t>ถ้า </a:t>
            </a:r>
            <a:r>
              <a:rPr lang="en-US" sz="1400" dirty="0">
                <a:latin typeface="Kanit" panose="00000500000000000000" pitchFamily="2" charset="-34"/>
                <a:cs typeface="Kanit" panose="00000500000000000000" pitchFamily="2" charset="-34"/>
              </a:rPr>
              <a:t>index block </a:t>
            </a:r>
            <a:r>
              <a:rPr lang="th-TH" sz="1400" dirty="0">
                <a:latin typeface="Kanit" panose="00000500000000000000" pitchFamily="2" charset="-34"/>
                <a:cs typeface="Kanit" panose="00000500000000000000" pitchFamily="2" charset="-34"/>
              </a:rPr>
              <a:t>ไม่พอก็ขยายออกไป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858000" y="3516868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แบบ </a:t>
            </a:r>
            <a:r>
              <a:rPr lang="en-US" sz="1400" b="1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multi-indexed</a:t>
            </a:r>
            <a:endParaRPr lang="th-TH" sz="1400" b="1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553200" y="4724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idx</a:t>
            </a:r>
            <a:endParaRPr lang="th-TH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7239000" y="4724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idx</a:t>
            </a:r>
            <a:endParaRPr lang="th-TH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7924800" y="4724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idx</a:t>
            </a:r>
            <a:endParaRPr lang="th-TH" b="1" dirty="0"/>
          </a:p>
        </p:txBody>
      </p:sp>
      <p:cxnSp>
        <p:nvCxnSpPr>
          <p:cNvPr id="62" name="Straight Arrow Connector 61"/>
          <p:cNvCxnSpPr/>
          <p:nvPr/>
        </p:nvCxnSpPr>
        <p:spPr>
          <a:xfrm rot="5400000">
            <a:off x="6477000" y="5181600"/>
            <a:ext cx="3048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9" idx="2"/>
          </p:cNvCxnSpPr>
          <p:nvPr/>
        </p:nvCxnSpPr>
        <p:spPr>
          <a:xfrm rot="5400000">
            <a:off x="6699766" y="5251966"/>
            <a:ext cx="316468" cy="1588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16200000" flipH="1">
            <a:off x="6934200" y="5181600"/>
            <a:ext cx="3048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5400000">
            <a:off x="7162800" y="5192474"/>
            <a:ext cx="3048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5400000">
            <a:off x="7385566" y="5262840"/>
            <a:ext cx="316468" cy="1588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16200000" flipH="1">
            <a:off x="7620000" y="5192474"/>
            <a:ext cx="3048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5400000">
            <a:off x="7848600" y="5192474"/>
            <a:ext cx="3048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5400000">
            <a:off x="8071366" y="5262840"/>
            <a:ext cx="316468" cy="1588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rot="16200000" flipH="1">
            <a:off x="8305800" y="5192474"/>
            <a:ext cx="3048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858000" y="541020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data blocks</a:t>
            </a:r>
            <a:endParaRPr lang="th-TH" sz="1600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410200" y="5782270"/>
            <a:ext cx="373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แบบ </a:t>
            </a:r>
            <a:r>
              <a:rPr lang="en-US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multi-indexed </a:t>
            </a:r>
            <a:r>
              <a:rPr lang="th-TH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ดีกว่า</a:t>
            </a:r>
          </a:p>
          <a:p>
            <a:pPr algn="ctr"/>
            <a:r>
              <a:rPr lang="th-TH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เพราะค้นแค่ใน </a:t>
            </a:r>
            <a:r>
              <a:rPr lang="en-US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2 block</a:t>
            </a:r>
            <a:br>
              <a:rPr lang="en-US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ก็จะหา </a:t>
            </a:r>
            <a:r>
              <a:rPr lang="en-US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data block </a:t>
            </a:r>
            <a:r>
              <a:rPr lang="th-TH" sz="16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ที่ต้องการได้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1919</TotalTime>
  <Words>853</Words>
  <Application>Microsoft Office PowerPoint</Application>
  <PresentationFormat>On-screen Show (4:3)</PresentationFormat>
  <Paragraphs>153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Kanit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ชัชวิทย์ อาภรณ์เทวัญ</dc:creator>
  <cp:lastModifiedBy>ชัชวิทย์ อาภรณ์เทวัญ</cp:lastModifiedBy>
  <cp:revision>512</cp:revision>
  <dcterms:created xsi:type="dcterms:W3CDTF">2006-08-16T00:00:00Z</dcterms:created>
  <dcterms:modified xsi:type="dcterms:W3CDTF">2024-11-13T16:19:58Z</dcterms:modified>
</cp:coreProperties>
</file>