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81" r:id="rId5"/>
    <p:sldId id="260" r:id="rId6"/>
    <p:sldId id="261" r:id="rId7"/>
    <p:sldId id="262" r:id="rId8"/>
    <p:sldId id="263" r:id="rId9"/>
    <p:sldId id="291" r:id="rId10"/>
    <p:sldId id="264" r:id="rId11"/>
    <p:sldId id="277" r:id="rId12"/>
    <p:sldId id="265" r:id="rId13"/>
    <p:sldId id="266" r:id="rId14"/>
    <p:sldId id="282" r:id="rId15"/>
    <p:sldId id="267" r:id="rId16"/>
    <p:sldId id="284" r:id="rId17"/>
    <p:sldId id="287" r:id="rId18"/>
    <p:sldId id="283" r:id="rId19"/>
    <p:sldId id="268" r:id="rId20"/>
    <p:sldId id="269" r:id="rId21"/>
    <p:sldId id="270" r:id="rId22"/>
    <p:sldId id="271" r:id="rId23"/>
    <p:sldId id="272" r:id="rId24"/>
    <p:sldId id="285" r:id="rId25"/>
    <p:sldId id="286" r:id="rId26"/>
    <p:sldId id="273" r:id="rId27"/>
    <p:sldId id="274" r:id="rId28"/>
    <p:sldId id="288" r:id="rId29"/>
    <p:sldId id="278" r:id="rId30"/>
    <p:sldId id="275" r:id="rId31"/>
    <p:sldId id="280" r:id="rId32"/>
    <p:sldId id="276" r:id="rId33"/>
    <p:sldId id="289" r:id="rId3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>
      <p:cViewPr varScale="1">
        <p:scale>
          <a:sx n="75" d="100"/>
          <a:sy n="75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r">
              <a:defRPr sz="1200"/>
            </a:lvl1pPr>
          </a:lstStyle>
          <a:p>
            <a:fld id="{EF7FB1A8-FB00-4529-A92A-0056FD1C383F}" type="datetimeFigureOut">
              <a:rPr lang="th-TH" smtClean="0"/>
              <a:pPr/>
              <a:t>10/11/67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6" rIns="91434" bIns="45716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1" y="4861784"/>
            <a:ext cx="5678824" cy="460456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70"/>
            <a:ext cx="3076672" cy="511054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70"/>
            <a:ext cx="3076672" cy="511054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r">
              <a:defRPr sz="1200"/>
            </a:lvl1pPr>
          </a:lstStyle>
          <a:p>
            <a:fld id="{DC6050A8-02FE-40A6-99A9-E7960E56398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021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050A8-02FE-40A6-99A9-E7960E56398E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18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File</a:t>
            </a:r>
            <a:r>
              <a:rPr lang="th-TH" sz="3600" b="1">
                <a:latin typeface="Kanit" panose="00000500000000000000" pitchFamily="2" charset="-34"/>
                <a:cs typeface="Kanit" panose="00000500000000000000" pitchFamily="2" charset="-34"/>
              </a:rPr>
              <a:t>-</a:t>
            </a:r>
            <a:r>
              <a:rPr lang="en-US" sz="3600" b="1">
                <a:latin typeface="Kanit" panose="00000500000000000000" pitchFamily="2" charset="-34"/>
                <a:cs typeface="Kanit" panose="00000500000000000000" pitchFamily="2" charset="-34"/>
              </a:rPr>
              <a:t>System </a:t>
            </a:r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Interface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914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File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uniform </a:t>
            </a:r>
            <a:r>
              <a:rPr lang="en-US" sz="2000" u="sng" dirty="0">
                <a:latin typeface="Kanit" panose="00000500000000000000" pitchFamily="2" charset="-34"/>
                <a:cs typeface="Kanit" panose="00000500000000000000" pitchFamily="2" charset="-34"/>
              </a:rPr>
              <a:t>logical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view of stored information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         mapped to </a:t>
            </a:r>
            <a:r>
              <a:rPr lang="en-US" sz="2000" u="sng" dirty="0">
                <a:latin typeface="Kanit" panose="00000500000000000000" pitchFamily="2" charset="-34"/>
                <a:cs typeface="Kanit" panose="00000500000000000000" pitchFamily="2" charset="-34"/>
              </a:rPr>
              <a:t>physical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devices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79731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File Attributes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5814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Name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Identifier (id)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Type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Location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Size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Protection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Timestamps (created, last modified, last use)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User identification (owner)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6343058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physical device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อาจจะไม่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uniform</a:t>
            </a:r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26" name="Picture 2" descr="https://upload.wikimedia.org/wikipedia/commons/thumb/a/ae/Disk-structure2.svg/1024px-Disk-structure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acker brings video to audio cassette t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25432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7">
            <a:extLst>
              <a:ext uri="{FF2B5EF4-FFF2-40B4-BE49-F238E27FC236}">
                <a16:creationId xmlns:a16="http://schemas.microsoft.com/office/drawing/2014/main" id="{5304C08D-E4A5-C260-E9F6-907FBC939049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th-TH" dirty="0">
                <a:solidFill>
                  <a:srgbClr val="FF0000"/>
                </a:solidFill>
              </a:rPr>
              <a:t>พฤศจิกายน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File Access Methods </a:t>
            </a:r>
            <a:r>
              <a:rPr lang="en-US" sz="2400" b="1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400" b="1" dirty="0">
                <a:latin typeface="Kanit" panose="00000500000000000000" pitchFamily="2" charset="-34"/>
                <a:cs typeface="Kanit" panose="00000500000000000000" pitchFamily="2" charset="-34"/>
              </a:rPr>
              <a:t>ไม่เกี่ยวกับ </a:t>
            </a:r>
            <a:r>
              <a:rPr lang="en-US" sz="2400" b="1" dirty="0">
                <a:latin typeface="Kanit" panose="00000500000000000000" pitchFamily="2" charset="-34"/>
                <a:cs typeface="Kanit" panose="00000500000000000000" pitchFamily="2" charset="-34"/>
              </a:rPr>
              <a:t>physical devices)</a:t>
            </a:r>
            <a:endParaRPr lang="en-US" sz="36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Sequential Access 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ถึงแม้ว่า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device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อาจจะเป็น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random access)</a:t>
            </a:r>
          </a:p>
          <a:p>
            <a:pPr>
              <a:tabLst>
                <a:tab pos="4572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to access record </a:t>
            </a:r>
            <a:r>
              <a:rPr lang="en-US" sz="2000" i="1" dirty="0">
                <a:latin typeface="Kanit" panose="00000500000000000000" pitchFamily="2" charset="-34"/>
                <a:cs typeface="Kanit" panose="00000500000000000000" pitchFamily="2" charset="-34"/>
              </a:rPr>
              <a:t>n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, must access record </a:t>
            </a:r>
            <a:r>
              <a:rPr lang="en-US" sz="2000" i="1" dirty="0">
                <a:latin typeface="Kanit" panose="00000500000000000000" pitchFamily="2" charset="-34"/>
                <a:cs typeface="Kanit" panose="00000500000000000000" pitchFamily="2" charset="-34"/>
              </a:rPr>
              <a:t>n – 1</a:t>
            </a:r>
          </a:p>
          <a:p>
            <a:pPr>
              <a:tabLst>
                <a:tab pos="457200" algn="l"/>
              </a:tabLst>
            </a:pPr>
            <a:endParaRPr lang="en-US" sz="2000" i="1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572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Direct Access</a:t>
            </a:r>
          </a:p>
          <a:p>
            <a:pPr>
              <a:tabLst>
                <a:tab pos="4572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fixed-length logical records</a:t>
            </a:r>
          </a:p>
          <a:p>
            <a:pPr>
              <a:tabLst>
                <a:tab pos="457200" algn="l"/>
              </a:tabLst>
            </a:pP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572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Other Access Methods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indexing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ISAM (Index sequential-access method, IBM)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29200" y="1752600"/>
            <a:ext cx="1524000" cy="120032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AAA\n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BBBBB\n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CCCC\n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DDDDDD</a:t>
            </a:r>
            <a:endParaRPr lang="th-TH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781800" y="1752600"/>
            <a:ext cx="1600200" cy="120032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AAA</a:t>
            </a:r>
            <a:r>
              <a:rPr lang="en-US" b="1" dirty="0"/>
              <a:t>□□□□□□□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BBBBB</a:t>
            </a:r>
            <a:r>
              <a:rPr lang="en-US" b="1" dirty="0"/>
              <a:t>□□□□□</a:t>
            </a:r>
            <a:br>
              <a:rPr lang="th-TH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CCCC</a:t>
            </a:r>
            <a:r>
              <a:rPr lang="en-US" b="1" dirty="0"/>
              <a:t>□□□□□□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DDDDDD</a:t>
            </a:r>
            <a:r>
              <a:rPr lang="en-US" b="1" dirty="0"/>
              <a:t>□□□□</a:t>
            </a:r>
            <a:endParaRPr lang="th-TH" dirty="0">
              <a:latin typeface="Courier New" pitchFamily="49" charset="0"/>
            </a:endParaRPr>
          </a:p>
        </p:txBody>
      </p:sp>
      <p:pic>
        <p:nvPicPr>
          <p:cNvPr id="8" name="Picture 2" descr="http://t1.gstatic.com/images?q=tbn:ANd9GcQopZ1x6lTN2MGgv39htpiZIod918Z_CD562cUetPfcBauJxLM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2152650" cy="14455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10400" y="2971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Fixed length</a:t>
            </a:r>
            <a:endParaRPr lang="th-TH" sz="16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971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Variable length</a:t>
            </a:r>
            <a:endParaRPr lang="th-TH" sz="16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1" name="Picture 4" descr="http://t3.gstatic.com/images?q=tbn:ANd9GcTKazXzCg1s2Odb1xxzzglAdyYKBx50ilFoPOHFsepgEi0YfqGS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419600"/>
            <a:ext cx="1667304" cy="1982958"/>
          </a:xfrm>
          <a:prstGeom prst="rect">
            <a:avLst/>
          </a:prstGeom>
          <a:noFill/>
        </p:spPr>
      </p:pic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HAMEDASIAAhEBAxEB/8QAHAAAAQUBAQEAAAAAAAAAAAAAAAMEBQYHAQgC/8QASRAAAgEDAgMFBAYGBgkEAwAAAQIDAAQRBSEGEjETIkFRYQdxgZEUMkJSobEjYnLB0fAVM4KSosIkJTRDRFNjk+EIFnODsrPS/8QAGgEBAAMBAQEAAAAAAAAAAAAAAAECAwQGBf/EACQRAAICAgMAAgIDAQAAAAAAAAABAhEDIRIxQQRRIiMUMnGh/9oADAMBAAIRAxEAPwDcaKKKAKKKKAKKKKAK+SQDUVxPrsXD+lvfTQSzqpwEjIG+CdyTt0rJtS9smoXCXsNlp0UIdeSC4EuezPi2473h4CoshtG0XV7a2cDT3dxFBEvWSVwqj4mmWjcQ6VrhuP6KvEuVt25ZGQHlz6EjB+FYRdxcUcXy2dxfoxjtQfo8kp5AmTnJJGXOwGeU5A99S3AzS8GcdW9peNE1vqsSwtJGCAGz3OviG7vubNTQNxuQWt5QpwShx8q876dqGtWWtRRTaze57AuWS5Zj/VK32idsHy6javRZ7ykV5y1KLk4rtF/5lm8efP8AQyLj5rWc3tI6/i1z2iSgmuxbSWZ1DUuxd+Z1+muSSPXr4dM121nl0/VbSW3uLoSrlg8l1I4yMD6rHB2bx9a48ST88cgykj7Dyzk/z/OC9XF7asRuXcH4qTVHaSZ6V4cTlKHBar/pvMDc8SP95QfdtUbxBqUunW6tbxGWZieWNU52YAEnAyM9AOvUinWjuZNKtHOcmBCcj9UVHSsbrXpcHuW0awLt9uTvv8lVP7xrc8i1TaFrbWY1RhqAW1kUKSGbOckjYdc5HTHxNSiSI6B0YMpAII6EGs00m/n1bWtTukuW+ixk9iCocAFiEAyNhyxhtsfXpzPJPHMk9neSw3AUIro5kRgOg5WJ/AmoR0/xZvo0QHNdqE4Y1K5vrTF80LXC4bmhBCsh+qd/E+VTdSc0ouLphRRRQgKKKKAKKKKAKKKKAKKK+WbAoDpIHU0ZHnWL+0T2n3J1D6HwrdokVpIDPdDBEjj7Iz1QY3P2umcYzcfZ97QrDiuNbaULa6oi5a3J2kHi0ZPUeY6j1G9AWHivSRrnD1/pueVriEqjfdbqp+YFeZdSV2jhueUJI36N16csqd0j5Yr1fnmG1YB7R9GOncU6paouIr1RqNtjbvDaRR/i+YqktbBY9N1L6dpdtddrGJpUxIwJIDjusQf2iD7jUXxWJL3SZ5oY1S609xLG2e8qeJHiCCCf7FRHs8uGY3OmzBuTn7WFyMg7YZcnxK4/uk+FXSOyXn5rkAtyNG6g7OrbMCPXGcep8a17IRfOFNZTX+H7LU06zR98fdcHDD4MDWK8QRtFxjpLFcgTmJtumZpE/wA2KuHsov107VtV4YlYqInM1sreIGA2D6go3xNVjjnNtxPYTA8qpqjgjPXFzzD8xWORbR0fHf5DYX0IxC5m7QJGzLDGzFSQCOgOOtSkdut2LaY84CMGHMpDbd3DA/jUTaRJFrN1FJzmLsYchc+Cun5gVL28StbKqwcuOYEiQ79MDB95OfGq0egn8twlaxttms8O3In0OzlPdPZANk+Wx/KoGfUTa8LX2po+Li7R5oRzb80pCwj+6UrkNwG4QltLV+WW4uZLKMjblMkhG3uVyfcKj/aJcNHY2Om2ezzOZI1A6BMJH/jeM/2a0PPQjyy016NeFrdLXh9pYtlnkZk/YAEaH+6in40pIrIJmXImLEIST9dsKp+ZFK2d32ukqLTTJm0y3Xso5InDNyJlQxXYgHGR6V8yMqiCVSeRJFfLndgA2Nz483Kd/KrI+rG23JFp4Whjjt52hTliEphi3+xGOQfiGqepnplqtlYwWyDAjTBHr1J+ZNPKHxpu5NhRRRQqFFFFAFFFFAFFFcJxQATgVlftM9o6WESWPDeoxG/ScrccsfNyAD7xBXHNgHqdiNsVoPEFndajpVxa2N4bSaVcCQDfHiPMZG2RuM15g1zQ73R9RmtNShkiul3KYHfTzQ9GH8+lQ2Qyz8H8PFlj1TUkJYnngjbxJ35yPyHx64p1rXD8E1wb7Q5RBqajtgkUnJzb/WUjo2R1z78Heofhjio29uLDV5VMWOSOdie4MbBsb8u3vHuq1SKJSpPMCN1dD0z0IYef3uh8R5X0wT/s89pg1GVdH4l/0bUlPIszjkWU/db7r/gfQ7U89sunM+iWutwpmbSpw7kdTE+Fcf8A4n51T9c4fg1ezJYrHe9mM3BjA58eDDy/LbqNq7wnx3IkF3wtxr3rNg1obzdjFnu8rnxHXDdRjfI6VavRJSlkbRdaS4t8tBHIGTl2yjDYZG+6kj5VbJeLkggWHS7SSTJJWW75Yl+CrjPwwKq17bywWnYtIrXGnTtaSSKeYFc5jcYzleuD7vOov6Q8h5mYgsN8k59xPX51WDdCtlmseIJbLii11+4nSS4hkXtEiXlXs8crAeP1Sdz6VM+02WKV57m1ZJIxfysrkecUMmR+NUmGzmlwpQIp8ZO6D8DufgDSsUWoXugT3Qv1ltoZfo/Zu5G/Y4DbkD6qBc9Tt1qs/DXC6kaDeRLFeTSwogl7SVOfG/KJn2zThiSgbLs23UAY8Mn+NNWkM9usrAN2gDgDbIaNH/NqeY/0VXxjbpnp5/yKo+2eqhL9eNjrgG8lv7kwu3O1pPNduFGAHZRDEPL75+Ga+eIzPqfFU8dhEZZLOEpHGvUmJC3/AOyRf7lNeA7W8s01DVJ1RdCu+0uJJyy5ZYmO2M82Mdp86sHs6tpLi41HVrlCJn7rejuTK4+DPj+zWkT4NqOaeReE5w89npWjwWksqAbR7537oGCOudqXvtPs7lrPlVOd50Ldme7he8dvLu4+IpPVE7VVDqG5T3eZckH0NNuGLd31e7nfBS3HYx75yxwWPpuAPeDVzKUfweRSplsFdrgoJAocZ2uZpjqOpwWMUjyMDyjLbgBR5segHvrH+OPaF9MH0fTrjtOzlV2ZCViPKc8uOrg+uAfAVTmuVIUbfRVX9nvEB17hq0uLqeB70KVnWNt8hioYjwJxny8qtFXAUUUUAVE8Ua3Bw9od3qlzusEZZUzjnboqj1JwKlT0rJPbfxDcwWkOmafqFk0FwGjvLZSrTeBGfurt78n5AU3RfaTxFpl3JNLfJdrNIZJLafLKpJyeXfmUeQG3pV6finhPj3Tl07iFG026zmJ5SB2b+aSdB7mAz61knCdklxcT3V2ImEZCgSgFVdurEHbYAgZ2yR5U5Gl3Ekrxjso3XIdRllDDblB9/hv+eK7RSpdjjjLg+/4duwl1iWGXP0e9RcRz58D15JMf+M014d4kuNCU204eS2LE8jDeM+YH5jofDHUvLbVdV0W0ktJJFl06XuyWlwvaW7jy5Sdj47cp8ahrtreWTKRvHCfqMzc5i81J6snv3881CdDmrplv1figJYpHp9zFJczKSZl3Fumep6d/pgYG/h0zRriUHljjyEGcDO5J6k+p8flXzOTbIYuUJluclSO94Ag+I3OPLfzot41YGRziNTjy5j5enqfAefje72WHnDfN/SR0+RuWHUkMKljjD9VOf2sDPr6UpbuLZWQqEkD945wwb7W436+RFRN5cNI8csOUkjbuEYG4328seA/85l73UY9Qv5Z0gkjjlUSOGI2bHfK77Dmyf4VSqkG9HUvJMhFIOc4LbAbeJ8dz47074fRjwxrdsw/SRX0DZPgSWXNNFuArExoFznYDb+PzJ+FPuGSzW/EkeC2YoJQgX6xEo2x681Vy/wBTTDqaLXo7LJodgeoNtDn/ALSL/kNLavcNb6BPJGmJWXkjHiWY4Hx3zTHR7iK24esjPzRqFEW6nPN2syhcDx7gqS0pBq3EeiaaElMEczXk3aoRlYxkbEb5JAqPT0Usjj8OMl4WfiBIdG4Ts9FOOyEMdpKVP2cBpc+pRZPmDVk4NtGtOHLXtlKzXANxIP1nPMR+OKqHEBGs63Y6epDFie0wdwZX3HvEUL/3hWld1IwBgKBgCtIo+HN8cSXr2Rd4VQSzTf1USmRiPAAZP4A13hmF49MR5hiWQl3/AGiSW+HMTTbieVItNMRG9y6xY81+s3+BWp/Ne2ukacsl7OkSoneJ8TjJwPHxNSUnJ8SQZgq5JxVS4v430/QI3jaTtbobCCI94H9Y/Z2959KpXFvtJub0vaaITBBkg3BPfb9ny89vTc7is3uZGZ17QlnZss5Yk/zms2nLRkSvEnFWpcQORcOI4AcrBHso9fU+pyfWq6xxvSkhwN9gK+reyubxeaBD3lzEoXLTHyRRuff0B2yOlXjBRVIN2THBfF8nCN/NcQ2kdyZ4xGyvIV5RkEkY9Bjf08jn0do+qWusabbX9k/PBcIHU+I8wfUHY+orCbrhmw0ngi4e5mt5L64gS5eZSWEY5sxovQ98gDp98nZac+x7i9tK1RNFu3P0S+bEbMdo5ug+DbA+uPWrEG90V87/AHvwooBnrUt7Fpd0+mQia8EZ7FCQAW8Ou23X4V5f1zRb621K4F+s8d1JISRdAq0ufHJG/wC+vVpGaaalpljqlubfUbSG5iI+pKgYfDPSoasHkphNZzYdJI5M5Azg/DFSml6xFFHLb30BlR252lU8rg4xuOhHXyOSd81sGveyizmjc6HcmDP/AAt0O1hPuP1l9+9ZjxDwXqOjlmvrOW1XP9dntID7pB9X+1iqcmux/hL6JqFvPBOsl2szt9aOQDlJOTgg9BnYZ291MptHtrmRlK/QJTzMAVLR7HpjwA33291VOS3urOQSOjKOqurbHPkw61JSa/qsmmy2DSh0lQJzFe8q+IGPMbZIzjx8am0yrr0jopUeIowLw5yU+0h80P7qSmidFXlIeBhhHB2Pjj0OfD+FKxRiNcZyT1OfH+dqUAwJQvLysh50I2bbb3H1qt0zNTTdDOGJcdo4BzsB1z6/z+7eV0dUutJu7NlBeyk+lRZAbMZ7r7eOO6ajEtm+jLPC4kRfrgfWQ+HN5D1/hTrS7qPTtRtLpzlSTHcr/wBNu6R67HPy8jUva0axVDmGOCNR28hdhsVGxBHzJ/D3mpDhpkk1LWliQIsulMwA8ORkPjnyzUfdWEtpqtxZrHlYicOWzzeRAHmvKceW9P8AhpBHxI0SuH7bTrlDyn9RvX0qMjuDZpDUkSNmW/8Aats+yi3uxjHhyzk/h2oq78FwJJqet38SD9GEsYQxxzMcvIMnf7oqm6FNbyaFefTIlaFJbhmTJI+rbv55+yat2mSJw7wBYwtIq6jfQSXEUXV5ZpMFAFwS2ByZ29fCo9O7O/0xV9iVvqEx12W+s5EaaW45YGk7wHO3ZqfXEULt/wDZV5n1DVre5S3VIr7tBk8n6N4hjIL9VA8PA+QNU630yDR44bvXblrGGN2Nvboea4mAjEaZH2TyL0GTlj0xTDWeNbq8D2umoLK0LFW5Tl3zsWZj02+PqOlWsxy5I2kt0SnHd9FywQ3mqym/jkL/AEewACxd047zD73Lkt1GcLvVN1nV77W7yGfUpS8cwLJCrHlUAcwH5/uxTqWyMN5NbRyr3k3ZgC5+9j13z/5Bpja2lzf/AEeC0t3kmgJYgfVVcnHMx2A3G+aHNKRCO7LCgJJKSMpG+/X+P4UykJml7GIBi2Au4GdupJ6eNaAeE0022W61FhOzIzDslJVD6DG7Zx1HwOKqOt28tnqCzNbxdjCyq/LGki5G5DDoTkkbgbY6HNZwzxeRwRksibpH1Y6ODH205R8Y78mTEuThcAAlsnOCRynlOzYOO6vf2AQw2kZnZ1AmaVyykgrg82AcjBxykL3iAMYFMNT1SbU7h5eTslYNlVOSwZgzBjtkFhzYwBzEkDJp1w7w3qnEd0bfTLcyBcdrK20cefFm8D6bk+VdBcjnvr+e3ktHu5jBNP27xZ7rS/ex571fuCPZTeag8V5r3aWNqMMkCkrNJjpn7g/xe7rWg8G+zzSuHFjuXAvNRA/2iVdoz+ov2ffufWrmBQCP0cfef/uN/Gil6KAomqe1ThzStWutNvPpqz2shjkKwcy5Hkc/urkXta4Qk6306ftWrn8gaxb2qWv9H8Z6i0d7bXIu5mnbsTnsiSRyN5MMVHjTGNhbTwCRi6Bp5CRyrkAjw2G58+nhUFXZ6Dj9p3B74/1woJ6c1vKP8tLj2h8Hzrg67Z4OxDllz6bivPNtpULQq0kswLIGYE7Y2/VPnT6XQLdLUXRvpgpxjMIwc7dc5qRbNS1az9nmqmSSx17TdPnk+sYLmMIx/WjY8p+AB9az/iDhm0tOaS11XTLqIAntbK7RsAfejLcw/slht8Kr+o6dHb6fLdRXfOYmAMZhI6kDrk4656VFArIoYqNxnpWcorsrKVdokJreWCETELJB0E0bcyY6fD40gZe0idegI2IPUfz4+vyaso7ORQcK27AeOKfx6pY3WFv7UwS9PpFnt6d5Oh+FRtCMYy2hra9vbyC4jYqVBwdiG/Vx458qctax6hE72SBZwvetgScDzTzHpTz+jZZYDLp7x31uMktB9Zfep3BpgAnaPIMq6kFWGxVumevh++lp9GlP0lLr/WGh2GpA808S/RZwD1dPqHGPtLt8PSucP3EVpxHp08xIh/SK3uKH+P40pocx1C8vNNcBZr6ASRMMANNH3lIHgSAQfXf0qFm7Rp7cXDyrGJOXcZblO2QOnh+FQlaaZb1NFg4cjk1eG5076VBY2r/pprm52wgUKyqM947dNtlPTfFovOM7KxuJpOH4jNfPGsZ1W6GX5QMcsa9FUDoBt5k+ObJKkiiJOZ5EbCsBsyjOM/P4flJWimQBt2z49acSZZHLslvpFxeSmW4lkmkYYLO2Tg7ke706bnantvZvJsqkltulS3CHDNzrT5hTESnDytsq/wAT6VrOh8NWOkxqUXtZh/vXUZHu8qhJyZSykaRwVdX6xzX0ZsYAnKVG8sm2/X6oPmQT6VbrbSLKwgWDT7dY0zvgnc+Zz1PqasLgcpyMjyqo8U8TWejrJEcT3JXa3RsAert4e4b1MoPopJNiWtvZDSrx5J0ia2Xn7aQ9xHxsu3Uk7YGTWL6pePdzNHbGcrJhWHMx7Uhjy4HUfWJAyd2PpVljstf451E8gzEhPeIKW8APgB5+m5PjWkcL8J6FwuBNJNDNfgb3M7KCvnyDPdH4+ZooQ5chHGkUjhD2WXN6UvOIO0tYDutspxK4/WP2R6dfdWvabp9rplpHaWNvHBBGMKiLgD+fM70kdZ08Act1G/h+jy35Zpnf8U6VYWz3FxMwjTqQhz1A6Hc9RWnOP2aUycoprp95Hf2qXEIYKxYYbGQVYqQcE+INOqsQFFFFAeT+P59KuuK9Sk0i2nhiM7iUTPktNzNzsN9gTjA9D0qLGoXZgSHtCUVDGNh9XGME432/Kt+1D2QaJf3Dzy3t+GYk4BjwMsWP2fNjTCT2IaOc9nqd4vvjjP7hVdgxaPVrkQCBo4SiqApeBS22Ptdf5xTiPiPUIwsaugjB+6QPz/dWsv7DbL/d6zKD+tbKfyYUg/sOA/qtbQ/tWpH5PS2KMu1HXbrUrFrR4YVjYqSyBs93oNyajl5VUKGzgAfhWtv7EbzGI9YtiP1onH7zTd/Ynqn2dSsm/tOP3Gjv6KSi2ZWxX6vNgsMDakYov0g7w2yf31qcvsV1vu8l1YEcu/6Zxvk/qHwxSL+xziFOj2b/ALNx/FBS6JUaM1i7eCYSxSFJQ2zoxBHxFTaaysx5datEvANvpEWI5h65xhvjVpb2R8SDpFEfLluEP54pJvZPxOP+DB90kX/91SVMunJFauI7a2kg1PRtTiZ7eVW7KUdnKpGPsnZht4HxNNry6e5aaWQKJHk517JQF3yT13XGdsU44p4U1Xhp4f6VgMQuA3Z5IPNy4z0Y+YqBSZwMbdMHapUSGxxFI8cwcMVI2O9Wjh7S7q+s7y6hCuLQJI8anchjjIHiB1Pvqnq2+TVj4T1yfRr5Lm35ScMjI65V0Yd5WHiKmirNp9nesRKhs55BGzqgSPCrg4x4YOTsflV6u72CzhM1zKscY+035VgT63a2N4z6SSwcB0L5HZP93B68vgfI775rl3xFeXhEl9cyTSAYAY9P4VnByimmQnRofE/GxeJ4dOJiQjBlOxPu8qy3UdUDOzA9oSerb5Pz/n80Lq+eXPMTjwwdqiLmTPv8qlNvsWSD8TahEiwxyKsSjAVV2HuBzTF+IdUJPLfSrj7gC/kBUdIcmkiR5j51dQj9F7Y/l1W/nP6a/uZPDvTM2fmaS52kYl3JY75Pif5zSAjchmVHZQMkhSQB55pxa2l3cRSywWszxQozyuq91FAyST06VZRSFnpT2bSWLcIWKabJK8KBlYygAh8kuNvDJOPSrTWTexfifUNUnuNIu2ja2tbYGECNVK4YDGQN9iPlWs1JCCiiihIUUUUAUUUUAUUUUAVzArtFAcxRgV2igMj/APUNDjSNIuCueW5kjz5cyZ/yVhUa88gRepPU9BXoj2+W/bcCrL/yL2J8+WeZf81YBp680wCxZcE5YN59NvE/h51D0rIekODpUqqGeaBQf1iaVtbFB3jdqCPBVz+VTCqjL+mTIxsGAyNj8PL5UqL2yhxk2ygDoXXfr4fEj5eQrieafhiptrbGlpDAFHatKzE7CJCPxIqQitrdcBbC4c+bvj99JDWrKMf18Z3yQgY5+X87mvgcR2qLyx9qw3+wBnr5n9ZvnWUnml0mRt/ZKw2sfMe00+JADg855iD4Dp6H5VE8QOEi7sCKmB3cqOzJ6EgdCfDwI65xXzPxIrRsqwS753MgB/I1Ey6jLPzBCO+vK6jvZ3ySAc4yd9vLOavgxZb5SQjB3Y6t7a0XT+2lljachyYjyc+wbAyc9eUDp9rx2p1b3GlwztmeUxCXHMkfLzoQCCOQDB6gjx8CKj7PQtWvcfRdK1CcH/l2rkfMCpyz9nvFt0F7PQ54x/1SifPmNfQNyNnu7NieUSSKQ/dl3zlcLkliQVO+R16eFWHXuKLe80RbWygWMzxYa3t1aKO3zkkHYc53PTC4zkE9Htp7I+KJz+nNjbjx55yT/hU1L23sWvWwbrWrdB4iO3ZvxJFARnsIPZcV3cZBBezfr6Ohreqo3Bns5tuFtU/pCPUJ7iXsmj5WjVVwceWT4VeaEhRRRQBRRRQBRRRQBRRRQBRRRQBRRRQFP9rFhJqXAep28Cc8uI3RcgZIkU9TWF6f7N+L77vWum8it9prqJfybNFFATNv7E+KZhm5n06D9udnP4KambL2EXJAN3xBCnmIbUt+JYflRRUUhROWnsO0WMg3eq6hN5hBHGD/AITU5ZeyXg+2UdpYTXJHjPdSH8AQPwooqQTNpwNwrZ4NvoGngjozQK5+bZqYt7C0tf8AZbWCH/441X8hRRQDgrnrQBiiigO0UUUAUUUUAUUUUB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316" name="AutoShape 4" descr="data:image/jpg;base64,/9j/4AAQSkZJRgABAQAAAQABAAD/2wBDAAkGBwgHBgkIBwgKCgkLDRYPDQwMDRsUFRAWIB0iIiAdHx8kKDQsJCYxJx8fLT0tMTU3Ojo6Iys/RD84QzQ5Ojf/2wBDAQoKCg0MDRoPDxo3JR8lNzc3Nzc3Nzc3Nzc3Nzc3Nzc3Nzc3Nzc3Nzc3Nzc3Nzc3Nzc3Nzc3Nzc3Nzc3Nzc3Nzf/wAARCACHAMEDASIAAhEBAxEB/8QAHAAAAQUBAQEAAAAAAAAAAAAAAAMEBQYHAQgC/8QASRAAAgEDAgMFBAYGBgkEAwAAAQIDAAQRBSEGEjETIkFRYQdxgZEUMkJSobEjYnLB0fAVM4KSosIkJTRDRFNjk+EIFnODsrPS/8QAGgEBAAMBAQEAAAAAAAAAAAAAAAECAwQGBf/EACQRAAICAgMAAgIDAQAAAAAAAAABAhEDIRIxQQRRIiMUMnGh/9oADAMBAAIRAxEAPwDcaKKKAKKKKAKKKKAK+SQDUVxPrsXD+lvfTQSzqpwEjIG+CdyTt0rJtS9smoXCXsNlp0UIdeSC4EuezPi2473h4CoshtG0XV7a2cDT3dxFBEvWSVwqj4mmWjcQ6VrhuP6KvEuVt25ZGQHlz6EjB+FYRdxcUcXy2dxfoxjtQfo8kp5AmTnJJGXOwGeU5A99S3AzS8GcdW9peNE1vqsSwtJGCAGz3OviG7vubNTQNxuQWt5QpwShx8q876dqGtWWtRRTaze57AuWS5Zj/VK32idsHy6javRZ7ykV5y1KLk4rtF/5lm8efP8AQyLj5rWc3tI6/i1z2iSgmuxbSWZ1DUuxd+Z1+muSSPXr4dM121nl0/VbSW3uLoSrlg8l1I4yMD6rHB2bx9a48ST88cgykj7Dyzk/z/OC9XF7asRuXcH4qTVHaSZ6V4cTlKHBar/pvMDc8SP95QfdtUbxBqUunW6tbxGWZieWNU52YAEnAyM9AOvUinWjuZNKtHOcmBCcj9UVHSsbrXpcHuW0awLt9uTvv8lVP7xrc8i1TaFrbWY1RhqAW1kUKSGbOckjYdc5HTHxNSiSI6B0YMpAII6EGs00m/n1bWtTukuW+ixk9iCocAFiEAyNhyxhtsfXpzPJPHMk9neSw3AUIro5kRgOg5WJ/AmoR0/xZvo0QHNdqE4Y1K5vrTF80LXC4bmhBCsh+qd/E+VTdSc0ouLphRRRQgKKKKAKKKKAKKKKAKKK+WbAoDpIHU0ZHnWL+0T2n3J1D6HwrdokVpIDPdDBEjj7Iz1QY3P2umcYzcfZ97QrDiuNbaULa6oi5a3J2kHi0ZPUeY6j1G9AWHivSRrnD1/pueVriEqjfdbqp+YFeZdSV2jhueUJI36N16csqd0j5Yr1fnmG1YB7R9GOncU6paouIr1RqNtjbvDaRR/i+YqktbBY9N1L6dpdtddrGJpUxIwJIDjusQf2iD7jUXxWJL3SZ5oY1S609xLG2e8qeJHiCCCf7FRHs8uGY3OmzBuTn7WFyMg7YZcnxK4/uk+FXSOyXn5rkAtyNG6g7OrbMCPXGcep8a17IRfOFNZTX+H7LU06zR98fdcHDD4MDWK8QRtFxjpLFcgTmJtumZpE/wA2KuHsov107VtV4YlYqInM1sreIGA2D6go3xNVjjnNtxPYTA8qpqjgjPXFzzD8xWORbR0fHf5DYX0IxC5m7QJGzLDGzFSQCOgOOtSkdut2LaY84CMGHMpDbd3DA/jUTaRJFrN1FJzmLsYchc+Cun5gVL28StbKqwcuOYEiQ79MDB95OfGq0egn8twlaxttms8O3In0OzlPdPZANk+Wx/KoGfUTa8LX2po+Li7R5oRzb80pCwj+6UrkNwG4QltLV+WW4uZLKMjblMkhG3uVyfcKj/aJcNHY2Om2ezzOZI1A6BMJH/jeM/2a0PPQjyy016NeFrdLXh9pYtlnkZk/YAEaH+6in40pIrIJmXImLEIST9dsKp+ZFK2d32ukqLTTJm0y3Xso5InDNyJlQxXYgHGR6V8yMqiCVSeRJFfLndgA2Nz483Kd/KrI+rG23JFp4Whjjt52hTliEphi3+xGOQfiGqepnplqtlYwWyDAjTBHr1J+ZNPKHxpu5NhRRRQqFFFFAFFFFAFFFcJxQATgVlftM9o6WESWPDeoxG/ScrccsfNyAD7xBXHNgHqdiNsVoPEFndajpVxa2N4bSaVcCQDfHiPMZG2RuM15g1zQ73R9RmtNShkiul3KYHfTzQ9GH8+lQ2Qyz8H8PFlj1TUkJYnngjbxJ35yPyHx64p1rXD8E1wb7Q5RBqajtgkUnJzb/WUjo2R1z78Heofhjio29uLDV5VMWOSOdie4MbBsb8u3vHuq1SKJSpPMCN1dD0z0IYef3uh8R5X0wT/s89pg1GVdH4l/0bUlPIszjkWU/db7r/gfQ7U89sunM+iWutwpmbSpw7kdTE+Fcf8A4n51T9c4fg1ezJYrHe9mM3BjA58eDDy/LbqNq7wnx3IkF3wtxr3rNg1obzdjFnu8rnxHXDdRjfI6VavRJSlkbRdaS4t8tBHIGTl2yjDYZG+6kj5VbJeLkggWHS7SSTJJWW75Yl+CrjPwwKq17bywWnYtIrXGnTtaSSKeYFc5jcYzleuD7vOov6Q8h5mYgsN8k59xPX51WDdCtlmseIJbLii11+4nSS4hkXtEiXlXs8crAeP1Sdz6VM+02WKV57m1ZJIxfysrkecUMmR+NUmGzmlwpQIp8ZO6D8DufgDSsUWoXugT3Qv1ltoZfo/Zu5G/Y4DbkD6qBc9Tt1qs/DXC6kaDeRLFeTSwogl7SVOfG/KJn2zThiSgbLs23UAY8Mn+NNWkM9usrAN2gDgDbIaNH/NqeY/0VXxjbpnp5/yKo+2eqhL9eNjrgG8lv7kwu3O1pPNduFGAHZRDEPL75+Ga+eIzPqfFU8dhEZZLOEpHGvUmJC3/AOyRf7lNeA7W8s01DVJ1RdCu+0uJJyy5ZYmO2M82Mdp86sHs6tpLi41HVrlCJn7rejuTK4+DPj+zWkT4NqOaeReE5w89npWjwWksqAbR7537oGCOudqXvtPs7lrPlVOd50Ldme7he8dvLu4+IpPVE7VVDqG5T3eZckH0NNuGLd31e7nfBS3HYx75yxwWPpuAPeDVzKUfweRSplsFdrgoJAocZ2uZpjqOpwWMUjyMDyjLbgBR5segHvrH+OPaF9MH0fTrjtOzlV2ZCViPKc8uOrg+uAfAVTmuVIUbfRVX9nvEB17hq0uLqeB70KVnWNt8hioYjwJxny8qtFXAUUUUAVE8Ua3Bw9od3qlzusEZZUzjnboqj1JwKlT0rJPbfxDcwWkOmafqFk0FwGjvLZSrTeBGfurt78n5AU3RfaTxFpl3JNLfJdrNIZJLafLKpJyeXfmUeQG3pV6finhPj3Tl07iFG026zmJ5SB2b+aSdB7mAz61knCdklxcT3V2ImEZCgSgFVdurEHbYAgZ2yR5U5Gl3Ekrxjso3XIdRllDDblB9/hv+eK7RSpdjjjLg+/4duwl1iWGXP0e9RcRz58D15JMf+M014d4kuNCU204eS2LE8jDeM+YH5jofDHUvLbVdV0W0ktJJFl06XuyWlwvaW7jy5Sdj47cp8ahrtreWTKRvHCfqMzc5i81J6snv3881CdDmrplv1figJYpHp9zFJczKSZl3Fumep6d/pgYG/h0zRriUHljjyEGcDO5J6k+p8flXzOTbIYuUJluclSO94Ag+I3OPLfzot41YGRziNTjy5j5enqfAefje72WHnDfN/SR0+RuWHUkMKljjD9VOf2sDPr6UpbuLZWQqEkD945wwb7W436+RFRN5cNI8csOUkjbuEYG4328seA/85l73UY9Qv5Z0gkjjlUSOGI2bHfK77Dmyf4VSqkG9HUvJMhFIOc4LbAbeJ8dz47074fRjwxrdsw/SRX0DZPgSWXNNFuArExoFznYDb+PzJ+FPuGSzW/EkeC2YoJQgX6xEo2x681Vy/wBTTDqaLXo7LJodgeoNtDn/ALSL/kNLavcNb6BPJGmJWXkjHiWY4Hx3zTHR7iK24esjPzRqFEW6nPN2syhcDx7gqS0pBq3EeiaaElMEczXk3aoRlYxkbEb5JAqPT0Usjj8OMl4WfiBIdG4Ts9FOOyEMdpKVP2cBpc+pRZPmDVk4NtGtOHLXtlKzXANxIP1nPMR+OKqHEBGs63Y6epDFie0wdwZX3HvEUL/3hWld1IwBgKBgCtIo+HN8cSXr2Rd4VQSzTf1USmRiPAAZP4A13hmF49MR5hiWQl3/AGiSW+HMTTbieVItNMRG9y6xY81+s3+BWp/Ne2ukacsl7OkSoneJ8TjJwPHxNSUnJ8SQZgq5JxVS4v430/QI3jaTtbobCCI94H9Y/Z2959KpXFvtJub0vaaITBBkg3BPfb9ny89vTc7is3uZGZ17QlnZss5Yk/zms2nLRkSvEnFWpcQORcOI4AcrBHso9fU+pyfWq6xxvSkhwN9gK+reyubxeaBD3lzEoXLTHyRRuff0B2yOlXjBRVIN2THBfF8nCN/NcQ2kdyZ4xGyvIV5RkEkY9Bjf08jn0do+qWusabbX9k/PBcIHU+I8wfUHY+orCbrhmw0ngi4e5mt5L64gS5eZSWEY5sxovQ98gDp98nZac+x7i9tK1RNFu3P0S+bEbMdo5ug+DbA+uPWrEG90V87/AHvwooBnrUt7Fpd0+mQia8EZ7FCQAW8Ou23X4V5f1zRb621K4F+s8d1JISRdAq0ufHJG/wC+vVpGaaalpljqlubfUbSG5iI+pKgYfDPSoasHkphNZzYdJI5M5Azg/DFSml6xFFHLb30BlR252lU8rg4xuOhHXyOSd81sGveyizmjc6HcmDP/AAt0O1hPuP1l9+9ZjxDwXqOjlmvrOW1XP9dntID7pB9X+1iqcmux/hL6JqFvPBOsl2szt9aOQDlJOTgg9BnYZ291MptHtrmRlK/QJTzMAVLR7HpjwA33291VOS3urOQSOjKOqurbHPkw61JSa/qsmmy2DSh0lQJzFe8q+IGPMbZIzjx8am0yrr0jopUeIowLw5yU+0h80P7qSmidFXlIeBhhHB2Pjj0OfD+FKxRiNcZyT1OfH+dqUAwJQvLysh50I2bbb3H1qt0zNTTdDOGJcdo4BzsB1z6/z+7eV0dUutJu7NlBeyk+lRZAbMZ7r7eOO6ajEtm+jLPC4kRfrgfWQ+HN5D1/hTrS7qPTtRtLpzlSTHcr/wBNu6R67HPy8jUva0axVDmGOCNR28hdhsVGxBHzJ/D3mpDhpkk1LWliQIsulMwA8ORkPjnyzUfdWEtpqtxZrHlYicOWzzeRAHmvKceW9P8AhpBHxI0SuH7bTrlDyn9RvX0qMjuDZpDUkSNmW/8Aats+yi3uxjHhyzk/h2oq78FwJJqet38SD9GEsYQxxzMcvIMnf7oqm6FNbyaFefTIlaFJbhmTJI+rbv55+yat2mSJw7wBYwtIq6jfQSXEUXV5ZpMFAFwS2ByZ29fCo9O7O/0xV9iVvqEx12W+s5EaaW45YGk7wHO3ZqfXEULt/wDZV5n1DVre5S3VIr7tBk8n6N4hjIL9VA8PA+QNU630yDR44bvXblrGGN2Nvboea4mAjEaZH2TyL0GTlj0xTDWeNbq8D2umoLK0LFW5Tl3zsWZj02+PqOlWsxy5I2kt0SnHd9FywQ3mqym/jkL/AEewACxd047zD73Lkt1GcLvVN1nV77W7yGfUpS8cwLJCrHlUAcwH5/uxTqWyMN5NbRyr3k3ZgC5+9j13z/5Bpja2lzf/AEeC0t3kmgJYgfVVcnHMx2A3G+aHNKRCO7LCgJJKSMpG+/X+P4UykJml7GIBi2Au4GdupJ6eNaAeE0022W61FhOzIzDslJVD6DG7Zx1HwOKqOt28tnqCzNbxdjCyq/LGki5G5DDoTkkbgbY6HNZwzxeRwRksibpH1Y6ODH205R8Y78mTEuThcAAlsnOCRynlOzYOO6vf2AQw2kZnZ1AmaVyykgrg82AcjBxykL3iAMYFMNT1SbU7h5eTslYNlVOSwZgzBjtkFhzYwBzEkDJp1w7w3qnEd0bfTLcyBcdrK20cefFm8D6bk+VdBcjnvr+e3ktHu5jBNP27xZ7rS/ex571fuCPZTeag8V5r3aWNqMMkCkrNJjpn7g/xe7rWg8G+zzSuHFjuXAvNRA/2iVdoz+ov2ffufWrmBQCP0cfef/uN/Gil6KAomqe1ThzStWutNvPpqz2shjkKwcy5Hkc/urkXta4Qk6306ftWrn8gaxb2qWv9H8Z6i0d7bXIu5mnbsTnsiSRyN5MMVHjTGNhbTwCRi6Bp5CRyrkAjw2G58+nhUFXZ6Dj9p3B74/1woJ6c1vKP8tLj2h8Hzrg67Z4OxDllz6bivPNtpULQq0kswLIGYE7Y2/VPnT6XQLdLUXRvpgpxjMIwc7dc5qRbNS1az9nmqmSSx17TdPnk+sYLmMIx/WjY8p+AB9az/iDhm0tOaS11XTLqIAntbK7RsAfejLcw/slht8Kr+o6dHb6fLdRXfOYmAMZhI6kDrk4656VFArIoYqNxnpWcorsrKVdokJreWCETELJB0E0bcyY6fD40gZe0idegI2IPUfz4+vyaso7ORQcK27AeOKfx6pY3WFv7UwS9PpFnt6d5Oh+FRtCMYy2hra9vbyC4jYqVBwdiG/Vx458qctax6hE72SBZwvetgScDzTzHpTz+jZZYDLp7x31uMktB9Zfep3BpgAnaPIMq6kFWGxVumevh++lp9GlP0lLr/WGh2GpA808S/RZwD1dPqHGPtLt8PSucP3EVpxHp08xIh/SK3uKH+P40pocx1C8vNNcBZr6ASRMMANNH3lIHgSAQfXf0qFm7Rp7cXDyrGJOXcZblO2QOnh+FQlaaZb1NFg4cjk1eG5076VBY2r/pprm52wgUKyqM947dNtlPTfFovOM7KxuJpOH4jNfPGsZ1W6GX5QMcsa9FUDoBt5k+ObJKkiiJOZ5EbCsBsyjOM/P4flJWimQBt2z49acSZZHLslvpFxeSmW4lkmkYYLO2Tg7ke706bnantvZvJsqkltulS3CHDNzrT5hTESnDytsq/wAT6VrOh8NWOkxqUXtZh/vXUZHu8qhJyZSykaRwVdX6xzX0ZsYAnKVG8sm2/X6oPmQT6VbrbSLKwgWDT7dY0zvgnc+Zz1PqasLgcpyMjyqo8U8TWejrJEcT3JXa3RsAert4e4b1MoPopJNiWtvZDSrx5J0ia2Xn7aQ9xHxsu3Uk7YGTWL6pePdzNHbGcrJhWHMx7Uhjy4HUfWJAyd2PpVljstf451E8gzEhPeIKW8APgB5+m5PjWkcL8J6FwuBNJNDNfgb3M7KCvnyDPdH4+ZooQ5chHGkUjhD2WXN6UvOIO0tYDutspxK4/WP2R6dfdWvabp9rplpHaWNvHBBGMKiLgD+fM70kdZ08Act1G/h+jy35Zpnf8U6VYWz3FxMwjTqQhz1A6Hc9RWnOP2aUycoprp95Hf2qXEIYKxYYbGQVYqQcE+INOqsQFFFFAeT+P59KuuK9Sk0i2nhiM7iUTPktNzNzsN9gTjA9D0qLGoXZgSHtCUVDGNh9XGME432/Kt+1D2QaJf3Dzy3t+GYk4BjwMsWP2fNjTCT2IaOc9nqd4vvjjP7hVdgxaPVrkQCBo4SiqApeBS22Ptdf5xTiPiPUIwsaugjB+6QPz/dWsv7DbL/d6zKD+tbKfyYUg/sOA/qtbQ/tWpH5PS2KMu1HXbrUrFrR4YVjYqSyBs93oNyajl5VUKGzgAfhWtv7EbzGI9YtiP1onH7zTd/Ynqn2dSsm/tOP3Gjv6KSi2ZWxX6vNgsMDakYov0g7w2yf31qcvsV1vu8l1YEcu/6Zxvk/qHwxSL+xziFOj2b/ALNx/FBS6JUaM1i7eCYSxSFJQ2zoxBHxFTaaysx5datEvANvpEWI5h65xhvjVpb2R8SDpFEfLluEP54pJvZPxOP+DB90kX/91SVMunJFauI7a2kg1PRtTiZ7eVW7KUdnKpGPsnZht4HxNNry6e5aaWQKJHk517JQF3yT13XGdsU44p4U1Xhp4f6VgMQuA3Z5IPNy4z0Y+YqBSZwMbdMHapUSGxxFI8cwcMVI2O9Wjh7S7q+s7y6hCuLQJI8anchjjIHiB1Pvqnq2+TVj4T1yfRr5Lm35ScMjI65V0Yd5WHiKmirNp9nesRKhs55BGzqgSPCrg4x4YOTsflV6u72CzhM1zKscY+035VgT63a2N4z6SSwcB0L5HZP93B68vgfI775rl3xFeXhEl9cyTSAYAY9P4VnByimmQnRofE/GxeJ4dOJiQjBlOxPu8qy3UdUDOzA9oSerb5Pz/n80Lq+eXPMTjwwdqiLmTPv8qlNvsWSD8TahEiwxyKsSjAVV2HuBzTF+IdUJPLfSrj7gC/kBUdIcmkiR5j51dQj9F7Y/l1W/nP6a/uZPDvTM2fmaS52kYl3JY75Pif5zSAjchmVHZQMkhSQB55pxa2l3cRSywWszxQozyuq91FAyST06VZRSFnpT2bSWLcIWKabJK8KBlYygAh8kuNvDJOPSrTWTexfifUNUnuNIu2ja2tbYGECNVK4YDGQN9iPlWs1JCCiiihIUUUUAUUUUAUUUUAVzArtFAcxRgV2igMj/APUNDjSNIuCueW5kjz5cyZ/yVhUa88gRepPU9BXoj2+W/bcCrL/yL2J8+WeZf81YBp680wCxZcE5YN59NvE/h51D0rIekODpUqqGeaBQf1iaVtbFB3jdqCPBVz+VTCqjL+mTIxsGAyNj8PL5UqL2yhxk2ygDoXXfr4fEj5eQrieafhiptrbGlpDAFHatKzE7CJCPxIqQitrdcBbC4c+bvj99JDWrKMf18Z3yQgY5+X87mvgcR2qLyx9qw3+wBnr5n9ZvnWUnml0mRt/ZKw2sfMe00+JADg855iD4Dp6H5VE8QOEi7sCKmB3cqOzJ6EgdCfDwI65xXzPxIrRsqwS753MgB/I1Ey6jLPzBCO+vK6jvZ3ySAc4yd9vLOavgxZb5SQjB3Y6t7a0XT+2lljachyYjyc+wbAyc9eUDp9rx2p1b3GlwztmeUxCXHMkfLzoQCCOQDB6gjx8CKj7PQtWvcfRdK1CcH/l2rkfMCpyz9nvFt0F7PQ54x/1SifPmNfQNyNnu7NieUSSKQ/dl3zlcLkliQVO+R16eFWHXuKLe80RbWygWMzxYa3t1aKO3zkkHYc53PTC4zkE9Htp7I+KJz+nNjbjx55yT/hU1L23sWvWwbrWrdB4iO3ZvxJFARnsIPZcV3cZBBezfr6Ohreqo3Bns5tuFtU/pCPUJ7iXsmj5WjVVwceWT4VeaEhRRRQBRRRQBRRRQBRRRQBRRRQBRRRQFP9rFhJqXAep28Cc8uI3RcgZIkU9TWF6f7N+L77vWum8it9prqJfybNFFATNv7E+KZhm5n06D9udnP4KambL2EXJAN3xBCnmIbUt+JYflRRUUhROWnsO0WMg3eq6hN5hBHGD/AITU5ZeyXg+2UdpYTXJHjPdSH8AQPwooqQTNpwNwrZ4NvoGngjozQK5+bZqYt7C0tf8AZbWCH/441X8hRRQDgrnrQBiiigO0UUUAUUUUAUUUUB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318" name="Picture 6" descr="http://www.google.co.th/url?source=imglanding&amp;ct=img&amp;q=http://www.thainame.net/project/nutthanicha/images/ram-auf.jpg&amp;sa=X&amp;ei=jzJJTpXWNs7qrQfg54zNCg&amp;ved=0CAkQ8wc&amp;usg=AFQjCNGkWBCYBMWu1ucIkKH3eGV9FTi-v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4300"/>
            <a:ext cx="2505076" cy="1756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0" y="6412468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หน่วยความจำ เป็น </a:t>
            </a:r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random access</a:t>
            </a:r>
            <a:endParaRPr lang="th-TH" sz="14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6412468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HD </a:t>
            </a:r>
            <a:r>
              <a:rPr lang="th-TH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อนุโลมว่าเป็น </a:t>
            </a:r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random access</a:t>
            </a:r>
            <a:endParaRPr lang="th-TH" sz="14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6400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Sequential access</a:t>
            </a:r>
            <a:endParaRPr lang="th-TH" sz="14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google.co.th/url?source=imglanding&amp;ct=img&amp;q=http://show-me-wow.com/images/word%20book.jpg&amp;sa=X&amp;ei=vjRJTt7OHonyrQfm2qT9Aw&amp;ved=0CAQQ8wc&amp;usg=AFQjCNFkkVnPBwuctKhsTRr-QoXnM312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43200"/>
            <a:ext cx="5334000" cy="4000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Indexing</a:t>
            </a:r>
          </a:p>
        </p:txBody>
      </p:sp>
      <p:pic>
        <p:nvPicPr>
          <p:cNvPr id="5" name="Picture 4" descr="http://www.google.co.th/url?source=imgres&amp;ct=img&amp;q=http://us.123rf.com/400wm/400/400/destonian/destonian0607/destonian060700071/463290-indexed-book.jpg&amp;sa=X&amp;ei=uzRJToyqLMGxrAfHrfX9Aw&amp;ved=0CAQQ8wc&amp;usg=AFQjCNE2-QLXQKppD_tuvbPag0qQXZ4V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5037190" cy="3362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4194" y="1219200"/>
            <a:ext cx="1295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9594" y="1219200"/>
            <a:ext cx="6096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4194" y="1981200"/>
            <a:ext cx="1295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9594" y="1981200"/>
            <a:ext cx="6096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4194" y="2743200"/>
            <a:ext cx="1295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9594" y="2743200"/>
            <a:ext cx="6096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4194" y="5029200"/>
            <a:ext cx="1295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9594" y="5029200"/>
            <a:ext cx="6096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658394" y="4267200"/>
            <a:ext cx="1371600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562599" y="4266406"/>
            <a:ext cx="1371600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43000" y="2362200"/>
            <a:ext cx="12954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362200"/>
            <a:ext cx="1295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2667000"/>
            <a:ext cx="1295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971800"/>
            <a:ext cx="1295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457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1 record = 10 bytes (UPC) + 6 bytes (price)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2514600" y="1295400"/>
            <a:ext cx="17526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2514600" y="2057400"/>
            <a:ext cx="1752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2514600" y="2819400"/>
            <a:ext cx="17526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>
            <a:off x="6324600" y="1143000"/>
            <a:ext cx="381000" cy="8382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1800" y="1305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1 block = 1,024 bytes</a:t>
            </a:r>
            <a:b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64 records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(64 x 16 = 1k)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1595" y="5052536"/>
            <a:ext cx="2666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Total 2,000 blocks</a:t>
            </a:r>
            <a:b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2,000 × 64 = 128,000 records</a:t>
            </a:r>
            <a:b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(in disk)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672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Sorted by UPC</a:t>
            </a:r>
            <a:b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(universal product code)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3000" y="199286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10 bytes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" y="2286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Index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4600" y="3429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Total</a:t>
            </a:r>
            <a:b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2,000 records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43000" y="4114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20,000 bytes</a:t>
            </a:r>
            <a:b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(in memory)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" y="152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Indexing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49530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Binary search</a:t>
            </a:r>
          </a:p>
          <a:p>
            <a:pPr algn="ctr"/>
            <a:r>
              <a:rPr lang="th-TH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ค้นหาว่าของที่ต้องการอยู่ใน </a:t>
            </a:r>
            <a:r>
              <a:rPr lang="en-US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block </a:t>
            </a:r>
            <a:r>
              <a:rPr lang="th-TH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ไหน แล้วค่อยไป </a:t>
            </a:r>
            <a:r>
              <a:rPr lang="en-US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sequential search</a:t>
            </a:r>
            <a:br>
              <a:rPr lang="en-US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block </a:t>
            </a:r>
            <a:r>
              <a:rPr lang="th-TH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นั้น แค่ 64 </a:t>
            </a:r>
            <a:r>
              <a:rPr lang="en-US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records</a:t>
            </a:r>
            <a:endParaRPr lang="th-TH" sz="16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926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รหัสสินค้า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34000" y="926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ราคา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7605" y="2107793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พยายามออกแบบให้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block</a:t>
            </a:r>
          </a:p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เป็นจำนวนเท่าของ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physical block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Directory and Disk Structure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784566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F35132-CE57-780C-8F19-7D9A27D9763C}"/>
              </a:ext>
            </a:extLst>
          </p:cNvPr>
          <p:cNvCxnSpPr/>
          <p:nvPr/>
        </p:nvCxnSpPr>
        <p:spPr>
          <a:xfrm>
            <a:off x="4001339" y="3352800"/>
            <a:ext cx="118026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72910FD-E232-6B95-04C9-EF87956FF6FA}"/>
              </a:ext>
            </a:extLst>
          </p:cNvPr>
          <p:cNvSpPr txBox="1"/>
          <p:nvPr/>
        </p:nvSpPr>
        <p:spPr>
          <a:xfrm>
            <a:off x="4077538" y="3410010"/>
            <a:ext cx="102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7C89EA-795B-B169-FE72-3BD153D3ECCA}"/>
              </a:ext>
            </a:extLst>
          </p:cNvPr>
          <p:cNvSpPr/>
          <p:nvPr/>
        </p:nvSpPr>
        <p:spPr>
          <a:xfrm>
            <a:off x="1447800" y="5783996"/>
            <a:ext cx="5105400" cy="388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43A34-0ACF-7B74-995C-476C8662A143}"/>
              </a:ext>
            </a:extLst>
          </p:cNvPr>
          <p:cNvSpPr txBox="1"/>
          <p:nvPr/>
        </p:nvSpPr>
        <p:spPr>
          <a:xfrm>
            <a:off x="4530752" y="5486400"/>
            <a:ext cx="3241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เอาดิสก์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(partition)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หลาย ๆ ตัว</a:t>
            </a:r>
            <a:b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มารวมกันเป็น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b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LVM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Linux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A0AD7-A382-EC48-50A0-1FF85D92B3F9}"/>
              </a:ext>
            </a:extLst>
          </p:cNvPr>
          <p:cNvSpPr/>
          <p:nvPr/>
        </p:nvSpPr>
        <p:spPr>
          <a:xfrm>
            <a:off x="1676400" y="1295396"/>
            <a:ext cx="1180261" cy="1799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616FB-2034-A8D1-ECC2-E832B3B7CE8F}"/>
              </a:ext>
            </a:extLst>
          </p:cNvPr>
          <p:cNvSpPr/>
          <p:nvPr/>
        </p:nvSpPr>
        <p:spPr>
          <a:xfrm>
            <a:off x="1676400" y="3095220"/>
            <a:ext cx="1180261" cy="1647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82060-8A1B-A224-D640-24DF2CB43A3A}"/>
              </a:ext>
            </a:extLst>
          </p:cNvPr>
          <p:cNvSpPr/>
          <p:nvPr/>
        </p:nvSpPr>
        <p:spPr>
          <a:xfrm>
            <a:off x="5562600" y="1295396"/>
            <a:ext cx="1219200" cy="4094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B0518-4B50-BF91-705D-AA86D0C570B1}"/>
              </a:ext>
            </a:extLst>
          </p:cNvPr>
          <p:cNvSpPr txBox="1"/>
          <p:nvPr/>
        </p:nvSpPr>
        <p:spPr>
          <a:xfrm>
            <a:off x="228600" y="4867870"/>
            <a:ext cx="415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partition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</a:t>
            </a:r>
            <a:b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แล้วเปลี่ยน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partition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</a:t>
            </a:r>
            <a:b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drive C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</a:t>
            </a:r>
            <a:b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(directory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เกิดขึ้นเมื่อสร้าง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system)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2B8472-94CB-4DC9-6AC6-4A8496E49BC5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5562600" y="3342872"/>
            <a:ext cx="12192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7F9A59A-31D6-74B1-3C59-A95023EFF74A}"/>
              </a:ext>
            </a:extLst>
          </p:cNvPr>
          <p:cNvSpPr txBox="1"/>
          <p:nvPr/>
        </p:nvSpPr>
        <p:spPr>
          <a:xfrm>
            <a:off x="5562600" y="1672806"/>
            <a:ext cx="1221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directory</a:t>
            </a:r>
            <a:endParaRPr lang="th-TH" dirty="0">
              <a:solidFill>
                <a:srgbClr val="FF0000"/>
              </a:solidFill>
            </a:endParaRPr>
          </a:p>
          <a:p>
            <a:pPr algn="ctr"/>
            <a:r>
              <a:rPr lang="th-TH" dirty="0">
                <a:solidFill>
                  <a:srgbClr val="FF0000"/>
                </a:solidFill>
              </a:rPr>
              <a:t>กระจายอยู่ใน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disk 2 &amp; 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nd Opening Of $250 Million, 130-store Outlet Mall As Consumer Comfort Ri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7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57600"/>
            <a:ext cx="2819400" cy="2522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8686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Partition	a logical division of a disk</a:t>
            </a:r>
            <a:b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Partition </a:t>
            </a:r>
            <a: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เป็นการแบ่งพื้นที่ดิสก์ไว้เฉย ๆ</a:t>
            </a:r>
            <a:b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8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ในกรณีทั่วไป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#disk : #partition = 1 : 1</a:t>
            </a:r>
            <a:endParaRPr lang="th-TH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Volume		a logical assembly of one or more partitions</a:t>
            </a:r>
            <a:b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จะใช้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file system </a:t>
            </a:r>
            <a: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ต้อง 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mount </a:t>
            </a:r>
            <a: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เพื่อให้ได้ 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</a:t>
            </a:r>
            <a:b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(1 volume </a:t>
            </a:r>
            <a: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ติดตั้งได้แค่ 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file system </a:t>
            </a:r>
            <a: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เท่านั้น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r>
              <a:rPr lang="en-US" sz="14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ในกรณีทั่วไป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#volume : #partition = 1 : 1</a:t>
            </a:r>
          </a:p>
          <a:p>
            <a:endParaRPr lang="en-US" dirty="0">
              <a:solidFill>
                <a:srgbClr val="00B0F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Directory	a file system cataloging structure which contains references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	to other computer files, and possibly other directories.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directory </a:t>
            </a:r>
            <a: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ซ้อน 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directory </a:t>
            </a:r>
            <a:r>
              <a:rPr lang="th-TH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</a:t>
            </a: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(directory ≈ folder)</a:t>
            </a:r>
            <a:endParaRPr lang="th-TH" dirty="0">
              <a:solidFill>
                <a:srgbClr val="00B0F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F400-E3BE-69F1-7ED2-1C377D3658B5}"/>
              </a:ext>
            </a:extLst>
          </p:cNvPr>
          <p:cNvSpPr txBox="1"/>
          <p:nvPr/>
        </p:nvSpPr>
        <p:spPr>
          <a:xfrm>
            <a:off x="5638800" y="6596390"/>
            <a:ext cx="3505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https://en.wikipedia.org/wiki/Volume_(computing)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104C26-78B3-52D2-F3D0-7A9D69F0C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7620000" cy="4962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1A7B0-E0A1-DABD-8466-42544EA8ACB4}"/>
              </a:ext>
            </a:extLst>
          </p:cNvPr>
          <p:cNvSpPr txBox="1"/>
          <p:nvPr/>
        </p:nvSpPr>
        <p:spPr>
          <a:xfrm>
            <a:off x="6305563" y="2162223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Disk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45A5DF-6FED-0F46-CA01-642F1E844B15}"/>
              </a:ext>
            </a:extLst>
          </p:cNvPr>
          <p:cNvCxnSpPr>
            <a:stCxn id="2" idx="2"/>
          </p:cNvCxnSpPr>
          <p:nvPr/>
        </p:nvCxnSpPr>
        <p:spPr>
          <a:xfrm>
            <a:off x="6800863" y="2543223"/>
            <a:ext cx="0" cy="5997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4E41B7-ED3E-642C-893B-E97E06CBBAA6}"/>
              </a:ext>
            </a:extLst>
          </p:cNvPr>
          <p:cNvSpPr txBox="1"/>
          <p:nvPr/>
        </p:nvSpPr>
        <p:spPr>
          <a:xfrm>
            <a:off x="6076965" y="3142991"/>
            <a:ext cx="29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Partition (physical drive)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6B4307-E665-27AC-4339-FBF03B768EB2}"/>
              </a:ext>
            </a:extLst>
          </p:cNvPr>
          <p:cNvCxnSpPr/>
          <p:nvPr/>
        </p:nvCxnSpPr>
        <p:spPr>
          <a:xfrm>
            <a:off x="6800863" y="3512323"/>
            <a:ext cx="0" cy="5997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93C9F0-6B9B-01DB-5260-4F64E8672E5B}"/>
              </a:ext>
            </a:extLst>
          </p:cNvPr>
          <p:cNvSpPr txBox="1"/>
          <p:nvPr/>
        </p:nvSpPr>
        <p:spPr>
          <a:xfrm>
            <a:off x="5924563" y="4112091"/>
            <a:ext cx="276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(logical drive)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4E5FFE-B68E-1DFA-1721-F053E696BD11}"/>
              </a:ext>
            </a:extLst>
          </p:cNvPr>
          <p:cNvCxnSpPr/>
          <p:nvPr/>
        </p:nvCxnSpPr>
        <p:spPr>
          <a:xfrm>
            <a:off x="6800863" y="4481423"/>
            <a:ext cx="0" cy="5997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75487A6-9EFE-295C-9FD5-DA660A2885EE}"/>
              </a:ext>
            </a:extLst>
          </p:cNvPr>
          <p:cNvSpPr txBox="1"/>
          <p:nvPr/>
        </p:nvSpPr>
        <p:spPr>
          <a:xfrm>
            <a:off x="6038862" y="5081191"/>
            <a:ext cx="152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52BB8-3091-2AEA-7B4E-5D12CDA0697C}"/>
              </a:ext>
            </a:extLst>
          </p:cNvPr>
          <p:cNvSpPr txBox="1"/>
          <p:nvPr/>
        </p:nvSpPr>
        <p:spPr>
          <a:xfrm>
            <a:off x="6934200" y="4459923"/>
            <a:ext cx="196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ติดตั้ง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system</a:t>
            </a:r>
            <a:b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ลงไปบน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physical volume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86B16-284E-1810-5B2D-5243ECF99DE2}"/>
              </a:ext>
            </a:extLst>
          </p:cNvPr>
          <p:cNvSpPr txBox="1"/>
          <p:nvPr/>
        </p:nvSpPr>
        <p:spPr>
          <a:xfrm>
            <a:off x="6934200" y="2555230"/>
            <a:ext cx="196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แบ่งพื้นที่ดิสก์</a:t>
            </a:r>
            <a:b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เหมือนกั้นห้อง</a:t>
            </a:r>
            <a:endParaRPr lang="en-US" sz="1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A116B-7080-B2E4-D853-B0EECFA10434}"/>
              </a:ext>
            </a:extLst>
          </p:cNvPr>
          <p:cNvSpPr txBox="1"/>
          <p:nvPr/>
        </p:nvSpPr>
        <p:spPr>
          <a:xfrm>
            <a:off x="761999" y="5486400"/>
            <a:ext cx="5791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ปกติจะทำแค่ </a:t>
            </a:r>
            <a:r>
              <a:rPr lang="en-US" sz="1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steps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1. create a partition (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fdisk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 2. make a file system (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mkfs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การสร้าง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จะรวมไปกับขั้น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2 (?)</a:t>
            </a:r>
            <a:endParaRPr lang="en-US" sz="18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6A803-7047-E5E2-C9CE-59983FED182B}"/>
              </a:ext>
            </a:extLst>
          </p:cNvPr>
          <p:cNvSpPr txBox="1"/>
          <p:nvPr/>
        </p:nvSpPr>
        <p:spPr>
          <a:xfrm>
            <a:off x="6934200" y="3524457"/>
            <a:ext cx="196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raw partition</a:t>
            </a:r>
            <a:b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ให้พร้อมติดตั้ง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system</a:t>
            </a:r>
          </a:p>
        </p:txBody>
      </p:sp>
    </p:spTree>
    <p:extLst>
      <p:ext uri="{BB962C8B-B14F-4D97-AF65-F5344CB8AC3E}">
        <p14:creationId xmlns:p14="http://schemas.microsoft.com/office/powerpoint/2010/main" val="2791646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8CBB62-9577-56B4-98E2-B119EE7E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63"/>
            <a:ext cx="9144000" cy="65658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0D5E04-46E9-3372-AF7E-8C4E9114E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95450"/>
            <a:ext cx="3619500" cy="18097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9A0A66-FA3B-037F-A849-A926EEB7D62F}"/>
              </a:ext>
            </a:extLst>
          </p:cNvPr>
          <p:cNvSpPr txBox="1"/>
          <p:nvPr/>
        </p:nvSpPr>
        <p:spPr>
          <a:xfrm>
            <a:off x="1828800" y="4816181"/>
            <a:ext cx="544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กำหนด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drive letter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ให้แต่ละ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เช่น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 B C D E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ที่มี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system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226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DEEFCE-4FC4-5DF0-9E9B-A9267877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8535"/>
            <a:ext cx="3832422" cy="46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ACC5D-6B23-31DD-091F-6D8F2DDCFB6D}"/>
              </a:ext>
            </a:extLst>
          </p:cNvPr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Logical Volume Management (Linux)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82361B-DB2D-A725-CAF9-9B3DB54E5AA9}"/>
              </a:ext>
            </a:extLst>
          </p:cNvPr>
          <p:cNvSpPr/>
          <p:nvPr/>
        </p:nvSpPr>
        <p:spPr>
          <a:xfrm>
            <a:off x="838200" y="5410199"/>
            <a:ext cx="685800" cy="92086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301C9-6E77-C721-20CF-2EB2C97835E0}"/>
              </a:ext>
            </a:extLst>
          </p:cNvPr>
          <p:cNvSpPr/>
          <p:nvPr/>
        </p:nvSpPr>
        <p:spPr>
          <a:xfrm>
            <a:off x="1981200" y="5407890"/>
            <a:ext cx="685800" cy="461665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FE277-B3C7-3384-1CA1-1EF65CBC7220}"/>
              </a:ext>
            </a:extLst>
          </p:cNvPr>
          <p:cNvSpPr txBox="1"/>
          <p:nvPr/>
        </p:nvSpPr>
        <p:spPr>
          <a:xfrm>
            <a:off x="4085398" y="4315876"/>
            <a:ext cx="478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Linux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เมื่อสร้าง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partition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แล้วต้องสร้าง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physical volume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ด้วยคำสั่ง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pvcreate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เพราะเราต้องการแค่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physical volume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เปล่า ๆ</a:t>
            </a:r>
          </a:p>
          <a:p>
            <a:pPr>
              <a:tabLst>
                <a:tab pos="230188" algn="l"/>
              </a:tabLst>
            </a:pP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ที่ยังไม่มี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system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B7FB3F-62D2-5479-00D3-F9E28AACD860}"/>
              </a:ext>
            </a:extLst>
          </p:cNvPr>
          <p:cNvSpPr/>
          <p:nvPr/>
        </p:nvSpPr>
        <p:spPr>
          <a:xfrm>
            <a:off x="1981200" y="5869401"/>
            <a:ext cx="6858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8581A-4DE8-E199-9E53-0AF6DB348C65}"/>
              </a:ext>
            </a:extLst>
          </p:cNvPr>
          <p:cNvSpPr txBox="1"/>
          <p:nvPr/>
        </p:nvSpPr>
        <p:spPr>
          <a:xfrm>
            <a:off x="3537154" y="1140766"/>
            <a:ext cx="537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Linux </a:t>
            </a:r>
            <a:r>
              <a:rPr lang="th-TH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เวอร์ชัน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system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จะอยู่บน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physical volume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ไม่ต้องมี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logical volume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ปัจจุบันทำได้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03D1A6-6613-CB12-658E-B91F384F9D77}"/>
              </a:ext>
            </a:extLst>
          </p:cNvPr>
          <p:cNvSpPr/>
          <p:nvPr/>
        </p:nvSpPr>
        <p:spPr>
          <a:xfrm>
            <a:off x="762000" y="5334000"/>
            <a:ext cx="1986280" cy="1102360"/>
          </a:xfrm>
          <a:custGeom>
            <a:avLst/>
            <a:gdLst>
              <a:gd name="connsiteX0" fmla="*/ 10160 w 1986280"/>
              <a:gd name="connsiteY0" fmla="*/ 0 h 1102360"/>
              <a:gd name="connsiteX1" fmla="*/ 0 w 1986280"/>
              <a:gd name="connsiteY1" fmla="*/ 1097280 h 1102360"/>
              <a:gd name="connsiteX2" fmla="*/ 438506 w 1986280"/>
              <a:gd name="connsiteY2" fmla="*/ 1099922 h 1102360"/>
              <a:gd name="connsiteX3" fmla="*/ 843280 w 1986280"/>
              <a:gd name="connsiteY3" fmla="*/ 1102360 h 1102360"/>
              <a:gd name="connsiteX4" fmla="*/ 843280 w 1986280"/>
              <a:gd name="connsiteY4" fmla="*/ 609600 h 1102360"/>
              <a:gd name="connsiteX5" fmla="*/ 1437640 w 1986280"/>
              <a:gd name="connsiteY5" fmla="*/ 606958 h 1102360"/>
              <a:gd name="connsiteX6" fmla="*/ 1986280 w 1986280"/>
              <a:gd name="connsiteY6" fmla="*/ 604520 h 1102360"/>
              <a:gd name="connsiteX7" fmla="*/ 1986280 w 1986280"/>
              <a:gd name="connsiteY7" fmla="*/ 5080 h 1102360"/>
              <a:gd name="connsiteX8" fmla="*/ 1551534 w 1986280"/>
              <a:gd name="connsiteY8" fmla="*/ 3962 h 1102360"/>
              <a:gd name="connsiteX9" fmla="*/ 1077265 w 1986280"/>
              <a:gd name="connsiteY9" fmla="*/ 2743 h 1102360"/>
              <a:gd name="connsiteX10" fmla="*/ 602996 w 1986280"/>
              <a:gd name="connsiteY10" fmla="*/ 1524 h 1102360"/>
              <a:gd name="connsiteX11" fmla="*/ 10160 w 1986280"/>
              <a:gd name="connsiteY11" fmla="*/ 0 h 11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6280" h="1102360" extrusionOk="0">
                <a:moveTo>
                  <a:pt x="10160" y="0"/>
                </a:moveTo>
                <a:cubicBezTo>
                  <a:pt x="-64791" y="321618"/>
                  <a:pt x="-30665" y="744300"/>
                  <a:pt x="0" y="1097280"/>
                </a:cubicBezTo>
                <a:cubicBezTo>
                  <a:pt x="185404" y="1090688"/>
                  <a:pt x="230018" y="1129779"/>
                  <a:pt x="438506" y="1099922"/>
                </a:cubicBezTo>
                <a:cubicBezTo>
                  <a:pt x="646994" y="1070065"/>
                  <a:pt x="752975" y="1138566"/>
                  <a:pt x="843280" y="1102360"/>
                </a:cubicBezTo>
                <a:cubicBezTo>
                  <a:pt x="829387" y="957683"/>
                  <a:pt x="859020" y="829021"/>
                  <a:pt x="843280" y="609600"/>
                </a:cubicBezTo>
                <a:cubicBezTo>
                  <a:pt x="1106302" y="602632"/>
                  <a:pt x="1233216" y="610985"/>
                  <a:pt x="1437640" y="606958"/>
                </a:cubicBezTo>
                <a:cubicBezTo>
                  <a:pt x="1642064" y="602932"/>
                  <a:pt x="1719531" y="613213"/>
                  <a:pt x="1986280" y="604520"/>
                </a:cubicBezTo>
                <a:cubicBezTo>
                  <a:pt x="1952846" y="433929"/>
                  <a:pt x="2035929" y="262061"/>
                  <a:pt x="1986280" y="5080"/>
                </a:cubicBezTo>
                <a:cubicBezTo>
                  <a:pt x="1837271" y="20433"/>
                  <a:pt x="1734809" y="-15354"/>
                  <a:pt x="1551534" y="3962"/>
                </a:cubicBezTo>
                <a:cubicBezTo>
                  <a:pt x="1368259" y="23279"/>
                  <a:pt x="1185929" y="-16849"/>
                  <a:pt x="1077265" y="2743"/>
                </a:cubicBezTo>
                <a:cubicBezTo>
                  <a:pt x="968601" y="22335"/>
                  <a:pt x="705397" y="-19815"/>
                  <a:pt x="602996" y="1524"/>
                </a:cubicBezTo>
                <a:cubicBezTo>
                  <a:pt x="500595" y="22863"/>
                  <a:pt x="295774" y="-28624"/>
                  <a:pt x="10160" y="0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60 w 1986280"/>
                      <a:gd name="connsiteY0" fmla="*/ 0 h 1102360"/>
                      <a:gd name="connsiteX1" fmla="*/ 0 w 1986280"/>
                      <a:gd name="connsiteY1" fmla="*/ 1097280 h 1102360"/>
                      <a:gd name="connsiteX2" fmla="*/ 843280 w 1986280"/>
                      <a:gd name="connsiteY2" fmla="*/ 1102360 h 1102360"/>
                      <a:gd name="connsiteX3" fmla="*/ 843280 w 1986280"/>
                      <a:gd name="connsiteY3" fmla="*/ 609600 h 1102360"/>
                      <a:gd name="connsiteX4" fmla="*/ 1986280 w 1986280"/>
                      <a:gd name="connsiteY4" fmla="*/ 604520 h 1102360"/>
                      <a:gd name="connsiteX5" fmla="*/ 1986280 w 1986280"/>
                      <a:gd name="connsiteY5" fmla="*/ 5080 h 1102360"/>
                      <a:gd name="connsiteX6" fmla="*/ 10160 w 1986280"/>
                      <a:gd name="connsiteY6" fmla="*/ 0 h 1102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86280" h="1102360">
                        <a:moveTo>
                          <a:pt x="10160" y="0"/>
                        </a:moveTo>
                        <a:cubicBezTo>
                          <a:pt x="6773" y="365760"/>
                          <a:pt x="3387" y="731520"/>
                          <a:pt x="0" y="1097280"/>
                        </a:cubicBezTo>
                        <a:lnTo>
                          <a:pt x="843280" y="1102360"/>
                        </a:lnTo>
                        <a:lnTo>
                          <a:pt x="843280" y="609600"/>
                        </a:lnTo>
                        <a:lnTo>
                          <a:pt x="1986280" y="604520"/>
                        </a:lnTo>
                        <a:lnTo>
                          <a:pt x="1986280" y="5080"/>
                        </a:lnTo>
                        <a:lnTo>
                          <a:pt x="10160" y="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1F9A4C-9B31-8D14-4CA0-10651D186050}"/>
              </a:ext>
            </a:extLst>
          </p:cNvPr>
          <p:cNvSpPr/>
          <p:nvPr/>
        </p:nvSpPr>
        <p:spPr>
          <a:xfrm>
            <a:off x="1149146" y="1981200"/>
            <a:ext cx="2356054" cy="1102360"/>
          </a:xfr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9E36A7-C914-517C-D983-9B4AE06D8B68}"/>
              </a:ext>
            </a:extLst>
          </p:cNvPr>
          <p:cNvSpPr txBox="1"/>
          <p:nvPr/>
        </p:nvSpPr>
        <p:spPr>
          <a:xfrm>
            <a:off x="3723027" y="2239992"/>
            <a:ext cx="500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ประโยชน์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 สร้าง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logical volume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ที่ใหญ่กว่า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disk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เช่น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100 TB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 logical volume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resize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ได้ง่ายกว่า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7850DF-3751-9338-7F97-A7B099763A1A}"/>
              </a:ext>
            </a:extLst>
          </p:cNvPr>
          <p:cNvSpPr/>
          <p:nvPr/>
        </p:nvSpPr>
        <p:spPr>
          <a:xfrm>
            <a:off x="1066800" y="2021840"/>
            <a:ext cx="2470354" cy="1027331"/>
          </a:xfrm>
          <a:custGeom>
            <a:avLst/>
            <a:gdLst>
              <a:gd name="connsiteX0" fmla="*/ 0 w 2470354"/>
              <a:gd name="connsiteY0" fmla="*/ 0 h 1027331"/>
              <a:gd name="connsiteX1" fmla="*/ 543478 w 2470354"/>
              <a:gd name="connsiteY1" fmla="*/ 0 h 1027331"/>
              <a:gd name="connsiteX2" fmla="*/ 1037549 w 2470354"/>
              <a:gd name="connsiteY2" fmla="*/ 0 h 1027331"/>
              <a:gd name="connsiteX3" fmla="*/ 1556323 w 2470354"/>
              <a:gd name="connsiteY3" fmla="*/ 0 h 1027331"/>
              <a:gd name="connsiteX4" fmla="*/ 2025690 w 2470354"/>
              <a:gd name="connsiteY4" fmla="*/ 0 h 1027331"/>
              <a:gd name="connsiteX5" fmla="*/ 2470354 w 2470354"/>
              <a:gd name="connsiteY5" fmla="*/ 0 h 1027331"/>
              <a:gd name="connsiteX6" fmla="*/ 2470354 w 2470354"/>
              <a:gd name="connsiteY6" fmla="*/ 493119 h 1027331"/>
              <a:gd name="connsiteX7" fmla="*/ 2470354 w 2470354"/>
              <a:gd name="connsiteY7" fmla="*/ 1027331 h 1027331"/>
              <a:gd name="connsiteX8" fmla="*/ 2000987 w 2470354"/>
              <a:gd name="connsiteY8" fmla="*/ 1027331 h 1027331"/>
              <a:gd name="connsiteX9" fmla="*/ 1506916 w 2470354"/>
              <a:gd name="connsiteY9" fmla="*/ 1027331 h 1027331"/>
              <a:gd name="connsiteX10" fmla="*/ 1012845 w 2470354"/>
              <a:gd name="connsiteY10" fmla="*/ 1027331 h 1027331"/>
              <a:gd name="connsiteX11" fmla="*/ 592885 w 2470354"/>
              <a:gd name="connsiteY11" fmla="*/ 1027331 h 1027331"/>
              <a:gd name="connsiteX12" fmla="*/ 0 w 2470354"/>
              <a:gd name="connsiteY12" fmla="*/ 1027331 h 1027331"/>
              <a:gd name="connsiteX13" fmla="*/ 0 w 2470354"/>
              <a:gd name="connsiteY13" fmla="*/ 534212 h 1027331"/>
              <a:gd name="connsiteX14" fmla="*/ 0 w 2470354"/>
              <a:gd name="connsiteY14" fmla="*/ 0 h 10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0354" h="1027331" extrusionOk="0">
                <a:moveTo>
                  <a:pt x="0" y="0"/>
                </a:moveTo>
                <a:cubicBezTo>
                  <a:pt x="162148" y="-35570"/>
                  <a:pt x="405656" y="24963"/>
                  <a:pt x="543478" y="0"/>
                </a:cubicBezTo>
                <a:cubicBezTo>
                  <a:pt x="681300" y="-24963"/>
                  <a:pt x="880685" y="52929"/>
                  <a:pt x="1037549" y="0"/>
                </a:cubicBezTo>
                <a:cubicBezTo>
                  <a:pt x="1194413" y="-52929"/>
                  <a:pt x="1440115" y="49102"/>
                  <a:pt x="1556323" y="0"/>
                </a:cubicBezTo>
                <a:cubicBezTo>
                  <a:pt x="1672531" y="-49102"/>
                  <a:pt x="1841737" y="12067"/>
                  <a:pt x="2025690" y="0"/>
                </a:cubicBezTo>
                <a:cubicBezTo>
                  <a:pt x="2209643" y="-12067"/>
                  <a:pt x="2268880" y="32985"/>
                  <a:pt x="2470354" y="0"/>
                </a:cubicBezTo>
                <a:cubicBezTo>
                  <a:pt x="2519642" y="240201"/>
                  <a:pt x="2458372" y="306294"/>
                  <a:pt x="2470354" y="493119"/>
                </a:cubicBezTo>
                <a:cubicBezTo>
                  <a:pt x="2482336" y="679944"/>
                  <a:pt x="2437400" y="832332"/>
                  <a:pt x="2470354" y="1027331"/>
                </a:cubicBezTo>
                <a:cubicBezTo>
                  <a:pt x="2249239" y="1042702"/>
                  <a:pt x="2189542" y="993766"/>
                  <a:pt x="2000987" y="1027331"/>
                </a:cubicBezTo>
                <a:cubicBezTo>
                  <a:pt x="1812432" y="1060896"/>
                  <a:pt x="1720202" y="1014380"/>
                  <a:pt x="1506916" y="1027331"/>
                </a:cubicBezTo>
                <a:cubicBezTo>
                  <a:pt x="1293630" y="1040282"/>
                  <a:pt x="1139635" y="1004187"/>
                  <a:pt x="1012845" y="1027331"/>
                </a:cubicBezTo>
                <a:cubicBezTo>
                  <a:pt x="886055" y="1050475"/>
                  <a:pt x="768503" y="1004242"/>
                  <a:pt x="592885" y="1027331"/>
                </a:cubicBezTo>
                <a:cubicBezTo>
                  <a:pt x="417267" y="1050420"/>
                  <a:pt x="195342" y="1003242"/>
                  <a:pt x="0" y="1027331"/>
                </a:cubicBezTo>
                <a:cubicBezTo>
                  <a:pt x="-38699" y="826040"/>
                  <a:pt x="53975" y="756366"/>
                  <a:pt x="0" y="534212"/>
                </a:cubicBezTo>
                <a:cubicBezTo>
                  <a:pt x="-53975" y="312058"/>
                  <a:pt x="41061" y="114525"/>
                  <a:pt x="0" y="0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595476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3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Directory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Symbol table (file names → directory entry)</a:t>
            </a:r>
          </a:p>
          <a:p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Basic operations on a directory</a:t>
            </a:r>
          </a:p>
          <a:p>
            <a:pPr marL="363538">
              <a:buFont typeface="Arial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Search for a file</a:t>
            </a:r>
          </a:p>
          <a:p>
            <a:pPr marL="363538">
              <a:buFont typeface="Arial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Create a file</a:t>
            </a:r>
          </a:p>
          <a:p>
            <a:pPr marL="363538">
              <a:buFont typeface="Arial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List a directory</a:t>
            </a:r>
          </a:p>
          <a:p>
            <a:pPr marL="363538">
              <a:buFont typeface="Arial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Rename a file</a:t>
            </a:r>
          </a:p>
          <a:p>
            <a:pPr marL="363538">
              <a:buFont typeface="Arial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Traverse the file system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 เช่น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dir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/s (Windows)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ls -R (Linux)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File Operations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686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Creating a file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Writing a file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Reading a file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Repositioning within a file (seek - not involve any actual I/O)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Delete a file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Truncating a file (erase the contents of a file, but keep its attributes)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Appending, renaming, and copying</a:t>
            </a:r>
          </a:p>
          <a:p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363538" algn="l"/>
              </a:tabLst>
            </a:pP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Open-file table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contains all information about open files.</a:t>
            </a:r>
          </a:p>
          <a:p>
            <a:pPr>
              <a:tabLst>
                <a:tab pos="363538" algn="l"/>
              </a:tabLst>
            </a:pP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Per-process table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tracks all files that a process has open.</a:t>
            </a:r>
          </a:p>
          <a:p>
            <a:pPr>
              <a:tabLst>
                <a:tab pos="363538" algn="l"/>
              </a:tabLst>
            </a:pP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363538" algn="l"/>
              </a:tabLst>
            </a:pP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	System-wide table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contains process independent information.</a:t>
            </a:r>
          </a:p>
          <a:p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open()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returns a pointer to the file in open-file (per-process) table.</a:t>
            </a:r>
          </a:p>
          <a:p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close()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removes the entry in per-process table and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        decrease file-open count in system-wide 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4431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table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ต่อ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</a:t>
            </a:r>
            <a:endParaRPr lang="th-TH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810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table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ต่อ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process</a:t>
            </a:r>
            <a:endParaRPr lang="th-TH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Single-Level Directory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657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Limitations</a:t>
            </a:r>
          </a:p>
          <a:p>
            <a:pPr marL="363538">
              <a:buFont typeface="Arial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when the number of files increases</a:t>
            </a:r>
          </a:p>
          <a:p>
            <a:pPr marL="363538">
              <a:buFont typeface="Arial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when the number of user increases</a:t>
            </a:r>
          </a:p>
          <a:p>
            <a:pPr marL="363538">
              <a:buFont typeface="Arial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naming collision (unique-name rule is violated)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2" y="1066800"/>
            <a:ext cx="8907736" cy="2397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88213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ชื่อไฟล์</a:t>
            </a:r>
            <a:endParaRPr lang="en-US" sz="16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82213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ตำแหน่ง</a:t>
            </a:r>
            <a:br>
              <a:rPr lang="th-TH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ของไฟล์</a:t>
            </a:r>
            <a:endParaRPr lang="en-US" sz="16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Two-Level Directory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648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The first level (master file directory) separates users.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8" y="1066800"/>
            <a:ext cx="8675802" cy="34787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Tree-Structured Directory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67735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Users can manage their own subdirectories.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4" y="831937"/>
            <a:ext cx="6063006" cy="53402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Acyclic-Graph Directory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8" y="990600"/>
            <a:ext cx="5162703" cy="5148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524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3513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Linux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-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hard link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ใช้คำสั่ง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ln 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รูปนี้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pPr>
              <a:tabLst>
                <a:tab pos="1433513" algn="l"/>
              </a:tabLst>
            </a:pP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-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soft link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ใช้คำสั่ง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ln -s 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รูปถัดไป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42672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บางครั้งเราก็ต้องการให้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folders/files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ชี้ไปที่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folder/file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เดียวกัน เช่น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เพื่อแชร์ระหว่าง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แอป</a:t>
            </a:r>
            <a:r>
              <a:rPr lang="th-TH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พลิเค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ชัน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จะได้ไม่ต้องมี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ก็อปปี้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หรือเพื่อความสะดวก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c:\doc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ชี้ไปที่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My Documents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434D20-5B6D-05B6-1522-864AB24E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104900"/>
            <a:ext cx="5133975" cy="4648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7F0B68-7FB2-002B-C6C5-D45FE68E91A4}"/>
              </a:ext>
            </a:extLst>
          </p:cNvPr>
          <p:cNvCxnSpPr>
            <a:cxnSpLocks/>
          </p:cNvCxnSpPr>
          <p:nvPr/>
        </p:nvCxnSpPr>
        <p:spPr>
          <a:xfrm>
            <a:off x="5638800" y="321564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59DCF47-3740-35EF-618D-E8308C39EA50}"/>
              </a:ext>
            </a:extLst>
          </p:cNvPr>
          <p:cNvSpPr/>
          <p:nvPr/>
        </p:nvSpPr>
        <p:spPr>
          <a:xfrm>
            <a:off x="5499496" y="3520440"/>
            <a:ext cx="278607" cy="2786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AC3D02-7753-2FA1-3806-1A4C51FADD47}"/>
              </a:ext>
            </a:extLst>
          </p:cNvPr>
          <p:cNvCxnSpPr>
            <a:cxnSpLocks/>
          </p:cNvCxnSpPr>
          <p:nvPr/>
        </p:nvCxnSpPr>
        <p:spPr>
          <a:xfrm flipH="1" flipV="1">
            <a:off x="4254104" y="3659743"/>
            <a:ext cx="1232296" cy="1"/>
          </a:xfrm>
          <a:prstGeom prst="straightConnector1">
            <a:avLst/>
          </a:prstGeom>
          <a:ln>
            <a:solidFill>
              <a:srgbClr val="FF0000">
                <a:alpha val="99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4E904E-F0A8-8212-FAAA-2BAA8AC37134}"/>
              </a:ext>
            </a:extLst>
          </p:cNvPr>
          <p:cNvSpPr txBox="1"/>
          <p:nvPr/>
        </p:nvSpPr>
        <p:spPr>
          <a:xfrm>
            <a:off x="4386524" y="3217081"/>
            <a:ext cx="1288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symbolic link</a:t>
            </a:r>
            <a:b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soft link)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179603-6F8D-C864-3AB9-0CE30F22319B}"/>
              </a:ext>
            </a:extLst>
          </p:cNvPr>
          <p:cNvSpPr txBox="1"/>
          <p:nvPr/>
        </p:nvSpPr>
        <p:spPr>
          <a:xfrm>
            <a:off x="4316252" y="3655368"/>
            <a:ext cx="1170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ระบุ </a:t>
            </a:r>
            <a:r>
              <a:rPr lang="en-US" sz="9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path</a:t>
            </a:r>
            <a:r>
              <a:rPr lang="th-TH" sz="9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ห้ามย้าย</a:t>
            </a:r>
            <a:endParaRPr lang="en-US" sz="9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6427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E80E8A-9A4A-7718-7444-3EF4B7B06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6762"/>
            <a:ext cx="8839200" cy="53244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0D443E-13FF-AF09-EA71-D8FD3363CB53}"/>
              </a:ext>
            </a:extLst>
          </p:cNvPr>
          <p:cNvSpPr/>
          <p:nvPr/>
        </p:nvSpPr>
        <p:spPr>
          <a:xfrm>
            <a:off x="1981201" y="6550223"/>
            <a:ext cx="716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https://ostechnix.com/explaining-soft-link-and-hard-link-in-linux-with-examples/</a:t>
            </a:r>
          </a:p>
        </p:txBody>
      </p:sp>
    </p:spTree>
    <p:extLst>
      <p:ext uri="{BB962C8B-B14F-4D97-AF65-F5344CB8AC3E}">
        <p14:creationId xmlns:p14="http://schemas.microsoft.com/office/powerpoint/2010/main" val="3971199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General Graph Directory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38169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loop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อาจจะเกิดจาก</a:t>
            </a:r>
            <a:r>
              <a:rPr lang="th-TH" sz="2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ไวรัส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หรืออุบัติเหตุ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เช่นทำ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soft link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พลาด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0509"/>
            <a:ext cx="7114391" cy="5399314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162773" y="3424664"/>
            <a:ext cx="699223" cy="1718734"/>
          </a:xfrm>
          <a:custGeom>
            <a:avLst/>
            <a:gdLst>
              <a:gd name="connsiteX0" fmla="*/ 102345 w 699223"/>
              <a:gd name="connsiteY0" fmla="*/ 0 h 1718734"/>
              <a:gd name="connsiteX1" fmla="*/ 694255 w 699223"/>
              <a:gd name="connsiteY1" fmla="*/ 1310368 h 1718734"/>
              <a:gd name="connsiteX2" fmla="*/ 367684 w 699223"/>
              <a:gd name="connsiteY2" fmla="*/ 1718582 h 1718734"/>
              <a:gd name="connsiteX3" fmla="*/ 45195 w 699223"/>
              <a:gd name="connsiteY3" fmla="*/ 1343025 h 1718734"/>
              <a:gd name="connsiteX4" fmla="*/ 61523 w 699223"/>
              <a:gd name="connsiteY4" fmla="*/ 273504 h 1718734"/>
              <a:gd name="connsiteX5" fmla="*/ 592202 w 699223"/>
              <a:gd name="connsiteY5" fmla="*/ 1285875 h 1718734"/>
              <a:gd name="connsiteX6" fmla="*/ 347273 w 699223"/>
              <a:gd name="connsiteY6" fmla="*/ 1567543 h 1718734"/>
              <a:gd name="connsiteX7" fmla="*/ 143166 w 699223"/>
              <a:gd name="connsiteY7" fmla="*/ 1294040 h 1718734"/>
              <a:gd name="connsiteX8" fmla="*/ 135002 w 699223"/>
              <a:gd name="connsiteY8" fmla="*/ 600075 h 1718734"/>
              <a:gd name="connsiteX9" fmla="*/ 461573 w 699223"/>
              <a:gd name="connsiteY9" fmla="*/ 1285875 h 1718734"/>
              <a:gd name="connsiteX10" fmla="*/ 339109 w 699223"/>
              <a:gd name="connsiteY10" fmla="*/ 1396093 h 1718734"/>
              <a:gd name="connsiteX11" fmla="*/ 208480 w 699223"/>
              <a:gd name="connsiteY11" fmla="*/ 987879 h 171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223" h="1718734">
                <a:moveTo>
                  <a:pt x="102345" y="0"/>
                </a:moveTo>
                <a:cubicBezTo>
                  <a:pt x="376188" y="511969"/>
                  <a:pt x="650032" y="1023938"/>
                  <a:pt x="694255" y="1310368"/>
                </a:cubicBezTo>
                <a:cubicBezTo>
                  <a:pt x="738478" y="1596798"/>
                  <a:pt x="475861" y="1713139"/>
                  <a:pt x="367684" y="1718582"/>
                </a:cubicBezTo>
                <a:cubicBezTo>
                  <a:pt x="259507" y="1724025"/>
                  <a:pt x="96222" y="1583871"/>
                  <a:pt x="45195" y="1343025"/>
                </a:cubicBezTo>
                <a:cubicBezTo>
                  <a:pt x="-5832" y="1102179"/>
                  <a:pt x="-29645" y="283029"/>
                  <a:pt x="61523" y="273504"/>
                </a:cubicBezTo>
                <a:cubicBezTo>
                  <a:pt x="152691" y="263979"/>
                  <a:pt x="544577" y="1070202"/>
                  <a:pt x="592202" y="1285875"/>
                </a:cubicBezTo>
                <a:cubicBezTo>
                  <a:pt x="639827" y="1501548"/>
                  <a:pt x="422112" y="1566182"/>
                  <a:pt x="347273" y="1567543"/>
                </a:cubicBezTo>
                <a:cubicBezTo>
                  <a:pt x="272434" y="1568904"/>
                  <a:pt x="178544" y="1455285"/>
                  <a:pt x="143166" y="1294040"/>
                </a:cubicBezTo>
                <a:cubicBezTo>
                  <a:pt x="107788" y="1132795"/>
                  <a:pt x="81934" y="601436"/>
                  <a:pt x="135002" y="600075"/>
                </a:cubicBezTo>
                <a:cubicBezTo>
                  <a:pt x="188070" y="598714"/>
                  <a:pt x="427555" y="1153205"/>
                  <a:pt x="461573" y="1285875"/>
                </a:cubicBezTo>
                <a:cubicBezTo>
                  <a:pt x="495591" y="1418545"/>
                  <a:pt x="381291" y="1445759"/>
                  <a:pt x="339109" y="1396093"/>
                </a:cubicBezTo>
                <a:cubicBezTo>
                  <a:pt x="296927" y="1346427"/>
                  <a:pt x="252703" y="1167153"/>
                  <a:pt x="208480" y="987879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File-System Mounting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 file system must be </a:t>
            </a:r>
            <a:r>
              <a:rPr lang="en-US" sz="20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mounted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before it can be available to processes.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25050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4533106" y="3314700"/>
            <a:ext cx="3276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5181600"/>
            <a:ext cx="568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u="sng" dirty="0">
                <a:latin typeface="Kanit" panose="00000500000000000000" pitchFamily="2" charset="-34"/>
                <a:cs typeface="Kanit" panose="00000500000000000000" pitchFamily="2" charset="-34"/>
              </a:rPr>
              <a:t>ตัวอย่างการใช้ </a:t>
            </a:r>
            <a:r>
              <a:rPr lang="en-US" sz="2000" u="sng" dirty="0">
                <a:latin typeface="Kanit" panose="00000500000000000000" pitchFamily="2" charset="-34"/>
                <a:cs typeface="Kanit" panose="00000500000000000000" pitchFamily="2" charset="-34"/>
              </a:rPr>
              <a:t>flash drive </a:t>
            </a:r>
            <a:r>
              <a:rPr lang="th-TH" sz="2000" u="sng" dirty="0">
                <a:latin typeface="Kanit" panose="00000500000000000000" pitchFamily="2" charset="-34"/>
                <a:cs typeface="Kanit" panose="00000500000000000000" pitchFamily="2" charset="-34"/>
              </a:rPr>
              <a:t>บน</a:t>
            </a:r>
            <a:r>
              <a:rPr lang="en-US" sz="2000" u="sng" dirty="0">
                <a:latin typeface="Kanit" panose="00000500000000000000" pitchFamily="2" charset="-34"/>
                <a:cs typeface="Kanit" panose="00000500000000000000" pitchFamily="2" charset="-34"/>
              </a:rPr>
              <a:t> Linux</a:t>
            </a:r>
            <a:b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พอเสียบ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flash drive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แล้ว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จะ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mount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ให้อัตโนมัติ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เช่น อยู่ที่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/media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flashdrive_name</a:t>
            </a:r>
            <a:endParaRPr lang="th-TH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Windows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ให้อยู่ที่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drive letter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ใหม่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152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unmount volume 2</a:t>
            </a:r>
          </a:p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mount volume 3</a:t>
            </a:r>
            <a:endParaRPr lang="th-TH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6812" y="5042118"/>
            <a:ext cx="2820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mount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เป็นของ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Linux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 7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ขึ้นไป ทำให้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ไม่ถูกจำกัดจำนวนดิสก์แล้ว เดิมมีดิสก์ได้แค่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A-Z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เพราะต้องเป็น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drive letter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เท่านั้น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ปัจจุบัน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mount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ที่โฟลเดอร์ก็ได้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7C09E7-E60D-BC5C-9E5A-34622E01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19375"/>
            <a:ext cx="5638800" cy="21812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BB6724-1ED3-70D6-2108-BD2C945760D0}"/>
              </a:ext>
            </a:extLst>
          </p:cNvPr>
          <p:cNvSpPr txBox="1"/>
          <p:nvPr/>
        </p:nvSpPr>
        <p:spPr>
          <a:xfrm>
            <a:off x="4916488" y="2497490"/>
            <a:ext cx="98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3</a:t>
            </a:r>
            <a:endParaRPr lang="th-TH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084992-6616-9F85-B241-28FE2ED9C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5" y="1255931"/>
            <a:ext cx="1744975" cy="11224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CD29142-4FFA-9A6B-9734-0B35F89793D8}"/>
              </a:ext>
            </a:extLst>
          </p:cNvPr>
          <p:cNvSpPr txBox="1"/>
          <p:nvPr/>
        </p:nvSpPr>
        <p:spPr>
          <a:xfrm>
            <a:off x="1029506" y="1410692"/>
            <a:ext cx="2663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1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ที่ติดตั้ง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เริ่มต้นที่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F8CF76C7-4132-1B60-2423-8F66DEAA952C}"/>
              </a:ext>
            </a:extLst>
          </p:cNvPr>
          <p:cNvSpPr/>
          <p:nvPr/>
        </p:nvSpPr>
        <p:spPr>
          <a:xfrm>
            <a:off x="145143" y="2536371"/>
            <a:ext cx="2859314" cy="2438400"/>
          </a:xfrm>
          <a:custGeom>
            <a:avLst/>
            <a:gdLst>
              <a:gd name="connsiteX0" fmla="*/ 1378857 w 2859314"/>
              <a:gd name="connsiteY0" fmla="*/ 0 h 2438400"/>
              <a:gd name="connsiteX1" fmla="*/ 827314 w 2859314"/>
              <a:gd name="connsiteY1" fmla="*/ 159657 h 2438400"/>
              <a:gd name="connsiteX2" fmla="*/ 377371 w 2859314"/>
              <a:gd name="connsiteY2" fmla="*/ 609600 h 2438400"/>
              <a:gd name="connsiteX3" fmla="*/ 87086 w 2859314"/>
              <a:gd name="connsiteY3" fmla="*/ 1074057 h 2438400"/>
              <a:gd name="connsiteX4" fmla="*/ 0 w 2859314"/>
              <a:gd name="connsiteY4" fmla="*/ 1567543 h 2438400"/>
              <a:gd name="connsiteX5" fmla="*/ 493486 w 2859314"/>
              <a:gd name="connsiteY5" fmla="*/ 1799772 h 2438400"/>
              <a:gd name="connsiteX6" fmla="*/ 1291771 w 2859314"/>
              <a:gd name="connsiteY6" fmla="*/ 1669143 h 2438400"/>
              <a:gd name="connsiteX7" fmla="*/ 1799771 w 2859314"/>
              <a:gd name="connsiteY7" fmla="*/ 1712686 h 2438400"/>
              <a:gd name="connsiteX8" fmla="*/ 1640114 w 2859314"/>
              <a:gd name="connsiteY8" fmla="*/ 2133600 h 2438400"/>
              <a:gd name="connsiteX9" fmla="*/ 1828800 w 2859314"/>
              <a:gd name="connsiteY9" fmla="*/ 2438400 h 2438400"/>
              <a:gd name="connsiteX10" fmla="*/ 2743200 w 2859314"/>
              <a:gd name="connsiteY10" fmla="*/ 2380343 h 2438400"/>
              <a:gd name="connsiteX11" fmla="*/ 2859314 w 2859314"/>
              <a:gd name="connsiteY11" fmla="*/ 1930400 h 2438400"/>
              <a:gd name="connsiteX12" fmla="*/ 2714171 w 2859314"/>
              <a:gd name="connsiteY12" fmla="*/ 1378857 h 2438400"/>
              <a:gd name="connsiteX13" fmla="*/ 2481943 w 2859314"/>
              <a:gd name="connsiteY13" fmla="*/ 856343 h 2438400"/>
              <a:gd name="connsiteX14" fmla="*/ 1959428 w 2859314"/>
              <a:gd name="connsiteY14" fmla="*/ 174172 h 2438400"/>
              <a:gd name="connsiteX15" fmla="*/ 1378857 w 2859314"/>
              <a:gd name="connsiteY15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9314" h="2438400">
                <a:moveTo>
                  <a:pt x="1378857" y="0"/>
                </a:moveTo>
                <a:lnTo>
                  <a:pt x="827314" y="159657"/>
                </a:lnTo>
                <a:lnTo>
                  <a:pt x="377371" y="609600"/>
                </a:lnTo>
                <a:lnTo>
                  <a:pt x="87086" y="1074057"/>
                </a:lnTo>
                <a:lnTo>
                  <a:pt x="0" y="1567543"/>
                </a:lnTo>
                <a:lnTo>
                  <a:pt x="493486" y="1799772"/>
                </a:lnTo>
                <a:lnTo>
                  <a:pt x="1291771" y="1669143"/>
                </a:lnTo>
                <a:lnTo>
                  <a:pt x="1799771" y="1712686"/>
                </a:lnTo>
                <a:lnTo>
                  <a:pt x="1640114" y="2133600"/>
                </a:lnTo>
                <a:lnTo>
                  <a:pt x="1828800" y="2438400"/>
                </a:lnTo>
                <a:lnTo>
                  <a:pt x="2743200" y="2380343"/>
                </a:lnTo>
                <a:lnTo>
                  <a:pt x="2859314" y="1930400"/>
                </a:lnTo>
                <a:lnTo>
                  <a:pt x="2714171" y="1378857"/>
                </a:lnTo>
                <a:lnTo>
                  <a:pt x="2481943" y="856343"/>
                </a:lnTo>
                <a:lnTo>
                  <a:pt x="1959428" y="174172"/>
                </a:lnTo>
                <a:lnTo>
                  <a:pt x="1378857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CF0DF5C5-C93D-C4CE-ED25-FA57A55BE62E}"/>
              </a:ext>
            </a:extLst>
          </p:cNvPr>
          <p:cNvSpPr/>
          <p:nvPr/>
        </p:nvSpPr>
        <p:spPr>
          <a:xfrm>
            <a:off x="3236686" y="2478314"/>
            <a:ext cx="2757714" cy="2627086"/>
          </a:xfrm>
          <a:custGeom>
            <a:avLst/>
            <a:gdLst>
              <a:gd name="connsiteX0" fmla="*/ 1045028 w 2757714"/>
              <a:gd name="connsiteY0" fmla="*/ 0 h 2627086"/>
              <a:gd name="connsiteX1" fmla="*/ 1045028 w 2757714"/>
              <a:gd name="connsiteY1" fmla="*/ 0 h 2627086"/>
              <a:gd name="connsiteX2" fmla="*/ 478971 w 2757714"/>
              <a:gd name="connsiteY2" fmla="*/ 333829 h 2627086"/>
              <a:gd name="connsiteX3" fmla="*/ 43543 w 2757714"/>
              <a:gd name="connsiteY3" fmla="*/ 827314 h 2627086"/>
              <a:gd name="connsiteX4" fmla="*/ 0 w 2757714"/>
              <a:gd name="connsiteY4" fmla="*/ 1335314 h 2627086"/>
              <a:gd name="connsiteX5" fmla="*/ 58057 w 2757714"/>
              <a:gd name="connsiteY5" fmla="*/ 1785257 h 2627086"/>
              <a:gd name="connsiteX6" fmla="*/ 667657 w 2757714"/>
              <a:gd name="connsiteY6" fmla="*/ 1770743 h 2627086"/>
              <a:gd name="connsiteX7" fmla="*/ 885371 w 2757714"/>
              <a:gd name="connsiteY7" fmla="*/ 1770743 h 2627086"/>
              <a:gd name="connsiteX8" fmla="*/ 682171 w 2757714"/>
              <a:gd name="connsiteY8" fmla="*/ 2351314 h 2627086"/>
              <a:gd name="connsiteX9" fmla="*/ 957943 w 2757714"/>
              <a:gd name="connsiteY9" fmla="*/ 2569029 h 2627086"/>
              <a:gd name="connsiteX10" fmla="*/ 1582057 w 2757714"/>
              <a:gd name="connsiteY10" fmla="*/ 2627086 h 2627086"/>
              <a:gd name="connsiteX11" fmla="*/ 2438400 w 2757714"/>
              <a:gd name="connsiteY11" fmla="*/ 2525486 h 2627086"/>
              <a:gd name="connsiteX12" fmla="*/ 2757714 w 2757714"/>
              <a:gd name="connsiteY12" fmla="*/ 2322286 h 2627086"/>
              <a:gd name="connsiteX13" fmla="*/ 2670628 w 2757714"/>
              <a:gd name="connsiteY13" fmla="*/ 1567543 h 2627086"/>
              <a:gd name="connsiteX14" fmla="*/ 2336800 w 2757714"/>
              <a:gd name="connsiteY14" fmla="*/ 1103086 h 2627086"/>
              <a:gd name="connsiteX15" fmla="*/ 1799771 w 2757714"/>
              <a:gd name="connsiteY15" fmla="*/ 449943 h 2627086"/>
              <a:gd name="connsiteX16" fmla="*/ 1291771 w 2757714"/>
              <a:gd name="connsiteY16" fmla="*/ 43543 h 2627086"/>
              <a:gd name="connsiteX17" fmla="*/ 1045028 w 2757714"/>
              <a:gd name="connsiteY17" fmla="*/ 0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57714" h="2627086">
                <a:moveTo>
                  <a:pt x="1045028" y="0"/>
                </a:moveTo>
                <a:lnTo>
                  <a:pt x="1045028" y="0"/>
                </a:lnTo>
                <a:lnTo>
                  <a:pt x="478971" y="333829"/>
                </a:lnTo>
                <a:lnTo>
                  <a:pt x="43543" y="827314"/>
                </a:lnTo>
                <a:lnTo>
                  <a:pt x="0" y="1335314"/>
                </a:lnTo>
                <a:lnTo>
                  <a:pt x="58057" y="1785257"/>
                </a:lnTo>
                <a:lnTo>
                  <a:pt x="667657" y="1770743"/>
                </a:lnTo>
                <a:lnTo>
                  <a:pt x="885371" y="1770743"/>
                </a:lnTo>
                <a:lnTo>
                  <a:pt x="682171" y="2351314"/>
                </a:lnTo>
                <a:lnTo>
                  <a:pt x="957943" y="2569029"/>
                </a:lnTo>
                <a:lnTo>
                  <a:pt x="1582057" y="2627086"/>
                </a:lnTo>
                <a:lnTo>
                  <a:pt x="2438400" y="2525486"/>
                </a:lnTo>
                <a:lnTo>
                  <a:pt x="2757714" y="2322286"/>
                </a:lnTo>
                <a:lnTo>
                  <a:pt x="2670628" y="1567543"/>
                </a:lnTo>
                <a:lnTo>
                  <a:pt x="2336800" y="1103086"/>
                </a:lnTo>
                <a:lnTo>
                  <a:pt x="1799771" y="449943"/>
                </a:lnTo>
                <a:lnTo>
                  <a:pt x="1291771" y="43543"/>
                </a:lnTo>
                <a:lnTo>
                  <a:pt x="1045028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DAA4A-88AB-EA2A-5E40-5A787B23BC5B}"/>
              </a:ext>
            </a:extLst>
          </p:cNvPr>
          <p:cNvSpPr txBox="1"/>
          <p:nvPr/>
        </p:nvSpPr>
        <p:spPr>
          <a:xfrm>
            <a:off x="2150423" y="2497490"/>
            <a:ext cx="967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2</a:t>
            </a:r>
            <a:endParaRPr lang="th-TH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E0DB6F-FBE3-5176-E27B-E6299E3BBADA}"/>
              </a:ext>
            </a:extLst>
          </p:cNvPr>
          <p:cNvCxnSpPr>
            <a:cxnSpLocks/>
          </p:cNvCxnSpPr>
          <p:nvPr/>
        </p:nvCxnSpPr>
        <p:spPr>
          <a:xfrm>
            <a:off x="1295400" y="2286000"/>
            <a:ext cx="0" cy="382814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DC3434-5C42-BC4F-D2BC-E54B543D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66862"/>
            <a:ext cx="4724400" cy="37242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2E5D95-D858-DBFB-5C8A-0841C54B6CF8}"/>
              </a:ext>
            </a:extLst>
          </p:cNvPr>
          <p:cNvSpPr txBox="1"/>
          <p:nvPr/>
        </p:nvSpPr>
        <p:spPr>
          <a:xfrm>
            <a:off x="2209800" y="121920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เพิ่ม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disk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ใหม่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(volume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ใหม่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บน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1511917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0" y="381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2800" y="1371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981200" y="2286000"/>
            <a:ext cx="838200" cy="10668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4038600" y="2286000"/>
            <a:ext cx="838200" cy="10668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400800" y="2286000"/>
            <a:ext cx="838200" cy="10668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2" name="Straight Connector 11"/>
          <p:cNvCxnSpPr>
            <a:stCxn id="5" idx="3"/>
            <a:endCxn id="6" idx="7"/>
          </p:cNvCxnSpPr>
          <p:nvPr/>
        </p:nvCxnSpPr>
        <p:spPr>
          <a:xfrm rot="5400000">
            <a:off x="3978182" y="15782"/>
            <a:ext cx="882836" cy="187343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35" idx="1"/>
          </p:cNvCxnSpPr>
          <p:nvPr/>
        </p:nvCxnSpPr>
        <p:spPr>
          <a:xfrm rot="16200000" flipH="1">
            <a:off x="5806982" y="168182"/>
            <a:ext cx="882836" cy="156863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8" idx="0"/>
          </p:cNvCxnSpPr>
          <p:nvPr/>
        </p:nvCxnSpPr>
        <p:spPr>
          <a:xfrm rot="5400000">
            <a:off x="2495550" y="1406432"/>
            <a:ext cx="784318" cy="97481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 rot="16200000" flipH="1">
            <a:off x="3562350" y="1390650"/>
            <a:ext cx="762000" cy="10287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5"/>
            <a:endCxn id="10" idx="0"/>
          </p:cNvCxnSpPr>
          <p:nvPr/>
        </p:nvCxnSpPr>
        <p:spPr>
          <a:xfrm rot="16200000" flipH="1">
            <a:off x="4759232" y="225332"/>
            <a:ext cx="784318" cy="333701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16482" y="76200"/>
            <a:ext cx="2003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/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ใช้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space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b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1</a:t>
            </a:r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12192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/home</a:t>
            </a:r>
            <a:endParaRPr lang="th-TH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600" y="2057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/home/tom</a:t>
            </a:r>
            <a:b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2</a:t>
            </a:r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2057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/home/bob</a:t>
            </a:r>
          </a:p>
          <a:p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3</a:t>
            </a:r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2057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/home/joe</a:t>
            </a:r>
          </a:p>
          <a:p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4</a:t>
            </a:r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010400" y="1371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67000" y="426720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  <a:endParaRPr lang="th-TH" sz="1600" b="1" dirty="0">
              <a:solidFill>
                <a:schemeClr val="bg1">
                  <a:lumMod val="8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4200" y="426720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</a:t>
            </a:r>
            <a:endParaRPr lang="th-TH" sz="1600" b="1" dirty="0">
              <a:solidFill>
                <a:schemeClr val="bg1">
                  <a:lumMod val="8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95800" y="4267200"/>
            <a:ext cx="2057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…………</a:t>
            </a:r>
            <a:endParaRPr lang="th-TH" sz="1600" b="1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53200" y="426720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</a:t>
            </a:r>
            <a:endParaRPr lang="th-TH" sz="1600" b="1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1400" y="426720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</a:t>
            </a:r>
            <a:endParaRPr lang="th-TH" sz="1600" b="1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600" y="426720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</a:t>
            </a:r>
            <a:endParaRPr lang="th-TH" sz="1600" b="1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4" name="Isosceles Triangle 43"/>
          <p:cNvSpPr/>
          <p:nvPr/>
        </p:nvSpPr>
        <p:spPr>
          <a:xfrm>
            <a:off x="3509282" y="5191780"/>
            <a:ext cx="685800" cy="914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4114800" y="4960257"/>
            <a:ext cx="381000" cy="4572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3585482" y="4914900"/>
            <a:ext cx="5334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156982" y="4800600"/>
            <a:ext cx="3048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9600" y="3810000"/>
            <a:ext cx="8001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7200" y="304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anit" panose="00000500000000000000" pitchFamily="2" charset="-34"/>
                <a:cs typeface="Kanit" panose="00000500000000000000" pitchFamily="2" charset="-34"/>
              </a:rPr>
              <a:t>Linux</a:t>
            </a:r>
            <a:endParaRPr lang="th-TH" sz="24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7200" y="412498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anit" panose="00000500000000000000" pitchFamily="2" charset="-34"/>
                <a:cs typeface="Kanit" panose="00000500000000000000" pitchFamily="2" charset="-34"/>
              </a:rPr>
              <a:t>Windows</a:t>
            </a:r>
            <a:endParaRPr lang="th-TH" sz="24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39000" y="648257"/>
            <a:ext cx="175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device 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ทุกอย่าง เช่น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printer, </a:t>
            </a:r>
            <a:r>
              <a:rPr lang="en-US" sz="1400" dirty="0" err="1">
                <a:latin typeface="Kanit" panose="00000500000000000000" pitchFamily="2" charset="-34"/>
                <a:cs typeface="Kanit" panose="00000500000000000000" pitchFamily="2" charset="-34"/>
              </a:rPr>
              <a:t>usb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 port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 ต้อง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mount 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ก่อน</a:t>
            </a:r>
            <a:b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แล้วจะอ่านเขียนได้ เหมือนไฟล์ปกติ</a:t>
            </a:r>
          </a:p>
        </p:txBody>
      </p:sp>
      <p:sp>
        <p:nvSpPr>
          <p:cNvPr id="75" name="Freeform 74"/>
          <p:cNvSpPr/>
          <p:nvPr/>
        </p:nvSpPr>
        <p:spPr>
          <a:xfrm>
            <a:off x="976086" y="2572657"/>
            <a:ext cx="1407885" cy="401562"/>
          </a:xfrm>
          <a:custGeom>
            <a:avLst/>
            <a:gdLst>
              <a:gd name="connsiteX0" fmla="*/ 1407885 w 1407885"/>
              <a:gd name="connsiteY0" fmla="*/ 232229 h 401562"/>
              <a:gd name="connsiteX1" fmla="*/ 1016000 w 1407885"/>
              <a:gd name="connsiteY1" fmla="*/ 362857 h 401562"/>
              <a:gd name="connsiteX2" fmla="*/ 377371 w 1407885"/>
              <a:gd name="connsiteY2" fmla="*/ 0 h 401562"/>
              <a:gd name="connsiteX3" fmla="*/ 0 w 1407885"/>
              <a:gd name="connsiteY3" fmla="*/ 362857 h 40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5" h="401562">
                <a:moveTo>
                  <a:pt x="1407885" y="232229"/>
                </a:moveTo>
                <a:cubicBezTo>
                  <a:pt x="1297818" y="316895"/>
                  <a:pt x="1187752" y="401562"/>
                  <a:pt x="1016000" y="362857"/>
                </a:cubicBezTo>
                <a:cubicBezTo>
                  <a:pt x="844248" y="324152"/>
                  <a:pt x="546704" y="0"/>
                  <a:pt x="377371" y="0"/>
                </a:cubicBezTo>
                <a:cubicBezTo>
                  <a:pt x="208038" y="0"/>
                  <a:pt x="104019" y="181428"/>
                  <a:pt x="0" y="362857"/>
                </a:cubicBezTo>
              </a:path>
            </a:pathLst>
          </a:cu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6" name="Isosceles Triangle 75"/>
          <p:cNvSpPr/>
          <p:nvPr/>
        </p:nvSpPr>
        <p:spPr>
          <a:xfrm>
            <a:off x="533400" y="2971800"/>
            <a:ext cx="838200" cy="609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286000" y="2743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38200" y="6172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Windows: maintaining an extended two-level directory</a:t>
            </a:r>
          </a:p>
          <a:p>
            <a:r>
              <a:rPr lang="en-US" sz="1600" dirty="0" err="1">
                <a:latin typeface="Kanit" panose="00000500000000000000" pitchFamily="2" charset="-34"/>
                <a:cs typeface="Kanit" panose="00000500000000000000" pitchFamily="2" charset="-34"/>
              </a:rPr>
              <a:t>MacOS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X:	 all file systems are mounted under /Volumes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71500" y="1980338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network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system</a:t>
            </a:r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2782" y="4801608"/>
            <a:ext cx="376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ข้อดีของ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first level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แรกเป็น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letter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user-friendly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แต่ข้อเสียคือมันมีแค่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 - Z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เท่านั้น เพิ่มไม่ได้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(26 drives)</a:t>
            </a:r>
          </a:p>
          <a:p>
            <a:endParaRPr lang="en-US" sz="1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เริ่มจาก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drive C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เพราะยุคแรกมี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drive A, B</a:t>
            </a:r>
            <a:b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สำหรับ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floppy disk 5”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3.5”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แล้วเลิกใช้ไป</a:t>
            </a:r>
            <a:endParaRPr lang="en-US" sz="1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502223"/>
            <a:ext cx="413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แต่ละ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volume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system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ต่างกันได้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A74FC-3BEE-2009-B184-75C993BA60E4}"/>
              </a:ext>
            </a:extLst>
          </p:cNvPr>
          <p:cNvSpPr txBox="1"/>
          <p:nvPr/>
        </p:nvSpPr>
        <p:spPr>
          <a:xfrm>
            <a:off x="687844" y="3286125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NAS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Information associated with an open 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File pointer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File-open count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Disk location of the file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Access rights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1893332"/>
            <a:ext cx="1295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A</a:t>
            </a:r>
            <a:endParaRPr lang="th-TH" sz="1600" b="1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1535668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System-wide table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2198132"/>
            <a:ext cx="1295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4572000"/>
            <a:ext cx="1295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A</a:t>
            </a:r>
            <a:endParaRPr lang="th-TH" sz="1600" b="1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955268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Per-process table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4876800"/>
            <a:ext cx="1295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4560332"/>
            <a:ext cx="1295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A</a:t>
            </a:r>
            <a:endParaRPr lang="th-TH" sz="1600" b="1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5955268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Per-process table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19400" y="4865132"/>
            <a:ext cx="1295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796143" y="2032001"/>
            <a:ext cx="3537857" cy="2692400"/>
          </a:xfrm>
          <a:custGeom>
            <a:avLst/>
            <a:gdLst>
              <a:gd name="connsiteX0" fmla="*/ 0 w 3962400"/>
              <a:gd name="connsiteY0" fmla="*/ 2699657 h 2699657"/>
              <a:gd name="connsiteX1" fmla="*/ 1001486 w 3962400"/>
              <a:gd name="connsiteY1" fmla="*/ 2002971 h 2699657"/>
              <a:gd name="connsiteX2" fmla="*/ 1988457 w 3962400"/>
              <a:gd name="connsiteY2" fmla="*/ 391886 h 2699657"/>
              <a:gd name="connsiteX3" fmla="*/ 3962400 w 3962400"/>
              <a:gd name="connsiteY3" fmla="*/ 0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699657">
                <a:moveTo>
                  <a:pt x="0" y="2699657"/>
                </a:moveTo>
                <a:cubicBezTo>
                  <a:pt x="335038" y="2543628"/>
                  <a:pt x="670077" y="2387599"/>
                  <a:pt x="1001486" y="2002971"/>
                </a:cubicBezTo>
                <a:cubicBezTo>
                  <a:pt x="1332895" y="1618343"/>
                  <a:pt x="1494971" y="725714"/>
                  <a:pt x="1988457" y="391886"/>
                </a:cubicBezTo>
                <a:cubicBezTo>
                  <a:pt x="2481943" y="58058"/>
                  <a:pt x="3222171" y="29029"/>
                  <a:pt x="3962400" y="0"/>
                </a:cubicBezTo>
              </a:path>
            </a:pathLst>
          </a:custGeom>
          <a:ln w="254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038601" y="2148114"/>
            <a:ext cx="1295400" cy="2576286"/>
          </a:xfrm>
          <a:custGeom>
            <a:avLst/>
            <a:gdLst>
              <a:gd name="connsiteX0" fmla="*/ 0 w 986972"/>
              <a:gd name="connsiteY0" fmla="*/ 2540000 h 2540000"/>
              <a:gd name="connsiteX1" fmla="*/ 508000 w 986972"/>
              <a:gd name="connsiteY1" fmla="*/ 1567543 h 2540000"/>
              <a:gd name="connsiteX2" fmla="*/ 464457 w 986972"/>
              <a:gd name="connsiteY2" fmla="*/ 464457 h 2540000"/>
              <a:gd name="connsiteX3" fmla="*/ 986972 w 986972"/>
              <a:gd name="connsiteY3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2" h="2540000">
                <a:moveTo>
                  <a:pt x="0" y="2540000"/>
                </a:moveTo>
                <a:cubicBezTo>
                  <a:pt x="215295" y="2226733"/>
                  <a:pt x="430591" y="1913467"/>
                  <a:pt x="508000" y="1567543"/>
                </a:cubicBezTo>
                <a:cubicBezTo>
                  <a:pt x="585410" y="1221619"/>
                  <a:pt x="384628" y="725714"/>
                  <a:pt x="464457" y="464457"/>
                </a:cubicBezTo>
                <a:cubicBezTo>
                  <a:pt x="544286" y="203200"/>
                  <a:pt x="765629" y="101600"/>
                  <a:pt x="986972" y="0"/>
                </a:cubicBezTo>
              </a:path>
            </a:pathLst>
          </a:custGeom>
          <a:ln w="254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6" name="Can 25"/>
          <p:cNvSpPr/>
          <p:nvPr/>
        </p:nvSpPr>
        <p:spPr>
          <a:xfrm>
            <a:off x="7620000" y="1981200"/>
            <a:ext cx="838200" cy="121920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600" y="161186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Storage</a:t>
            </a:r>
          </a:p>
        </p:txBody>
      </p:sp>
      <p:sp>
        <p:nvSpPr>
          <p:cNvPr id="29" name="Freeform 28"/>
          <p:cNvSpPr/>
          <p:nvPr/>
        </p:nvSpPr>
        <p:spPr>
          <a:xfrm>
            <a:off x="6589486" y="2046514"/>
            <a:ext cx="1465943" cy="783772"/>
          </a:xfrm>
          <a:custGeom>
            <a:avLst/>
            <a:gdLst>
              <a:gd name="connsiteX0" fmla="*/ 0 w 1465943"/>
              <a:gd name="connsiteY0" fmla="*/ 0 h 783772"/>
              <a:gd name="connsiteX1" fmla="*/ 609600 w 1465943"/>
              <a:gd name="connsiteY1" fmla="*/ 174172 h 783772"/>
              <a:gd name="connsiteX2" fmla="*/ 885371 w 1465943"/>
              <a:gd name="connsiteY2" fmla="*/ 580572 h 783772"/>
              <a:gd name="connsiteX3" fmla="*/ 1465943 w 1465943"/>
              <a:gd name="connsiteY3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943" h="783772">
                <a:moveTo>
                  <a:pt x="0" y="0"/>
                </a:moveTo>
                <a:cubicBezTo>
                  <a:pt x="231019" y="38705"/>
                  <a:pt x="462038" y="77410"/>
                  <a:pt x="609600" y="174172"/>
                </a:cubicBezTo>
                <a:cubicBezTo>
                  <a:pt x="757162" y="270934"/>
                  <a:pt x="742647" y="478972"/>
                  <a:pt x="885371" y="580572"/>
                </a:cubicBezTo>
                <a:cubicBezTo>
                  <a:pt x="1028095" y="682172"/>
                  <a:pt x="1247019" y="732972"/>
                  <a:pt x="1465943" y="783772"/>
                </a:cubicBezTo>
              </a:path>
            </a:pathLst>
          </a:custGeom>
          <a:ln w="254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4572000" y="5105400"/>
            <a:ext cx="1524000" cy="609600"/>
          </a:xfrm>
          <a:prstGeom prst="wedgeRectCallout">
            <a:avLst>
              <a:gd name="adj1" fmla="val -76435"/>
              <a:gd name="adj2" fmla="val -1064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pointer</a:t>
            </a:r>
            <a:b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Access rights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7162800" y="3581400"/>
            <a:ext cx="1752600" cy="609600"/>
          </a:xfrm>
          <a:prstGeom prst="wedgeRectCallout">
            <a:avLst>
              <a:gd name="adj1" fmla="val -74515"/>
              <a:gd name="adj2" fmla="val -2826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File-open count</a:t>
            </a:r>
            <a:b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Disk location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4191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P1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399" y="4191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P2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File Sharing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Remote file systems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Windows	sharing files via network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Linux		mount to a file system on another Linux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5822"/>
            <a:ext cx="5334000" cy="2362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953000"/>
            <a:ext cx="594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Linux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(simplified)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	mount //</a:t>
            </a: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ip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-address/share /</a:t>
            </a: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mnt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/data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Network File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91444"/>
            <a:ext cx="21336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988955"/>
            <a:ext cx="1948466" cy="17385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819400" y="2858244"/>
            <a:ext cx="3733800" cy="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43300" y="2488912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network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59" y="4951456"/>
            <a:ext cx="990600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159" y="4953000"/>
            <a:ext cx="990600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159" y="4951456"/>
            <a:ext cx="9906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159" y="4951456"/>
            <a:ext cx="990600" cy="99060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2" idx="0"/>
          </p:cNvCxnSpPr>
          <p:nvPr/>
        </p:nvCxnSpPr>
        <p:spPr>
          <a:xfrm flipV="1">
            <a:off x="4982459" y="3834822"/>
            <a:ext cx="2133600" cy="111663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0"/>
          </p:cNvCxnSpPr>
          <p:nvPr/>
        </p:nvCxnSpPr>
        <p:spPr>
          <a:xfrm flipV="1">
            <a:off x="6125459" y="3834823"/>
            <a:ext cx="1249297" cy="1116633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</p:cNvCxnSpPr>
          <p:nvPr/>
        </p:nvCxnSpPr>
        <p:spPr>
          <a:xfrm flipV="1">
            <a:off x="7268459" y="3834823"/>
            <a:ext cx="373635" cy="1116633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0"/>
          </p:cNvCxnSpPr>
          <p:nvPr/>
        </p:nvCxnSpPr>
        <p:spPr>
          <a:xfrm flipH="1" flipV="1">
            <a:off x="7794494" y="3834823"/>
            <a:ext cx="616965" cy="1118177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29400" y="103484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SMB File Server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(SAMBA)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3925044"/>
            <a:ext cx="4378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ให้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drive Z: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 เป็น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network file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72851" y="202265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ก็ได้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0506E-991A-BBC0-A05E-960BE6177BF8}"/>
              </a:ext>
            </a:extLst>
          </p:cNvPr>
          <p:cNvSpPr txBox="1"/>
          <p:nvPr/>
        </p:nvSpPr>
        <p:spPr>
          <a:xfrm>
            <a:off x="228600" y="4419600"/>
            <a:ext cx="4274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ข้อดีของ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 Server</a:t>
            </a:r>
          </a:p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-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ใช้พื้นที่เก็บข้อมูลคุ้มค่า เพราะแชร์กัน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-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ส่วนกลางทำหน้าที่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backup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ข้อมูล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-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เหมาะกับไฟล์รูป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วีดีโอ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ข้อมูลขนาดใหญ่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บริการเก็บไฟล์บนอินเทอร์เน็ต</a:t>
            </a: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 Google Drive, One Drive</a:t>
            </a:r>
          </a:p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-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เหมาะกับไฟล์เอกสารที่มีขนาดไม่ใหญ่มาก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1809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Protection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048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d </a:t>
            </a:r>
            <a:r>
              <a:rPr lang="en-US" sz="3200" dirty="0" err="1">
                <a:latin typeface="Kanit" panose="00000500000000000000" pitchFamily="2" charset="-34"/>
                <a:cs typeface="Kanit" panose="00000500000000000000" pitchFamily="2" charset="-34"/>
              </a:rPr>
              <a:t>rwx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3200" dirty="0" err="1">
                <a:latin typeface="Kanit" panose="00000500000000000000" pitchFamily="2" charset="-34"/>
                <a:cs typeface="Kanit" panose="00000500000000000000" pitchFamily="2" charset="-34"/>
              </a:rPr>
              <a:t>rwx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3200" dirty="0" err="1">
                <a:latin typeface="Kanit" panose="00000500000000000000" pitchFamily="2" charset="-34"/>
                <a:cs typeface="Kanit" panose="00000500000000000000" pitchFamily="2" charset="-34"/>
              </a:rPr>
              <a:t>rwx</a:t>
            </a:r>
            <a:endParaRPr lang="th-TH" sz="32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62600" y="3581400"/>
            <a:ext cx="228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3581400"/>
            <a:ext cx="6858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3581400"/>
            <a:ext cx="609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7600" y="3581400"/>
            <a:ext cx="6858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1200" y="3581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Owner</a:t>
            </a:r>
            <a:endParaRPr lang="th-TH" sz="16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581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Group</a:t>
            </a:r>
            <a:endParaRPr lang="th-TH" sz="16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3581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Others</a:t>
            </a:r>
            <a:endParaRPr lang="th-TH" sz="16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427886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Directory</a:t>
            </a:r>
            <a:endParaRPr lang="th-TH" sz="16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5257800" y="3886200"/>
            <a:ext cx="685800" cy="7620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81600" y="4708772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Linux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มีคำสั่ง </a:t>
            </a:r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chown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chgrp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chmod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mode 755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111 101 101</a:t>
            </a:r>
          </a:p>
          <a:p>
            <a:pPr>
              <a:tabLst>
                <a:tab pos="361950" algn="l"/>
              </a:tabLst>
            </a:pP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mode 644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110 100 100</a:t>
            </a:r>
          </a:p>
          <a:p>
            <a:pPr>
              <a:tabLst>
                <a:tab pos="361950" algn="l"/>
              </a:tabLst>
            </a:pP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mode 700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111 000 000</a:t>
            </a:r>
          </a:p>
          <a:p>
            <a:pPr>
              <a:tabLst>
                <a:tab pos="361950" algn="l"/>
              </a:tabLst>
            </a:pP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mode 400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100 000 000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วัตถุประสงค์ของแต่ละ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mode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คืออะไร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" y="868950"/>
            <a:ext cx="4345392" cy="5764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90081"/>
            <a:ext cx="4495437" cy="162451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F268F5-644D-1592-3FBD-3476C3F94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6" y="228600"/>
            <a:ext cx="7041490" cy="15088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080A13-59ED-AEC5-EEF5-D14BB22BF2D2}"/>
              </a:ext>
            </a:extLst>
          </p:cNvPr>
          <p:cNvSpPr/>
          <p:nvPr/>
        </p:nvSpPr>
        <p:spPr>
          <a:xfrm>
            <a:off x="405790" y="609600"/>
            <a:ext cx="2794610" cy="1127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5C6764-E965-4EFD-66A7-9918676A2AEE}"/>
              </a:ext>
            </a:extLst>
          </p:cNvPr>
          <p:cNvSpPr/>
          <p:nvPr/>
        </p:nvSpPr>
        <p:spPr>
          <a:xfrm>
            <a:off x="4419600" y="609600"/>
            <a:ext cx="3129232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7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14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8006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Shared (r)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several processes can acquire the lock concurrently.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	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ถ้ายัง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shared lock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อยู่ ห้าม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exclusive lock)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ใช้สำหรับ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reader</a:t>
            </a:r>
          </a:p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Exclusive (w)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only one process at a time can acquire such a lock.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	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ถ้ายัง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exclusive lock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อยู่ ห้าม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shared/exclusive lock)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ใช้สำหรับ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writer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4E4BAD-07E7-48D7-45B9-F4C01488959C}"/>
              </a:ext>
            </a:extLst>
          </p:cNvPr>
          <p:cNvCxnSpPr/>
          <p:nvPr/>
        </p:nvCxnSpPr>
        <p:spPr>
          <a:xfrm>
            <a:off x="1905000" y="2209800"/>
            <a:ext cx="6858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07EDA7-7F7A-3769-7204-96A8904A4866}"/>
              </a:ext>
            </a:extLst>
          </p:cNvPr>
          <p:cNvCxnSpPr>
            <a:cxnSpLocks/>
          </p:cNvCxnSpPr>
          <p:nvPr/>
        </p:nvCxnSpPr>
        <p:spPr>
          <a:xfrm>
            <a:off x="381000" y="3581400"/>
            <a:ext cx="1219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3E7C696-7C85-C7CC-28E2-CB69DA600568}"/>
              </a:ext>
            </a:extLst>
          </p:cNvPr>
          <p:cNvSpPr txBox="1"/>
          <p:nvPr/>
        </p:nvSpPr>
        <p:spPr>
          <a:xfrm>
            <a:off x="1994565" y="2206823"/>
            <a:ext cx="5777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มีทั้งแบบ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synchronous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(blocking)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และ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asynchronous (non-blocking)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6D6B1-3C88-1F35-F74E-0600612F6A60}"/>
              </a:ext>
            </a:extLst>
          </p:cNvPr>
          <p:cNvSpPr txBox="1"/>
          <p:nvPr/>
        </p:nvSpPr>
        <p:spPr>
          <a:xfrm>
            <a:off x="6019800" y="13521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</a:rPr>
              <a:t>ของจริงจะเพี้ยน ๆ จากนี้นิดหน่อย</a:t>
            </a:r>
            <a:br>
              <a:rPr lang="th-TH" sz="2000" dirty="0">
                <a:solidFill>
                  <a:srgbClr val="FF0000"/>
                </a:solidFill>
              </a:rPr>
            </a:br>
            <a:r>
              <a:rPr lang="th-TH" sz="2000" dirty="0">
                <a:solidFill>
                  <a:srgbClr val="FF0000"/>
                </a:solidFill>
              </a:rPr>
              <a:t>เข้าใจว่าผู้แต่ง </a:t>
            </a:r>
            <a:r>
              <a:rPr lang="en-US" sz="2000" dirty="0">
                <a:solidFill>
                  <a:srgbClr val="FF0000"/>
                </a:solidFill>
              </a:rPr>
              <a:t>simplify </a:t>
            </a:r>
            <a:r>
              <a:rPr lang="th-TH" sz="2000" dirty="0">
                <a:solidFill>
                  <a:srgbClr val="FF0000"/>
                </a:solidFill>
              </a:rPr>
              <a:t>มา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3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Mandatory vs. Advisory Locking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Mandatory	OS ensures locking integrity.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Advisory	it’s up to software developers (acquired &amp; released).</a:t>
            </a:r>
          </a:p>
          <a:p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Windows	mandatory locking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Linux		advisory locking</a:t>
            </a:r>
          </a:p>
        </p:txBody>
      </p:sp>
      <p:pic>
        <p:nvPicPr>
          <p:cNvPr id="1026" name="Picture 2" descr="How To Know Which Process is Using a File or Folder in Windows | Daria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5943600" cy="3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File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5" y="838200"/>
            <a:ext cx="5003835" cy="5823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Magic number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0" y="2534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ไฟล์บน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Linux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ไม่จำเป็นต้องมีนามสกุล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(extension)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ดูจาก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magic number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11C41-EE87-A3BA-DDF4-412337FE6D86}"/>
              </a:ext>
            </a:extLst>
          </p:cNvPr>
          <p:cNvSpPr txBox="1"/>
          <p:nvPr/>
        </p:nvSpPr>
        <p:spPr>
          <a:xfrm>
            <a:off x="533400" y="961311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/>
              <a:t>od -h --endian=big </a:t>
            </a:r>
            <a:r>
              <a:rPr lang="en-US" sz="2800" dirty="0" err="1"/>
              <a:t>file.ext</a:t>
            </a:r>
            <a:endParaRPr lang="en-US" sz="2800" dirty="0"/>
          </a:p>
          <a:p>
            <a:pPr>
              <a:tabLst>
                <a:tab pos="457200" algn="l"/>
              </a:tabLst>
            </a:pPr>
            <a:endParaRPr lang="en-US" sz="2800" dirty="0"/>
          </a:p>
          <a:p>
            <a:pPr>
              <a:tabLst>
                <a:tab pos="457200" algn="l"/>
              </a:tabLst>
            </a:pPr>
            <a:r>
              <a:rPr lang="en-US" sz="2800" dirty="0"/>
              <a:t>	EXE	7F 45 4C 46</a:t>
            </a:r>
          </a:p>
          <a:p>
            <a:pPr>
              <a:tabLst>
                <a:tab pos="457200" algn="l"/>
              </a:tabLst>
            </a:pPr>
            <a:r>
              <a:rPr lang="en-US" sz="2800" dirty="0"/>
              <a:t>	PNG	89 50 4E 47 0D 0A 1A 0A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73A80E-5D6F-2B37-D965-418AD253336A}"/>
              </a:ext>
            </a:extLst>
          </p:cNvPr>
          <p:cNvSpPr txBox="1"/>
          <p:nvPr/>
        </p:nvSpPr>
        <p:spPr>
          <a:xfrm>
            <a:off x="3962400" y="6503909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https://en.wikipedia.org/wiki/List_of_file_signatures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File Structures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763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18288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ส่วนใหญ่จะมี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file structures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ให้น้อยที่สุด ลองดูตัวอย่าง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file structure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executable files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บน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Linux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 เมื่อสั่ง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execute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ไฟล์นี้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จะต้องตรวจสอบ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file structure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ก่อนว่าถูกต้องหรือไม่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ถ้าเป็นไฟล์อื่น ๆ ก็ไม่ต้องตรวจสอบ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ง่าย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BBD7139-DB1F-C782-B1EC-9D5E5B737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2217985"/>
            <a:ext cx="3649748" cy="40443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3E44C58-726D-830E-6D90-5CA8C50288C8}"/>
              </a:ext>
            </a:extLst>
          </p:cNvPr>
          <p:cNvSpPr txBox="1"/>
          <p:nvPr/>
        </p:nvSpPr>
        <p:spPr>
          <a:xfrm>
            <a:off x="4525895" y="4122985"/>
            <a:ext cx="364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แต่ละส่วนของไฟล์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exe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จะถูกโหลด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memory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ที่ตำแหน่งต่างกัน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6E2C2A-E2DB-3528-1129-19941474E6D3}"/>
              </a:ext>
            </a:extLst>
          </p:cNvPr>
          <p:cNvSpPr txBox="1"/>
          <p:nvPr/>
        </p:nvSpPr>
        <p:spPr>
          <a:xfrm>
            <a:off x="4191000" y="6550223"/>
            <a:ext cx="4953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https://en.wikipedia.org/wiki/Executable_and_Linkable_Format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7F844-1DB9-4190-572A-1E8CDE807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65E454-2479-5BDE-801E-55049EFFE405}"/>
              </a:ext>
            </a:extLst>
          </p:cNvPr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Internal File 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C38B2F-E280-7054-9246-DBE6C06A037F}"/>
              </a:ext>
            </a:extLst>
          </p:cNvPr>
          <p:cNvSpPr/>
          <p:nvPr/>
        </p:nvSpPr>
        <p:spPr>
          <a:xfrm>
            <a:off x="1219200" y="3248697"/>
            <a:ext cx="1828800" cy="1511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Logical</a:t>
            </a:r>
            <a:br>
              <a:rPr lang="en-US" sz="2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records</a:t>
            </a:r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398D9-1918-80B6-383C-CC701A22A938}"/>
              </a:ext>
            </a:extLst>
          </p:cNvPr>
          <p:cNvSpPr/>
          <p:nvPr/>
        </p:nvSpPr>
        <p:spPr>
          <a:xfrm>
            <a:off x="5486400" y="3248987"/>
            <a:ext cx="1828800" cy="1511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Physical</a:t>
            </a:r>
            <a:br>
              <a:rPr lang="en-US" sz="2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blocks</a:t>
            </a:r>
            <a:endParaRPr lang="th-TH" sz="24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6DAD1-7D67-0C6A-48AA-2D41394B22EF}"/>
              </a:ext>
            </a:extLst>
          </p:cNvPr>
          <p:cNvSpPr txBox="1"/>
          <p:nvPr/>
        </p:nvSpPr>
        <p:spPr>
          <a:xfrm>
            <a:off x="3581400" y="3296723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Packing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technique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6DEAD3-19E2-7180-066E-3070A8A6B9B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3048000" y="4004609"/>
            <a:ext cx="24384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05C5AD-A616-D477-A24D-6BC018CBE4AC}"/>
              </a:ext>
            </a:extLst>
          </p:cNvPr>
          <p:cNvSpPr txBox="1"/>
          <p:nvPr/>
        </p:nvSpPr>
        <p:spPr>
          <a:xfrm>
            <a:off x="228600" y="914400"/>
            <a:ext cx="8763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tabLst>
                <a:tab pos="457200" algn="l"/>
                <a:tab pos="18288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Linux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ไฟล์ คือ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 stream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of bytes</a:t>
            </a:r>
            <a:endParaRPr lang="th-TH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FontTx/>
              <a:buChar char="-"/>
              <a:tabLst>
                <a:tab pos="457200" algn="l"/>
                <a:tab pos="18288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Logical record size = 1 byte</a:t>
            </a:r>
            <a:endParaRPr lang="th-TH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FontTx/>
              <a:buChar char="-"/>
              <a:tabLst>
                <a:tab pos="457200" algn="l"/>
                <a:tab pos="1828800" algn="l"/>
              </a:tabLst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ปัจจุบันอุปกรณ์ที่ใช้เก็บข้อมูลนิยมแบ่งพื้นที่เป็น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block (sector)</a:t>
            </a:r>
          </a:p>
          <a:p>
            <a:pPr marL="342900" indent="-342900">
              <a:buFontTx/>
              <a:buChar char="-"/>
              <a:tabLst>
                <a:tab pos="457200" algn="l"/>
                <a:tab pos="18288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Physical block size = 512, 1K, 2K, 4K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ขึ้นกับฮาร์ดแวร์ที่ใช้</a:t>
            </a:r>
          </a:p>
          <a:p>
            <a:pPr marL="342900" indent="-342900">
              <a:buFontTx/>
              <a:buChar char="-"/>
              <a:tabLst>
                <a:tab pos="457200" algn="l"/>
                <a:tab pos="18288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Packing technique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เป็นวิธีการเก็บ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logical records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ลงบน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physical blocks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ใช้ซอฟต์แวร์ทำได้ง่าย ๆ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6F94BE-1C8A-68E7-8409-0825F0FB0AAA}"/>
              </a:ext>
            </a:extLst>
          </p:cNvPr>
          <p:cNvSpPr txBox="1"/>
          <p:nvPr/>
        </p:nvSpPr>
        <p:spPr>
          <a:xfrm>
            <a:off x="3390900" y="4038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มีหลายวิธี</a:t>
            </a:r>
            <a:r>
              <a:rPr lang="en-US" dirty="0"/>
              <a:t> </a:t>
            </a:r>
            <a:r>
              <a:rPr lang="th-TH" dirty="0"/>
              <a:t>รอดูในบท</a:t>
            </a:r>
            <a:br>
              <a:rPr lang="en-US" dirty="0"/>
            </a:br>
            <a:r>
              <a:rPr lang="en-US" dirty="0"/>
              <a:t>file-system</a:t>
            </a:r>
            <a:br>
              <a:rPr lang="en-US" dirty="0"/>
            </a:br>
            <a:r>
              <a:rPr lang="en-US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697203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1812</Words>
  <Application>Microsoft Office PowerPoint</Application>
  <PresentationFormat>On-screen Show (4:3)</PresentationFormat>
  <Paragraphs>234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Courier New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ชัชวิทย์ อาภรณ์เทวัญ</dc:creator>
  <cp:lastModifiedBy>ชัชวิทย์ อาภรณ์เทวัญ</cp:lastModifiedBy>
  <cp:revision>721</cp:revision>
  <dcterms:created xsi:type="dcterms:W3CDTF">2006-08-16T00:00:00Z</dcterms:created>
  <dcterms:modified xsi:type="dcterms:W3CDTF">2024-11-10T14:48:48Z</dcterms:modified>
</cp:coreProperties>
</file>