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7" r:id="rId3"/>
    <p:sldId id="293" r:id="rId4"/>
    <p:sldId id="257" r:id="rId5"/>
    <p:sldId id="305" r:id="rId6"/>
    <p:sldId id="302" r:id="rId7"/>
    <p:sldId id="303" r:id="rId8"/>
    <p:sldId id="307" r:id="rId9"/>
    <p:sldId id="308" r:id="rId10"/>
    <p:sldId id="304" r:id="rId11"/>
    <p:sldId id="306" r:id="rId12"/>
    <p:sldId id="319" r:id="rId13"/>
    <p:sldId id="318" r:id="rId14"/>
    <p:sldId id="317" r:id="rId15"/>
    <p:sldId id="310" r:id="rId16"/>
    <p:sldId id="313" r:id="rId17"/>
    <p:sldId id="311" r:id="rId18"/>
    <p:sldId id="314" r:id="rId19"/>
    <p:sldId id="309" r:id="rId20"/>
    <p:sldId id="312" r:id="rId21"/>
    <p:sldId id="258" r:id="rId22"/>
    <p:sldId id="315" r:id="rId23"/>
    <p:sldId id="285" r:id="rId24"/>
    <p:sldId id="316" r:id="rId25"/>
    <p:sldId id="291" r:id="rId26"/>
    <p:sldId id="286" r:id="rId27"/>
    <p:sldId id="301" r:id="rId28"/>
    <p:sldId id="259" r:id="rId29"/>
    <p:sldId id="260" r:id="rId30"/>
    <p:sldId id="321" r:id="rId31"/>
    <p:sldId id="322" r:id="rId32"/>
    <p:sldId id="261" r:id="rId33"/>
    <p:sldId id="266" r:id="rId34"/>
    <p:sldId id="269" r:id="rId35"/>
    <p:sldId id="268" r:id="rId36"/>
    <p:sldId id="262" r:id="rId37"/>
    <p:sldId id="276" r:id="rId38"/>
    <p:sldId id="263" r:id="rId39"/>
    <p:sldId id="264" r:id="rId40"/>
    <p:sldId id="279" r:id="rId41"/>
    <p:sldId id="271" r:id="rId42"/>
    <p:sldId id="274" r:id="rId43"/>
    <p:sldId id="275" r:id="rId44"/>
    <p:sldId id="281" r:id="rId45"/>
    <p:sldId id="290" r:id="rId46"/>
    <p:sldId id="292" r:id="rId47"/>
    <p:sldId id="320" r:id="rId48"/>
    <p:sldId id="300" r:id="rId49"/>
    <p:sldId id="280" r:id="rId5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1" autoAdjust="0"/>
    <p:restoredTop sz="94660"/>
  </p:normalViewPr>
  <p:slideViewPr>
    <p:cSldViewPr>
      <p:cViewPr varScale="1">
        <p:scale>
          <a:sx n="75" d="100"/>
          <a:sy n="75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FB1A8-FB00-4529-A92A-0056FD1C383F}" type="datetimeFigureOut">
              <a:rPr lang="th-TH" smtClean="0"/>
              <a:pPr/>
              <a:t>31/10/67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1" y="4861783"/>
            <a:ext cx="5678824" cy="4604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9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9"/>
            <a:ext cx="3076672" cy="51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050A8-02FE-40A6-99A9-E7960E56398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36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3yZDDr0JKV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Ks6XgT69ZLc" TargetMode="Externa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Mass-Storage Structure</a:t>
            </a:r>
          </a:p>
        </p:txBody>
      </p:sp>
      <p:pic>
        <p:nvPicPr>
          <p:cNvPr id="22530" name="Picture 2" descr="Cylinder-head-sector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676573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426359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รูปใน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textbook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เข้าใจยาก</a:t>
            </a:r>
            <a:endParaRPr lang="en-US" sz="1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571367"/>
            <a:ext cx="3124200" cy="2286633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AA77D915-C7E3-28D1-6EEA-3C0B2E8249C0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>
                <a:solidFill>
                  <a:srgbClr val="FF0000"/>
                </a:solidFill>
              </a:rPr>
              <a:t>แก้ไขครั้งล่าสุดเมื่อวันที่ </a:t>
            </a:r>
            <a:r>
              <a:rPr lang="en-US">
                <a:solidFill>
                  <a:srgbClr val="FF0000"/>
                </a:solidFill>
              </a:rPr>
              <a:t>31 </a:t>
            </a:r>
            <a:r>
              <a:rPr lang="th-TH" dirty="0">
                <a:solidFill>
                  <a:srgbClr val="FF0000"/>
                </a:solidFill>
              </a:rPr>
              <a:t>ตุลาคม </a:t>
            </a:r>
            <a:r>
              <a:rPr lang="en-US" dirty="0">
                <a:solidFill>
                  <a:srgbClr val="FF0000"/>
                </a:solidFill>
              </a:rPr>
              <a:t>2567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Volatile Memory</a:t>
            </a:r>
            <a:endParaRPr lang="en-US" sz="40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Tx/>
              <a:buChar char="-"/>
            </a:pP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RAM drives / RAM disks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สร้างขึ้นโดย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OS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 เมื่อเริ่ม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boot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ยังหา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ไม่เจอ</a:t>
            </a:r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27013" indent="-227013">
              <a:buFontTx/>
              <a:buChar char="-"/>
            </a:pP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ผู้ใช้สามารถสร้าง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RAM drive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สำหรับการใช้งานทั่วไปได้</a:t>
            </a:r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3723" y="6550223"/>
            <a:ext cx="3820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https://linuxhint.com/create-ramdisk-linux/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7162800" cy="46674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274696"/>
            <a:ext cx="7162800" cy="2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52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04800"/>
            <a:ext cx="7810500" cy="6351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7600" y="5334000"/>
            <a:ext cx="1371600" cy="381000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602951" y="4886980"/>
            <a:ext cx="1928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Bus Speed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644" y="4964668"/>
            <a:ext cx="341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เปรียบเทียบโดยการนำมาวิ่งแข่งกัน</a:t>
            </a:r>
            <a:endParaRPr lang="en-US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590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52412"/>
            <a:ext cx="73914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2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81200"/>
            <a:ext cx="3810000" cy="2562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981200"/>
            <a:ext cx="2481002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6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8773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766762"/>
            <a:ext cx="7839075" cy="5324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6550223"/>
            <a:ext cx="541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https://www.youtube.com/watch?v=AO7CNNZmtTw</a:t>
            </a:r>
          </a:p>
        </p:txBody>
      </p:sp>
      <p:sp>
        <p:nvSpPr>
          <p:cNvPr id="7" name="Down Arrow 6"/>
          <p:cNvSpPr/>
          <p:nvPr/>
        </p:nvSpPr>
        <p:spPr>
          <a:xfrm rot="10800000">
            <a:off x="5867400" y="3581400"/>
            <a:ext cx="381000" cy="12954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856" y="3048000"/>
            <a:ext cx="2589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ใส่แรงดันสูงให้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electron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เข้ามาใน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floating gate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เอาแรงดันออกแล้ว</a:t>
            </a:r>
            <a:b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electron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ก็ยังคงค้างอยู่</a:t>
            </a:r>
            <a:b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floating 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59" y="3147536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เหมือน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transistor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แบบ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MOSFET</a:t>
            </a:r>
            <a:b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แค่เพิ่ม </a:t>
            </a:r>
            <a:r>
              <a:rPr lang="en-US" sz="24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floating gate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26478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ฉนวน</a:t>
            </a:r>
            <a:endParaRPr lang="en-US" sz="20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39624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ฉนวน</a:t>
            </a:r>
            <a:endParaRPr lang="en-US" sz="20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8099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55022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https://www.youtube.com/watch?v=r2KaVfSH884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019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0388"/>
            <a:ext cx="9144000" cy="8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5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946"/>
            <a:ext cx="9144000" cy="5276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856" y="2556808"/>
            <a:ext cx="258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ใส่แรงดันให้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electron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เข้ามาใน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floating gate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(tunneling)</a:t>
            </a:r>
          </a:p>
          <a:p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ทำบ่อย ๆ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isolation layer</a:t>
            </a:r>
            <a:b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ตัวล่างจะเสื่อม และโปรแกรมไม่ได้</a:t>
            </a:r>
            <a:endParaRPr lang="en-US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867400" y="3581400"/>
            <a:ext cx="381000" cy="12192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3246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วิศวกรญี่ปุ่นเรียกว่า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flash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(cell)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เพราะว่ามันลบได้เร็วมาก เหมือนแสง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flash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ของกล้องถ่ายรูป</a:t>
            </a:r>
            <a:endParaRPr lang="en-US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6550223"/>
            <a:ext cx="541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https://www.youtube.com/watch?v=AO7CNNZmtTw</a:t>
            </a:r>
          </a:p>
        </p:txBody>
      </p:sp>
    </p:spTree>
    <p:extLst>
      <p:ext uri="{BB962C8B-B14F-4D97-AF65-F5344CB8AC3E}">
        <p14:creationId xmlns:p14="http://schemas.microsoft.com/office/powerpoint/2010/main" val="159082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55022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https://www.youtube.com/watch?v=r2KaVfSH884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214437"/>
            <a:ext cx="62960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94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33800" y="6550223"/>
            <a:ext cx="541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https://www.youtube.com/watch?v=AO7CNNZmtTw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885"/>
            <a:ext cx="9144000" cy="5052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438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ดูคำอธิบาย</a:t>
            </a:r>
            <a:b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ในหน้าถัดไป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818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google.co.th/url?source=imglanding&amp;ct=img&amp;q=http://wikiworldmedia.com/wp-content/uploads/2011/06/hard-drive-structure1.jpg&amp;sa=X&amp;ei=4ttbTuT7Do7QrQe92OGgCw&amp;ved=0CAQQ8wc&amp;usg=AFQjCNFUmWqaQbT9XRHZVa2SDFFxcRACj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5524500" cy="64579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67400" y="624101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รูปจากอินเทอร์เน็ต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9592" y="188976"/>
            <a:ext cx="31120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Platter</a:t>
            </a:r>
            <a:b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Disk arm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Tracks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Sectors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Cylinder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Rotations per minute (RPM)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54k 72k 10k 15k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Transfer rate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Positioning time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Random-access time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Seek time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Rotational latency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Head crash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Removable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Effective transfer rate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Nonvolatile memory (NVM)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Solid-state disk (SSD)</a:t>
            </a:r>
          </a:p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USB drive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4210690" cy="2681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76400"/>
            <a:ext cx="4191000" cy="2681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7145" y="4509892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0700" y="4509892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655022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https://www.youtube.com/watch?v=r2KaVfSH884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3505200"/>
            <a:ext cx="990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7400" y="3505200"/>
            <a:ext cx="990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09800" y="1715869"/>
            <a:ext cx="21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แรงดัน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3V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นี้ ดึงอิเล็กตรอน</a:t>
            </a:r>
            <a:b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ให้เข้ามาอยู่ใน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n-Channel</a:t>
            </a:r>
            <a:b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กระแสจึงไหลผ่านได้</a:t>
            </a:r>
            <a:endParaRPr lang="en-US" sz="12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9227" y="1715868"/>
            <a:ext cx="253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แรงดัน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3V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ดึงอิเล็กตรอน</a:t>
            </a:r>
            <a:b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ให้เข้ามาอยู่ใน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n-Channel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ไม่ได้</a:t>
            </a:r>
            <a:b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เพราะติดอิเล็กตรอนใน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floating gate</a:t>
            </a:r>
          </a:p>
        </p:txBody>
      </p:sp>
    </p:spTree>
    <p:extLst>
      <p:ext uri="{BB962C8B-B14F-4D97-AF65-F5344CB8AC3E}">
        <p14:creationId xmlns:p14="http://schemas.microsoft.com/office/powerpoint/2010/main" val="235774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Disk </a:t>
            </a:r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Attachment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Host-Attached Storage (local I/O port)</a:t>
            </a:r>
          </a:p>
          <a:p>
            <a:pPr marL="914400" lvl="1" indent="-457200"/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	IDE, </a:t>
            </a:r>
            <a:r>
              <a:rPr lang="en-US" sz="20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Serial ATA (SATA)</a:t>
            </a:r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	SCSI (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อ่านว่า </a:t>
            </a:r>
            <a:r>
              <a:rPr lang="en-US" sz="2000" b="1" dirty="0" err="1">
                <a:latin typeface="Kanit" panose="00000500000000000000" pitchFamily="2" charset="-34"/>
                <a:cs typeface="Kanit" panose="00000500000000000000" pitchFamily="2" charset="-34"/>
              </a:rPr>
              <a:t>scuzzy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), FC for high-end workstations</a:t>
            </a:r>
          </a:p>
          <a:p>
            <a:pPr marL="914400" lvl="1" indent="-457200"/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	    1 SCSI initiator + 15 SCSI targets per bus</a:t>
            </a:r>
          </a:p>
          <a:p>
            <a:pPr marL="914400" lvl="1" indent="-457200"/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	FC (Fiber channel)</a:t>
            </a:r>
            <a:b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   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FC-AL (arbitrated loop) 126 devices and controllers.</a:t>
            </a:r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914400" lvl="1" indent="-457200"/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Network-Attached Storage (</a:t>
            </a:r>
            <a:r>
              <a:rPr lang="en-US" sz="20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NAS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)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บน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LAN</a:t>
            </a:r>
          </a:p>
          <a:p>
            <a:pPr marL="457200" indent="-457200">
              <a:buAutoNum type="arabicPeriod"/>
            </a:pP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Storage-Area Network (</a:t>
            </a:r>
            <a:r>
              <a:rPr lang="en-US" sz="20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SAN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)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บน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private network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 ใยแก้วนำแสง</a:t>
            </a:r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026" name="Picture 2" descr="https://upload.wikimedia.org/wikipedia/commons/f/fd/Ben_allo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09865"/>
            <a:ext cx="31813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7/78/Ben_publicalo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64" y="2928890"/>
            <a:ext cx="28860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smweb.com/wp-content/uploads/416728-001-460x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16280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51054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555555"/>
                </a:solidFill>
                <a:latin typeface="Arial" panose="020B0604020202020204" pitchFamily="34" charset="0"/>
              </a:rPr>
              <a:t>HP 416728-001 300GB Fiber Channel hard disk drive – 15,000 RPM, with fiber channel arbitrated loop (FC-AL-2) protocol</a:t>
            </a:r>
            <a:br>
              <a:rPr lang="en-US" dirty="0">
                <a:solidFill>
                  <a:srgbClr val="555555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dirty="0">
                <a:solidFill>
                  <a:srgbClr val="555555"/>
                </a:solidFill>
                <a:latin typeface="Arial" panose="020B0604020202020204" pitchFamily="34" charset="0"/>
              </a:rPr>
              <a:t>Can be installed into the HP M5314A FC 14 bay disk drive enclosure</a:t>
            </a:r>
            <a:endParaRPr lang="en-US" b="0" i="0" dirty="0">
              <a:solidFill>
                <a:srgbClr val="55555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8D839-C601-1323-DEF3-EDB504DB971C}"/>
              </a:ext>
            </a:extLst>
          </p:cNvPr>
          <p:cNvSpPr txBox="1"/>
          <p:nvPr/>
        </p:nvSpPr>
        <p:spPr>
          <a:xfrm>
            <a:off x="762000" y="173355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Fiber Channel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ได้ความเร็วสูงสุด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16 Gb/s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 GB/s</a:t>
            </a:r>
          </a:p>
        </p:txBody>
      </p:sp>
    </p:spTree>
    <p:extLst>
      <p:ext uri="{BB962C8B-B14F-4D97-AF65-F5344CB8AC3E}">
        <p14:creationId xmlns:p14="http://schemas.microsoft.com/office/powerpoint/2010/main" val="233309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google.co.th/url?source=imglanding&amp;ct=img&amp;q=http://tiplet.com/wp-content/uploads/sata.jpg&amp;sa=X&amp;ei=gm80UIuBDoSrrAeq_4CIDg&amp;ved=0CAoQ8wc&amp;usg=AFQjCNEr9BRMpV6WOmqn26Mmqcv5v3WJ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5154"/>
            <a:ext cx="4419600" cy="39394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22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Kanit" panose="00000500000000000000" pitchFamily="2" charset="-34"/>
                <a:cs typeface="Kanit" panose="00000500000000000000" pitchFamily="2" charset="-34"/>
              </a:rPr>
              <a:t>SATA</a:t>
            </a:r>
            <a:endParaRPr lang="th-TH" sz="28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429000"/>
            <a:ext cx="3657600" cy="334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05401" y="990600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SATA is a point-to-point serial system.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จะต่อพ่วงดิสก์หลาย ๆ ตัว บนสายเส้นเดียวไม่ได้</a:t>
            </a:r>
            <a:endParaRPr lang="en-US" sz="1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55" y="1524000"/>
            <a:ext cx="4258977" cy="3228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14" y="4752975"/>
            <a:ext cx="3849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 port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พ่วงดิสก์หลายตัวไม่ได้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ตรงข้ามกับ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SCSI )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แต่ใช้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hub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expansion card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  <a:endParaRPr lang="en-US" sz="1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CD557-4642-EFB6-F68D-8C1D3A6D5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85" y="923872"/>
            <a:ext cx="4066115" cy="1871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7D8E3-C7B8-31CE-477A-FF95E08E0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29" y="3581400"/>
            <a:ext cx="3573426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F62B86-0F67-BDC2-00E1-2AD1CF595935}"/>
              </a:ext>
            </a:extLst>
          </p:cNvPr>
          <p:cNvSpPr txBox="1"/>
          <p:nvPr/>
        </p:nvSpPr>
        <p:spPr>
          <a:xfrm>
            <a:off x="6525685" y="248362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SATA Hub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82E3A-CB5A-7192-A938-4C47AE04A9BE}"/>
              </a:ext>
            </a:extLst>
          </p:cNvPr>
          <p:cNvSpPr txBox="1"/>
          <p:nvPr/>
        </p:nvSpPr>
        <p:spPr>
          <a:xfrm>
            <a:off x="6830485" y="39106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SATA Expansion    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     Card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A8A8A-90A7-FA6E-8C7E-6CA00E047E18}"/>
              </a:ext>
            </a:extLst>
          </p:cNvPr>
          <p:cNvSpPr txBox="1"/>
          <p:nvPr/>
        </p:nvSpPr>
        <p:spPr>
          <a:xfrm>
            <a:off x="6124197" y="5727449"/>
            <a:ext cx="549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DB7FD-5FB2-7BE4-0AFB-571F85FFE43F}"/>
              </a:ext>
            </a:extLst>
          </p:cNvPr>
          <p:cNvSpPr txBox="1"/>
          <p:nvPr/>
        </p:nvSpPr>
        <p:spPr>
          <a:xfrm>
            <a:off x="5304460" y="5343472"/>
            <a:ext cx="73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3647845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879859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20" y="5257800"/>
            <a:ext cx="775335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22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SCSI</a:t>
            </a:r>
            <a:endParaRPr lang="th-TH" sz="2800" b="1" dirty="0"/>
          </a:p>
        </p:txBody>
      </p:sp>
      <p:pic>
        <p:nvPicPr>
          <p:cNvPr id="21514" name="Picture 10" descr="http://www.google.co.th/url?source=imglanding&amp;ct=img&amp;q=http://forum.videohelp.com/attachment.php?attachmentid=10190&amp;d=1324339892&amp;sa=X&amp;ei=1nQ0UOrHA4PQrQfsjYCYBg&amp;ved=0CAoQ8wc4Yg&amp;usg=AFQjCNGrh1cejC4hUKEFygHBWIQoQ-r55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91222"/>
            <a:ext cx="5943600" cy="55383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9456" y="771466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มีทั้งแบบ 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onboard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หรือ 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PCI card</a:t>
            </a:r>
            <a:endParaRPr lang="th-TH" sz="20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3010" name="Picture 2" descr="http://www.google.co.th/url?source=imglanding&amp;ct=img&amp;q=http://www.jjwei.com/images/CBL-AMP4DEVINT.jpg&amp;sa=X&amp;ei=-3k0UKDBOI7prQe1mQE&amp;ved=0CAkQ8wc&amp;usg=AFQjCNEXje1dBTnJyQtN2fwTIledwbzC1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752600"/>
            <a:ext cx="3163824" cy="2372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2408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https://www.techtarget.com/searchstorage/definition/SCSI</a:t>
            </a:r>
          </a:p>
        </p:txBody>
      </p:sp>
      <p:pic>
        <p:nvPicPr>
          <p:cNvPr id="1026" name="Picture 2" descr="SCSI standards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9413"/>
            <a:ext cx="8001000" cy="63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5943600"/>
            <a:ext cx="7086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71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google.co.th/url?source=imglanding&amp;ct=img&amp;q=http://gadgets.softpedia.com/images/news/How-to-Add-a-NAS-network-attached-storage-Device-to-Your-Home-Network-4.jpg&amp;sa=X&amp;ei=rrlbTq-GI4r5rQeDzMhT&amp;ved=0CAQQ8wc&amp;usg=AFQjCNFCDf9EkX4M-PYq7o1mpcBvxsPZ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4724400"/>
            <a:ext cx="3009900" cy="2004594"/>
          </a:xfrm>
          <a:prstGeom prst="rect">
            <a:avLst/>
          </a:prstGeom>
          <a:noFill/>
        </p:spPr>
      </p:pic>
      <p:pic>
        <p:nvPicPr>
          <p:cNvPr id="15364" name="Picture 4" descr="http://www.google.co.th/url?source=imglanding&amp;ct=img&amp;q=http://www.manage.vayogroup.com/img_product/large/1279524361-0.png&amp;sa=X&amp;ei=tblbTon7KcT3rQeOhs3GCg&amp;ved=0CAUQ8wc&amp;usg=AFQjCNG89WHpuv7s7xgkIh_FJO0L1y-l5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648200"/>
            <a:ext cx="2133600" cy="2133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14400" y="55434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FF0000"/>
                </a:solidFill>
              </a:rPr>
              <a:t>สาย </a:t>
            </a:r>
            <a:r>
              <a:rPr lang="en-US" sz="2000" b="1" dirty="0">
                <a:solidFill>
                  <a:srgbClr val="FF0000"/>
                </a:solidFill>
              </a:rPr>
              <a:t>LAN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81200" y="5715000"/>
            <a:ext cx="1371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3123009" y="5943203"/>
            <a:ext cx="45799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9" y="191858"/>
            <a:ext cx="8509714" cy="35419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4191000"/>
            <a:ext cx="418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เหมาะกับการใช้งานตามบ้านหรือองค์กรขนาดเล็ก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487269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กำหนด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file system</a:t>
            </a:r>
          </a:p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เช่น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NTFS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Ext4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ก่อนใช้งาน</a:t>
            </a:r>
            <a:endParaRPr lang="en-US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335251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Client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หลาย ๆ ตัว</a:t>
            </a:r>
          </a:p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แชร์ไฟล์บน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NAS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ตัวเดียวได้</a:t>
            </a:r>
            <a:endParaRPr lang="en-US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816679" y="2305715"/>
            <a:ext cx="3367767" cy="274199"/>
          </a:xfrm>
          <a:custGeom>
            <a:avLst/>
            <a:gdLst>
              <a:gd name="connsiteX0" fmla="*/ 3367767 w 3367767"/>
              <a:gd name="connsiteY0" fmla="*/ 274199 h 274199"/>
              <a:gd name="connsiteX1" fmla="*/ 2265589 w 3367767"/>
              <a:gd name="connsiteY1" fmla="*/ 66010 h 274199"/>
              <a:gd name="connsiteX2" fmla="*/ 1208314 w 3367767"/>
              <a:gd name="connsiteY2" fmla="*/ 8860 h 274199"/>
              <a:gd name="connsiteX3" fmla="*/ 0 w 3367767"/>
              <a:gd name="connsiteY3" fmla="*/ 229296 h 27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767" h="274199">
                <a:moveTo>
                  <a:pt x="3367767" y="274199"/>
                </a:moveTo>
                <a:cubicBezTo>
                  <a:pt x="2996632" y="192216"/>
                  <a:pt x="2625498" y="110233"/>
                  <a:pt x="2265589" y="66010"/>
                </a:cubicBezTo>
                <a:cubicBezTo>
                  <a:pt x="1905680" y="21787"/>
                  <a:pt x="1585912" y="-18354"/>
                  <a:pt x="1208314" y="8860"/>
                </a:cubicBezTo>
                <a:cubicBezTo>
                  <a:pt x="830716" y="36074"/>
                  <a:pt x="415358" y="132685"/>
                  <a:pt x="0" y="229296"/>
                </a:cubicBez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812596" y="1791695"/>
            <a:ext cx="3620861" cy="755562"/>
          </a:xfrm>
          <a:custGeom>
            <a:avLst/>
            <a:gdLst>
              <a:gd name="connsiteX0" fmla="*/ 3620861 w 3620861"/>
              <a:gd name="connsiteY0" fmla="*/ 208555 h 755562"/>
              <a:gd name="connsiteX1" fmla="*/ 2028825 w 3620861"/>
              <a:gd name="connsiteY1" fmla="*/ 366 h 755562"/>
              <a:gd name="connsiteX2" fmla="*/ 738868 w 3620861"/>
              <a:gd name="connsiteY2" fmla="*/ 175898 h 755562"/>
              <a:gd name="connsiteX3" fmla="*/ 0 w 3620861"/>
              <a:gd name="connsiteY3" fmla="*/ 755562 h 7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861" h="755562">
                <a:moveTo>
                  <a:pt x="3620861" y="208555"/>
                </a:moveTo>
                <a:cubicBezTo>
                  <a:pt x="3065009" y="107182"/>
                  <a:pt x="2509157" y="5809"/>
                  <a:pt x="2028825" y="366"/>
                </a:cubicBezTo>
                <a:cubicBezTo>
                  <a:pt x="1548493" y="-5077"/>
                  <a:pt x="1077005" y="50032"/>
                  <a:pt x="738868" y="175898"/>
                </a:cubicBezTo>
                <a:cubicBezTo>
                  <a:pt x="400730" y="301764"/>
                  <a:pt x="200365" y="528663"/>
                  <a:pt x="0" y="755562"/>
                </a:cubicBez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820761" y="1289957"/>
            <a:ext cx="3065689" cy="1236889"/>
          </a:xfrm>
          <a:custGeom>
            <a:avLst/>
            <a:gdLst>
              <a:gd name="connsiteX0" fmla="*/ 3065689 w 3065689"/>
              <a:gd name="connsiteY0" fmla="*/ 0 h 1236889"/>
              <a:gd name="connsiteX1" fmla="*/ 1404257 w 3065689"/>
              <a:gd name="connsiteY1" fmla="*/ 130629 h 1236889"/>
              <a:gd name="connsiteX2" fmla="*/ 342900 w 3065689"/>
              <a:gd name="connsiteY2" fmla="*/ 612322 h 1236889"/>
              <a:gd name="connsiteX3" fmla="*/ 0 w 3065689"/>
              <a:gd name="connsiteY3" fmla="*/ 1236889 h 12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5689" h="1236889">
                <a:moveTo>
                  <a:pt x="3065689" y="0"/>
                </a:moveTo>
                <a:cubicBezTo>
                  <a:pt x="2461872" y="14287"/>
                  <a:pt x="1858055" y="28575"/>
                  <a:pt x="1404257" y="130629"/>
                </a:cubicBezTo>
                <a:cubicBezTo>
                  <a:pt x="950459" y="232683"/>
                  <a:pt x="576943" y="427945"/>
                  <a:pt x="342900" y="612322"/>
                </a:cubicBezTo>
                <a:cubicBezTo>
                  <a:pt x="108857" y="796699"/>
                  <a:pt x="54428" y="1016794"/>
                  <a:pt x="0" y="1236889"/>
                </a:cubicBez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3600" y="234706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bandwidth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ร่วม</a:t>
            </a:r>
          </a:p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กับ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applications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2672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NAS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กับ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SAN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ต่างกันยังไง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 ? NAS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ให้บริการ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file-system space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แต่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SAN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ให้บริการ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free blocks</a:t>
            </a:r>
          </a:p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  <a:hlinkClick r:id="rId2"/>
              </a:rPr>
              <a:t>https://www.youtube.com/watch?v=3yZDDr0JKVc</a:t>
            </a:r>
            <a:endParaRPr lang="en-US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"/>
            <a:ext cx="8663971" cy="40885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5467" y="13024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Packet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switching</a:t>
            </a:r>
            <a:endParaRPr lang="th-TH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2415812"/>
            <a:ext cx="154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Circuit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switch</a:t>
            </a:r>
            <a:endParaRPr lang="th-TH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3167632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network protocol</a:t>
            </a:r>
            <a:b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สำหรับ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storage</a:t>
            </a:r>
          </a:p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เหมาะกับ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 center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336800" y="1744455"/>
            <a:ext cx="1393371" cy="285448"/>
          </a:xfrm>
          <a:custGeom>
            <a:avLst/>
            <a:gdLst>
              <a:gd name="connsiteX0" fmla="*/ 0 w 1393371"/>
              <a:gd name="connsiteY0" fmla="*/ 58057 h 285448"/>
              <a:gd name="connsiteX1" fmla="*/ 319314 w 1393371"/>
              <a:gd name="connsiteY1" fmla="*/ 232228 h 285448"/>
              <a:gd name="connsiteX2" fmla="*/ 1088571 w 1393371"/>
              <a:gd name="connsiteY2" fmla="*/ 246743 h 285448"/>
              <a:gd name="connsiteX3" fmla="*/ 1393371 w 1393371"/>
              <a:gd name="connsiteY3" fmla="*/ 0 h 28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3371" h="285448">
                <a:moveTo>
                  <a:pt x="0" y="58057"/>
                </a:moveTo>
                <a:cubicBezTo>
                  <a:pt x="68943" y="129418"/>
                  <a:pt x="137886" y="200780"/>
                  <a:pt x="319314" y="232228"/>
                </a:cubicBezTo>
                <a:cubicBezTo>
                  <a:pt x="500743" y="263676"/>
                  <a:pt x="909562" y="285448"/>
                  <a:pt x="1088571" y="246743"/>
                </a:cubicBezTo>
                <a:cubicBezTo>
                  <a:pt x="1267580" y="208038"/>
                  <a:pt x="1330475" y="104019"/>
                  <a:pt x="1393371" y="0"/>
                </a:cubicBez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Freeform 20"/>
          <p:cNvSpPr/>
          <p:nvPr/>
        </p:nvSpPr>
        <p:spPr>
          <a:xfrm>
            <a:off x="5943600" y="781674"/>
            <a:ext cx="1453848" cy="212876"/>
          </a:xfrm>
          <a:custGeom>
            <a:avLst/>
            <a:gdLst>
              <a:gd name="connsiteX0" fmla="*/ 1453848 w 1453848"/>
              <a:gd name="connsiteY0" fmla="*/ 0 h 212876"/>
              <a:gd name="connsiteX1" fmla="*/ 1032934 w 1453848"/>
              <a:gd name="connsiteY1" fmla="*/ 174171 h 212876"/>
              <a:gd name="connsiteX2" fmla="*/ 292705 w 1453848"/>
              <a:gd name="connsiteY2" fmla="*/ 203200 h 212876"/>
              <a:gd name="connsiteX3" fmla="*/ 45962 w 1453848"/>
              <a:gd name="connsiteY3" fmla="*/ 116114 h 212876"/>
              <a:gd name="connsiteX4" fmla="*/ 16934 w 1453848"/>
              <a:gd name="connsiteY4" fmla="*/ 72571 h 21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3848" h="212876">
                <a:moveTo>
                  <a:pt x="1453848" y="0"/>
                </a:moveTo>
                <a:cubicBezTo>
                  <a:pt x="1340153" y="70152"/>
                  <a:pt x="1226458" y="140304"/>
                  <a:pt x="1032934" y="174171"/>
                </a:cubicBezTo>
                <a:cubicBezTo>
                  <a:pt x="839410" y="208038"/>
                  <a:pt x="457200" y="212876"/>
                  <a:pt x="292705" y="203200"/>
                </a:cubicBezTo>
                <a:cubicBezTo>
                  <a:pt x="128210" y="193524"/>
                  <a:pt x="91924" y="137886"/>
                  <a:pt x="45962" y="116114"/>
                </a:cubicBezTo>
                <a:cubicBezTo>
                  <a:pt x="0" y="94342"/>
                  <a:pt x="8467" y="83456"/>
                  <a:pt x="16934" y="72571"/>
                </a:cubicBez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1981200" y="106533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bandwidth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แยก</a:t>
            </a:r>
          </a:p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จาก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applications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81529"/>
            <a:ext cx="360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raw blocks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กับ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server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server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ไปกำหนด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file system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เอง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308976" y="1810676"/>
            <a:ext cx="1603140" cy="365129"/>
          </a:xfrm>
          <a:custGeom>
            <a:avLst/>
            <a:gdLst>
              <a:gd name="connsiteX0" fmla="*/ 1603140 w 1603140"/>
              <a:gd name="connsiteY0" fmla="*/ 134711 h 365129"/>
              <a:gd name="connsiteX1" fmla="*/ 1121447 w 1603140"/>
              <a:gd name="connsiteY1" fmla="*/ 351065 h 365129"/>
              <a:gd name="connsiteX2" fmla="*/ 174390 w 1603140"/>
              <a:gd name="connsiteY2" fmla="*/ 306161 h 365129"/>
              <a:gd name="connsiteX3" fmla="*/ 2940 w 1603140"/>
              <a:gd name="connsiteY3" fmla="*/ 0 h 36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3140" h="365129">
                <a:moveTo>
                  <a:pt x="1603140" y="134711"/>
                </a:moveTo>
                <a:cubicBezTo>
                  <a:pt x="1481356" y="228600"/>
                  <a:pt x="1359572" y="322490"/>
                  <a:pt x="1121447" y="351065"/>
                </a:cubicBezTo>
                <a:cubicBezTo>
                  <a:pt x="883322" y="379640"/>
                  <a:pt x="360808" y="364672"/>
                  <a:pt x="174390" y="306161"/>
                </a:cubicBezTo>
                <a:cubicBezTo>
                  <a:pt x="-12028" y="247650"/>
                  <a:pt x="-4544" y="123825"/>
                  <a:pt x="2940" y="0"/>
                </a:cubicBezTo>
              </a:path>
            </a:pathLst>
          </a:cu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storage area 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02" y="4670392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C317A-C684-A9F9-4AB0-3E24319582DF}"/>
              </a:ext>
            </a:extLst>
          </p:cNvPr>
          <p:cNvSpPr txBox="1"/>
          <p:nvPr/>
        </p:nvSpPr>
        <p:spPr>
          <a:xfrm>
            <a:off x="381000" y="5045236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Thick vs. Thin Provisioning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  <a:hlinkClick r:id="rId5"/>
              </a:rPr>
              <a:t>https://www.youtube.com/watch?v=Ks6XgT69ZLc</a:t>
            </a:r>
            <a:endParaRPr lang="en-US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notebookspec.com/web/wp-content/uploads/2019/11/ard-seagate-hdd-20t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" y="1722328"/>
            <a:ext cx="9144000" cy="51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5838825" cy="1076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344721"/>
            <a:ext cx="7696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https://notebookspec.com/seagate-will-have-50tb-hdds-by-2026-18tb-and-20tb-launch-in-2020/501531/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705" y="76200"/>
            <a:ext cx="1447095" cy="16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51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863E1E-E48E-3ED4-BF23-FE17DED75B03}"/>
              </a:ext>
            </a:extLst>
          </p:cNvPr>
          <p:cNvSpPr/>
          <p:nvPr/>
        </p:nvSpPr>
        <p:spPr>
          <a:xfrm>
            <a:off x="5109464" y="1589085"/>
            <a:ext cx="2209800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662FC-FA78-C0CE-B6ED-94B094285C3C}"/>
              </a:ext>
            </a:extLst>
          </p:cNvPr>
          <p:cNvSpPr/>
          <p:nvPr/>
        </p:nvSpPr>
        <p:spPr>
          <a:xfrm>
            <a:off x="5236464" y="2046285"/>
            <a:ext cx="355600" cy="152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F4FB9-D1B1-6504-B8E7-D6324FB45E8A}"/>
              </a:ext>
            </a:extLst>
          </p:cNvPr>
          <p:cNvSpPr/>
          <p:nvPr/>
        </p:nvSpPr>
        <p:spPr>
          <a:xfrm>
            <a:off x="5642864" y="20462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B38AB9-7C75-012F-0704-D1D3E53957B1}"/>
              </a:ext>
            </a:extLst>
          </p:cNvPr>
          <p:cNvSpPr/>
          <p:nvPr/>
        </p:nvSpPr>
        <p:spPr>
          <a:xfrm>
            <a:off x="6049264" y="20462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42B9EF-3A49-AFDA-61C1-531E7BB3DE3F}"/>
              </a:ext>
            </a:extLst>
          </p:cNvPr>
          <p:cNvSpPr/>
          <p:nvPr/>
        </p:nvSpPr>
        <p:spPr>
          <a:xfrm>
            <a:off x="6455664" y="20462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B6CAE5-D709-8560-B003-9AEEC0259043}"/>
              </a:ext>
            </a:extLst>
          </p:cNvPr>
          <p:cNvSpPr/>
          <p:nvPr/>
        </p:nvSpPr>
        <p:spPr>
          <a:xfrm>
            <a:off x="6860032" y="20462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6E5425-D396-A9D8-28FD-3FB11D98CCA6}"/>
              </a:ext>
            </a:extLst>
          </p:cNvPr>
          <p:cNvSpPr/>
          <p:nvPr/>
        </p:nvSpPr>
        <p:spPr>
          <a:xfrm>
            <a:off x="5236464" y="22748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1166C1-D247-FB20-5A98-7460105BA72E}"/>
              </a:ext>
            </a:extLst>
          </p:cNvPr>
          <p:cNvSpPr/>
          <p:nvPr/>
        </p:nvSpPr>
        <p:spPr>
          <a:xfrm>
            <a:off x="5642864" y="22748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48BF3C-BCD5-3650-22C6-71AB3BD38780}"/>
              </a:ext>
            </a:extLst>
          </p:cNvPr>
          <p:cNvSpPr/>
          <p:nvPr/>
        </p:nvSpPr>
        <p:spPr>
          <a:xfrm>
            <a:off x="6049264" y="22748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469957-B082-9CEF-2BE5-7271214544A9}"/>
              </a:ext>
            </a:extLst>
          </p:cNvPr>
          <p:cNvSpPr/>
          <p:nvPr/>
        </p:nvSpPr>
        <p:spPr>
          <a:xfrm>
            <a:off x="6455664" y="22748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EC925-0A4E-339E-ECFD-C42B25726625}"/>
              </a:ext>
            </a:extLst>
          </p:cNvPr>
          <p:cNvSpPr/>
          <p:nvPr/>
        </p:nvSpPr>
        <p:spPr>
          <a:xfrm>
            <a:off x="6860032" y="2274885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614A4-6172-14CD-DD22-13CBEDFC7975}"/>
              </a:ext>
            </a:extLst>
          </p:cNvPr>
          <p:cNvSpPr txBox="1"/>
          <p:nvPr/>
        </p:nvSpPr>
        <p:spPr>
          <a:xfrm>
            <a:off x="5109464" y="1630233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EC22A4-F92F-4184-4F8F-7F7F9A26752C}"/>
              </a:ext>
            </a:extLst>
          </p:cNvPr>
          <p:cNvSpPr/>
          <p:nvPr/>
        </p:nvSpPr>
        <p:spPr>
          <a:xfrm>
            <a:off x="5109464" y="4174778"/>
            <a:ext cx="2209800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2680AD-C559-9B2E-5644-F8D345CD86BB}"/>
              </a:ext>
            </a:extLst>
          </p:cNvPr>
          <p:cNvSpPr/>
          <p:nvPr/>
        </p:nvSpPr>
        <p:spPr>
          <a:xfrm>
            <a:off x="5236464" y="4631978"/>
            <a:ext cx="355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860888-F3D1-1BFE-AB95-7891E7793F87}"/>
              </a:ext>
            </a:extLst>
          </p:cNvPr>
          <p:cNvSpPr/>
          <p:nvPr/>
        </p:nvSpPr>
        <p:spPr>
          <a:xfrm>
            <a:off x="5642864" y="4631978"/>
            <a:ext cx="355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9EEB32-87E1-9E99-355E-A7912F1630A2}"/>
              </a:ext>
            </a:extLst>
          </p:cNvPr>
          <p:cNvSpPr/>
          <p:nvPr/>
        </p:nvSpPr>
        <p:spPr>
          <a:xfrm>
            <a:off x="6049264" y="4631978"/>
            <a:ext cx="355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A4223C-76C9-A238-6CF3-DE161AB89324}"/>
              </a:ext>
            </a:extLst>
          </p:cNvPr>
          <p:cNvSpPr/>
          <p:nvPr/>
        </p:nvSpPr>
        <p:spPr>
          <a:xfrm>
            <a:off x="6455664" y="4631978"/>
            <a:ext cx="3556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5E12A0-2542-6AD5-1A24-6B19786FDDEC}"/>
              </a:ext>
            </a:extLst>
          </p:cNvPr>
          <p:cNvSpPr/>
          <p:nvPr/>
        </p:nvSpPr>
        <p:spPr>
          <a:xfrm>
            <a:off x="6860032" y="4631978"/>
            <a:ext cx="3556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75A584-3FC4-9F54-8CFB-1C7A130C3C6E}"/>
              </a:ext>
            </a:extLst>
          </p:cNvPr>
          <p:cNvSpPr/>
          <p:nvPr/>
        </p:nvSpPr>
        <p:spPr>
          <a:xfrm>
            <a:off x="5236464" y="4860578"/>
            <a:ext cx="355600" cy="152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429FC5-FE0A-A245-1CDE-114ED172DA30}"/>
              </a:ext>
            </a:extLst>
          </p:cNvPr>
          <p:cNvSpPr/>
          <p:nvPr/>
        </p:nvSpPr>
        <p:spPr>
          <a:xfrm>
            <a:off x="5642864" y="4860578"/>
            <a:ext cx="355600" cy="152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0630F1-E9A1-25A0-72D7-5956F2378CD5}"/>
              </a:ext>
            </a:extLst>
          </p:cNvPr>
          <p:cNvSpPr/>
          <p:nvPr/>
        </p:nvSpPr>
        <p:spPr>
          <a:xfrm>
            <a:off x="6049264" y="4860578"/>
            <a:ext cx="355600" cy="152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DCA537-7746-B75D-F312-6238F10B9954}"/>
              </a:ext>
            </a:extLst>
          </p:cNvPr>
          <p:cNvSpPr/>
          <p:nvPr/>
        </p:nvSpPr>
        <p:spPr>
          <a:xfrm>
            <a:off x="6455664" y="4860578"/>
            <a:ext cx="355600" cy="152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685B9A8-763B-98F5-FF84-FFF3D1EB59ED}"/>
              </a:ext>
            </a:extLst>
          </p:cNvPr>
          <p:cNvSpPr/>
          <p:nvPr/>
        </p:nvSpPr>
        <p:spPr>
          <a:xfrm>
            <a:off x="6860032" y="4860578"/>
            <a:ext cx="355600" cy="15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A658EF-C71B-629B-3E4E-0E618EA71E80}"/>
              </a:ext>
            </a:extLst>
          </p:cNvPr>
          <p:cNvSpPr txBox="1"/>
          <p:nvPr/>
        </p:nvSpPr>
        <p:spPr>
          <a:xfrm>
            <a:off x="5109464" y="4215926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9249A9-B3EC-E0F6-658D-BF161871C7F5}"/>
              </a:ext>
            </a:extLst>
          </p:cNvPr>
          <p:cNvSpPr txBox="1"/>
          <p:nvPr/>
        </p:nvSpPr>
        <p:spPr>
          <a:xfrm>
            <a:off x="5109464" y="158908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File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System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7E3FC8-8C32-FEAF-4E7F-70334B6B9860}"/>
              </a:ext>
            </a:extLst>
          </p:cNvPr>
          <p:cNvSpPr/>
          <p:nvPr/>
        </p:nvSpPr>
        <p:spPr>
          <a:xfrm>
            <a:off x="2897632" y="1596705"/>
            <a:ext cx="1016000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F864D9-5841-D936-7F78-CAEF4F8B35CB}"/>
              </a:ext>
            </a:extLst>
          </p:cNvPr>
          <p:cNvSpPr/>
          <p:nvPr/>
        </p:nvSpPr>
        <p:spPr>
          <a:xfrm>
            <a:off x="2897632" y="4174778"/>
            <a:ext cx="1016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5BCF92-8DF1-5961-F829-CD9B5B72E2BD}"/>
              </a:ext>
            </a:extLst>
          </p:cNvPr>
          <p:cNvSpPr txBox="1"/>
          <p:nvPr/>
        </p:nvSpPr>
        <p:spPr>
          <a:xfrm>
            <a:off x="3027934" y="4631978"/>
            <a:ext cx="86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File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System 3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06C74D0-714A-9183-508D-1B65DA6ACA77}"/>
              </a:ext>
            </a:extLst>
          </p:cNvPr>
          <p:cNvCxnSpPr>
            <a:cxnSpLocks/>
          </p:cNvCxnSpPr>
          <p:nvPr/>
        </p:nvCxnSpPr>
        <p:spPr>
          <a:xfrm>
            <a:off x="3920744" y="1819917"/>
            <a:ext cx="1195832" cy="1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9077CD-61C7-D83B-95B9-94F188754EF4}"/>
              </a:ext>
            </a:extLst>
          </p:cNvPr>
          <p:cNvCxnSpPr>
            <a:cxnSpLocks/>
          </p:cNvCxnSpPr>
          <p:nvPr/>
        </p:nvCxnSpPr>
        <p:spPr>
          <a:xfrm flipH="1" flipV="1">
            <a:off x="3901440" y="2277118"/>
            <a:ext cx="1195832" cy="3987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59926D9-9703-768C-6563-7077D858D623}"/>
              </a:ext>
            </a:extLst>
          </p:cNvPr>
          <p:cNvCxnSpPr>
            <a:cxnSpLocks/>
          </p:cNvCxnSpPr>
          <p:nvPr/>
        </p:nvCxnSpPr>
        <p:spPr>
          <a:xfrm>
            <a:off x="3929380" y="4418910"/>
            <a:ext cx="1195832" cy="1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DC15C9F-8F61-D267-EE2C-7F33840735D0}"/>
              </a:ext>
            </a:extLst>
          </p:cNvPr>
          <p:cNvCxnSpPr>
            <a:cxnSpLocks/>
          </p:cNvCxnSpPr>
          <p:nvPr/>
        </p:nvCxnSpPr>
        <p:spPr>
          <a:xfrm flipH="1" flipV="1">
            <a:off x="3910076" y="4876111"/>
            <a:ext cx="1195832" cy="3987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04DA2E4-7136-C0B2-6B0D-FD5875286A86}"/>
              </a:ext>
            </a:extLst>
          </p:cNvPr>
          <p:cNvSpPr txBox="1"/>
          <p:nvPr/>
        </p:nvSpPr>
        <p:spPr>
          <a:xfrm>
            <a:off x="4195064" y="1520505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039299-A967-0355-2580-3A766F9995C0}"/>
              </a:ext>
            </a:extLst>
          </p:cNvPr>
          <p:cNvSpPr txBox="1"/>
          <p:nvPr/>
        </p:nvSpPr>
        <p:spPr>
          <a:xfrm>
            <a:off x="4182872" y="198919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686732-440D-0C12-9D55-032092FDE7ED}"/>
              </a:ext>
            </a:extLst>
          </p:cNvPr>
          <p:cNvSpPr txBox="1"/>
          <p:nvPr/>
        </p:nvSpPr>
        <p:spPr>
          <a:xfrm>
            <a:off x="4156456" y="4113818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block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1A8B60-4800-7242-0E2D-3A45B6BEA8A1}"/>
              </a:ext>
            </a:extLst>
          </p:cNvPr>
          <p:cNvSpPr txBox="1"/>
          <p:nvPr/>
        </p:nvSpPr>
        <p:spPr>
          <a:xfrm>
            <a:off x="4156456" y="459692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block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6661CB-0902-732F-0ACA-5C0878F0EEE2}"/>
              </a:ext>
            </a:extLst>
          </p:cNvPr>
          <p:cNvSpPr txBox="1"/>
          <p:nvPr/>
        </p:nvSpPr>
        <p:spPr>
          <a:xfrm>
            <a:off x="5109464" y="256029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</a:t>
            </a:r>
            <a:r>
              <a:rPr lang="th-TH" dirty="0"/>
              <a:t> รวมพื้นที่ดิสก์หลาย ๆ ลูกเข้าด้วยกัน</a:t>
            </a:r>
            <a:br>
              <a:rPr lang="th-TH" dirty="0"/>
            </a:br>
            <a:r>
              <a:rPr lang="th-TH" dirty="0"/>
              <a:t> </a:t>
            </a:r>
            <a:r>
              <a:rPr lang="en-US" dirty="0"/>
              <a:t>NAS OS </a:t>
            </a:r>
            <a:r>
              <a:rPr lang="th-TH" dirty="0"/>
              <a:t>เป็นคนสร้าง </a:t>
            </a:r>
            <a:r>
              <a:rPr lang="en-US" dirty="0"/>
              <a:t>file system</a:t>
            </a:r>
            <a:r>
              <a:rPr lang="th-TH" dirty="0"/>
              <a:t> อันเดียว</a:t>
            </a:r>
            <a:br>
              <a:rPr lang="th-TH" dirty="0"/>
            </a:br>
            <a:r>
              <a:rPr lang="th-TH" dirty="0"/>
              <a:t>แชร์ให้กับคอมพิวเตอร์หลาย ๆ เครื่อง</a:t>
            </a:r>
            <a:br>
              <a:rPr lang="en-US" dirty="0"/>
            </a:br>
            <a:r>
              <a:rPr lang="en-US" dirty="0"/>
              <a:t>(</a:t>
            </a:r>
            <a:r>
              <a:rPr lang="th-TH" dirty="0"/>
              <a:t>เลือก </a:t>
            </a:r>
            <a:r>
              <a:rPr lang="en-US" dirty="0"/>
              <a:t>FS </a:t>
            </a:r>
            <a:r>
              <a:rPr lang="th-TH" dirty="0"/>
              <a:t>จาก </a:t>
            </a:r>
            <a:r>
              <a:rPr lang="en-US" dirty="0"/>
              <a:t>NAS OS)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6C39359-BE48-16B7-C4E8-FA99E4B60D9A}"/>
              </a:ext>
            </a:extLst>
          </p:cNvPr>
          <p:cNvSpPr txBox="1"/>
          <p:nvPr/>
        </p:nvSpPr>
        <p:spPr>
          <a:xfrm>
            <a:off x="5116576" y="5151090"/>
            <a:ext cx="372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</a:t>
            </a:r>
            <a:r>
              <a:rPr lang="th-TH" dirty="0"/>
              <a:t> เอา </a:t>
            </a:r>
            <a:r>
              <a:rPr lang="en-US" dirty="0"/>
              <a:t>blocks </a:t>
            </a:r>
            <a:r>
              <a:rPr lang="th-TH" dirty="0"/>
              <a:t>ของดิสก์ทั้งหมดมาเทรวมกัน</a:t>
            </a:r>
            <a:br>
              <a:rPr lang="th-TH" dirty="0"/>
            </a:br>
            <a:r>
              <a:rPr lang="th-TH" dirty="0"/>
              <a:t>แล้วตัดแบ่งให้คอมพิวเตอร์แต่ละเครื่อง </a:t>
            </a:r>
            <a:r>
              <a:rPr lang="en-US" dirty="0"/>
              <a:t>(</a:t>
            </a:r>
            <a:r>
              <a:rPr lang="th-TH" dirty="0"/>
              <a:t>ไม่แชร์กัน</a:t>
            </a:r>
            <a:r>
              <a:rPr lang="en-US" dirty="0"/>
              <a:t>)</a:t>
            </a:r>
            <a:br>
              <a:rPr lang="th-TH" dirty="0"/>
            </a:br>
            <a:r>
              <a:rPr lang="en-US" dirty="0"/>
              <a:t>COMPUTER OS </a:t>
            </a:r>
            <a:r>
              <a:rPr lang="th-TH" dirty="0"/>
              <a:t>เป็นคนสร้าง </a:t>
            </a:r>
            <a:r>
              <a:rPr lang="en-US" dirty="0"/>
              <a:t>file system</a:t>
            </a:r>
            <a:br>
              <a:rPr lang="en-US" dirty="0"/>
            </a:br>
            <a:r>
              <a:rPr lang="en-US" dirty="0"/>
              <a:t>(</a:t>
            </a:r>
            <a:r>
              <a:rPr lang="th-TH" dirty="0"/>
              <a:t>เลือก </a:t>
            </a:r>
            <a:r>
              <a:rPr lang="en-US" dirty="0"/>
              <a:t>FS </a:t>
            </a:r>
            <a:r>
              <a:rPr lang="th-TH" dirty="0"/>
              <a:t>จาก </a:t>
            </a:r>
            <a:r>
              <a:rPr lang="en-US" dirty="0"/>
              <a:t>COMPUTER OS)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E7B96B-866E-F476-3C65-DDFEC3F887DD}"/>
              </a:ext>
            </a:extLst>
          </p:cNvPr>
          <p:cNvSpPr/>
          <p:nvPr/>
        </p:nvSpPr>
        <p:spPr>
          <a:xfrm>
            <a:off x="1791716" y="1597320"/>
            <a:ext cx="1016000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CBB9E59-4632-7828-732F-61EA9F1EE2F4}"/>
              </a:ext>
            </a:extLst>
          </p:cNvPr>
          <p:cNvSpPr/>
          <p:nvPr/>
        </p:nvSpPr>
        <p:spPr>
          <a:xfrm>
            <a:off x="685800" y="1596705"/>
            <a:ext cx="1016000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F9C3209-6354-CE43-750A-29E4B1D7BB84}"/>
              </a:ext>
            </a:extLst>
          </p:cNvPr>
          <p:cNvSpPr/>
          <p:nvPr/>
        </p:nvSpPr>
        <p:spPr>
          <a:xfrm>
            <a:off x="1792478" y="4169658"/>
            <a:ext cx="10160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DB3BCBB-5361-B076-4AD6-F8C1037162D0}"/>
              </a:ext>
            </a:extLst>
          </p:cNvPr>
          <p:cNvSpPr txBox="1"/>
          <p:nvPr/>
        </p:nvSpPr>
        <p:spPr>
          <a:xfrm>
            <a:off x="1925828" y="4626858"/>
            <a:ext cx="85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File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System 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709FA1-6375-EF41-5BC9-784882EF939E}"/>
              </a:ext>
            </a:extLst>
          </p:cNvPr>
          <p:cNvSpPr/>
          <p:nvPr/>
        </p:nvSpPr>
        <p:spPr>
          <a:xfrm>
            <a:off x="690372" y="4172813"/>
            <a:ext cx="101600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COMPUTER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86BABD6-2C57-0955-FE16-86798BD95968}"/>
              </a:ext>
            </a:extLst>
          </p:cNvPr>
          <p:cNvSpPr txBox="1"/>
          <p:nvPr/>
        </p:nvSpPr>
        <p:spPr>
          <a:xfrm>
            <a:off x="832104" y="4630013"/>
            <a:ext cx="85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File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System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D0C04-48DC-70DE-BBC0-FCC6CA457154}"/>
              </a:ext>
            </a:extLst>
          </p:cNvPr>
          <p:cNvSpPr txBox="1"/>
          <p:nvPr/>
        </p:nvSpPr>
        <p:spPr>
          <a:xfrm>
            <a:off x="685800" y="7620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File system (FS) = data structure </a:t>
            </a:r>
            <a:r>
              <a:rPr lang="th-TH" dirty="0"/>
              <a:t>ที่ใช้ในการเก็บ </a:t>
            </a:r>
            <a:r>
              <a:rPr lang="en-US" dirty="0"/>
              <a:t>files </a:t>
            </a:r>
            <a:r>
              <a:rPr lang="th-TH" dirty="0"/>
              <a:t>และ </a:t>
            </a:r>
            <a:r>
              <a:rPr lang="en-US" dirty="0"/>
              <a:t>block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5DB6EA69-F82B-D4B0-8360-0B202CFB18F8}"/>
              </a:ext>
            </a:extLst>
          </p:cNvPr>
          <p:cNvSpPr/>
          <p:nvPr/>
        </p:nvSpPr>
        <p:spPr>
          <a:xfrm>
            <a:off x="4109974" y="1474619"/>
            <a:ext cx="810768" cy="1061231"/>
          </a:xfrm>
          <a:prstGeom prst="cloud">
            <a:avLst/>
          </a:prstGeom>
          <a:noFill/>
          <a:ln w="158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077A93B-C261-781B-14F8-802ACA1A838A}"/>
              </a:ext>
            </a:extLst>
          </p:cNvPr>
          <p:cNvSpPr/>
          <p:nvPr/>
        </p:nvSpPr>
        <p:spPr>
          <a:xfrm>
            <a:off x="4132580" y="4070988"/>
            <a:ext cx="810768" cy="1061231"/>
          </a:xfrm>
          <a:prstGeom prst="cloud">
            <a:avLst/>
          </a:prstGeom>
          <a:noFill/>
          <a:ln w="158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1E0FB-1FB9-1278-EF5E-F34ADC1773A6}"/>
              </a:ext>
            </a:extLst>
          </p:cNvPr>
          <p:cNvSpPr txBox="1"/>
          <p:nvPr/>
        </p:nvSpPr>
        <p:spPr>
          <a:xfrm>
            <a:off x="4104005" y="2586197"/>
            <a:ext cx="767334" cy="38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5C477C-460A-238C-F35C-FAF1A54FC157}"/>
              </a:ext>
            </a:extLst>
          </p:cNvPr>
          <p:cNvSpPr txBox="1"/>
          <p:nvPr/>
        </p:nvSpPr>
        <p:spPr>
          <a:xfrm>
            <a:off x="4094416" y="5187042"/>
            <a:ext cx="88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Fiber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Optics</a:t>
            </a:r>
          </a:p>
        </p:txBody>
      </p:sp>
    </p:spTree>
    <p:extLst>
      <p:ext uri="{BB962C8B-B14F-4D97-AF65-F5344CB8AC3E}">
        <p14:creationId xmlns:p14="http://schemas.microsoft.com/office/powerpoint/2010/main" val="190532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E0933-DDAB-9BDF-086A-939A210D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F5B553-87DD-845F-6EAC-2D09138DCD4E}"/>
              </a:ext>
            </a:extLst>
          </p:cNvPr>
          <p:cNvSpPr/>
          <p:nvPr/>
        </p:nvSpPr>
        <p:spPr>
          <a:xfrm>
            <a:off x="2689862" y="720389"/>
            <a:ext cx="1447800" cy="39700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83C3B-5110-CEA3-4AF5-5C71ECB4A9F2}"/>
              </a:ext>
            </a:extLst>
          </p:cNvPr>
          <p:cNvSpPr txBox="1"/>
          <p:nvPr/>
        </p:nvSpPr>
        <p:spPr>
          <a:xfrm>
            <a:off x="609600" y="347009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9EBC2-886F-0BD6-B52F-B5DD2614B9A3}"/>
              </a:ext>
            </a:extLst>
          </p:cNvPr>
          <p:cNvSpPr txBox="1"/>
          <p:nvPr/>
        </p:nvSpPr>
        <p:spPr>
          <a:xfrm>
            <a:off x="2667000" y="347009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D90D43-BAC5-4716-9281-6534F91EB48A}"/>
              </a:ext>
            </a:extLst>
          </p:cNvPr>
          <p:cNvSpPr/>
          <p:nvPr/>
        </p:nvSpPr>
        <p:spPr>
          <a:xfrm>
            <a:off x="609600" y="3699809"/>
            <a:ext cx="1447800" cy="990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Disk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500 GB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9CF17-6DBB-3F87-4BA0-68FC9A18A4F7}"/>
              </a:ext>
            </a:extLst>
          </p:cNvPr>
          <p:cNvSpPr/>
          <p:nvPr/>
        </p:nvSpPr>
        <p:spPr>
          <a:xfrm>
            <a:off x="2689862" y="4461809"/>
            <a:ext cx="1447800" cy="228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</a:rPr>
              <a:t>ใช้จริง </a:t>
            </a:r>
            <a:r>
              <a:rPr lang="en-US" sz="1200" b="1" dirty="0">
                <a:solidFill>
                  <a:schemeClr val="tx1"/>
                </a:solidFill>
              </a:rPr>
              <a:t>10 GB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C3C6A3-6BF5-D37F-5D99-9B0060AA4C3B}"/>
              </a:ext>
            </a:extLst>
          </p:cNvPr>
          <p:cNvSpPr/>
          <p:nvPr/>
        </p:nvSpPr>
        <p:spPr>
          <a:xfrm>
            <a:off x="609600" y="720389"/>
            <a:ext cx="1447800" cy="39700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C03F44-35A8-2FCD-B2CF-88546BEE159E}"/>
              </a:ext>
            </a:extLst>
          </p:cNvPr>
          <p:cNvCxnSpPr/>
          <p:nvPr/>
        </p:nvCxnSpPr>
        <p:spPr>
          <a:xfrm>
            <a:off x="2689862" y="3699809"/>
            <a:ext cx="14478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A9D5AC-E16A-20D6-24C4-D35605DA9470}"/>
              </a:ext>
            </a:extLst>
          </p:cNvPr>
          <p:cNvCxnSpPr/>
          <p:nvPr/>
        </p:nvCxnSpPr>
        <p:spPr>
          <a:xfrm flipV="1">
            <a:off x="3413762" y="3852209"/>
            <a:ext cx="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BBA149-4663-A0AB-924F-04A96149517D}"/>
              </a:ext>
            </a:extLst>
          </p:cNvPr>
          <p:cNvSpPr txBox="1"/>
          <p:nvPr/>
        </p:nvSpPr>
        <p:spPr>
          <a:xfrm>
            <a:off x="2691790" y="4842808"/>
            <a:ext cx="6193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SAN </a:t>
            </a:r>
            <a:r>
              <a:rPr lang="th-TH" sz="2400" dirty="0"/>
              <a:t>จะให้พื้นที่ดิสก์เท่าที่ใช้เก็บข้อมูลจริง ทำให้มีพื้นที่เหลือไปสร้าง</a:t>
            </a:r>
            <a:r>
              <a:rPr lang="en-US" sz="2400" dirty="0"/>
              <a:t> VM </a:t>
            </a:r>
            <a:r>
              <a:rPr lang="th-TH" sz="2400" dirty="0"/>
              <a:t>เพิ่มได้ คิดค่าใช้จ่ายเต็มจำนวนพื้นที่ แต่ถ้าปริมาณข้อมูลเพิ่มขึ้น ต้องหาดิสก์มาเพิ่มให้ทัน</a:t>
            </a:r>
            <a:r>
              <a:rPr lang="en-US" sz="2400" dirty="0"/>
              <a:t> </a:t>
            </a:r>
            <a:r>
              <a:rPr lang="th-TH" sz="2400" dirty="0"/>
              <a:t>ต้องมีสถิติการใช้งานของลูกค้า</a:t>
            </a:r>
            <a:br>
              <a:rPr lang="th-TH" sz="2400" dirty="0"/>
            </a:br>
            <a:br>
              <a:rPr lang="th-TH" sz="2400" dirty="0"/>
            </a:br>
            <a:r>
              <a:rPr lang="en-US" sz="2400" dirty="0"/>
              <a:t>Thick </a:t>
            </a:r>
            <a:r>
              <a:rPr lang="th-TH" sz="2400" dirty="0"/>
              <a:t>ได้ </a:t>
            </a:r>
            <a:r>
              <a:rPr lang="en-US" sz="2400" dirty="0" err="1"/>
              <a:t>vm</a:t>
            </a:r>
            <a:r>
              <a:rPr lang="en-US" sz="2400" dirty="0"/>
              <a:t> 4 </a:t>
            </a:r>
            <a:r>
              <a:rPr lang="th-TH" sz="2400" dirty="0"/>
              <a:t>ตัว </a:t>
            </a:r>
            <a:r>
              <a:rPr lang="en-US" sz="2400" dirty="0"/>
              <a:t>Thin </a:t>
            </a:r>
            <a:r>
              <a:rPr lang="th-TH" sz="2400" dirty="0"/>
              <a:t>ได้ </a:t>
            </a:r>
            <a:r>
              <a:rPr lang="en-US" sz="2400" dirty="0" err="1"/>
              <a:t>vm</a:t>
            </a:r>
            <a:r>
              <a:rPr lang="en-US" sz="2400" dirty="0"/>
              <a:t> 200 </a:t>
            </a:r>
            <a:r>
              <a:rPr lang="th-TH" sz="2400" dirty="0"/>
              <a:t>ตัว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45609A-2099-3972-4FFF-FA4A844BB884}"/>
              </a:ext>
            </a:extLst>
          </p:cNvPr>
          <p:cNvSpPr txBox="1"/>
          <p:nvPr/>
        </p:nvSpPr>
        <p:spPr>
          <a:xfrm>
            <a:off x="4114799" y="757535"/>
            <a:ext cx="4770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นิยมใช้กับ </a:t>
            </a:r>
            <a:r>
              <a:rPr lang="en-US" sz="2400" dirty="0"/>
              <a:t>SAN </a:t>
            </a:r>
            <a:r>
              <a:rPr lang="th-TH" sz="2400" dirty="0"/>
              <a:t>และ </a:t>
            </a:r>
            <a:r>
              <a:rPr lang="en-US" sz="2400" dirty="0"/>
              <a:t>VM</a:t>
            </a:r>
            <a:br>
              <a:rPr lang="th-TH" sz="2400" dirty="0"/>
            </a:br>
            <a:r>
              <a:rPr lang="th-TH" dirty="0"/>
              <a:t>ผู้ให้บริการ </a:t>
            </a:r>
            <a:r>
              <a:rPr lang="en-US" dirty="0"/>
              <a:t>cloud </a:t>
            </a:r>
            <a:r>
              <a:rPr lang="th-TH" dirty="0"/>
              <a:t>นิยมทำ </a:t>
            </a:r>
            <a:r>
              <a:rPr lang="en-US" dirty="0"/>
              <a:t>thin-provisioning</a:t>
            </a:r>
            <a:br>
              <a:rPr lang="en-US" dirty="0"/>
            </a:br>
            <a:r>
              <a:rPr lang="th-TH" dirty="0"/>
              <a:t>แต่ถ้าเราเป็นลูกค้าควรจะเซ็นสัญญาแบบ </a:t>
            </a:r>
            <a:r>
              <a:rPr lang="en-US" dirty="0"/>
              <a:t>thick-provisioning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190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Disk Scheduling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buAutoNum type="arabicPeriod"/>
            </a:pP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FCFS scheduling</a:t>
            </a:r>
          </a:p>
          <a:p>
            <a:pPr marL="282575" indent="-282575">
              <a:buAutoNum type="arabicPeriod"/>
            </a:pPr>
            <a:r>
              <a:rPr lang="en-US" sz="2400" b="1" strike="sngStrike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SSTF scheduling</a:t>
            </a:r>
          </a:p>
          <a:p>
            <a:pPr marL="282575" indent="-282575">
              <a:buAutoNum type="arabicPeriod"/>
            </a:pP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SCAN scheduling</a:t>
            </a:r>
          </a:p>
          <a:p>
            <a:pPr marL="282575" indent="-282575">
              <a:buAutoNum type="arabicPeriod"/>
            </a:pP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C-SCAN scheduling</a:t>
            </a:r>
          </a:p>
          <a:p>
            <a:pPr marL="282575" indent="-282575">
              <a:buAutoNum type="arabicPeriod"/>
            </a:pPr>
            <a:r>
              <a:rPr lang="en-US" sz="2400" b="1" strike="sngStrike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LOOK/C-LOOK scheduling</a:t>
            </a:r>
          </a:p>
          <a:p>
            <a:pPr marL="457200" indent="-457200">
              <a:buAutoNum type="arabicPeriod"/>
            </a:pPr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Note:</a:t>
            </a:r>
          </a:p>
          <a:p>
            <a:pPr marL="457200" indent="-457200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	FCFS = First Come First Serve</a:t>
            </a:r>
          </a:p>
          <a:p>
            <a:pPr marL="457200" indent="-457200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	SSTF = Shortest Seek Time First</a:t>
            </a:r>
          </a:p>
          <a:p>
            <a:pPr marL="457200" indent="-457200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	C = Circular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3871"/>
            <a:ext cx="8077200" cy="5427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8498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(cylinder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ดูรูปในหน้าแรก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176426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หยุดอ่าน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000" y="222146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หยุดอ่าน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0" y="260246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หยุดอ่าน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2057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วิ่ง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438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วิ่ง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1" y="0"/>
            <a:ext cx="121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anit" panose="00000500000000000000" pitchFamily="2" charset="-34"/>
                <a:cs typeface="Kanit" panose="00000500000000000000" pitchFamily="2" charset="-34"/>
              </a:rPr>
              <a:t>FCFS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652462"/>
            <a:ext cx="7896225" cy="55530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3200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74546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Going back and forth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819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ชนขอบ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1" y="0"/>
            <a:ext cx="143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anit" panose="00000500000000000000" pitchFamily="2" charset="-34"/>
                <a:cs typeface="Kanit" panose="00000500000000000000" pitchFamily="2" charset="-34"/>
              </a:rPr>
              <a:t>SCAN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4DB1-3F78-5D27-457C-8E24A46A50AA}"/>
              </a:ext>
            </a:extLst>
          </p:cNvPr>
          <p:cNvSpPr txBox="1"/>
          <p:nvPr/>
        </p:nvSpPr>
        <p:spPr>
          <a:xfrm>
            <a:off x="762000" y="610873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C-SCAN </a:t>
            </a:r>
            <a:r>
              <a:rPr lang="th-TH" dirty="0"/>
              <a:t>คือไม่ต้องวิ่งไปชนขอบ คล้าย ๆ กับลิฟต์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000"/>
            <a:ext cx="7886700" cy="5562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153400" y="4419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sp>
        <p:nvSpPr>
          <p:cNvPr id="14" name="Oval 13"/>
          <p:cNvSpPr/>
          <p:nvPr/>
        </p:nvSpPr>
        <p:spPr>
          <a:xfrm>
            <a:off x="762000" y="4800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sp>
        <p:nvSpPr>
          <p:cNvPr id="15" name="TextBox 14"/>
          <p:cNvSpPr txBox="1"/>
          <p:nvPr/>
        </p:nvSpPr>
        <p:spPr>
          <a:xfrm>
            <a:off x="3657600" y="20574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Service only in one direction (left to right)</a:t>
            </a:r>
          </a:p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provide more uniform wait time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44928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ชนขอบ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72400" y="41118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ชนขอบ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5905500" y="3061037"/>
            <a:ext cx="457200" cy="434340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sp>
        <p:nvSpPr>
          <p:cNvPr id="19" name="TextBox 18"/>
          <p:cNvSpPr txBox="1"/>
          <p:nvPr/>
        </p:nvSpPr>
        <p:spPr>
          <a:xfrm>
            <a:off x="3810000" y="549360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ถ้ามี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request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เพิ่มเข้ามาใน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queue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แบบ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SCAN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ก็จะ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service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ตอนวิ่งกลับจากขวามาซ้าย ทำให้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โชคร้าย เพราะมาก่อน แต่ต้องรอนานมากกว่าจะได้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service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200" y="638169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1" name="Right Brace 20"/>
          <p:cNvSpPr/>
          <p:nvPr/>
        </p:nvSpPr>
        <p:spPr>
          <a:xfrm rot="5400000">
            <a:off x="1524000" y="5562600"/>
            <a:ext cx="457200" cy="121920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sp>
        <p:nvSpPr>
          <p:cNvPr id="22" name="TextBox 21"/>
          <p:cNvSpPr txBox="1"/>
          <p:nvPr/>
        </p:nvSpPr>
        <p:spPr>
          <a:xfrm>
            <a:off x="8641" y="0"/>
            <a:ext cx="174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anit" panose="00000500000000000000" pitchFamily="2" charset="-34"/>
                <a:cs typeface="Kanit" panose="00000500000000000000" pitchFamily="2" charset="-34"/>
              </a:rPr>
              <a:t>C-SCAN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Disk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1.	Disk Formatting</a:t>
            </a:r>
          </a:p>
          <a:p>
            <a:pPr marL="744538" lvl="1" indent="-287338">
              <a:buFontTx/>
              <a:buChar char="-"/>
            </a:pP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Physical formatting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เช่น กำหนด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 block size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512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หรือ 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1,024 bytes</a:t>
            </a:r>
          </a:p>
          <a:p>
            <a:pPr marL="744538" lvl="1" indent="-287338">
              <a:buFontTx/>
              <a:buChar char="-"/>
            </a:pP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Logical formatting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เช่น กำหนด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 partition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drive C: </a:t>
            </a:r>
            <a:r>
              <a:rPr lang="th-TH" sz="2000" dirty="0"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D:</a:t>
            </a:r>
            <a:endParaRPr lang="en-US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438400"/>
            <a:ext cx="1295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Header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2743200"/>
            <a:ext cx="12954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</a:t>
            </a:r>
            <a:b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512 bytes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3810000"/>
            <a:ext cx="1295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Trailer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1" name="Straight Arrow Connector 10"/>
          <p:cNvCxnSpPr>
            <a:endCxn id="7" idx="3"/>
          </p:cNvCxnSpPr>
          <p:nvPr/>
        </p:nvCxnSpPr>
        <p:spPr>
          <a:xfrm rot="10800000">
            <a:off x="1828800" y="2590800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33600" y="2362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Metadata</a:t>
            </a:r>
          </a:p>
          <a:p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เช่น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sector id</a:t>
            </a:r>
          </a:p>
          <a:p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ดีหรือเสีย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00" y="2237601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Logical block 0, 1, 2, 3, 4, … (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ที่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OS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เห็น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จะถูก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map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กับ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defect-free sector 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เช่น</a:t>
            </a:r>
          </a:p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Sector 475, 476, 980, 981, 982, …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1828801" y="3962400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3600" y="3770531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Error-correcting code (ECC)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43434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Read:</a:t>
            </a:r>
          </a:p>
          <a:p>
            <a:pPr>
              <a:tabLst>
                <a:tab pos="363538" algn="l"/>
              </a:tabLst>
            </a:pP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	disk controller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คำนวณ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 code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ใหม่ และเช็คว่าตรงกับ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code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ใน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trailer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หรือไม่ ถ้าไม่อาจจะลองพยายามอ่านใหม่อีกครั้ง ถ้าเกิน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n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ครั้งไม่สำเร็จจะ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error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b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Write: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	disk controller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คำนวณ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 code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ใหม่ และเขียนทับลงใน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trailer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43434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Soft Error:</a:t>
            </a:r>
          </a:p>
          <a:p>
            <a:pPr>
              <a:tabLst>
                <a:tab pos="363538" algn="l"/>
              </a:tabLst>
            </a:pP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สามารถ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recover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ได้จาก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ECC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b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Hard Error: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ไม่สามารถ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recover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ได้จาก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ECC</a:t>
            </a:r>
          </a:p>
          <a:p>
            <a:pPr>
              <a:tabLst>
                <a:tab pos="363538" algn="l"/>
              </a:tabLst>
            </a:pP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	(bad sector)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0574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Block (sector)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Disk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Boot Block</a:t>
            </a:r>
          </a:p>
          <a:p>
            <a:pPr marL="457200" indent="-457200">
              <a:buAutoNum type="arabicPeriod" startAt="2"/>
            </a:pPr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1371600" lvl="2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1371600" lvl="2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1371600" lvl="2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1371600" lvl="2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1371600" lvl="2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3.	Bad Blocks</a:t>
            </a:r>
            <a:b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</a:p>
          <a:p>
            <a:pPr marL="457200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1371600" y="2076450"/>
            <a:ext cx="304800" cy="1752600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60985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Logical</a:t>
            </a:r>
            <a:b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Formatting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1377077"/>
            <a:ext cx="3733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Booting steps:</a:t>
            </a:r>
          </a:p>
          <a:p>
            <a:pPr marL="342900" indent="-342900">
              <a:buAutoNum type="arabicPeriod"/>
            </a:pP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โหลด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first program (BIOS)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จาก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ROM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First program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จะไปอ่าน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boot code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จากใน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MBR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Boot code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จะอ่าน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partition table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ได้และต้องรู้ว่าไปโหลดโปรแกรมต่อไป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มาจาก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partition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ใด</a:t>
            </a:r>
          </a:p>
          <a:p>
            <a:pPr marL="342900" indent="-342900">
              <a:buAutoNum type="arabicPeriod"/>
            </a:pP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โหลด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OS kernel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จาก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boot partition</a:t>
            </a:r>
          </a:p>
          <a:p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MBR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พัฒนาไปเป็น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GPT</a:t>
            </a:r>
            <a:b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600" dirty="0" err="1">
                <a:latin typeface="Kanit" panose="00000500000000000000" pitchFamily="2" charset="-34"/>
                <a:cs typeface="Kanit" panose="00000500000000000000" pitchFamily="2" charset="-34"/>
              </a:rPr>
              <a:t>GPT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 = GUID Partition Table</a:t>
            </a:r>
          </a:p>
          <a:p>
            <a:endParaRPr lang="en-US" sz="1600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BIOS </a:t>
            </a:r>
            <a:r>
              <a:rPr lang="th-TH" sz="1600" dirty="0">
                <a:latin typeface="Kanit" panose="00000500000000000000" pitchFamily="2" charset="-34"/>
                <a:cs typeface="Kanit" panose="00000500000000000000" pitchFamily="2" charset="-34"/>
              </a:rPr>
              <a:t>พัฒนาไปเป็น </a:t>
            </a:r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UEFI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66800" y="4724400"/>
            <a:ext cx="19050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21" name="Straight Connector 20"/>
          <p:cNvCxnSpPr>
            <a:endCxn id="18" idx="6"/>
          </p:cNvCxnSpPr>
          <p:nvPr/>
        </p:nvCxnSpPr>
        <p:spPr>
          <a:xfrm flipV="1">
            <a:off x="1981200" y="5600700"/>
            <a:ext cx="990600" cy="3810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81200" y="5638800"/>
            <a:ext cx="990600" cy="15240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981200" y="5181600"/>
            <a:ext cx="838200" cy="45720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/>
          <p:cNvSpPr txBox="1"/>
          <p:nvPr/>
        </p:nvSpPr>
        <p:spPr>
          <a:xfrm>
            <a:off x="1066800" y="52972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Used sectors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1800" y="5105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Spared sectors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15342" y="5562600"/>
            <a:ext cx="323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Bad sectors (from factory)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3560419" cy="25140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66800" y="1384973"/>
            <a:ext cx="302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MBR = master boot record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Swap-Space Management </a:t>
            </a:r>
            <a:r>
              <a:rPr lang="en-US" b="1" dirty="0"/>
              <a:t>(swapping = paging)</a:t>
            </a:r>
            <a:endParaRPr lang="en-US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5" y="990600"/>
            <a:ext cx="75152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200" y="944940"/>
            <a:ext cx="2971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อยู่บน</a:t>
            </a:r>
            <a:b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file system</a:t>
            </a:r>
            <a:r>
              <a:rPr lang="en-US" baseline="30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 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แชร์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,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ขยายได้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</a:p>
          <a:p>
            <a:pPr marL="457200" indent="-457200"/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หรือ</a:t>
            </a:r>
            <a:endParaRPr lang="en-US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raw partition</a:t>
            </a:r>
            <a:r>
              <a:rPr lang="en-US" baseline="30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</a:p>
          <a:p>
            <a:pPr marL="457200" indent="-457200"/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perf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ดีกว่า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, contiguous)</a:t>
            </a:r>
          </a:p>
          <a:p>
            <a:pPr marL="457200" indent="-457200"/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Windows XP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ใช้แบบแรก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มี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page file</a:t>
            </a:r>
          </a:p>
          <a:p>
            <a:pPr marL="457200" indent="-457200"/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-457200"/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Linux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แบบ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มี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swap partition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หรือจะใช้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file sys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ก็ได้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Kanit" panose="00000500000000000000" pitchFamily="2" charset="-34"/>
                <a:cs typeface="Kanit" panose="00000500000000000000" pitchFamily="2" charset="-34"/>
              </a:rPr>
              <a:t>RAID </a:t>
            </a:r>
            <a:r>
              <a:rPr lang="en-US" sz="2800" b="1" dirty="0">
                <a:latin typeface="Kanit" panose="00000500000000000000" pitchFamily="2" charset="-34"/>
                <a:cs typeface="Kanit" panose="00000500000000000000" pitchFamily="2" charset="-34"/>
              </a:rPr>
              <a:t>(Redundant Array of Inexpensive Disks)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367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Error detection (parity bit)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57400" y="26024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67000" y="26024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76600" y="26024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86200" y="26024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95800" y="2602468"/>
            <a:ext cx="533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1600" y="26024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Even parity</a:t>
            </a:r>
            <a:endParaRPr lang="th-TH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800" y="26903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SEND</a:t>
            </a:r>
            <a:endParaRPr lang="th-TH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5800" y="42905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RECEIVE</a:t>
            </a:r>
            <a:endParaRPr lang="th-TH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057400" y="42026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667000" y="42026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?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76600" y="42026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886200" y="4202668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495800" y="4202668"/>
            <a:ext cx="533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81600" y="4202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Even parity</a:t>
            </a:r>
            <a:endParaRPr lang="th-TH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61" name="Straight Arrow Connector 60"/>
          <p:cNvCxnSpPr>
            <a:cxnSpLocks/>
            <a:stCxn id="32" idx="2"/>
            <a:endCxn id="55" idx="0"/>
          </p:cNvCxnSpPr>
          <p:nvPr/>
        </p:nvCxnSpPr>
        <p:spPr>
          <a:xfrm>
            <a:off x="2933700" y="3059668"/>
            <a:ext cx="0" cy="11430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819400" y="3657600"/>
            <a:ext cx="228600" cy="15240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819400" y="3657600"/>
            <a:ext cx="228600" cy="15240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TextBox 68"/>
          <p:cNvSpPr txBox="1"/>
          <p:nvPr/>
        </p:nvSpPr>
        <p:spPr>
          <a:xfrm>
            <a:off x="1828800" y="473606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Error detected, need retransmission (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ผิดได้ไม่เกิน 1 บิต 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latin typeface="Kanit" panose="00000500000000000000" pitchFamily="2" charset="-34"/>
                <a:cs typeface="Kanit" panose="00000500000000000000" pitchFamily="2" charset="-34"/>
              </a:rPr>
              <a:t>หรือจำนวนคี่</a:t>
            </a:r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47999" y="35446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เสีย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1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rebuild data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data:image/jpg;base64,/9j/4AAQSkZJRgABAQAAAQABAAD/2wCEAAkGBhQQEBAUEBMWERQVDxIUEBgSFBUSFRUVFBQVFRUVFBIXHCYeFxkjGRIVHy8gIycpLC0sFR4xNTAqNSYrLCkBCQoKDgwOFA8PFCkYFxgpKSkpKSkpKSkpKSkpKSkpKSkpKSkpKSkpKSkpKSkpKSkpKSkpKSkpKSkpKSkpKSkpKf/AABEIAMIBAwMBIgACEQEDEQH/xAAcAAEAAQUBAQAAAAAAAAAAAAAABQECAwQGBwj/xABDEAACAQICBgcEBwYEBwAAAAAAAQIDEQQhBRIxQVFhBgcTcYGRoSIycsEUI0JSkrHwM0NigqLRCMLh8RUWNFNUY3P/xAAWAQEBAQAAAAAAAAAAAAAAAAAAAQL/xAAbEQEBAQADAQEAAAAAAAAAAAAAARECEiFRQf/aAAwDAQACEQMRAD8A9xAAAAAAAAAAAAAAAAAAAAAAAAAAAAAAAAAAAAAAAAAAAFABUAAAAAAAAAAAAAAAAAAAUuUlUS2tLvdgLgY/pEfvR80XqVwKgpcqAAAAAAAAAAAAAAAAAAAAAAAAAAAAAsq1VFOUmopJuTbskltbb2IC8o5Hm/Sfrmo0XKGCj9JmsnNtxoru3z8LLmeYad6Z4zGX+kV5ar+xD6un+CO3xuB7rprrCwOEuquIjKa+xS+tn4qF7eNji9J9e8FlhsLOXB1pxpr8MNZvzR5BrJbF+u4xyqlHeY7rl0hUfsSpUFuUKak/F1G7+RA4rp9j5+9jK/8ALPs15Qsc5rMpq34sI3sRpqrP361Wfx1Zy/Nms8Rfbn3u/wCZgqU7e81H4ml6bTF2sPvrw1n8iK2u0XBGanimtja7pNfkacZwf7xfhkZ6eHjL99BfEpr/AClRJ0OkOIh7mIrx7q1Rf5iXwfWHpCn7uMqvlU1aq/rTOfp6JlL3J0qnKNaCflJpspidG1aVu0pzhfY5RaT7pbGB32A65cdC3aKjXX8UHCXnBpeh02jOvGk8sTh6lLnSlGrHxT1WvU8WUmXwrNDB9LaI6d4LFNKjiYaz+zNunP8ADOzfgTyZ8n6ye1fruJ7QnTPGYS30fES1V9if1kPwSvb+Www19Jg8w6OddVOdoY6n2MtnaU7yp/zQzlH+o9IweNhWhGdKcakJK8ZQalFrk0RWcAAAAAAAAAAAAAAAAA0tL6VhhaNStVdoQjd8XuUUt7bsl3gavSXpPRwFF1a8rboRWc6kvuxXz2I8K6U9NsRpKb7STp0b+xRg/YVtjn9+XN+CRg6R6dq4/ETrVnypx3QhfKMfm97zI507IDWcbGGXmbMqZYqBUarhcthRbdkszehhrtJGHTNTsYRhBpTqJ3bajaCysm9jbXkgNDFYqFLL9pPel7q75b/A16M6lZvbGG9xtCK73v7je0JoBTlFycXnfJqSVs3fds3GPF4rtZ2hH2b2pwit3wra2ZtWTWk8BTi37Tn3ewvW7foVjGO6EfG8vzZ2Oh+qHSWJ1Zdh2EXvxE1Tdv8A5q8/NHYYH/Dy7fXY2z4UqN/6pS+RF8eRwqWeUYfgiZ8VinGnJwjGMnJLWjG0s3nZ7rnuGH6gsFH3q+Ik/ipR9OzM0+ojAtJOpiGlJNrtIK9tzahdLuL6PJMIqFWnCNeNVSWsnOnODvd39qnOOfD3kbL0XWpWeAxGtHNzi3KlNLnRfsyXNax2Glep7E0JSeFca9O71U5KNRLcmpWi3zT3bDm8To2pRlqVqcqcttppxfer7VzQ3ExFV69/+popPfOilTl3uK9iXkjUxGBstanJVIcUmmuUo7YsmtJO1NyqLZFtve0s3fic2tL04SvCTd8mtV2ae5rgal1LMEXxmZsTSV7rY0mu5/22eBglEoza19pK9H+lOI0fPWw9SybvOEvapz+KHzWfMhISMkZAfQnQnrFo6SWp+xxCV5U5O+sltlTl9pctq9X1x8n06kqUozpycZRacZRdmmtjTW8906tesNaQj2Ne0cTCF7rJVorJzit0lldLjdZbMq7wAAAAAAAAAAAAAPMOuHSrboYeOy3a1PWMF6TfkennjnWLSb0jVv8A9ulbu1F87gcZDDl0sMSNHDGb6JmaZQrwmzvL6eAJpYQzU8KMEVhNHZrLcQHTPR+pOjUcZSSjqezbKSbavdPJo7ylhi/E6LjVi04ppqzT3/2fMYPLJ4/X7CDpWin7t5Xs5ZvJrJ9x7P1MaLwdNVZQV8U5Szm7tUr3Spr7Ntkt+XA820n0Jr68mqk509692UVzismuaLKODqYZwnh6koyjbNPVd13ExdfUIPEdCddmIpJQxVJVrZX9yfjufodTheu/Byt2kK1N/CprzTIr0UHDvrl0attWa76U/kjVxPXno2CynUnyjSfzaA9CNPSejKVem414RnHb7W7mnti+aPKdJf4iqKT+jYWpPnUkoLyV2ctpvrqrYzCTp1aUad6iadGUou0XfUld7HvILOsLG4eFaWFwk+1i5WbvraqfvLWtnvSIbDaGj2aslexBUNaVRzUY01LNK2tHvu8l6En/AMSk47Yq3vTV1G3CKe1ieF9Za0srfdhGH8zd7eBhmvmWU5bLK0V7qe1t/aZfF3fcaFrgX6ouX3CKNXRl0XpCeGrU61F6s6clKPetqfJq6a4NlEsmY7AfUOhNKRxWHo1oe7Upxmlwus14O68DeOE6msW56N1X+7xFWEe56tT86jO7IoAAAKACoAAAAAec9ZGi/r6dW2U6ai/ig38mvI9GI3T2ho4qi4PJrOD4S3eAHj8KNjZjRubNfASpzcZrVktqf580ZKNI2w1oYczRwnBElRwVzbpYOwEbQwN9uRIUMGom5CgjKqT3AYvokJK0op8OXNNZo0sb0ZhO7spfEru/xRtLzuSer+thr1ajWx+a+aKOU0r0Zpu+tFX74yX9Wq16nHVuh7VWc51XJNJQjCnKKilsS95WSPR8dj5Wd0n4/JnLaRqRbfspeC+RKOOxfR2Of1k+V6cv7EfU0ElvnLug/wCx09dLh6tfM0alJcL+ZFQtHRqg72lz1tWKa4O72FJUI7FGKV9mdR/JEjKivuryRjlHwMtNRwvbK63a9rLuhHIOGd29Z7r7u6K2GZwKWtsAss9+S9WXa5RlVEC6LL0Yr8C9FGXWLGyxzMNava3FyUYrm3YD3XqSv9Brp/8AlNrxp018j0Q4vqkwmpo2m/v1aslzSeon5QO0MxaAAqAAAAAAAAAAAidM6BjiY5+zON1CXLg+KORlo505as1qteT5p7z0QgukFG9KrytJcs75cN5ZUxAUo2NuDTIuhpK2U/P/AEN+jOMleLT7jW6mNlUeAlC36+ZSMmi513v/ALlRgqVGuZHYrE7bryN2vVTInGW3MIisdXT/ANiAxUs9pL42PMh68SVUfVXM1Jrmb1SBrTiRWlUXMwSRuTiYXEitVx5FHEztGOSIrFYNF7ZjbAXLXIS/VyyKctisvvS+S2slqyLlyJLo70cnjMVTpUlrVJe9K3s0qd/bnysnt2ttFmidGVMVVhRw0HUqTeXBLfKT+zFcf0/oHoL0Ip6MotJ9pWnZ16lrazWyMeEFd282T2teRP6PwUaFKnSprVhThGEFwUVZGwAaYAAAAAAAAAAAAAAwYzCKpGUXleLV+8zgDz7SvRutRu7a8FvhnlzjtRCubi7xbT5HrZE6S6M0a1246knvhl5rYyYuuCodIZxyklP0fmbcekFN7bxfPNeaM2keg1aGdNxqrk9WXk8vU5vGYSdN2qRlB8JJp+pex1lTtTHRlskn4kbi5kNM15za2O3iXunRnxMmR1WTKVq8uLNSpXl+kOyYuqSNWcy2pWlxNepWly8hpjJJmCTNepiJ/pGrUxM+JBvSZgnWS2tLxNJ0qkuNuLyRmo4WMX958eHcha1JayxlfZd/l6lygXa51PR/qyxuNs9T6PSf266cW1/DT96XouZnauRyUpJZs67op1Y4rSGrOaeFoPPXqRevJf8ArpvN97su/YeodF+qfCYNxqTX0mss1Oqk4xfGFLYnzd2uJ2qQk+m/EJ0X6G4bR1Nxw0LNpdpOT1qk7felw5Ky5E4AaZAAAAAFCpQAVAAAAAAAAAAAAADFXw0aitOMZrhJKS8mZQBCYvobham2kovjTbh6J29CGxnVhSl+zrVIfEozXokztATB5jiuqar9ivTl8UZQ/Jsi8T1VYxe66Uu6bX5xPX6lRRV5NJcW7LzZHrpFQk7U59q9j7Ja6XfNeyvFjFeQVeq/H7qUH3VYfNmDEdWGNhFyqRpU4pXbnWikvI9R6RdLnh4rs4JylvnsW37K27DzjpB0jqV9Z1puVk7LZGOW6KyRi8p+NzjXAzWeZkhFJEz0b6AY3HNSp0nTpP8AeVvYi+cV70vBNcz1DQPU9hqNniZPEy4e5TX8qd34vwLIlseO6P0NiMZPUwtKdaX2tVezH4pv2Y+LO60D1GVZWlja8aS3woe3Pu7SXsrwUj2LC4OFKChThGnBe7GEVGK7kjMWRLXPaA6B4PBWdGjHXX7yp9ZU/FLZ4WOhANMgAAAAAAAAAAAAAAAAAAAAAAABS5zXSTTGKpVVDDUtdOClrKDnm201w3epzmJw2kq/7SUqab3zVNfhhn5ouD0DFaQp0v2lSEPiko/myExvWBhKeyo6j4U4uX9TsvU5rDdX2tnXrpZ5qEbt/wA0tvkbf/KGGpNey6m+9Vt8dkVl6E8XCfWVUqy1cJhXN7tZt+cYrLzKvEaSr/tKsMIsrqnBSnnzbdvMkqWrCyiowSasoK1s1stkZsRGUpNRjOXs7189xNa6/UTW6OUYrWqyqYuaavKvJyh+F+yvI26eMWpFRaSUslTX8XHcS9XQkqsbVJ2zTskrLw2G5g9E06SSSvZ3vLN3M2Wrsjjsf0ZrYzs9W1ON3rSndva9kVm36cya0J0Dw2GtJx7apt16tnZ/ww2R9XzOjsVLOMjN5WqWKgGmQAAAAAAAAAAAAAAAAFABUAAAAAAAFlVu2Rr1ZPJ34p37v7o2mjFOhffvT8mQR+Ilne9/9csueSMeIeT97c8+eX5knLCJ+9n+XoXxoRWxIYuovC05NvVVk7O7V9q3cC+vodzabnu4X4bFsRKWKjDWjR0RTjtWt8WfpsN1IqCooVAAAAAAAAAAAAAAAAKMoBcC0AXAtAFQUAFwAAAAAAAAAAAAAAAAAAAAAAAAAAAAAAAAAAoyhVlAAAAAAAAAKgAAAAAAAAAAAAAAAAAAAAAAAAAAAAAAAAAAAAAAAAAAAAP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412" name="AutoShape 4" descr="data:image/jpg;base64,/9j/4AAQSkZJRgABAQAAAQABAAD/2wCEAAkGBhQQEBAUEBMWERQVDxIUEBgSFBUSFRUVFBQVFRUVFBIXHCYeFxkjGRIVHy8gIycpLC0sFR4xNTAqNSYrLCkBCQoKDgwOFA8PFCkYFxgpKSkpKSkpKSkpKSkpKSkpKSkpKSkpKSkpKSkpKSkpKSkpKSkpKSkpKSkpKSkpKSkpKf/AABEIAMIBAwMBIgACEQEDEQH/xAAcAAEAAQUBAQAAAAAAAAAAAAAABQECAwQGBwj/xABDEAACAQICBgcEBwYEBwAAAAAAAQIDEQQhBRIxQVFhBgcTcYGRoSIycsEUI0JSkrHwM0NigqLRCMLh8RUWNFNUY3P/xAAWAQEBAQAAAAAAAAAAAAAAAAAAAQL/xAAbEQEBAQADAQEAAAAAAAAAAAAAARECEiFRQf/aAAwDAQACEQMRAD8A9xAAAAAAAAAAAAAAAAAAAAAAAAAAAAAAAAAAAAAAAAAAAFABUAAAAAAAAAAAAAAAAAAAUuUlUS2tLvdgLgY/pEfvR80XqVwKgpcqAAAAAAAAAAAAAAAAAAAAAAAAAAAAAsq1VFOUmopJuTbskltbb2IC8o5Hm/Sfrmo0XKGCj9JmsnNtxoru3z8LLmeYad6Z4zGX+kV5ar+xD6un+CO3xuB7rprrCwOEuquIjKa+xS+tn4qF7eNji9J9e8FlhsLOXB1pxpr8MNZvzR5BrJbF+u4xyqlHeY7rl0hUfsSpUFuUKak/F1G7+RA4rp9j5+9jK/8ALPs15Qsc5rMpq34sI3sRpqrP361Wfx1Zy/Nms8Rfbn3u/wCZgqU7e81H4ml6bTF2sPvrw1n8iK2u0XBGanimtja7pNfkacZwf7xfhkZ6eHjL99BfEpr/AClRJ0OkOIh7mIrx7q1Rf5iXwfWHpCn7uMqvlU1aq/rTOfp6JlL3J0qnKNaCflJpspidG1aVu0pzhfY5RaT7pbGB32A65cdC3aKjXX8UHCXnBpeh02jOvGk8sTh6lLnSlGrHxT1WvU8WUmXwrNDB9LaI6d4LFNKjiYaz+zNunP8ADOzfgTyZ8n6ye1fruJ7QnTPGYS30fES1V9if1kPwSvb+Www19Jg8w6OddVOdoY6n2MtnaU7yp/zQzlH+o9IweNhWhGdKcakJK8ZQalFrk0RWcAAAAAAAAAAAAAAAAA0tL6VhhaNStVdoQjd8XuUUt7bsl3gavSXpPRwFF1a8rboRWc6kvuxXz2I8K6U9NsRpKb7STp0b+xRg/YVtjn9+XN+CRg6R6dq4/ETrVnypx3QhfKMfm97zI507IDWcbGGXmbMqZYqBUarhcthRbdkszehhrtJGHTNTsYRhBpTqJ3bajaCysm9jbXkgNDFYqFLL9pPel7q75b/A16M6lZvbGG9xtCK73v7je0JoBTlFycXnfJqSVs3fds3GPF4rtZ2hH2b2pwit3wra2ZtWTWk8BTi37Tn3ewvW7foVjGO6EfG8vzZ2Oh+qHSWJ1Zdh2EXvxE1Tdv8A5q8/NHYYH/Dy7fXY2z4UqN/6pS+RF8eRwqWeUYfgiZ8VinGnJwjGMnJLWjG0s3nZ7rnuGH6gsFH3q+Ik/ipR9OzM0+ojAtJOpiGlJNrtIK9tzahdLuL6PJMIqFWnCNeNVSWsnOnODvd39qnOOfD3kbL0XWpWeAxGtHNzi3KlNLnRfsyXNax2Glep7E0JSeFca9O71U5KNRLcmpWi3zT3bDm8To2pRlqVqcqcttppxfer7VzQ3ExFV69/+popPfOilTl3uK9iXkjUxGBstanJVIcUmmuUo7YsmtJO1NyqLZFtve0s3fic2tL04SvCTd8mtV2ae5rgal1LMEXxmZsTSV7rY0mu5/22eBglEoza19pK9H+lOI0fPWw9SybvOEvapz+KHzWfMhISMkZAfQnQnrFo6SWp+xxCV5U5O+sltlTl9pctq9X1x8n06kqUozpycZRacZRdmmtjTW8906tesNaQj2Ne0cTCF7rJVorJzit0lldLjdZbMq7wAAAAAAAAAAAAAPMOuHSrboYeOy3a1PWMF6TfkennjnWLSb0jVv8A9ulbu1F87gcZDDl0sMSNHDGb6JmaZQrwmzvL6eAJpYQzU8KMEVhNHZrLcQHTPR+pOjUcZSSjqezbKSbavdPJo7ylhi/E6LjVi04ppqzT3/2fMYPLJ4/X7CDpWin7t5Xs5ZvJrJ9x7P1MaLwdNVZQV8U5Szm7tUr3Spr7Ntkt+XA820n0Jr68mqk509692UVzismuaLKODqYZwnh6koyjbNPVd13ExdfUIPEdCddmIpJQxVJVrZX9yfjufodTheu/Byt2kK1N/CprzTIr0UHDvrl0attWa76U/kjVxPXno2CynUnyjSfzaA9CNPSejKVem414RnHb7W7mnti+aPKdJf4iqKT+jYWpPnUkoLyV2ctpvrqrYzCTp1aUad6iadGUou0XfUld7HvILOsLG4eFaWFwk+1i5WbvraqfvLWtnvSIbDaGj2aslexBUNaVRzUY01LNK2tHvu8l6En/AMSk47Yq3vTV1G3CKe1ieF9Za0srfdhGH8zd7eBhmvmWU5bLK0V7qe1t/aZfF3fcaFrgX6ouX3CKNXRl0XpCeGrU61F6s6clKPetqfJq6a4NlEsmY7AfUOhNKRxWHo1oe7Upxmlwus14O68DeOE6msW56N1X+7xFWEe56tT86jO7IoAAAKACoAAAAAec9ZGi/r6dW2U6ai/ig38mvI9GI3T2ho4qi4PJrOD4S3eAHj8KNjZjRubNfASpzcZrVktqf580ZKNI2w1oYczRwnBElRwVzbpYOwEbQwN9uRIUMGom5CgjKqT3AYvokJK0op8OXNNZo0sb0ZhO7spfEru/xRtLzuSer+thr1ajWx+a+aKOU0r0Zpu+tFX74yX9Wq16nHVuh7VWc51XJNJQjCnKKilsS95WSPR8dj5Wd0n4/JnLaRqRbfspeC+RKOOxfR2Of1k+V6cv7EfU0ElvnLug/wCx09dLh6tfM0alJcL+ZFQtHRqg72lz1tWKa4O72FJUI7FGKV9mdR/JEjKivuryRjlHwMtNRwvbK63a9rLuhHIOGd29Z7r7u6K2GZwKWtsAss9+S9WXa5RlVEC6LL0Yr8C9FGXWLGyxzMNava3FyUYrm3YD3XqSv9Brp/8AlNrxp018j0Q4vqkwmpo2m/v1aslzSeon5QO0MxaAAqAAAAAAAAAAAidM6BjiY5+zON1CXLg+KORlo505as1qteT5p7z0QgukFG9KrytJcs75cN5ZUxAUo2NuDTIuhpK2U/P/AEN+jOMleLT7jW6mNlUeAlC36+ZSMmi513v/ALlRgqVGuZHYrE7bryN2vVTInGW3MIisdXT/ANiAxUs9pL42PMh68SVUfVXM1Jrmb1SBrTiRWlUXMwSRuTiYXEitVx5FHEztGOSIrFYNF7ZjbAXLXIS/VyyKctisvvS+S2slqyLlyJLo70cnjMVTpUlrVJe9K3s0qd/bnysnt2ttFmidGVMVVhRw0HUqTeXBLfKT+zFcf0/oHoL0Ip6MotJ9pWnZ16lrazWyMeEFd282T2teRP6PwUaFKnSprVhThGEFwUVZGwAaYAAAAAAAAAAAAAAwYzCKpGUXleLV+8zgDz7SvRutRu7a8FvhnlzjtRCubi7xbT5HrZE6S6M0a1246knvhl5rYyYuuCodIZxyklP0fmbcekFN7bxfPNeaM2keg1aGdNxqrk9WXk8vU5vGYSdN2qRlB8JJp+pex1lTtTHRlskn4kbi5kNM15za2O3iXunRnxMmR1WTKVq8uLNSpXl+kOyYuqSNWcy2pWlxNepWly8hpjJJmCTNepiJ/pGrUxM+JBvSZgnWS2tLxNJ0qkuNuLyRmo4WMX958eHcha1JayxlfZd/l6lygXa51PR/qyxuNs9T6PSf266cW1/DT96XouZnauRyUpJZs67op1Y4rSGrOaeFoPPXqRevJf8ArpvN97su/YeodF+qfCYNxqTX0mss1Oqk4xfGFLYnzd2uJ2qQk+m/EJ0X6G4bR1Nxw0LNpdpOT1qk7felw5Ky5E4AaZAAAAAFCpQAVAAAAAAAAAAAAADFXw0aitOMZrhJKS8mZQBCYvobham2kovjTbh6J29CGxnVhSl+zrVIfEozXokztATB5jiuqar9ivTl8UZQ/Jsi8T1VYxe66Uu6bX5xPX6lRRV5NJcW7LzZHrpFQk7U59q9j7Ja6XfNeyvFjFeQVeq/H7qUH3VYfNmDEdWGNhFyqRpU4pXbnWikvI9R6RdLnh4rs4JylvnsW37K27DzjpB0jqV9Z1puVk7LZGOW6KyRi8p+NzjXAzWeZkhFJEz0b6AY3HNSp0nTpP8AeVvYi+cV70vBNcz1DQPU9hqNniZPEy4e5TX8qd34vwLIlseO6P0NiMZPUwtKdaX2tVezH4pv2Y+LO60D1GVZWlja8aS3woe3Pu7SXsrwUj2LC4OFKChThGnBe7GEVGK7kjMWRLXPaA6B4PBWdGjHXX7yp9ZU/FLZ4WOhANMgAAAAAAAAAAAAAAAAAAAAAAABS5zXSTTGKpVVDDUtdOClrKDnm201w3epzmJw2kq/7SUqab3zVNfhhn5ouD0DFaQp0v2lSEPiko/myExvWBhKeyo6j4U4uX9TsvU5rDdX2tnXrpZ5qEbt/wA0tvkbf/KGGpNey6m+9Vt8dkVl6E8XCfWVUqy1cJhXN7tZt+cYrLzKvEaSr/tKsMIsrqnBSnnzbdvMkqWrCyiowSasoK1s1stkZsRGUpNRjOXs7189xNa6/UTW6OUYrWqyqYuaavKvJyh+F+yvI26eMWpFRaSUslTX8XHcS9XQkqsbVJ2zTskrLw2G5g9E06SSSvZ3vLN3M2Wrsjjsf0ZrYzs9W1ON3rSndva9kVm36cya0J0Dw2GtJx7apt16tnZ/ww2R9XzOjsVLOMjN5WqWKgGmQAAAAAAAAAAAAAAAAFABUAAAAAAAFlVu2Rr1ZPJ34p37v7o2mjFOhffvT8mQR+Ilne9/9csueSMeIeT97c8+eX5knLCJ+9n+XoXxoRWxIYuovC05NvVVk7O7V9q3cC+vodzabnu4X4bFsRKWKjDWjR0RTjtWt8WfpsN1IqCooVAAAAAAAAAAAAAAAAKMoBcC0AXAtAFQUAFwAAAAAAAAAAAAAAAAAAAAAAAAAAAAAAAAAAoyhVlAAAAAAAAAKgAAAAAAAAAAAAAAAAAAAAAAAAAAAAAAAAAAAAAAAAAAAAP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304800" y="304800"/>
            <a:ext cx="86106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Modern disk drives = large one-dimensional array of </a:t>
            </a:r>
            <a:r>
              <a:rPr lang="en-US" b="1" u="sng" dirty="0">
                <a:latin typeface="Kanit" panose="00000500000000000000" pitchFamily="2" charset="-34"/>
                <a:cs typeface="Kanit" panose="00000500000000000000" pitchFamily="2" charset="-34"/>
              </a:rPr>
              <a:t>logical blocks</a:t>
            </a:r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.</a:t>
            </a:r>
          </a:p>
          <a:p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A logical block is the smallest unit of transfer.</a:t>
            </a:r>
          </a:p>
          <a:p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The size of a logical block is usually 512 bytes (from factory),</a:t>
            </a:r>
          </a:p>
          <a:p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but can be low-level formatted to 1024 bytes (less header and</a:t>
            </a:r>
            <a:b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b="1" dirty="0">
                <a:latin typeface="Kanit" panose="00000500000000000000" pitchFamily="2" charset="-34"/>
                <a:cs typeface="Kanit" panose="00000500000000000000" pitchFamily="2" charset="-34"/>
              </a:rPr>
              <a:t>trailer, but more internal fragmentation).</a:t>
            </a:r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Constant linear velocity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-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 CD-ROM, DVD-ROM</a:t>
            </a: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Constant angular velocity 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-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 hard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disk</a:t>
            </a:r>
            <a:b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</a:br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US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th-TH" sz="20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sz="2000" b="1" dirty="0">
                <a:latin typeface="Kanit" panose="00000500000000000000" pitchFamily="2" charset="-34"/>
                <a:cs typeface="Kanit" panose="00000500000000000000" pitchFamily="2" charset="-34"/>
              </a:rPr>
              <a:t>Magnetic tapes</a:t>
            </a:r>
            <a:r>
              <a:rPr lang="th-TH" sz="2000" b="1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backup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ข้อมูลเท่านั้น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7418" name="AutoShape 10" descr="data:image/jpg;base64,/9j/4AAQSkZJRgABAQAAAQABAAD/2wCEAAkGBg8REBAQEBAQFRQPEA8QDxAQEA8PEBAPFRAVFBQUFBQXHCYeFxkjGRQSHy8gIycpLSwsFR4xNjAqNSYrLCkBCQoKDgwOGg8PGikdHyApLCksLCwpKSkpLCwpLCwpKSkpKSksKSkpLCkpLCwsLCksKSwsKSwpKSkpKSwpKSkpKf/AABEIAOEA4AMBIgACEQEDEQH/xAAcAAABBQEBAQAAAAAAAAAAAAAAAQMEBQYCBwj/xABHEAABAwIDBAYFCQQJBQEAAAABAAIDBBEFEiEGMUFREyJhcYGRBzJCcqEUM1Jic4KSscEjQ2OiFVOjsrPCw9HwFjST0vEk/8QAGgEAAgMBAQAAAAAAAAAAAAAAAAECAwQFBv/EACgRAAICAQQCAQQCAwAAAAAAAAABAgMRBBIhMRNBQiIyUWEFkRQVUv/aAAwDAQACEQMRAD8A9wQhCABCEIAEIQgAQhCABCi1uJRQi8jwNL23utzsNbdqo/8AquWbSip3yD+ssOi/GSGeTnHsTwBpkxNXRM0fIwHkXNB8lQjBK+b5+qbGDvZCDIbe8Q1n8h71Ih2LpQOv00n2kzw0/cjys+CAJFRtRSM9aUD7rh8SLKE7b+gH70HudEf8ys4NnqOP1KWnb2iGMHztdTmsA0AA7hZHAGdG39D9PzdD/wC6kQbZ0L90zfMO/ukq8so1RhsEnzkUTvfjY78wjgQ3FjFO7dKz7xyH+aymBwOo+CpptjqF2op2sPOAvp/8MhQzsg+PWmrJmfVkAlZ5tyv83FLKGaVKswK/E6f56Fs7B7cBzut2ssH+TXqdhm1VNNcB4a5ujmv0LTyN/VPY6x7EAXCEXQgAQhCABKkQgASpEqAEQhCYAhCRACoSKuxnHIqZhc8i+lm68dBu11OgAuTwBQBNqKljG5nuAA4nnyA4nsWal2gqKpxjoY+qCWvqHnLG08RnF7n6rLnmWpqDDZax3SVhc2P2KYHK5w/jEHqj+GD7xO5aqGJrWhrGta1oAa1oDWtA3AAbgoSntHtfso6HY6IHPUuNQ8m56QWhDuyK5B73lx7VoGgDQcNw5IQq9zfYYFSpEKxMQqEIUgBCEiTYAhCRVtjBV+J4FT1GssYzAWbK0mOVvuyNs4Ds3disFy91lDP4Hgyxp66iN4nGphG9hAE7R7gs1/3cp+q5XGDbRQVI6jutqCw7wRvHeORsRxAT8j771nMbwuOR3Ssd0UwtaZg9e24St9sdujhwIWiGZcDcMLJsELJ4HtcQ8U9XZkgHVfe7JG/Sa72m9uhHtDitXdNrBDIqEISAVIhCAEQhCYAhIq3HcaZTROe4gaEjj4247wLcSQOKAGtoNoGUzObzYNaBmcXH1QBxceA8TYBZvD2F0nTz2dLqWC+ZkF9+U+08je/wFhvqI5ZJpDNLfMb5Gk36Jh397zpc+A0CtYXWW2OnxHMinzJPJooZxwU6mqeazcU5VhDUXWeyk212xtWGaEFKoFJVcCpwKwSTiyE4uLwKlSIUkyAqLoQrMgCEJEmwBCEiqbAFFnm4LupmsFWVE9grK4ZL4R43M5qqpVc8111NLdRnFdOqtRMGovy+CFX0jZG2dewOZpBs+N43OaeBCmbM7UPheKWpNwfmpbWa9o5DgRxbw3jTQNPKrsQow9tje1wQQbOY4ahzTwIKtsrU1+zNHUYZ6eClWL2L2lcT8lqCM7LZHbg5pNg4DgCdLey7TcRbZhc6SaeGb4yUllCoQhRGIkQkKYHFROGNLnbgL9vYB28F5fi+Kuq5y7fHG6zANz5BcXHNrdQOZzO5LQbeY0QG00Zs6QkEje0W67/BpAH1njks3RwNaAALBoAaOQC16eHyZg1d+xbV2ybTMt+qmMKYiCfatDs55Ocrx1rlIikUdoXbQotpmym3nKLSCdW1HVX0KzsMinQzcQsdteTu1WK6O19mhCVRqSozBSVgxh4KZRaeGCVIi6mmRFSJUiTAFy91hdKoVfPwCilueCcI7ngjVE1yTyVZPLdPzyKGV0a445FqrMLZEZcU04KSWptwVzsx0cK2X4GC1NSNTrymHuUo5Zg3tMqq+mdcPjsJIzmjJ3Hmx31XDQ+fBb7ZXHW1UDXa5mizwfWBBsc31gQQe0X4hYyZM4PiJpatrx83O4NeOAltYfiAy97WJX1ZjuR0NFqMS2Pp9HqiFxHIHAEG4IBB5g6hdrCdk5TFXOGMc48Bp2ncB52TxWU9IGIllOY2HrS2Y3mC+7b+DekP3Qmlki3hZMVJWGeaScm4c4siP8JpPW+87M7xCmwFVsFgA0bmgADkALKfE9dSOIxwjy11rnNyJ8blIYVDjcpUSqkRjyySxOhNMKdCzvjo3Q4OwE9FJZMtKcBQpZ4Z0KbsMsKefKQRuV1FJmF1mopbaHcmcT24pMPbeok1IvHEwZ5ZPdby7TYdqzXQ9o7DkrYbvaNeheJYp6Y8SqDaigZCwmzXvAmkPi6zB3AFQW4ftJVdYz15B+g6WJvgBkHkqo1yZlcke9pF4N/0vtFF1mzYiO6aV3wD3fkuqfb/AB+icGzETAb46iKz7d4DX+Nih1S9BvPdJpMoJVJNNe58lk8F9LdLWZYpQaeU6ZZHAxuPJsmmvYQPFaGSW5VlMMdmlTjXXuXbOXG6QpS5cFaHLPCOPbZuZy4ptxXZKacU4oySGpAoz0/LIFCmnC0KSXZjsrb6OJSq6tiD2uYdLjQjeDvBHaDr4KRLUKDUVHFN3R6KUpJnoOw2MGemAd68d2vHJwNnD8Vz3OC0q8s2GxPo6xzL9WdoePeFmu+BjP3F6kCsEsZ4PUUz3wUjhxXl3pAxDNVMZwia5595xyN+DXn7y9Onks0nkCfILxPaCqzVdS4+y8Rj7jQ0/HMoznsWSrUvFbOIaknxVhDI5UzKto4hTIsRbzWSWtkukcBxbfRdRPcpkcruSpocTbzU+HEG8wo/7CS7Rprrl+CyZU81JjmB4qvjqweSfa5h4eSth/Iwf3GpVr2sFg1y6uobQfZd4FRcaxttLTyTSD1BoPpO3Nb4my1qyE/tY/E/iys2020+SNEUIDqiQdRtriMHQPcOJvuHH86DZP0eT1znVVZIQwm8k0hzZjxDQdHEbvojdquPR/s0/Eal9VUk5bmSZ+7q6gNB4XsQOTWnmF6/HC2QNBGSCOzY4x1Q62g3bh/853ZvhHCwV+E4dBB1aClDnDR1RLqb+8d3cPwq0+QVb9X1Ib2RtOn3rt/JWkbQAA0AACwAtYDssu1EtwVP9E1A1bVvv9dpcP7yj1scpaWVUEdRHxIaHEDnltceA8VfISA8n2o9GEFRG6ehJJtd0JN5B7pPre6T3OVDsttbJSPbS1TnGLRrJX+tC7dZx4x3uLnVu49ns1Zh5Dulh6rxqQN0nO45/n5EYD0jbKR1EJrImgOGlSzhm0Gf8geyx3hS7ISjlYNAHpHPWL2Cx58kbqV5u+mAyucesYDo2/1mnqnwWrIbxN/yUZX11L6mYHVh/UxX1HLVNOa89iJKxreICgz4wwe0ufb/ACT6giaqb+2JIfCOJUaVrVAnx1irp8eCyPVXSIT0lzXRaS5VAqAFVTY92qHJjqkpWswy0lqLemn6KaCW+jJWh3uO6jvg74L26jmzMa7m0E9/H43Xzr/SQeHN5g/EafovdtkqzpaSF/0mMd+JocfiSulp3JxxI6mkUoxcZE7ET+zd2i3mbfqvnDFsSLpJXX9eWR3m9xX0VjDrRO7LHyIK+Zqsq2ayjVJJ9nBxF1967bihHFVkpTBuqvEmNQivRoY8ZPNTI8cPNZHOQuhKeai9OmaIThH0bWLaA81Og2nI9r4rz5tQU82qKh/ix9knfD/k9Np9rOZVJtrjnyn5PTNPrSZ3cr+q2/ddxWUjqzzUrAmmWuiaexvm236qdWmhGaaM85VyXEcM952WwcQUVPC0WdPaWTmGkDKPBuQeB5rRz2blaNAAbWsLAW5rmNg6Ww3RsDR2f8C7qdXAWNgNbAH4cFr9kUPMIa25NgBck6W5qG6Wpl+ayRt4PkaZHu7Qy4DfG6kzMzFrOHrEc7bh5/kpQCQyqENazXpYpRxa6IxHwc06eIKm01SHi9iCNHNdvaf1HapCjyMs9rufVd2jh8UgHFXz07RIWkAsna5j28Cba+YJ8yrBRq/Rod9FzSmDPAsXvhuJ7/VkdG7f143dUnyyP8VaVW1xPFN+nSnDatjx7TWO8cuX/IFhH1BVF1EJy3SJVzUPimaqfaUnioEuPE8VnXVDkw6UqvwQ9GhayX4RfSYyTxUd+Jk8VSOeVyHqSoihvU7lyi1diB5pBVXVaCn4yp7EjO5ZLWllNwvfPRjPmoIexuXye9v5NC+fqY6he7+id3/4mdjpR/aO/wB1OHsrfZqcYZeJw56fFfNFTGvp6rZcW7R+a+d67DrOkbxZJI06cnkJz6GuWZmZmqjmNX5wsngnGYIeKr3pdkJ2Qj2zNGnK6bSnktWzB2DfqnW0TR6rUvLnpGWWrj8UZWPDXngVIbhDuK0opCj5H2Kartn+itXzm+EULMMAHinMBPRYjFfdvH4T+oV9FhT3bgVX7TYLNTdBV5TZrw0ntvmb52crNirazLk3xrsUcyR9EwO/bP8ArMjcO43H6J54s4G410tlvy4rO7MYu2alpqgG+RohlP1CBlcf5D4lalPokhq9njtBHiNbKQmZIw4WP+xB5hNCaVuhbnHNpa13i11h5HwSGS0xUH1W8Sb+A1J/5zXHyqQ+rER2yOYAPwkkrqKIi5cbuO82sLcgOAQA4ouJfNkfSLWjvc4D9VLUCsnbn6xsyAGWV3AHKco8szvAc0CPGPTpUB1VGwbw1o+AP+dY12H7u5XWMOkxPFXloJDC57uOVrTu8y1vgpdTgsjdSE9im9ucMXjnKOYmWdhN9xUeXCHjgtP8lPELoUnJVSpth+zDO2cHyYuSicOBXHyYraupAfWCZdhDHbtFX5GvuQR1i+SMi2E8k7GwrRPwI8EwcKI4KSsizZC6ufTIlLHqF7v6KY7ULDzdKf7Vy8bp6KxXuno9pslBTfWjzfie536qcPZZJLJoZxoV5Bj+HBlbWMt++6RvuyNDx8S5exPC8625ostVDLwnidE77SI3H8jvgnOO6OCm1fTwZB8DRuuuegJVoaWyVlITwUY0xXLOcq5TfCKttInWUhO4K6p8LvwVvTYLzUpXQh0bIaJLmxmZiwgnf5BWlHs3fUiw7d60kNG1u4BOvcGjXyUFO23iPBf54VfTUssg0uExs3NF+ZUbaDCmVUElORcSNtm4Mdva7wICtGtc/sby4lPiEAaK9UQq5lyyic5N7rHl/g8y9G+0D6Gokw+qFiCWZTqHt32HM6lzfpBzhvyhexUdUGBrXOBY63QS3u1zTuY48+R4968+222HFc0SREMqYh+zfuDwNQx5G7Xc7gqbZb0jS0r3UWJsLS05X9KOq6/F2+xP0hdrt5tq4rsurnuWUe1IsqTDsQa9rTTzNc1wu2KU30/hyAkkd2YKeMQePXgkHawxyD8wfgkWkyyFDOInhBMe8RsHm5yZqKqS3XeyEHg09JKe64sD3ByAJNVV5TkYM0hFw3g0fSfyb+fBec+k3a9lLTmmjfeWUnO7S7n36zj2AjzAb7Lrc7Xek+npWuhpOvI4kEhxc4u3Xe8G4PYDm4dRU2yexM8sor8SBL7h0MDxbLb1XPbuaBpZnDjyTXBXOWI5Jfo72cdSwmSZpEtTZ7id7I/ZYeR1JPf2LX1OGseNQO8KW2MEapssczdqOI/2TlRC3rhmeNkt26DwzMYhsvvLRf8ANUsmEkcN3gvRWODhp5KPU4cx+8a81R5LaeJco1LUV2/TcsM85fSW3hNOpVsqvBSOFx8VU1GGEblbG2uwou0HyreSiEJC7bEDwU51OQk6BQnp0+Uc1wlB4ZAqKIBjiBraw7zoPiQvbMGo+ihji/q444/wsAPxXmOEUHS1VNEfV6QSv+zi/aH4ho8V6zANO/U+KVcXFcnTozt5OisxtvQF9M9zRd0Dm1LAN5yaSDxYT5LTpipZcXte3DmNxHiLqwvaPO4aQPDXN1DgCDzBGhVjS4NfUqRgdI2J81Kf3Ls8JPtU0lzGfA5mn3QrZ2iwydkpbUV2Xxr4jwRI6RrRoF1ZdSPA1KiOe55sNAttGj9yMq8l3PSOpJ+DdSliptbu1P5J2GmAT4C2SnGtYgTzGtYiIG2SEXXRTsUfFZv2ymEXbLagipr2A3/kuMb2Lo66IR1UQdlv0cg6ksfuvGo7t3YrKkh+O9TQs85Ns67ShHZHo8eqvRDidGXOwuuDmE36GbqE94sY3ntICYGI7U0/VfQl9uMeZwPcIZMvwXtSFYmynB4sdodp5eqzDpG34ubUN+LpAF1H6PdoK7SsqY6eN3rMa5pcR2si0d95y9nQnlhgxWzHotoKAZ2NMs4Hz81i5p/ht3M7xr2q3kprHVXhUKti4qqLafJfDEk4PplRlsnALpySNNBaP2jkWQdU8EaaAg5m7+SWGcO0OhUohRZ6a+o3rTFxtW2ZYttixL+x4sUSow1ruGqdgqfZdvUoBc7UaRweUEbZ0PEujM1eEEcFXmgse5bjowd6qcdpejiLmC73ubHEz6crzlYPPXuBWaF84vazdGddy+ojbDUOaSeoI4imj8CHzHzyN8Ct20KtwHDGwQxxDURtyl303k3e/wAXElWi3silg5XJC6SIGZnaOlcwsqowS+mzFzRvlpXfOsHMtsHjuSurmOa17CHBwDmkbi0i4IV/URXGm8ajvWPhphS1HRHSGdzjT8opt74D2HVzfEKyrbuzIolVGUt0iU2Fzzc7lMZEAnhGkIVtl2eEVzszwjiyCuikDVRFZ5ZllLPAsbLlSomXPYFy1lhbiVMp4lCyR19PV4oZfbH4m6JwJEoVEexNioQhXCBCEIAQpqdlwnSkKpl2STwVL2cFHe1TqhmqjvatEZBqqvJDciOCurJHNStKl0ciLw8DE9PdNwTlps5TbJqWmBWuFiktsjXGSktsh+PXUKBRXqanpv3dMXxQcn1FrSy9zB1B2lyiVc8pcKSJ1nyNJfIP3EF7Ok94+q0cz2LTYVQNijYxjcrWNDWN+iwbvHiTzKx2VRjPI66dknyTI2WAHJdoQomkRIlQgDkqsxnCmTRuY8EtcBmA0cCNWuaeDmnUFWiQhMTRlcLr3h3yaoIMrW5o5LWbUxD943k4bnN4HXcdLJwXON4I2VvtDK7Ox7NJIZBukjPPmNxGirqHFHB4p6nKJSCY3t0iqWD24+TubN47kJZZjug1yiwsnYY+K5Yy5Ugt3BWSeFgejq3y3MWFlzdTompmJikrJJ5Z0rJZBdJAlUoopBCEKYAhCEAIUiUpFTIZHqWqEQrKZtwq941U63waa3lYI72rgKS5qZLFoXKONqatkhWKNieIdEGtY3PLKS2GIGxe7iSfZYN7ncB4LjEMUEWVjG9JNJfooWkAutvc4+wwcXHTvOicwXB3XdLK4PkkAEkoBDcoNxFED6sQ83HUqOcDpi5cjuA4P0Yc57s75HZ5pbW6WTcMo4RtGjR4q9ASNbZdKLZtSwCEISGIhCEwBIlQgDkhVOL4LHMwtc3M0kOy3LXNeNz43DVjxzCt0EJiaMjBiMlLcVJdJCNBVBvXi5NqWDd9oNDxtvWgpS14D2kEOALXNIII5gjeE7UUQdqNHcHDf3HmOwrOS4TNSuL6VwiuSXR5XPo5Cd5MY60LvrM05hD5JQlsWEjVsau1n6Ta+IZW1TTTudo173B9NIfqTjq+Dsp7FftcCAQbg6gjcQqNrDORUqEKxCBCEJgCEIQAhSJShVyGIVBmYpyocT2lga8xxZp5W+tFBZ+T7R98kY94hEOyyEsMmZdFSVmNGQmOkDXEHLJUOuaeI8hbWWT6jfEhNNo6mr+eIyH9xC5whtylm0dL7rMre0rR0OEsjDdAS0WaAA1rBya0aNCuzgru22MrsF2fDMznZi6SxkkksZZiN2cjQNHBg0Cv2ttuSgJUiKWAQhCQwQhCAEQlSJgCEIQAIQhACIISoQBX1WDRvzW6pdo6wBa/scw9Vw7wqM7NSwa0z5IuNqZw6I99NLdn4S1axCBYMqzaKti0ljp5e1rnUUv4Jrsce6RTW7ZQgXmhq4frSU0kjP8AyQ52/FXb4mkWIB7CAVDdgVPe4jyH6URdEfNpCA5GINr8Pf6tZTX5OmYx34XEFTo8Sgd6s0R7pGH8ioE+zjHaGWUjlIWTj+0a5QX7DQn+pPvUVCf9NAcl87EIRvljHe9g/VQ59qaBnr1lMOzp4r+V7qrbsJAOEHhQ0I/01Np9l2M3SyD7NsEH+GwIDk4O2dM4fsW1M/2FNO9v4yAz4qDNtVVPOWKCKPkZ5emk/wDDT5vi8K6GAQb3tdIecr3y/wB4lTYqdjRZrWtHJoACWEHJk/6Fq6n/ALiWV7T7Dj8lgt9jEc7x77/BXVDs7FG1rSAWt9WNrWxxNPZG3TxNyrZCYYOWsA0AXSEIGCEISAEIQgASpEqAESIQmAqRCEACEIQAIQhAAlQhAAhKhIBEIQgBUiEIAEIQgAQhCABCEIAEIQmAJUISAEIQgD/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7420" name="Picture 12" descr="http://www.google.co.th/url?source=imglanding&amp;ct=img&amp;q=http://mms.kbu.ac.th/images/asset_type/0701010.jpg&amp;sa=X&amp;ei=3rZbTpKvMZHRrQeN_JjYCg&amp;ved=0CAkQ8wc&amp;usg=AFQjCNFOcKShMsLF0ss1SWBn9BhVINPI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1398376" cy="14097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rot="10800000">
            <a:off x="1371600" y="2705100"/>
            <a:ext cx="685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09800" y="24765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ความเร็วเชิงเส้น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(m/s)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คงที่ เวลาหัวอ่านเลื่อนเข้าไปอ่านข้อมูลที่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track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ข้างใน แกนจะหมุนเร็วขึ้น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(rpm)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เพื่อให้ความเร็วเชิงเส้นคงที่</a:t>
            </a:r>
          </a:p>
        </p:txBody>
      </p:sp>
      <p:pic>
        <p:nvPicPr>
          <p:cNvPr id="17422" name="Picture 14" descr="http://www.google.co.th/url?source=imglanding&amp;ct=img&amp;q=http://www.bcoms.net/hardware/images/harddisk.jpg&amp;sa=X&amp;ei=crdbTsu3LYPsrAfenbHSCg&amp;ved=0CAQQ8wc&amp;usg=AFQjCNHIONrw75pjZCzcjxSXE19nLTt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264914"/>
            <a:ext cx="1600200" cy="1488186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1295400" y="2667000"/>
            <a:ext cx="76200" cy="76200"/>
          </a:xfrm>
          <a:prstGeom prst="ellips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2286000" y="44577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ใช้ความเร็วรอบ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(rpm)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คงที่เสมอ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เปลืองไฟ</a:t>
            </a:r>
          </a:p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 density decreases in outer tracks</a:t>
            </a:r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16891" y="1408331"/>
            <a:ext cx="1295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Header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16891" y="1713131"/>
            <a:ext cx="12954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(512 bytes)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16891" y="2779931"/>
            <a:ext cx="1295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Trailer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0621" y="1029304"/>
            <a:ext cx="160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Block (sector)</a:t>
            </a:r>
            <a:endParaRPr lang="th-TH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5173189"/>
            <a:ext cx="4351139" cy="159491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6800" y="2362200"/>
            <a:ext cx="1371600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Stripping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10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9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8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1800" y="28956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7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2800" y="28956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8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28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4" name="Straight Arrow Connector 13"/>
          <p:cNvCxnSpPr>
            <a:stCxn id="9" idx="3"/>
            <a:endCxn id="4" idx="1"/>
          </p:cNvCxnSpPr>
          <p:nvPr/>
        </p:nvCxnSpPr>
        <p:spPr>
          <a:xfrm>
            <a:off x="4343400" y="3657600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48400" y="3124200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48400" y="3656012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81800" y="23622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6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62800" y="23622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48400" y="2590800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81800" y="39624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9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62800" y="39624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48400" y="4189412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81800" y="44958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10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2800" y="44958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5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48400" y="4722812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76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7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57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6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8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5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0400" y="3429000"/>
            <a:ext cx="3810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</a:t>
            </a:r>
            <a:endParaRPr lang="th-TH" sz="1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" y="1091625"/>
            <a:ext cx="4411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Data striping (bit/byte/block)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Kanit" panose="00000500000000000000" pitchFamily="2" charset="-34"/>
                <a:cs typeface="Kanit" panose="00000500000000000000" pitchFamily="2" charset="-34"/>
              </a:rPr>
              <a:t>RAID </a:t>
            </a:r>
            <a:r>
              <a:rPr lang="en-US" sz="2800" b="1" dirty="0">
                <a:latin typeface="Kanit" panose="00000500000000000000" pitchFamily="2" charset="-34"/>
                <a:cs typeface="Kanit" panose="00000500000000000000" pitchFamily="2" charset="-34"/>
              </a:rPr>
              <a:t>(Redundant Array of Inexpensive Disks)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0" y="2438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Disk 1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2971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Disk 2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0" y="3505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Disk 3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00" y="4038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Disk 4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00" y="4572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nit" panose="00000500000000000000" pitchFamily="2" charset="-34"/>
                <a:cs typeface="Kanit" panose="00000500000000000000" pitchFamily="2" charset="-34"/>
              </a:rPr>
              <a:t>Disk 5</a:t>
            </a:r>
            <a:endParaRPr lang="th-TH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86200" y="5197873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ไม่มี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redundant</a:t>
            </a:r>
            <a:b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แต่ทำให้อ่านเขียนข้อมูลได้เร็วขึ้น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Kanit" panose="00000500000000000000" pitchFamily="2" charset="-34"/>
                <a:cs typeface="Kanit" panose="00000500000000000000" pitchFamily="2" charset="-34"/>
              </a:rPr>
              <a:t>RAID0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8600" y="2286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Kanit" panose="00000500000000000000" pitchFamily="2" charset="-34"/>
                <a:cs typeface="Kanit" panose="00000500000000000000" pitchFamily="2" charset="-34"/>
              </a:rPr>
              <a:t>RAID1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810000" y="105787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Stripping</a:t>
            </a:r>
            <a:br>
              <a:rPr lang="en-US" sz="20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ทำให้อ่านเขียนได้เร็วขึ้น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90800" y="556979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ป้องกัน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ตัวใดตัวหนึ่งเสีย</a:t>
            </a:r>
          </a:p>
          <a:p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แต่ถ้าเสียพร้อมกันทั้งสองตัวก็ช่วยไม่ได้</a:t>
            </a:r>
          </a:p>
        </p:txBody>
      </p:sp>
      <p:pic>
        <p:nvPicPr>
          <p:cNvPr id="4098" name="Picture 2" descr="http://upload.wikimedia.org/wikipedia/commons/thumb/b/b7/RAID_1.svg/150px-RAID_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850" y="4643389"/>
            <a:ext cx="1428750" cy="2200276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>
          <a:xfrm rot="5400000" flipH="1" flipV="1">
            <a:off x="1219201" y="34290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657599" y="34290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371602" y="3276601"/>
            <a:ext cx="2438397" cy="2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29718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pair</a:t>
            </a:r>
            <a:endParaRPr lang="th-TH" sz="1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762000"/>
            <a:ext cx="2867025" cy="885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3517478"/>
            <a:ext cx="4838700" cy="8191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724400" y="4174305"/>
            <a:ext cx="3962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Mirroring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มีข้อมูลซ้ำกัน 2 ชุด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อ่านได้เร็วขึ้น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ป้องกันการเสียหายของ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ตัวใดตัวหนึ่ง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28600" y="533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Kanit" panose="00000500000000000000" pitchFamily="2" charset="-34"/>
                <a:cs typeface="Kanit" panose="00000500000000000000" pitchFamily="2" charset="-34"/>
              </a:rPr>
              <a:t>RAID5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28600" y="3429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Kanit" panose="00000500000000000000" pitchFamily="2" charset="-34"/>
                <a:cs typeface="Kanit" panose="00000500000000000000" pitchFamily="2" charset="-34"/>
              </a:rPr>
              <a:t>RAID6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572000" y="1312095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Distribute parity blocks</a:t>
            </a:r>
            <a:br>
              <a:rPr lang="en-US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Reduce the workload of P-disk</a:t>
            </a:r>
          </a:p>
          <a:p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เพราะทุกครั้งต้องเขียน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P-disk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ไม่</a:t>
            </a:r>
            <a:r>
              <a:rPr lang="th-TH" sz="14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งั้น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P-disk </a:t>
            </a:r>
            <a:r>
              <a:rPr lang="th-TH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จะเสียก่อน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953000" y="4322802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 + Q redundancy scheme</a:t>
            </a:r>
            <a:b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Allow multiple disk failures</a:t>
            </a:r>
            <a:endParaRPr lang="th-TH" sz="14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427107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RAID controller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ดี ๆ จะทำ 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HOT SWAP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HOT SPARE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3600" y="6550223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400" dirty="0">
                <a:latin typeface="Kanit" panose="00000500000000000000" pitchFamily="2" charset="-34"/>
                <a:cs typeface="Kanit" panose="00000500000000000000" pitchFamily="2" charset="-34"/>
              </a:rPr>
              <a:t>อ่านเพิ่มเติม </a:t>
            </a:r>
            <a:r>
              <a:rPr lang="en-US" sz="1400" dirty="0">
                <a:latin typeface="Kanit" panose="00000500000000000000" pitchFamily="2" charset="-34"/>
                <a:cs typeface="Kanit" panose="00000500000000000000" pitchFamily="2" charset="-34"/>
              </a:rPr>
              <a:t>http://en.wikipedia.org/wiki/Standard_RAID_levels</a:t>
            </a:r>
            <a:endParaRPr lang="th-TH" sz="1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362075"/>
            <a:ext cx="3705225" cy="77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4191000"/>
            <a:ext cx="36957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827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RAID 1+0 </a:t>
            </a: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(more tolerant than RAID 0+1)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6672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from Fujitsu</a:t>
            </a:r>
            <a:endParaRPr lang="th-TH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2962870"/>
            <a:ext cx="3546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เสียได้มากที่สุด 4 ตัว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และรับได้หลาย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combination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ด้วย</a:t>
            </a: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ขออย่าให้เป็น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ตัวที่คู่กัน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0" y="6604084"/>
            <a:ext cx="5943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Kanit" panose="00000500000000000000" pitchFamily="2" charset="-34"/>
                <a:cs typeface="Kanit" panose="00000500000000000000" pitchFamily="2" charset="-34"/>
              </a:rPr>
              <a:t>http://decipherinfosys.wordpress.com/2008/01/15/difference-between-raid-01-vs-raid-10/</a:t>
            </a:r>
            <a:endParaRPr lang="th-TH" sz="105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338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2827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RAID 1+0 vs. 0+1</a:t>
            </a:r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295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</a:t>
            </a:r>
            <a:endParaRPr lang="th-TH" sz="2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400" y="4105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</a:t>
            </a:r>
            <a:endParaRPr lang="th-TH" sz="2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7915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</a:t>
            </a:r>
            <a:endParaRPr lang="th-TH" sz="2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11725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</a:t>
            </a:r>
            <a:endParaRPr lang="th-TH" sz="24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2" name="Straight Arrow Connector 11"/>
          <p:cNvCxnSpPr>
            <a:stCxn id="10" idx="2"/>
            <a:endCxn id="18" idx="0"/>
          </p:cNvCxnSpPr>
          <p:nvPr/>
        </p:nvCxnSpPr>
        <p:spPr>
          <a:xfrm rot="5400000">
            <a:off x="6019800" y="1286828"/>
            <a:ext cx="609600" cy="990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22" idx="0"/>
          </p:cNvCxnSpPr>
          <p:nvPr/>
        </p:nvCxnSpPr>
        <p:spPr>
          <a:xfrm rot="16200000" flipH="1">
            <a:off x="7048500" y="1248728"/>
            <a:ext cx="609600" cy="1066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638800" y="2086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8800" y="2467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38800" y="2848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38800" y="3229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96200" y="2086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A’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96200" y="2467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B’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96200" y="2848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C’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6200" y="3229928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D’</a:t>
            </a:r>
            <a:endParaRPr lang="th-TH" sz="1600" b="1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6" name="Can 25"/>
          <p:cNvSpPr/>
          <p:nvPr/>
        </p:nvSpPr>
        <p:spPr>
          <a:xfrm>
            <a:off x="46482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0" name="Can 29"/>
          <p:cNvSpPr/>
          <p:nvPr/>
        </p:nvSpPr>
        <p:spPr>
          <a:xfrm>
            <a:off x="51816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1" name="Can 30"/>
          <p:cNvSpPr/>
          <p:nvPr/>
        </p:nvSpPr>
        <p:spPr>
          <a:xfrm>
            <a:off x="57150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2" name="Can 31"/>
          <p:cNvSpPr/>
          <p:nvPr/>
        </p:nvSpPr>
        <p:spPr>
          <a:xfrm>
            <a:off x="62484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3" name="Can 32"/>
          <p:cNvSpPr/>
          <p:nvPr/>
        </p:nvSpPr>
        <p:spPr>
          <a:xfrm>
            <a:off x="70104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A’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4" name="Can 33"/>
          <p:cNvSpPr/>
          <p:nvPr/>
        </p:nvSpPr>
        <p:spPr>
          <a:xfrm>
            <a:off x="75438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B’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5" name="Can 34"/>
          <p:cNvSpPr/>
          <p:nvPr/>
        </p:nvSpPr>
        <p:spPr>
          <a:xfrm>
            <a:off x="80772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C’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6" name="Can 35"/>
          <p:cNvSpPr/>
          <p:nvPr/>
        </p:nvSpPr>
        <p:spPr>
          <a:xfrm>
            <a:off x="8610600" y="4601528"/>
            <a:ext cx="457200" cy="76200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D’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39" name="Straight Arrow Connector 38"/>
          <p:cNvCxnSpPr>
            <a:stCxn id="21" idx="2"/>
            <a:endCxn id="26" idx="1"/>
          </p:cNvCxnSpPr>
          <p:nvPr/>
        </p:nvCxnSpPr>
        <p:spPr>
          <a:xfrm rot="5400000">
            <a:off x="4819650" y="3591878"/>
            <a:ext cx="1066800" cy="952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1" idx="2"/>
            <a:endCxn id="30" idx="1"/>
          </p:cNvCxnSpPr>
          <p:nvPr/>
        </p:nvCxnSpPr>
        <p:spPr>
          <a:xfrm rot="5400000">
            <a:off x="5086350" y="3858578"/>
            <a:ext cx="1066800" cy="4191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1" idx="2"/>
            <a:endCxn id="31" idx="1"/>
          </p:cNvCxnSpPr>
          <p:nvPr/>
        </p:nvCxnSpPr>
        <p:spPr>
          <a:xfrm rot="16200000" flipH="1">
            <a:off x="5353050" y="4010978"/>
            <a:ext cx="1066800" cy="1143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1" idx="2"/>
            <a:endCxn id="32" idx="1"/>
          </p:cNvCxnSpPr>
          <p:nvPr/>
        </p:nvCxnSpPr>
        <p:spPr>
          <a:xfrm rot="16200000" flipH="1">
            <a:off x="5619750" y="3744278"/>
            <a:ext cx="1066800" cy="6477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2"/>
            <a:endCxn id="33" idx="1"/>
          </p:cNvCxnSpPr>
          <p:nvPr/>
        </p:nvCxnSpPr>
        <p:spPr>
          <a:xfrm rot="5400000">
            <a:off x="7029450" y="3744278"/>
            <a:ext cx="1066800" cy="6477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5" idx="2"/>
            <a:endCxn id="34" idx="1"/>
          </p:cNvCxnSpPr>
          <p:nvPr/>
        </p:nvCxnSpPr>
        <p:spPr>
          <a:xfrm rot="5400000">
            <a:off x="7296150" y="4010978"/>
            <a:ext cx="1066800" cy="1143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5" idx="2"/>
            <a:endCxn id="35" idx="1"/>
          </p:cNvCxnSpPr>
          <p:nvPr/>
        </p:nvCxnSpPr>
        <p:spPr>
          <a:xfrm rot="16200000" flipH="1">
            <a:off x="7562850" y="3858578"/>
            <a:ext cx="1066800" cy="4191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5" idx="2"/>
            <a:endCxn id="36" idx="1"/>
          </p:cNvCxnSpPr>
          <p:nvPr/>
        </p:nvCxnSpPr>
        <p:spPr>
          <a:xfrm rot="16200000" flipH="1">
            <a:off x="7829550" y="3591878"/>
            <a:ext cx="1066800" cy="952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53000" y="353472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Striping</a:t>
            </a:r>
            <a:endParaRPr lang="th-TH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34200" y="353472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Striping</a:t>
            </a:r>
            <a:endParaRPr lang="th-TH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43600" y="148899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Mirroring</a:t>
            </a:r>
            <a:endParaRPr lang="th-TH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34000" y="589692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ฝั่ง 1</a:t>
            </a:r>
          </a:p>
        </p:txBody>
      </p:sp>
      <p:sp>
        <p:nvSpPr>
          <p:cNvPr id="72" name="Left Brace 71"/>
          <p:cNvSpPr/>
          <p:nvPr/>
        </p:nvSpPr>
        <p:spPr>
          <a:xfrm rot="16200000">
            <a:off x="5486400" y="4601528"/>
            <a:ext cx="381000" cy="2057400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160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96200" y="5896929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ฝั่ง 2</a:t>
            </a:r>
          </a:p>
        </p:txBody>
      </p:sp>
      <p:sp>
        <p:nvSpPr>
          <p:cNvPr id="74" name="Left Brace 73"/>
          <p:cNvSpPr/>
          <p:nvPr/>
        </p:nvSpPr>
        <p:spPr>
          <a:xfrm rot="16200000">
            <a:off x="7848600" y="4601529"/>
            <a:ext cx="381000" cy="2057400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160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4953000" y="1858328"/>
            <a:ext cx="3810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953000" y="3915728"/>
            <a:ext cx="3810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038600" y="6172200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ทน </a:t>
            </a:r>
            <a:r>
              <a:rPr lang="en-US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เสียได้มากที่สุด 4 ตัว และต้องอยู่ฝั่งเดียวกันหมด</a:t>
            </a:r>
            <a:br>
              <a:rPr lang="th-TH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ถ้ามี </a:t>
            </a:r>
            <a:r>
              <a:rPr lang="en-US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5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เสียทั้งสองฝั่ง แม้เพียงฝั่งละตัว ก็จะทำงานต่อไม่ได้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52400" y="346754"/>
            <a:ext cx="8915400" cy="96949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กำหนดให้มี </a:t>
            </a:r>
            <a:r>
              <a:rPr lang="en-US" sz="1900" dirty="0"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ทั้งหมด 8 ตัว และความน่าจะเป็นที่ </a:t>
            </a:r>
            <a:r>
              <a:rPr lang="en-US" sz="1900" dirty="0"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ตัวหนึ่งจะเสียหลังจากใช้งาน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ไประยะเวลาหนึ่งเท่ากับ 0.001 จงแสดงการคำนวณความน่าจะเป็นที่ </a:t>
            </a:r>
            <a:r>
              <a:rPr lang="en-US" sz="1900" dirty="0">
                <a:latin typeface="Kanit" panose="00000500000000000000" pitchFamily="2" charset="-34"/>
                <a:cs typeface="Kanit" panose="00000500000000000000" pitchFamily="2" charset="-34"/>
              </a:rPr>
              <a:t>RAID 1+0 </a:t>
            </a: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จะเสีย</a:t>
            </a:r>
            <a:b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จนทำงานต่อไม่ได้ และแสดงการคำนวณของ </a:t>
            </a:r>
            <a:r>
              <a:rPr lang="en-US" sz="1900" dirty="0">
                <a:latin typeface="Kanit" panose="00000500000000000000" pitchFamily="2" charset="-34"/>
                <a:cs typeface="Kanit" panose="00000500000000000000" pitchFamily="2" charset="-34"/>
              </a:rPr>
              <a:t>RAID 0+1 </a:t>
            </a:r>
            <a:r>
              <a:rPr lang="th-TH" sz="1900" dirty="0">
                <a:latin typeface="Kanit" panose="00000500000000000000" pitchFamily="2" charset="-34"/>
                <a:cs typeface="Kanit" panose="00000500000000000000" pitchFamily="2" charset="-34"/>
              </a:rPr>
              <a:t>ด้วย</a:t>
            </a:r>
            <a:endParaRPr lang="en-US" sz="19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571625"/>
            <a:ext cx="89820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3E86E-5D03-F9FE-BF92-B9022A3C5010}"/>
              </a:ext>
            </a:extLst>
          </p:cNvPr>
          <p:cNvSpPr txBox="1"/>
          <p:nvPr/>
        </p:nvSpPr>
        <p:spPr>
          <a:xfrm>
            <a:off x="6400800" y="1752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</a:rPr>
              <a:t>ต้องเสียทั้ง </a:t>
            </a:r>
            <a:r>
              <a:rPr lang="en-US" dirty="0">
                <a:solidFill>
                  <a:srgbClr val="0070C0"/>
                </a:solidFill>
              </a:rPr>
              <a:t>2 </a:t>
            </a:r>
            <a:r>
              <a:rPr lang="th-TH" dirty="0">
                <a:solidFill>
                  <a:srgbClr val="0070C0"/>
                </a:solidFill>
              </a:rPr>
              <a:t>ตัว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5E294-F7B8-FCED-2569-24A77DCC8D9B}"/>
              </a:ext>
            </a:extLst>
          </p:cNvPr>
          <p:cNvSpPr txBox="1"/>
          <p:nvPr/>
        </p:nvSpPr>
        <p:spPr>
          <a:xfrm>
            <a:off x="7315200" y="229123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</a:rPr>
              <a:t>มีตัวใดตัวนึงใช้ได้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71F06-A9EB-8951-414B-9C4A909E0C64}"/>
              </a:ext>
            </a:extLst>
          </p:cNvPr>
          <p:cNvSpPr txBox="1"/>
          <p:nvPr/>
        </p:nvSpPr>
        <p:spPr>
          <a:xfrm>
            <a:off x="3810000" y="30596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RAID1+0 </a:t>
            </a:r>
            <a:r>
              <a:rPr lang="th-TH" dirty="0">
                <a:solidFill>
                  <a:srgbClr val="0070C0"/>
                </a:solidFill>
              </a:rPr>
              <a:t>ใช้งานไม่ได้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th-TH" dirty="0">
                <a:solidFill>
                  <a:srgbClr val="0070C0"/>
                </a:solidFill>
              </a:rPr>
              <a:t>มีดิสก์อย่างน้อย </a:t>
            </a:r>
            <a:r>
              <a:rPr lang="en-US" dirty="0">
                <a:solidFill>
                  <a:srgbClr val="0070C0"/>
                </a:solidFill>
              </a:rPr>
              <a:t>1 </a:t>
            </a:r>
            <a:r>
              <a:rPr lang="th-TH" dirty="0">
                <a:solidFill>
                  <a:srgbClr val="0070C0"/>
                </a:solidFill>
              </a:rPr>
              <a:t>คู่ที่ </a:t>
            </a:r>
            <a:r>
              <a:rPr lang="en-US" dirty="0">
                <a:solidFill>
                  <a:srgbClr val="0070C0"/>
                </a:solidFill>
              </a:rPr>
              <a:t>mirror </a:t>
            </a:r>
            <a:r>
              <a:rPr lang="th-TH" dirty="0">
                <a:solidFill>
                  <a:srgbClr val="0070C0"/>
                </a:solidFill>
              </a:rPr>
              <a:t>กันเสีย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62AED1-7356-21F8-59C4-0EDA7543EB6F}"/>
              </a:ext>
            </a:extLst>
          </p:cNvPr>
          <p:cNvCxnSpPr/>
          <p:nvPr/>
        </p:nvCxnSpPr>
        <p:spPr>
          <a:xfrm>
            <a:off x="3810000" y="3540680"/>
            <a:ext cx="17526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FED3E0-606E-CD2F-B1B3-F524BDE52251}"/>
              </a:ext>
            </a:extLst>
          </p:cNvPr>
          <p:cNvSpPr txBox="1"/>
          <p:nvPr/>
        </p:nvSpPr>
        <p:spPr>
          <a:xfrm>
            <a:off x="7543800" y="3897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</a:rPr>
              <a:t>ต้องดีทั้ง </a:t>
            </a:r>
            <a:r>
              <a:rPr lang="en-US" dirty="0">
                <a:solidFill>
                  <a:srgbClr val="0070C0"/>
                </a:solidFill>
              </a:rPr>
              <a:t>4 </a:t>
            </a:r>
            <a:r>
              <a:rPr lang="th-TH" dirty="0">
                <a:solidFill>
                  <a:srgbClr val="0070C0"/>
                </a:solidFill>
              </a:rPr>
              <a:t>ตัว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9E8C0-3F02-8FC0-2541-7F8ABFD7768D}"/>
              </a:ext>
            </a:extLst>
          </p:cNvPr>
          <p:cNvSpPr txBox="1"/>
          <p:nvPr/>
        </p:nvSpPr>
        <p:spPr>
          <a:xfrm>
            <a:off x="3886200" y="3674208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stripping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C64B0-8C84-C7EE-A9E9-0FE72BCCFFF2}"/>
              </a:ext>
            </a:extLst>
          </p:cNvPr>
          <p:cNvSpPr txBox="1"/>
          <p:nvPr/>
        </p:nvSpPr>
        <p:spPr>
          <a:xfrm>
            <a:off x="3886200" y="4191000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stripping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31F17-AB45-8C84-E799-DC4FF9DCB45B}"/>
              </a:ext>
            </a:extLst>
          </p:cNvPr>
          <p:cNvSpPr txBox="1"/>
          <p:nvPr/>
        </p:nvSpPr>
        <p:spPr>
          <a:xfrm>
            <a:off x="7391400" y="44635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</a:rPr>
              <a:t>มีตัวใดตัวหนึ่งเสีย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raftassets.unraid.net/uploads/featured-image/_1200xAUTO_crop_center-center_95_none/unraid_screenshot.png?mtime=20180827231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757446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Linux OS (NAS)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ขนาดใดผสมกันก็ได้ ขยายความจุได้ง่าย ซื้อ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มาเพิ่ม</a:t>
            </a:r>
            <a:endParaRPr lang="en-US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9471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44740C-8CBE-30E9-3F75-1A41FD2AA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6" y="228600"/>
            <a:ext cx="7315834" cy="2095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4F4EBA-9DA5-F052-6F83-8494F5737C2D}"/>
              </a:ext>
            </a:extLst>
          </p:cNvPr>
          <p:cNvSpPr/>
          <p:nvPr/>
        </p:nvSpPr>
        <p:spPr>
          <a:xfrm>
            <a:off x="457200" y="685800"/>
            <a:ext cx="37338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AEBDBC-64C4-E569-4147-1026B5E7F141}"/>
              </a:ext>
            </a:extLst>
          </p:cNvPr>
          <p:cNvSpPr/>
          <p:nvPr/>
        </p:nvSpPr>
        <p:spPr>
          <a:xfrm>
            <a:off x="4495800" y="685800"/>
            <a:ext cx="32766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0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 9"/>
          <p:cNvSpPr/>
          <p:nvPr/>
        </p:nvSpPr>
        <p:spPr>
          <a:xfrm>
            <a:off x="5377508" y="3516131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1" name="Can 10"/>
          <p:cNvSpPr/>
          <p:nvPr/>
        </p:nvSpPr>
        <p:spPr>
          <a:xfrm>
            <a:off x="6100083" y="3516131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2" name="Can 11"/>
          <p:cNvSpPr/>
          <p:nvPr/>
        </p:nvSpPr>
        <p:spPr>
          <a:xfrm>
            <a:off x="5377508" y="4310268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3" name="Can 12"/>
          <p:cNvSpPr/>
          <p:nvPr/>
        </p:nvSpPr>
        <p:spPr>
          <a:xfrm>
            <a:off x="6100083" y="4310268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4" name="Can 13"/>
          <p:cNvSpPr/>
          <p:nvPr/>
        </p:nvSpPr>
        <p:spPr>
          <a:xfrm>
            <a:off x="7322596" y="3516131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5" name="Can 14"/>
          <p:cNvSpPr/>
          <p:nvPr/>
        </p:nvSpPr>
        <p:spPr>
          <a:xfrm>
            <a:off x="8045171" y="3516131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6" name="Can 15"/>
          <p:cNvSpPr/>
          <p:nvPr/>
        </p:nvSpPr>
        <p:spPr>
          <a:xfrm>
            <a:off x="7322596" y="4310268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7" name="Can 16"/>
          <p:cNvSpPr/>
          <p:nvPr/>
        </p:nvSpPr>
        <p:spPr>
          <a:xfrm>
            <a:off x="8045171" y="4310268"/>
            <a:ext cx="625680" cy="7106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Disk Group</a:t>
            </a:r>
            <a:br>
              <a:rPr lang="en-US" sz="900" dirty="0"/>
            </a:br>
            <a:r>
              <a:rPr lang="en-US" sz="900" dirty="0"/>
              <a:t>(RAID)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4061" y="5104405"/>
            <a:ext cx="8647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Pool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2129" y="5104405"/>
            <a:ext cx="8647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Pool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7509" y="3155644"/>
            <a:ext cx="13482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Controller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2595" y="3155644"/>
            <a:ext cx="13482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Controller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6884" y="2602447"/>
            <a:ext cx="10346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Kanit" panose="00000500000000000000" pitchFamily="2" charset="-34"/>
                <a:cs typeface="Kanit" panose="00000500000000000000" pitchFamily="2" charset="-34"/>
              </a:rPr>
              <a:t>SAN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97472" y="762000"/>
            <a:ext cx="26269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Kanit" panose="00000500000000000000" pitchFamily="2" charset="-34"/>
                <a:cs typeface="Kanit" panose="00000500000000000000" pitchFamily="2" charset="-34"/>
              </a:rPr>
              <a:t>Fiber Switch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901482" y="1371851"/>
            <a:ext cx="1609145" cy="124708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082908" y="1371851"/>
            <a:ext cx="1572782" cy="119496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34954" y="3639918"/>
            <a:ext cx="1451428" cy="481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Disk 1</a:t>
            </a:r>
            <a:r>
              <a:rPr lang="th-TH" sz="1350" dirty="0"/>
              <a:t> </a:t>
            </a:r>
            <a:r>
              <a:rPr lang="en-US" sz="1350" dirty="0"/>
              <a:t>(pv1)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42716" y="3639918"/>
            <a:ext cx="1451428" cy="481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Disk 2 (pv2)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471020" y="1432604"/>
            <a:ext cx="1269161" cy="118632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308713" y="1416119"/>
            <a:ext cx="1269161" cy="118632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7168" y="3166111"/>
            <a:ext cx="37096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OS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จะเห็น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pool A, B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disk 1, 2</a:t>
            </a:r>
            <a:b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ถ้าไม่ใช้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multipath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จะเห็น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disk 1, 2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อย่างละ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4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ตัว</a:t>
            </a:r>
            <a:endParaRPr lang="en-US" sz="135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276142" y="2769134"/>
            <a:ext cx="176813" cy="305919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152400" y="4476410"/>
            <a:ext cx="495840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ให้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disk1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disk2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physical volume (</a:t>
            </a:r>
            <a:r>
              <a:rPr lang="en-US" sz="1350" dirty="0" err="1">
                <a:latin typeface="Kanit" panose="00000500000000000000" pitchFamily="2" charset="-34"/>
                <a:cs typeface="Kanit" panose="00000500000000000000" pitchFamily="2" charset="-34"/>
              </a:rPr>
              <a:t>pv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 ชื่อ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pv1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pv2</a:t>
            </a:r>
          </a:p>
          <a:p>
            <a:pPr algn="ctr"/>
            <a:r>
              <a:rPr lang="en-US" sz="1350" dirty="0" err="1">
                <a:latin typeface="Kanit" panose="00000500000000000000" pitchFamily="2" charset="-34"/>
                <a:cs typeface="Kanit" panose="00000500000000000000" pitchFamily="2" charset="-34"/>
              </a:rPr>
              <a:t>pv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ก็คือ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storage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blocks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เรากำหนดให้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disk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ตัวใดเป็น </a:t>
            </a:r>
            <a:r>
              <a:rPr lang="en-US" sz="1350" dirty="0" err="1">
                <a:latin typeface="Kanit" panose="00000500000000000000" pitchFamily="2" charset="-34"/>
                <a:cs typeface="Kanit" panose="00000500000000000000" pitchFamily="2" charset="-34"/>
              </a:rPr>
              <a:t>pv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ก็ได้</a:t>
            </a:r>
            <a:b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สร้าง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volume group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(vg)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ชื่อ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san-vg = pv1 + pv2</a:t>
            </a:r>
            <a:b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ตัดแบ่ง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san-vg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ให้เป็น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logical volume (lv)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หลาย ๆ ตัวได้</a:t>
            </a:r>
            <a:b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OS/VM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จะมองเห็น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lv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disk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 สามารถ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partition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1350" dirty="0">
                <a:latin typeface="Kanit" panose="00000500000000000000" pitchFamily="2" charset="-34"/>
                <a:cs typeface="Kanit" panose="00000500000000000000" pitchFamily="2" charset="-34"/>
              </a:rPr>
              <a:t>format </a:t>
            </a:r>
            <a:r>
              <a:rPr lang="th-TH" sz="1350" dirty="0">
                <a:latin typeface="Kanit" panose="00000500000000000000" pitchFamily="2" charset="-34"/>
                <a:cs typeface="Kanit" panose="00000500000000000000" pitchFamily="2" charset="-34"/>
              </a:rPr>
              <a:t>ได้</a:t>
            </a:r>
            <a:endParaRPr lang="en-US" sz="135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00127" y="2597753"/>
            <a:ext cx="1457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Kanit" panose="00000500000000000000" pitchFamily="2" charset="-34"/>
                <a:cs typeface="Kanit" panose="00000500000000000000" pitchFamily="2" charset="-34"/>
              </a:rPr>
              <a:t>Server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504" y="6550223"/>
            <a:ext cx="9012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ถ้าไม่ใช้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SAN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จะใช้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Disk1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Disk2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ที่เป็น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hard disks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ก็ได้ แต่จะไม่ทนต่อความเสียหาย ได้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data rate 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น้อยกว่า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SAN</a:t>
            </a:r>
            <a:r>
              <a:rPr lang="th-TH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และไม่มี </a:t>
            </a:r>
            <a:r>
              <a:rPr lang="en-US" sz="12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multipath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843" y="2693979"/>
            <a:ext cx="125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  <a:t>Controller</a:t>
            </a:r>
            <a: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  <a:t>2 </a:t>
            </a:r>
            <a: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  <a:t>ตัว</a:t>
            </a:r>
            <a:b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  <a:t>ทำงานแทนกันได้</a:t>
            </a:r>
            <a:endParaRPr lang="en-US" sz="12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6845" y="5410200"/>
            <a:ext cx="170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  <a:t>Pool </a:t>
            </a:r>
            <a: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  <a:t>เป็น </a:t>
            </a:r>
            <a: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  <a:t>unit </a:t>
            </a:r>
            <a: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  <a:t>ที่ย้ายได้</a:t>
            </a:r>
            <a:b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sz="1200" dirty="0">
                <a:latin typeface="Kanit" panose="00000500000000000000" pitchFamily="2" charset="-34"/>
                <a:cs typeface="Kanit" panose="00000500000000000000" pitchFamily="2" charset="-34"/>
              </a:rPr>
              <a:t>ระหว่าง </a:t>
            </a:r>
            <a: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  <a:t>SAN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716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Kanit" panose="00000500000000000000" pitchFamily="2" charset="-34"/>
                <a:cs typeface="Kanit" panose="00000500000000000000" pitchFamily="2" charset="-34"/>
              </a:rPr>
              <a:t>RAID </a:t>
            </a:r>
            <a:r>
              <a:rPr lang="en-US" sz="2800" b="1" dirty="0">
                <a:latin typeface="Kanit" panose="00000500000000000000" pitchFamily="2" charset="-34"/>
                <a:cs typeface="Kanit" panose="00000500000000000000" pitchFamily="2" charset="-34"/>
              </a:rPr>
              <a:t>(Redundant Array of Inexpensive Disks)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6444" y="3530272"/>
            <a:ext cx="4037556" cy="332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838200" y="260246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RECEIVE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905000" y="25908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62200" y="25908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819400" y="2590800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276600" y="25908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733800" y="2590800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191000" y="2590800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648200" y="2590800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981200" y="153566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38400" y="15240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895600" y="15240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3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352800" y="153566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4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810000" y="15240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5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267200" y="15240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6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24400" y="153566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7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886200" y="3505200"/>
            <a:ext cx="762000" cy="304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XOR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2971800" y="3505200"/>
            <a:ext cx="762000" cy="304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XOR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2057400" y="3505200"/>
            <a:ext cx="762000" cy="304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XOR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rot="5400000">
            <a:off x="4152900" y="2361406"/>
            <a:ext cx="4572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4267200" y="2209006"/>
            <a:ext cx="228600" cy="15240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4267200" y="2209006"/>
            <a:ext cx="228600" cy="15240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TextBox 102"/>
          <p:cNvSpPr txBox="1"/>
          <p:nvPr/>
        </p:nvSpPr>
        <p:spPr>
          <a:xfrm>
            <a:off x="4495800" y="213280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ส่งผิด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191000" y="1828006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16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800" y="9906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latin typeface="Kanit" panose="00000500000000000000" pitchFamily="2" charset="-34"/>
                <a:cs typeface="Kanit" panose="00000500000000000000" pitchFamily="2" charset="-34"/>
              </a:rPr>
              <a:t>Error correction (Hamming code)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905000" y="1828006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62200" y="1828006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19400" y="1828006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733800" y="1828006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276600" y="18288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1600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648200" y="1828006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000" dirty="0">
              <a:solidFill>
                <a:schemeClr val="tx1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7200" y="159940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SEND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67" name="Straight Arrow Connector 66"/>
          <p:cNvCxnSpPr>
            <a:stCxn id="74" idx="2"/>
            <a:endCxn id="95" idx="0"/>
          </p:cNvCxnSpPr>
          <p:nvPr/>
        </p:nvCxnSpPr>
        <p:spPr>
          <a:xfrm rot="16200000" flipH="1">
            <a:off x="2876550" y="2114550"/>
            <a:ext cx="609600" cy="2171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2" idx="2"/>
            <a:endCxn id="95" idx="0"/>
          </p:cNvCxnSpPr>
          <p:nvPr/>
        </p:nvCxnSpPr>
        <p:spPr>
          <a:xfrm rot="16200000" flipH="1">
            <a:off x="3333750" y="2571750"/>
            <a:ext cx="609600" cy="12573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84" idx="2"/>
            <a:endCxn id="95" idx="0"/>
          </p:cNvCxnSpPr>
          <p:nvPr/>
        </p:nvCxnSpPr>
        <p:spPr>
          <a:xfrm rot="16200000" flipH="1">
            <a:off x="3790950" y="3028950"/>
            <a:ext cx="609600" cy="342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86" idx="2"/>
            <a:endCxn id="95" idx="0"/>
          </p:cNvCxnSpPr>
          <p:nvPr/>
        </p:nvCxnSpPr>
        <p:spPr>
          <a:xfrm rot="5400000">
            <a:off x="4248150" y="2914650"/>
            <a:ext cx="609600" cy="571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81" idx="2"/>
            <a:endCxn id="96" idx="0"/>
          </p:cNvCxnSpPr>
          <p:nvPr/>
        </p:nvCxnSpPr>
        <p:spPr>
          <a:xfrm rot="16200000" flipH="1">
            <a:off x="2647950" y="2800350"/>
            <a:ext cx="609600" cy="8001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82" idx="2"/>
            <a:endCxn id="96" idx="0"/>
          </p:cNvCxnSpPr>
          <p:nvPr/>
        </p:nvCxnSpPr>
        <p:spPr>
          <a:xfrm rot="16200000" flipH="1">
            <a:off x="2876550" y="3028950"/>
            <a:ext cx="609600" cy="342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85" idx="2"/>
            <a:endCxn id="96" idx="0"/>
          </p:cNvCxnSpPr>
          <p:nvPr/>
        </p:nvCxnSpPr>
        <p:spPr>
          <a:xfrm rot="5400000">
            <a:off x="3562350" y="2686050"/>
            <a:ext cx="609600" cy="1028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86" idx="2"/>
            <a:endCxn id="96" idx="0"/>
          </p:cNvCxnSpPr>
          <p:nvPr/>
        </p:nvCxnSpPr>
        <p:spPr>
          <a:xfrm rot="5400000">
            <a:off x="3790950" y="2457450"/>
            <a:ext cx="609600" cy="1485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3" idx="2"/>
            <a:endCxn id="97" idx="0"/>
          </p:cNvCxnSpPr>
          <p:nvPr/>
        </p:nvCxnSpPr>
        <p:spPr>
          <a:xfrm rot="5400000">
            <a:off x="2647950" y="2686050"/>
            <a:ext cx="609600" cy="1028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84" idx="2"/>
            <a:endCxn id="97" idx="0"/>
          </p:cNvCxnSpPr>
          <p:nvPr/>
        </p:nvCxnSpPr>
        <p:spPr>
          <a:xfrm rot="5400000">
            <a:off x="2876550" y="2457450"/>
            <a:ext cx="609600" cy="1485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85" idx="2"/>
            <a:endCxn id="97" idx="0"/>
          </p:cNvCxnSpPr>
          <p:nvPr/>
        </p:nvCxnSpPr>
        <p:spPr>
          <a:xfrm rot="5400000">
            <a:off x="3105150" y="2228850"/>
            <a:ext cx="609600" cy="19431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86" idx="2"/>
            <a:endCxn id="97" idx="0"/>
          </p:cNvCxnSpPr>
          <p:nvPr/>
        </p:nvCxnSpPr>
        <p:spPr>
          <a:xfrm rot="5400000">
            <a:off x="3333750" y="2000250"/>
            <a:ext cx="609600" cy="24003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733800" y="3810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1,3,5,7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819400" y="3810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2,3,6,7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905000" y="3821668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nit" panose="00000500000000000000" pitchFamily="2" charset="-34"/>
                <a:cs typeface="Kanit" panose="00000500000000000000" pitchFamily="2" charset="-34"/>
              </a:rPr>
              <a:t>4,5,6,7</a:t>
            </a:r>
            <a:endParaRPr lang="th-TH" sz="16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886200" y="4191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0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971800" y="4191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981200" y="4191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400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828800" y="46482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บิทที่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110 = 6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 ผิด</a:t>
            </a:r>
          </a:p>
          <a:p>
            <a:pPr algn="ctr"/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ถ้าได้ </a:t>
            </a:r>
            <a:r>
              <a:rPr lang="en-US" sz="2400" dirty="0">
                <a:latin typeface="Kanit" panose="00000500000000000000" pitchFamily="2" charset="-34"/>
                <a:cs typeface="Kanit" panose="00000500000000000000" pitchFamily="2" charset="-34"/>
              </a:rPr>
              <a:t>000 </a:t>
            </a:r>
            <a:r>
              <a:rPr lang="th-TH" sz="2400" dirty="0">
                <a:latin typeface="Kanit" panose="00000500000000000000" pitchFamily="2" charset="-34"/>
                <a:cs typeface="Kanit" panose="00000500000000000000" pitchFamily="2" charset="-34"/>
              </a:rPr>
              <a:t>คือไม่มีที่ผิด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81522" y="573634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ใส่ </a:t>
            </a:r>
            <a:r>
              <a:rPr lang="en-US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redundant 3 </a:t>
            </a:r>
            <a:r>
              <a:rPr lang="th-TH" sz="20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บิต ต่อข้อมูล 4 บิต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182644" y="4648200"/>
            <a:ext cx="3885156" cy="22860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BA005D-A4AA-3852-EA92-B7ED9AB80D30}"/>
              </a:ext>
            </a:extLst>
          </p:cNvPr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3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Magnetic Tapes </a:t>
            </a:r>
            <a:r>
              <a:rPr lang="th-TH" sz="2400" b="1" dirty="0">
                <a:latin typeface="Kanit" panose="00000500000000000000" pitchFamily="2" charset="-34"/>
                <a:cs typeface="Kanit" panose="00000500000000000000" pitchFamily="2" charset="-34"/>
              </a:rPr>
              <a:t>เป็นแบบ </a:t>
            </a: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sequential access </a:t>
            </a:r>
            <a:r>
              <a:rPr lang="th-TH" sz="2400" b="1" dirty="0">
                <a:latin typeface="Kanit" panose="00000500000000000000" pitchFamily="2" charset="-34"/>
                <a:cs typeface="Kanit" panose="00000500000000000000" pitchFamily="2" charset="-34"/>
              </a:rPr>
              <a:t>จุได้ถึง </a:t>
            </a: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580 TB</a:t>
            </a:r>
            <a:endParaRPr lang="th-TH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th-TH" sz="2400" b="1" dirty="0">
                <a:latin typeface="Kanit" panose="00000500000000000000" pitchFamily="2" charset="-34"/>
                <a:cs typeface="Kanit" panose="00000500000000000000" pitchFamily="2" charset="-34"/>
              </a:rPr>
              <a:t>เหมาะกับ</a:t>
            </a:r>
            <a:r>
              <a:rPr lang="en-US" sz="2400" b="1" dirty="0">
                <a:latin typeface="Kanit" panose="00000500000000000000" pitchFamily="2" charset="-34"/>
                <a:cs typeface="Kanit" panose="00000500000000000000" pitchFamily="2" charset="-34"/>
              </a:rPr>
              <a:t> data backup </a:t>
            </a:r>
            <a:r>
              <a:rPr lang="th-TH" sz="2400" b="1" dirty="0">
                <a:latin typeface="Kanit" panose="00000500000000000000" pitchFamily="2" charset="-34"/>
                <a:cs typeface="Kanit" panose="00000500000000000000" pitchFamily="2" charset="-34"/>
              </a:rPr>
              <a:t>ที่ต้องเก็บข้อมูลไว้เป็นเวลา</a:t>
            </a:r>
            <a:r>
              <a:rPr lang="th-TH" sz="24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นาน</a:t>
            </a:r>
            <a:r>
              <a:rPr lang="th-TH" sz="2400" b="1" dirty="0">
                <a:latin typeface="Kanit" panose="00000500000000000000" pitchFamily="2" charset="-34"/>
                <a:cs typeface="Kanit" panose="00000500000000000000" pitchFamily="2" charset="-34"/>
              </a:rPr>
              <a:t>หลายปี</a:t>
            </a:r>
            <a:endParaRPr lang="en-US" sz="2400" b="1" dirty="0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6581001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Kanit" panose="00000500000000000000" pitchFamily="2" charset="-34"/>
                <a:cs typeface="Kanit" panose="00000500000000000000" pitchFamily="2" charset="-34"/>
              </a:rPr>
              <a:t>https://interestingengineering.com/innovation/new-magnetic-tape-delivers-a-record-580tb-storage-capacity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" y="1371600"/>
            <a:ext cx="8398934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96200" y="3048000"/>
            <a:ext cx="457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340695" cy="243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799" y="4810125"/>
            <a:ext cx="8340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A4335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M.2 = 22 millimeters wide and 60 mm or 80 mm long</a:t>
            </a:r>
            <a:endParaRPr lang="th-TH" dirty="0">
              <a:solidFill>
                <a:srgbClr val="EA4335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0" y="3048000"/>
            <a:ext cx="8334375" cy="1762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1219200"/>
            <a:ext cx="838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3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99" y="304800"/>
            <a:ext cx="851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NVM = controller + flash NAND die semiconductor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14400"/>
            <a:ext cx="8513763" cy="47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9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28905"/>
            <a:ext cx="4267200" cy="2155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nit" panose="00000500000000000000" pitchFamily="2" charset="-34"/>
                <a:cs typeface="Kanit" panose="00000500000000000000" pitchFamily="2" charset="-34"/>
              </a:rPr>
              <a:t>Flash Translation Layer (FTL)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335280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 page = 4KB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 block = 128 pages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เขียนได้แค่ทีละ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และเขียนทับ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เดิมไม่ได้ ต้องลบก่อน แต่ต้องลบทั้ง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</a:t>
            </a:r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ถ้าเขียน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อัปเดต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 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เดิมซ้ำ ๆ จะต้องใช้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ใหม่เสมอ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พอหมด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ก็ต้องขึ้น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ใหม่ ทำให้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หมดไปเร็วมาก จะลบ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invalid 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ก็ไม่ได้ เพราะใน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มี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valid 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ปนอยู่ด้วย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รูปข้างบน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</a:p>
          <a:p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Garbage collector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จะทำงานเป็นระยะ ๆ โดยอ่าน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valid 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จาก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หนึ่งขึ้นมา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แล้วนำไปเก็บไว้ใน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over-provisioning space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เพื่อจะได้ลบ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นั้นได้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ต้องลบทีเดียวทั้ง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block)</a:t>
            </a:r>
          </a:p>
          <a:p>
            <a:endParaRPr lang="th-TH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Wear leveling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เอา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block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ที่โดนลบน้อยครั้งที่สุดมาใช้ก่อน เพื่อให้สึกหรอเท่า ๆ กัน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1840" y="1028905"/>
            <a:ext cx="4124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เลเยอร์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(layer)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ข้างบน เช่น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OS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จะมองเห็นแค่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valid page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เท่านั้น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8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553200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https://www.seagate.com/as/en/tech-insights/ssd-over-provisioning-benefits-master-ti/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Kanit" panose="00000500000000000000" pitchFamily="2" charset="-34"/>
                <a:cs typeface="Kanit" panose="00000500000000000000" pitchFamily="2" charset="-34"/>
              </a:rPr>
              <a:t>SSD Over-Provisioning And Its Benefits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51347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Many people are blissfully unaware that one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gigabyte (GB)</a:t>
            </a:r>
            <a:r>
              <a:rPr lang="en-US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is precisely 1,000,000,000 bytes, and one </a:t>
            </a:r>
            <a:r>
              <a:rPr lang="en-US" sz="1600" i="1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gibibyte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 (</a:t>
            </a:r>
            <a:r>
              <a:rPr lang="en-US" sz="1600" dirty="0" err="1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GiB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is precisely 2^30 = 1,073,741,824 bytes, or about 7.37% more than a GB. Many people are also blissfully unaware that storage is properly measured in gigabytes, whereas memory is properly measured in </a:t>
            </a:r>
            <a:r>
              <a:rPr lang="en-US" sz="1600" dirty="0" err="1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gibibytes</a:t>
            </a:r>
            <a:r>
              <a:rPr lang="en-US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. Even though SSDs are built from NAND flash memory chips, they are marketed as storage devices, and SSD manufacturers reserve the extra 7.37% of memory space as a provision for background activities such as garbage collection.</a:t>
            </a:r>
            <a:r>
              <a:rPr lang="th-TH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In practice, an SSD’s performance begins to </a:t>
            </a:r>
            <a:r>
              <a:rPr lang="en-US" sz="1600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decline after it reaches about 50% full</a:t>
            </a:r>
            <a:r>
              <a:rPr lang="en-US" sz="1600" dirty="0">
                <a:solidFill>
                  <a:srgbClr val="333333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. This is why some manufacturers reduce the amount of capacity available to the user and set it aside as additional over-provisioning.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59671"/>
            <a:ext cx="3560975" cy="3323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575" y="3412287"/>
            <a:ext cx="4543425" cy="876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70574" y="4464770"/>
            <a:ext cx="454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Over-provision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คือ ให้มาเกินที่จะใช้จริง</a:t>
            </a:r>
            <a:b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เวลาซื้อถ้า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user data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เท่ากัน เช่น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100 GB</a:t>
            </a:r>
            <a:b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</a:b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ต้องดู </a:t>
            </a:r>
            <a:r>
              <a:rPr lang="en-US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OP space </a:t>
            </a:r>
            <a:r>
              <a:rPr lang="th-TH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ว่ายี่ห้อไหนให้มากกว่า</a:t>
            </a:r>
            <a:endParaRPr lang="en-US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62000" y="3505200"/>
            <a:ext cx="228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2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</TotalTime>
  <Words>2572</Words>
  <Application>Microsoft Office PowerPoint</Application>
  <PresentationFormat>On-screen Show (4:3)</PresentationFormat>
  <Paragraphs>418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Kanit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ชัชวิทย์ อาภรณ์เทวัญ</dc:creator>
  <cp:lastModifiedBy>ชัชวิทย์ อาภรณ์เทวัญ</cp:lastModifiedBy>
  <cp:revision>954</cp:revision>
  <dcterms:created xsi:type="dcterms:W3CDTF">2006-08-16T00:00:00Z</dcterms:created>
  <dcterms:modified xsi:type="dcterms:W3CDTF">2024-10-31T09:16:47Z</dcterms:modified>
</cp:coreProperties>
</file>