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84" r:id="rId3"/>
    <p:sldId id="287" r:id="rId4"/>
    <p:sldId id="285" r:id="rId5"/>
    <p:sldId id="258" r:id="rId6"/>
    <p:sldId id="257" r:id="rId7"/>
    <p:sldId id="259" r:id="rId8"/>
    <p:sldId id="261" r:id="rId9"/>
    <p:sldId id="289" r:id="rId10"/>
    <p:sldId id="262" r:id="rId11"/>
    <p:sldId id="290" r:id="rId12"/>
    <p:sldId id="291" r:id="rId13"/>
    <p:sldId id="270" r:id="rId14"/>
    <p:sldId id="268" r:id="rId15"/>
    <p:sldId id="272" r:id="rId16"/>
    <p:sldId id="267" r:id="rId17"/>
    <p:sldId id="266" r:id="rId18"/>
    <p:sldId id="265" r:id="rId19"/>
    <p:sldId id="264" r:id="rId20"/>
    <p:sldId id="271" r:id="rId21"/>
    <p:sldId id="281" r:id="rId22"/>
    <p:sldId id="263" r:id="rId23"/>
    <p:sldId id="282" r:id="rId24"/>
    <p:sldId id="275" r:id="rId25"/>
    <p:sldId id="276" r:id="rId26"/>
    <p:sldId id="293" r:id="rId27"/>
    <p:sldId id="295" r:id="rId28"/>
    <p:sldId id="294" r:id="rId29"/>
    <p:sldId id="277" r:id="rId30"/>
    <p:sldId id="278" r:id="rId31"/>
    <p:sldId id="279" r:id="rId32"/>
    <p:sldId id="280" r:id="rId33"/>
    <p:sldId id="296" r:id="rId34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92" autoAdjust="0"/>
    <p:restoredTop sz="94660"/>
  </p:normalViewPr>
  <p:slideViewPr>
    <p:cSldViewPr>
      <p:cViewPr varScale="1">
        <p:scale>
          <a:sx n="75" d="100"/>
          <a:sy n="75" d="100"/>
        </p:scale>
        <p:origin x="1526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672" cy="51105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088" y="0"/>
            <a:ext cx="3076672" cy="51105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7FB1A8-FB00-4529-A92A-0056FD1C383F}" type="datetimeFigureOut">
              <a:rPr lang="th-TH" smtClean="0"/>
              <a:pPr/>
              <a:t>23/10/67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8350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1" y="4861783"/>
            <a:ext cx="5678824" cy="4604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69"/>
            <a:ext cx="3076672" cy="511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088" y="9721869"/>
            <a:ext cx="3076672" cy="511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6050A8-02FE-40A6-99A9-E7960E56398E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82680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6050A8-02FE-40A6-99A9-E7960E56398E}" type="slidenum">
              <a:rPr lang="th-TH" smtClean="0"/>
              <a:pPr/>
              <a:t>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57398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msdn.microsoft.com/en-us/library/windows/desktop/aa366778(v=vs.85).aspx" TargetMode="Externa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52400"/>
            <a:ext cx="868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Virtual Memory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" y="1143000"/>
            <a:ext cx="868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Why?</a:t>
            </a:r>
          </a:p>
          <a:p>
            <a:r>
              <a:rPr lang="en-US" sz="2400" dirty="0"/>
              <a:t>The need of memory more than the available physical memory.</a:t>
            </a:r>
          </a:p>
        </p:txBody>
      </p:sp>
      <p:sp>
        <p:nvSpPr>
          <p:cNvPr id="5" name="Rectangle 4"/>
          <p:cNvSpPr/>
          <p:nvPr/>
        </p:nvSpPr>
        <p:spPr>
          <a:xfrm>
            <a:off x="609600" y="3733800"/>
            <a:ext cx="1143000" cy="838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Process 1</a:t>
            </a:r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00400" y="2438400"/>
            <a:ext cx="1143000" cy="2133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Process 3</a:t>
            </a:r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95800" y="3962400"/>
            <a:ext cx="1143000" cy="609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Process 4</a:t>
            </a:r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05000" y="3505200"/>
            <a:ext cx="1143000" cy="1066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Process 2</a:t>
            </a:r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162800" y="3200400"/>
            <a:ext cx="1143000" cy="1371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Physical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Memory</a:t>
            </a:r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2" name="TextBox 17">
            <a:extLst>
              <a:ext uri="{FF2B5EF4-FFF2-40B4-BE49-F238E27FC236}">
                <a16:creationId xmlns:a16="http://schemas.microsoft.com/office/drawing/2014/main" id="{67D76909-1543-9E81-22DC-A22437138E38}"/>
              </a:ext>
            </a:extLst>
          </p:cNvPr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dirty="0">
                <a:solidFill>
                  <a:srgbClr val="FF0000"/>
                </a:solidFill>
              </a:rPr>
              <a:t>แก้ไขครั้งล่าสุดเมื่อวันที่ </a:t>
            </a:r>
            <a:r>
              <a:rPr lang="en-US">
                <a:solidFill>
                  <a:srgbClr val="FF0000"/>
                </a:solidFill>
              </a:rPr>
              <a:t>23 </a:t>
            </a:r>
            <a:r>
              <a:rPr lang="th-TH" dirty="0">
                <a:solidFill>
                  <a:srgbClr val="FF0000"/>
                </a:solidFill>
              </a:rPr>
              <a:t>ตุลาคม </a:t>
            </a:r>
            <a:r>
              <a:rPr lang="en-US" dirty="0">
                <a:solidFill>
                  <a:srgbClr val="FF0000"/>
                </a:solidFill>
              </a:rPr>
              <a:t>2567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52400"/>
            <a:ext cx="868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Copy-on-Write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08492" y="4953000"/>
            <a:ext cx="2535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Make another copy of page C when a process writes.</a:t>
            </a:r>
            <a:endParaRPr lang="th-TH" sz="1400" b="1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990600"/>
            <a:ext cx="6227493" cy="24948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810000"/>
            <a:ext cx="6227493" cy="291004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608493" y="2286000"/>
            <a:ext cx="2535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After forking. Parent and child</a:t>
            </a:r>
            <a:br>
              <a:rPr lang="en-US" sz="1400" b="1" dirty="0">
                <a:solidFill>
                  <a:srgbClr val="FF0000"/>
                </a:solidFill>
              </a:rPr>
            </a:br>
            <a:r>
              <a:rPr lang="en-US" sz="1400" b="1" dirty="0">
                <a:solidFill>
                  <a:srgbClr val="FF0000"/>
                </a:solidFill>
              </a:rPr>
              <a:t>share the same copy.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52400"/>
            <a:ext cx="868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Need for Page Replacement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066800"/>
            <a:ext cx="7043035" cy="4267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5029200"/>
            <a:ext cx="3705918" cy="1695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5253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04800"/>
            <a:ext cx="6792273" cy="49632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1000" y="5486400"/>
            <a:ext cx="845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en-US" dirty="0">
                <a:solidFill>
                  <a:srgbClr val="FF0000"/>
                </a:solidFill>
              </a:rPr>
              <a:t>OS </a:t>
            </a:r>
            <a:r>
              <a:rPr lang="th-TH" dirty="0">
                <a:solidFill>
                  <a:srgbClr val="FF0000"/>
                </a:solidFill>
              </a:rPr>
              <a:t>เพิ่ม </a:t>
            </a:r>
            <a:r>
              <a:rPr lang="en-US" dirty="0">
                <a:solidFill>
                  <a:srgbClr val="FF0000"/>
                </a:solidFill>
              </a:rPr>
              <a:t>modify bit </a:t>
            </a:r>
            <a:r>
              <a:rPr lang="th-TH" dirty="0">
                <a:solidFill>
                  <a:srgbClr val="FF0000"/>
                </a:solidFill>
              </a:rPr>
              <a:t>หรือ</a:t>
            </a:r>
            <a:r>
              <a:rPr lang="en-US" dirty="0">
                <a:solidFill>
                  <a:srgbClr val="FF0000"/>
                </a:solidFill>
              </a:rPr>
              <a:t> dirty bit </a:t>
            </a:r>
            <a:r>
              <a:rPr lang="th-TH" dirty="0">
                <a:solidFill>
                  <a:srgbClr val="FF0000"/>
                </a:solidFill>
              </a:rPr>
              <a:t>ให้ทุก </a:t>
            </a:r>
            <a:r>
              <a:rPr lang="en-US" dirty="0">
                <a:solidFill>
                  <a:srgbClr val="FF0000"/>
                </a:solidFill>
              </a:rPr>
              <a:t>frame </a:t>
            </a:r>
            <a:r>
              <a:rPr lang="th-TH" dirty="0">
                <a:solidFill>
                  <a:srgbClr val="FF0000"/>
                </a:solidFill>
              </a:rPr>
              <a:t>เพื่อที่ว่าถ้า </a:t>
            </a:r>
            <a:r>
              <a:rPr lang="en-US" dirty="0">
                <a:solidFill>
                  <a:srgbClr val="FF0000"/>
                </a:solidFill>
              </a:rPr>
              <a:t>frame </a:t>
            </a:r>
            <a:r>
              <a:rPr lang="th-TH" dirty="0">
                <a:solidFill>
                  <a:srgbClr val="FF0000"/>
                </a:solidFill>
              </a:rPr>
              <a:t>นั้นยังไม่ถูก </a:t>
            </a:r>
            <a:r>
              <a:rPr lang="en-US" dirty="0">
                <a:solidFill>
                  <a:srgbClr val="FF0000"/>
                </a:solidFill>
              </a:rPr>
              <a:t>write (</a:t>
            </a:r>
            <a:r>
              <a:rPr lang="th-TH" dirty="0">
                <a:solidFill>
                  <a:srgbClr val="FF0000"/>
                </a:solidFill>
              </a:rPr>
              <a:t>ไม่ </a:t>
            </a:r>
            <a:r>
              <a:rPr lang="en-US" dirty="0">
                <a:solidFill>
                  <a:srgbClr val="FF0000"/>
                </a:solidFill>
              </a:rPr>
              <a:t>dirty) </a:t>
            </a:r>
            <a:r>
              <a:rPr lang="th-TH" dirty="0">
                <a:solidFill>
                  <a:srgbClr val="FF0000"/>
                </a:solidFill>
              </a:rPr>
              <a:t>จะได้ไม่ต้องเขียนลง </a:t>
            </a:r>
            <a:r>
              <a:rPr lang="en-US" dirty="0">
                <a:solidFill>
                  <a:srgbClr val="FF0000"/>
                </a:solidFill>
              </a:rPr>
              <a:t>backing store </a:t>
            </a:r>
            <a:r>
              <a:rPr lang="th-TH" dirty="0">
                <a:solidFill>
                  <a:srgbClr val="FF0000"/>
                </a:solidFill>
              </a:rPr>
              <a:t>ในหนังสือบอกว่า </a:t>
            </a:r>
            <a:r>
              <a:rPr lang="en-US" dirty="0">
                <a:solidFill>
                  <a:srgbClr val="FF0000"/>
                </a:solidFill>
              </a:rPr>
              <a:t>dirty bit </a:t>
            </a:r>
            <a:r>
              <a:rPr lang="th-TH" dirty="0">
                <a:solidFill>
                  <a:srgbClr val="FF0000"/>
                </a:solidFill>
              </a:rPr>
              <a:t>อยู่กับฮาร์ดแวร์ เดาว่าน่าจะเป็น </a:t>
            </a:r>
            <a:r>
              <a:rPr lang="en-US" dirty="0">
                <a:solidFill>
                  <a:srgbClr val="FF0000"/>
                </a:solidFill>
              </a:rPr>
              <a:t>memory controller </a:t>
            </a:r>
            <a:r>
              <a:rPr lang="th-TH" dirty="0">
                <a:solidFill>
                  <a:srgbClr val="FF0000"/>
                </a:solidFill>
              </a:rPr>
              <a:t>คือทุกครั้งที่มีการเขียน </a:t>
            </a:r>
            <a:r>
              <a:rPr lang="en-US" dirty="0">
                <a:solidFill>
                  <a:srgbClr val="FF0000"/>
                </a:solidFill>
              </a:rPr>
              <a:t>frame </a:t>
            </a:r>
            <a:r>
              <a:rPr lang="th-TH" dirty="0">
                <a:solidFill>
                  <a:srgbClr val="FF0000"/>
                </a:solidFill>
              </a:rPr>
              <a:t>นั้น ฮาร์ดแวร์</a:t>
            </a:r>
            <a:r>
              <a:rPr lang="th-TH" dirty="0" err="1">
                <a:solidFill>
                  <a:srgbClr val="FF0000"/>
                </a:solidFill>
              </a:rPr>
              <a:t>จะอัปเดต</a:t>
            </a:r>
            <a:r>
              <a:rPr lang="th-TH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dirty bit = 1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201473" y="2209800"/>
            <a:ext cx="2971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>
                <a:solidFill>
                  <a:srgbClr val="FF0000"/>
                </a:solidFill>
              </a:rPr>
              <a:t>ถ้ามี </a:t>
            </a:r>
            <a:r>
              <a:rPr lang="en-US" sz="1600" dirty="0">
                <a:solidFill>
                  <a:srgbClr val="FF0000"/>
                </a:solidFill>
              </a:rPr>
              <a:t>dirty bit </a:t>
            </a:r>
            <a:r>
              <a:rPr lang="th-TH" sz="1600" dirty="0">
                <a:solidFill>
                  <a:srgbClr val="FF0000"/>
                </a:solidFill>
              </a:rPr>
              <a:t>ก็อาจจะลดขั้นตอนนี้ได้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6176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228600"/>
            <a:ext cx="8686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Demand paging requires</a:t>
            </a:r>
          </a:p>
          <a:p>
            <a:r>
              <a:rPr lang="en-US" sz="2800" b="1" dirty="0"/>
              <a:t>	1) frame-allocation algorithm</a:t>
            </a:r>
            <a:br>
              <a:rPr lang="en-US" sz="2800" b="1" dirty="0"/>
            </a:br>
            <a:r>
              <a:rPr lang="en-US" sz="2800" b="1" dirty="0"/>
              <a:t>	2) page-replacement algorithm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38800" y="6858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solidFill>
                  <a:srgbClr val="FF0000"/>
                </a:solidFill>
              </a:rPr>
              <a:t>จะให้กี่ </a:t>
            </a:r>
            <a:r>
              <a:rPr lang="en-US" b="1" dirty="0">
                <a:solidFill>
                  <a:srgbClr val="FF0000"/>
                </a:solidFill>
              </a:rPr>
              <a:t>max. frame per process</a:t>
            </a:r>
            <a:endParaRPr lang="th-TH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43600" y="1154668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page </a:t>
            </a:r>
            <a:r>
              <a:rPr lang="th-TH" b="1" dirty="0">
                <a:solidFill>
                  <a:srgbClr val="FF0000"/>
                </a:solidFill>
              </a:rPr>
              <a:t>ไหนจะเป็น </a:t>
            </a:r>
            <a:r>
              <a:rPr lang="en-US" b="1" dirty="0">
                <a:solidFill>
                  <a:srgbClr val="FF0000"/>
                </a:solidFill>
              </a:rPr>
              <a:t>victim</a:t>
            </a:r>
            <a:endParaRPr lang="th-TH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00400" y="472440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max. frame = 2 </a:t>
            </a:r>
            <a:r>
              <a:rPr lang="th-TH" b="1" dirty="0">
                <a:solidFill>
                  <a:srgbClr val="FF0000"/>
                </a:solidFill>
              </a:rPr>
              <a:t>เกิด </a:t>
            </a:r>
            <a:r>
              <a:rPr lang="en-US" b="1" dirty="0">
                <a:solidFill>
                  <a:srgbClr val="FF0000"/>
                </a:solidFill>
              </a:rPr>
              <a:t>page fault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>max. frame = 3 </a:t>
            </a:r>
            <a:r>
              <a:rPr lang="th-TH" b="1" dirty="0">
                <a:solidFill>
                  <a:srgbClr val="FF0000"/>
                </a:solidFill>
              </a:rPr>
              <a:t>ไม่เกิด</a:t>
            </a:r>
            <a:r>
              <a:rPr lang="en-US" b="1" dirty="0">
                <a:solidFill>
                  <a:srgbClr val="FF0000"/>
                </a:solidFill>
              </a:rPr>
              <a:t> page fault</a:t>
            </a:r>
            <a:endParaRPr lang="th-TH" b="1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1" y="1946196"/>
            <a:ext cx="8686800" cy="249979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352800" y="3845670"/>
            <a:ext cx="2115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rgbClr val="FF0000"/>
                </a:solidFill>
              </a:rPr>
              <a:t>Reference string</a:t>
            </a:r>
            <a:endParaRPr lang="th-TH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52400"/>
            <a:ext cx="868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Page Replacement Algorithms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600" y="1000780"/>
            <a:ext cx="86868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71550" lvl="1" indent="-514350"/>
            <a:r>
              <a:rPr lang="en-US" sz="2800" b="1" dirty="0"/>
              <a:t>1)	FIFO page replacement</a:t>
            </a:r>
          </a:p>
          <a:p>
            <a:pPr marL="1254125" lvl="2"/>
            <a:r>
              <a:rPr lang="en-US" sz="2800" b="1" dirty="0"/>
              <a:t>- </a:t>
            </a:r>
            <a:r>
              <a:rPr lang="en-US" sz="2800" b="1" dirty="0" err="1"/>
              <a:t>Belady’s</a:t>
            </a:r>
            <a:r>
              <a:rPr lang="en-US" sz="2800" b="1" dirty="0"/>
              <a:t> anomaly</a:t>
            </a:r>
          </a:p>
          <a:p>
            <a:pPr marL="971550" lvl="1" indent="-514350"/>
            <a:r>
              <a:rPr lang="en-US" sz="2800" b="1" dirty="0"/>
              <a:t>2)	Optimal page replacement</a:t>
            </a:r>
          </a:p>
          <a:p>
            <a:pPr marL="1254125" lvl="1">
              <a:buFontTx/>
              <a:buChar char="-"/>
            </a:pPr>
            <a:r>
              <a:rPr lang="en-US" sz="2800" b="1" dirty="0"/>
              <a:t> Replace the page that will not be used</a:t>
            </a:r>
          </a:p>
          <a:p>
            <a:pPr marL="1254125" lvl="1"/>
            <a:r>
              <a:rPr lang="en-US" sz="2800" b="1" dirty="0"/>
              <a:t>   for the longest period of time.</a:t>
            </a:r>
          </a:p>
          <a:p>
            <a:pPr marL="1254125" lvl="1"/>
            <a:r>
              <a:rPr lang="en-US" sz="2800" b="1" dirty="0"/>
              <a:t>- Similar to SJF, requiring future knowledge.</a:t>
            </a:r>
          </a:p>
          <a:p>
            <a:pPr marL="971550" lvl="1" indent="-514350"/>
            <a:r>
              <a:rPr lang="en-US" sz="2800" b="1" dirty="0"/>
              <a:t>3)	Least-recently-used (LRU) page replacement</a:t>
            </a:r>
          </a:p>
          <a:p>
            <a:pPr marL="1254125" lvl="1">
              <a:buFontTx/>
              <a:buChar char="-"/>
            </a:pPr>
            <a:r>
              <a:rPr lang="en-US" sz="2800" b="1" dirty="0"/>
              <a:t> Counter, </a:t>
            </a:r>
            <a:r>
              <a:rPr lang="en-US" sz="2400" b="1" dirty="0"/>
              <a:t>equip a counter for each entry in page table</a:t>
            </a:r>
            <a:endParaRPr lang="en-US" sz="2800" b="1" dirty="0"/>
          </a:p>
          <a:p>
            <a:pPr marL="1254125" lvl="1">
              <a:buFontTx/>
              <a:buChar char="-"/>
            </a:pPr>
            <a:r>
              <a:rPr lang="en-US" sz="2800" b="1" dirty="0"/>
              <a:t> Stack, </a:t>
            </a:r>
            <a:r>
              <a:rPr lang="en-US" sz="2400" b="1" dirty="0"/>
              <a:t>move the referenced page to TOS</a:t>
            </a:r>
            <a:endParaRPr lang="en-US" sz="2800" b="1" dirty="0"/>
          </a:p>
          <a:p>
            <a:pPr marL="971550" lvl="1" indent="-514350">
              <a:buAutoNum type="arabicParenR" startAt="4"/>
            </a:pPr>
            <a:r>
              <a:rPr lang="en-US" sz="2800" b="1" dirty="0"/>
              <a:t>LRU-approximation page replacement</a:t>
            </a:r>
          </a:p>
          <a:p>
            <a:pPr marL="1254125" lvl="2">
              <a:buFontTx/>
              <a:buChar char="-"/>
            </a:pPr>
            <a:r>
              <a:rPr lang="en-US" sz="2800" b="1" dirty="0"/>
              <a:t> Additional-reference-bits algorithm</a:t>
            </a:r>
          </a:p>
          <a:p>
            <a:pPr marL="1254125" lvl="2">
              <a:buFontTx/>
              <a:buChar char="-"/>
            </a:pPr>
            <a:r>
              <a:rPr lang="en-US" sz="2800" b="1" dirty="0"/>
              <a:t> Second-chance algorithm</a:t>
            </a:r>
          </a:p>
          <a:p>
            <a:pPr marL="1254125" lvl="2">
              <a:buFontTx/>
              <a:buChar char="-"/>
            </a:pPr>
            <a:r>
              <a:rPr lang="en-US" sz="2800" b="1" dirty="0"/>
              <a:t> Enhanced second-chance algorithm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851118"/>
            <a:ext cx="86868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71550" lvl="1" indent="-514350"/>
            <a:r>
              <a:rPr lang="en-US" sz="2800" b="1" dirty="0"/>
              <a:t>5)	Counting-based page replacement</a:t>
            </a:r>
          </a:p>
          <a:p>
            <a:pPr marL="1254125" lvl="2">
              <a:buFontTx/>
              <a:buChar char="-"/>
            </a:pPr>
            <a:r>
              <a:rPr lang="en-US" sz="2800" b="1" dirty="0"/>
              <a:t> Least </a:t>
            </a:r>
            <a:r>
              <a:rPr lang="en-US" sz="2800" b="1" u="sng" dirty="0"/>
              <a:t>frequently</a:t>
            </a:r>
            <a:r>
              <a:rPr lang="en-US" sz="2800" b="1" dirty="0"/>
              <a:t> used (LFU) </a:t>
            </a:r>
            <a:r>
              <a:rPr lang="en-US" b="1" dirty="0"/>
              <a:t>page-replacement algorithm</a:t>
            </a:r>
            <a:endParaRPr lang="en-US" sz="2800" b="1" dirty="0"/>
          </a:p>
          <a:p>
            <a:pPr marL="1254125" lvl="2">
              <a:buFontTx/>
              <a:buChar char="-"/>
            </a:pPr>
            <a:r>
              <a:rPr lang="en-US" sz="2800" b="1" dirty="0"/>
              <a:t> Most </a:t>
            </a:r>
            <a:r>
              <a:rPr lang="en-US" sz="2800" b="1" u="sng" dirty="0"/>
              <a:t>frequently </a:t>
            </a:r>
            <a:r>
              <a:rPr lang="en-US" sz="2800" b="1" dirty="0"/>
              <a:t>used (MFU) </a:t>
            </a:r>
            <a:r>
              <a:rPr lang="en-US" b="1" dirty="0"/>
              <a:t>page-replacement algorithm</a:t>
            </a:r>
            <a:endParaRPr lang="en-US" sz="2800" b="1" dirty="0"/>
          </a:p>
          <a:p>
            <a:pPr marL="971550" lvl="1" indent="-514350">
              <a:buAutoNum type="arabicParenR" startAt="6"/>
            </a:pPr>
            <a:r>
              <a:rPr lang="en-US" sz="2800" b="1" dirty="0"/>
              <a:t>Page-buffering algorithms (</a:t>
            </a:r>
            <a:r>
              <a:rPr lang="th-TH" sz="2800" b="1" dirty="0"/>
              <a:t>เป็นเทคนิคเสริม</a:t>
            </a:r>
            <a:r>
              <a:rPr lang="en-US" sz="2800" b="1" dirty="0"/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152400"/>
            <a:ext cx="868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Page Replacement Algorithms (cont.)</a:t>
            </a:r>
          </a:p>
        </p:txBody>
      </p:sp>
      <p:sp>
        <p:nvSpPr>
          <p:cNvPr id="6" name="Oval 5"/>
          <p:cNvSpPr/>
          <p:nvPr/>
        </p:nvSpPr>
        <p:spPr>
          <a:xfrm>
            <a:off x="457200" y="3200400"/>
            <a:ext cx="2438400" cy="2667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0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5867400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A process</a:t>
            </a:r>
          </a:p>
          <a:p>
            <a:pPr algn="ctr"/>
            <a:r>
              <a:rPr lang="en-US" sz="2400" b="1" dirty="0"/>
              <a:t>Max. frame = 3</a:t>
            </a:r>
            <a:endParaRPr lang="th-TH" sz="2400" b="1" dirty="0"/>
          </a:p>
        </p:txBody>
      </p:sp>
      <p:sp>
        <p:nvSpPr>
          <p:cNvPr id="8" name="Oval 7"/>
          <p:cNvSpPr/>
          <p:nvPr/>
        </p:nvSpPr>
        <p:spPr>
          <a:xfrm>
            <a:off x="3200400" y="3200400"/>
            <a:ext cx="2438400" cy="2667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000" b="1" dirty="0">
              <a:solidFill>
                <a:srgbClr val="FF0000"/>
              </a:solidFill>
            </a:endParaRPr>
          </a:p>
        </p:txBody>
      </p:sp>
      <p:sp>
        <p:nvSpPr>
          <p:cNvPr id="10" name="Can 9"/>
          <p:cNvSpPr/>
          <p:nvPr/>
        </p:nvSpPr>
        <p:spPr>
          <a:xfrm>
            <a:off x="6019800" y="3200400"/>
            <a:ext cx="2743200" cy="2677180"/>
          </a:xfrm>
          <a:prstGeom prst="ca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24200" y="5867400"/>
            <a:ext cx="259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Pool of</a:t>
            </a:r>
            <a:br>
              <a:rPr lang="en-US" sz="2400" b="1" dirty="0"/>
            </a:br>
            <a:r>
              <a:rPr lang="en-US" sz="2400" b="1" dirty="0"/>
              <a:t>free frames</a:t>
            </a:r>
            <a:endParaRPr lang="th-TH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477000" y="5896451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Backing store</a:t>
            </a:r>
            <a:endParaRPr lang="th-TH" sz="2400" b="1" dirty="0"/>
          </a:p>
        </p:txBody>
      </p:sp>
      <p:sp>
        <p:nvSpPr>
          <p:cNvPr id="13" name="Rectangle 12"/>
          <p:cNvSpPr/>
          <p:nvPr/>
        </p:nvSpPr>
        <p:spPr>
          <a:xfrm>
            <a:off x="914400" y="3810000"/>
            <a:ext cx="11430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frame</a:t>
            </a:r>
            <a:endParaRPr lang="th-TH" sz="24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143000" y="4419600"/>
            <a:ext cx="11430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frame</a:t>
            </a:r>
            <a:endParaRPr lang="th-TH" sz="24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90600" y="5029200"/>
            <a:ext cx="11430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frame</a:t>
            </a:r>
            <a:endParaRPr lang="th-TH" sz="24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886200" y="3429000"/>
            <a:ext cx="11430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frame</a:t>
            </a:r>
            <a:endParaRPr lang="th-TH" sz="24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343400" y="3886200"/>
            <a:ext cx="11430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frame</a:t>
            </a:r>
            <a:endParaRPr lang="th-TH" sz="24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352800" y="4343400"/>
            <a:ext cx="11430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frame</a:t>
            </a:r>
            <a:endParaRPr lang="th-TH" sz="2400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810000" y="5257800"/>
            <a:ext cx="11430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frame</a:t>
            </a:r>
            <a:endParaRPr lang="th-TH" sz="2400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191000" y="4800600"/>
            <a:ext cx="11430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frame</a:t>
            </a:r>
            <a:endParaRPr lang="th-TH" sz="2400" dirty="0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641600" y="3415784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Step 1</a:t>
            </a:r>
            <a:endParaRPr lang="th-TH" b="1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743200" y="5562600"/>
            <a:ext cx="91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Step 2</a:t>
            </a:r>
            <a:endParaRPr lang="th-TH" b="1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096000" y="4038600"/>
            <a:ext cx="251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Delay writing out or</a:t>
            </a:r>
          </a:p>
          <a:p>
            <a:r>
              <a:rPr lang="en-US" dirty="0"/>
              <a:t>do it when CPU is idle.</a:t>
            </a:r>
          </a:p>
          <a:p>
            <a:endParaRPr lang="en-US" dirty="0"/>
          </a:p>
          <a:p>
            <a:r>
              <a:rPr lang="en-US" dirty="0"/>
              <a:t>Increase response time.</a:t>
            </a:r>
            <a:endParaRPr lang="th-TH" dirty="0"/>
          </a:p>
        </p:txBody>
      </p:sp>
      <p:sp>
        <p:nvSpPr>
          <p:cNvPr id="23" name="TextBox 22"/>
          <p:cNvSpPr txBox="1"/>
          <p:nvPr/>
        </p:nvSpPr>
        <p:spPr>
          <a:xfrm>
            <a:off x="6573611" y="948154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frequently ≠ recently</a:t>
            </a:r>
            <a:endParaRPr lang="th-TH" b="1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81000" y="2630269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Page fault, not choose a victim, borrow a frame</a:t>
            </a:r>
            <a:endParaRPr lang="th-TH" dirty="0"/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2400300" y="3676650"/>
            <a:ext cx="1371600" cy="419100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2514600" y="4972050"/>
            <a:ext cx="4724400" cy="666750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66725" y="1706999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400" b="1" dirty="0">
                <a:solidFill>
                  <a:srgbClr val="FF0000"/>
                </a:solidFill>
              </a:rPr>
              <a:t>ถูกใช้บ่อย</a:t>
            </a:r>
            <a:br>
              <a:rPr lang="th-TH" sz="1400" b="1" dirty="0">
                <a:solidFill>
                  <a:srgbClr val="FF0000"/>
                </a:solidFill>
              </a:rPr>
            </a:br>
            <a:r>
              <a:rPr lang="th-TH" sz="1400" b="1" dirty="0">
                <a:solidFill>
                  <a:srgbClr val="FF0000"/>
                </a:solidFill>
              </a:rPr>
              <a:t>แสดงว่าเก่าแล้ว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148767"/>
            <a:ext cx="8573688" cy="29660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28800" y="1752600"/>
            <a:ext cx="2667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>
                <a:solidFill>
                  <a:srgbClr val="FF0000"/>
                </a:solidFill>
              </a:rPr>
              <a:t>เลือก </a:t>
            </a:r>
            <a:r>
              <a:rPr lang="en-US" sz="1600" dirty="0">
                <a:solidFill>
                  <a:srgbClr val="FF0000"/>
                </a:solidFill>
              </a:rPr>
              <a:t>7 </a:t>
            </a:r>
            <a:r>
              <a:rPr lang="th-TH" sz="1600" dirty="0">
                <a:solidFill>
                  <a:srgbClr val="FF0000"/>
                </a:solidFill>
              </a:rPr>
              <a:t>เป็น </a:t>
            </a:r>
            <a:r>
              <a:rPr lang="en-US" sz="1600" dirty="0">
                <a:solidFill>
                  <a:srgbClr val="FF0000"/>
                </a:solidFill>
              </a:rPr>
              <a:t>victim </a:t>
            </a:r>
            <a:r>
              <a:rPr lang="th-TH" sz="1600" dirty="0">
                <a:solidFill>
                  <a:srgbClr val="FF0000"/>
                </a:solidFill>
              </a:rPr>
              <a:t>เพราะเป็น </a:t>
            </a:r>
            <a:r>
              <a:rPr lang="en-US" sz="1600" dirty="0">
                <a:solidFill>
                  <a:srgbClr val="FF0000"/>
                </a:solidFill>
              </a:rPr>
              <a:t>first-in</a:t>
            </a:r>
          </a:p>
        </p:txBody>
      </p:sp>
      <p:cxnSp>
        <p:nvCxnSpPr>
          <p:cNvPr id="5" name="Straight Arrow Connector 4"/>
          <p:cNvCxnSpPr>
            <a:stCxn id="3" idx="1"/>
          </p:cNvCxnSpPr>
          <p:nvPr/>
        </p:nvCxnSpPr>
        <p:spPr>
          <a:xfrm flipH="1">
            <a:off x="1600200" y="1921877"/>
            <a:ext cx="228600" cy="364123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783" y="313890"/>
            <a:ext cx="8840434" cy="623021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876800" y="1600200"/>
            <a:ext cx="304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Belady’s</a:t>
            </a:r>
            <a:r>
              <a:rPr lang="en-US" b="1" dirty="0">
                <a:solidFill>
                  <a:srgbClr val="FF0000"/>
                </a:solidFill>
              </a:rPr>
              <a:t> anomaly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>(undesired characteristics)</a:t>
            </a:r>
            <a:endParaRPr lang="th-TH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5638800" y="2286000"/>
            <a:ext cx="304800" cy="2286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143000"/>
            <a:ext cx="8354155" cy="296732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09800" y="1828800"/>
            <a:ext cx="411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>
                <a:solidFill>
                  <a:srgbClr val="FF0000"/>
                </a:solidFill>
              </a:rPr>
              <a:t>เลือก </a:t>
            </a:r>
            <a:r>
              <a:rPr lang="en-US" sz="1600" dirty="0">
                <a:solidFill>
                  <a:srgbClr val="FF0000"/>
                </a:solidFill>
              </a:rPr>
              <a:t>7 </a:t>
            </a:r>
            <a:r>
              <a:rPr lang="th-TH" sz="1600" dirty="0">
                <a:solidFill>
                  <a:srgbClr val="FF0000"/>
                </a:solidFill>
              </a:rPr>
              <a:t>เป็น </a:t>
            </a:r>
            <a:r>
              <a:rPr lang="en-US" sz="1600" dirty="0">
                <a:solidFill>
                  <a:srgbClr val="FF0000"/>
                </a:solidFill>
              </a:rPr>
              <a:t>victim </a:t>
            </a:r>
            <a:r>
              <a:rPr lang="th-TH" sz="1600" dirty="0">
                <a:solidFill>
                  <a:srgbClr val="FF0000"/>
                </a:solidFill>
              </a:rPr>
              <a:t>เพราะ </a:t>
            </a:r>
            <a:r>
              <a:rPr lang="en-US" sz="1600" dirty="0">
                <a:solidFill>
                  <a:srgbClr val="FF0000"/>
                </a:solidFill>
              </a:rPr>
              <a:t>optimal (</a:t>
            </a:r>
            <a:r>
              <a:rPr lang="th-TH" sz="1600" dirty="0">
                <a:solidFill>
                  <a:srgbClr val="FF0000"/>
                </a:solidFill>
              </a:rPr>
              <a:t>อีกนานกว่าจะใช้ </a:t>
            </a:r>
            <a:r>
              <a:rPr lang="en-US" sz="1600" dirty="0">
                <a:solidFill>
                  <a:srgbClr val="FF0000"/>
                </a:solidFill>
              </a:rPr>
              <a:t>7 </a:t>
            </a:r>
            <a:r>
              <a:rPr lang="th-TH" sz="1600" dirty="0">
                <a:solidFill>
                  <a:srgbClr val="FF0000"/>
                </a:solidFill>
              </a:rPr>
              <a:t>อีกครั้ง</a:t>
            </a:r>
            <a:r>
              <a:rPr lang="en-US" sz="1600" dirty="0">
                <a:solidFill>
                  <a:srgbClr val="FF0000"/>
                </a:solidFill>
              </a:rPr>
              <a:t>)</a:t>
            </a:r>
          </a:p>
        </p:txBody>
      </p:sp>
      <p:cxnSp>
        <p:nvCxnSpPr>
          <p:cNvPr id="4" name="Straight Arrow Connector 3"/>
          <p:cNvCxnSpPr>
            <a:stCxn id="3" idx="1"/>
          </p:cNvCxnSpPr>
          <p:nvPr/>
        </p:nvCxnSpPr>
        <p:spPr>
          <a:xfrm flipH="1">
            <a:off x="1981200" y="1998077"/>
            <a:ext cx="228600" cy="211723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143000"/>
            <a:ext cx="8354155" cy="29498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0" y="4800600"/>
            <a:ext cx="609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1. </a:t>
            </a:r>
            <a:r>
              <a:rPr lang="th-TH" dirty="0">
                <a:solidFill>
                  <a:srgbClr val="FF0000"/>
                </a:solidFill>
              </a:rPr>
              <a:t>ติด </a:t>
            </a:r>
            <a:r>
              <a:rPr lang="en-US" dirty="0">
                <a:solidFill>
                  <a:srgbClr val="FF0000"/>
                </a:solidFill>
              </a:rPr>
              <a:t>counter </a:t>
            </a:r>
            <a:r>
              <a:rPr lang="th-TH" dirty="0">
                <a:solidFill>
                  <a:srgbClr val="FF0000"/>
                </a:solidFill>
              </a:rPr>
              <a:t>ไว้กับทุก </a:t>
            </a:r>
            <a:r>
              <a:rPr lang="en-US" dirty="0">
                <a:solidFill>
                  <a:srgbClr val="FF0000"/>
                </a:solidFill>
              </a:rPr>
              <a:t>frame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2. counter </a:t>
            </a:r>
            <a:r>
              <a:rPr lang="th-TH" dirty="0">
                <a:solidFill>
                  <a:srgbClr val="FF0000"/>
                </a:solidFill>
              </a:rPr>
              <a:t>จะมีค่าเพิ่มขึ้นตามเวลา</a:t>
            </a:r>
            <a:br>
              <a:rPr lang="th-TH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3. counter </a:t>
            </a:r>
            <a:r>
              <a:rPr lang="th-TH" dirty="0">
                <a:solidFill>
                  <a:srgbClr val="FF0000"/>
                </a:solidFill>
              </a:rPr>
              <a:t>จะถูก </a:t>
            </a:r>
            <a:r>
              <a:rPr lang="en-US" dirty="0">
                <a:solidFill>
                  <a:srgbClr val="FF0000"/>
                </a:solidFill>
              </a:rPr>
              <a:t>reset </a:t>
            </a:r>
            <a:r>
              <a:rPr lang="th-TH" dirty="0">
                <a:solidFill>
                  <a:srgbClr val="FF0000"/>
                </a:solidFill>
              </a:rPr>
              <a:t>ให้มีค่าเท่ากับ </a:t>
            </a:r>
            <a:r>
              <a:rPr lang="en-US" dirty="0">
                <a:solidFill>
                  <a:srgbClr val="FF0000"/>
                </a:solidFill>
              </a:rPr>
              <a:t>0 </a:t>
            </a:r>
            <a:r>
              <a:rPr lang="th-TH" dirty="0">
                <a:solidFill>
                  <a:srgbClr val="FF0000"/>
                </a:solidFill>
              </a:rPr>
              <a:t>เมื่อมีการใช้ </a:t>
            </a:r>
            <a:r>
              <a:rPr lang="en-US" dirty="0">
                <a:solidFill>
                  <a:srgbClr val="FF0000"/>
                </a:solidFill>
              </a:rPr>
              <a:t>frame </a:t>
            </a:r>
            <a:r>
              <a:rPr lang="th-TH" dirty="0">
                <a:solidFill>
                  <a:srgbClr val="FF0000"/>
                </a:solidFill>
              </a:rPr>
              <a:t>นั้น</a:t>
            </a:r>
          </a:p>
          <a:p>
            <a:r>
              <a:rPr lang="en-US" dirty="0">
                <a:solidFill>
                  <a:srgbClr val="FF0000"/>
                </a:solidFill>
              </a:rPr>
              <a:t>4. LRU </a:t>
            </a:r>
            <a:r>
              <a:rPr lang="th-TH" dirty="0">
                <a:solidFill>
                  <a:srgbClr val="FF0000"/>
                </a:solidFill>
              </a:rPr>
              <a:t>คือเลือก </a:t>
            </a:r>
            <a:r>
              <a:rPr lang="en-US" dirty="0">
                <a:solidFill>
                  <a:srgbClr val="FF0000"/>
                </a:solidFill>
              </a:rPr>
              <a:t>frame </a:t>
            </a:r>
            <a:r>
              <a:rPr lang="th-TH" dirty="0">
                <a:solidFill>
                  <a:srgbClr val="FF0000"/>
                </a:solidFill>
              </a:rPr>
              <a:t>ที่ </a:t>
            </a:r>
            <a:r>
              <a:rPr lang="en-US" dirty="0">
                <a:solidFill>
                  <a:srgbClr val="FF0000"/>
                </a:solidFill>
              </a:rPr>
              <a:t>counter </a:t>
            </a:r>
            <a:r>
              <a:rPr lang="th-TH" dirty="0">
                <a:solidFill>
                  <a:srgbClr val="FF0000"/>
                </a:solidFill>
              </a:rPr>
              <a:t>มีค่ามากที่สุด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09800" y="1752600"/>
            <a:ext cx="411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>
                <a:solidFill>
                  <a:srgbClr val="FF0000"/>
                </a:solidFill>
              </a:rPr>
              <a:t>เลือก </a:t>
            </a:r>
            <a:r>
              <a:rPr lang="en-US" sz="1600" dirty="0">
                <a:solidFill>
                  <a:srgbClr val="FF0000"/>
                </a:solidFill>
              </a:rPr>
              <a:t>7 </a:t>
            </a:r>
            <a:r>
              <a:rPr lang="th-TH" sz="1600" dirty="0">
                <a:solidFill>
                  <a:srgbClr val="FF0000"/>
                </a:solidFill>
              </a:rPr>
              <a:t>เป็น </a:t>
            </a:r>
            <a:r>
              <a:rPr lang="en-US" sz="1600" dirty="0">
                <a:solidFill>
                  <a:srgbClr val="FF0000"/>
                </a:solidFill>
              </a:rPr>
              <a:t>victim </a:t>
            </a:r>
            <a:r>
              <a:rPr lang="th-TH" sz="1600" dirty="0">
                <a:solidFill>
                  <a:srgbClr val="FF0000"/>
                </a:solidFill>
              </a:rPr>
              <a:t>เพราะเป็น </a:t>
            </a:r>
            <a:r>
              <a:rPr lang="en-US" sz="1600" dirty="0">
                <a:solidFill>
                  <a:srgbClr val="FF0000"/>
                </a:solidFill>
              </a:rPr>
              <a:t>least recently used</a:t>
            </a:r>
          </a:p>
        </p:txBody>
      </p:sp>
      <p:cxnSp>
        <p:nvCxnSpPr>
          <p:cNvPr id="6" name="Straight Arrow Connector 5"/>
          <p:cNvCxnSpPr>
            <a:stCxn id="5" idx="1"/>
          </p:cNvCxnSpPr>
          <p:nvPr/>
        </p:nvCxnSpPr>
        <p:spPr>
          <a:xfrm flipH="1">
            <a:off x="1981200" y="1921877"/>
            <a:ext cx="228600" cy="211723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962400" y="4112567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solidFill>
                  <a:srgbClr val="FF0000"/>
                </a:solidFill>
              </a:rPr>
              <a:t>เหมือนเลือกเสื้อผ้าตัวเก่าทิ้ง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7924800" cy="2443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667000"/>
            <a:ext cx="8001000" cy="3727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662178" y="6391727"/>
            <a:ext cx="54818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Memory Limits for Windows Releases</a:t>
            </a:r>
            <a:br>
              <a:rPr lang="en-US" sz="1200" dirty="0"/>
            </a:br>
            <a:r>
              <a:rPr lang="en-US" sz="1200" dirty="0">
                <a:hlinkClick r:id="rId5"/>
              </a:rPr>
              <a:t>http://msdn.microsoft.com/en-us/library/windows/desktop/aa366778(v=vs.85).aspx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0814713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573" y="694943"/>
            <a:ext cx="8630854" cy="5468113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V="1">
            <a:off x="2895600" y="2209800"/>
            <a:ext cx="1828800" cy="15240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 rot="19204709">
            <a:off x="2578648" y="2281011"/>
            <a:ext cx="24627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Move to TOS</a:t>
            </a:r>
          </a:p>
          <a:p>
            <a:r>
              <a:rPr lang="th-TH" sz="1600" dirty="0">
                <a:solidFill>
                  <a:srgbClr val="FF0000"/>
                </a:solidFill>
              </a:rPr>
              <a:t>หรือถ้าไม่มีอยู่ใน </a:t>
            </a:r>
            <a:r>
              <a:rPr lang="en-US" sz="1600" dirty="0">
                <a:solidFill>
                  <a:srgbClr val="FF0000"/>
                </a:solidFill>
              </a:rPr>
              <a:t>stack </a:t>
            </a:r>
            <a:r>
              <a:rPr lang="th-TH" sz="1600" dirty="0">
                <a:solidFill>
                  <a:srgbClr val="FF0000"/>
                </a:solidFill>
              </a:rPr>
              <a:t>ก็ </a:t>
            </a:r>
            <a:r>
              <a:rPr lang="en-US" sz="1600" dirty="0">
                <a:solidFill>
                  <a:srgbClr val="FF0000"/>
                </a:solidFill>
              </a:rPr>
              <a:t>push </a:t>
            </a:r>
            <a:r>
              <a:rPr lang="th-TH" sz="1600" dirty="0">
                <a:solidFill>
                  <a:srgbClr val="FF0000"/>
                </a:solidFill>
              </a:rPr>
              <a:t>เลย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38800" y="4038600"/>
            <a:ext cx="289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>
                <a:solidFill>
                  <a:srgbClr val="FF0000"/>
                </a:solidFill>
              </a:rPr>
              <a:t>ตัวที่อยู่ล่างสุดเป็น </a:t>
            </a:r>
            <a:r>
              <a:rPr lang="en-US" sz="2000" b="1" dirty="0">
                <a:solidFill>
                  <a:srgbClr val="FF0000"/>
                </a:solidFill>
              </a:rPr>
              <a:t>victim </a:t>
            </a:r>
            <a:r>
              <a:rPr lang="th-TH" sz="2000" b="1" dirty="0">
                <a:solidFill>
                  <a:srgbClr val="FF0000"/>
                </a:solidFill>
              </a:rPr>
              <a:t>เสมอ</a:t>
            </a:r>
            <a:br>
              <a:rPr lang="th-TH" dirty="0">
                <a:solidFill>
                  <a:srgbClr val="FF0000"/>
                </a:solidFill>
              </a:rPr>
            </a:br>
            <a:r>
              <a:rPr lang="th-TH" dirty="0">
                <a:solidFill>
                  <a:srgbClr val="FF0000"/>
                </a:solidFill>
              </a:rPr>
              <a:t>ถ้าใช้ </a:t>
            </a:r>
            <a:r>
              <a:rPr lang="en-US" dirty="0">
                <a:solidFill>
                  <a:srgbClr val="FF0000"/>
                </a:solidFill>
              </a:rPr>
              <a:t>page </a:t>
            </a:r>
            <a:r>
              <a:rPr lang="th-TH" dirty="0">
                <a:solidFill>
                  <a:srgbClr val="FF0000"/>
                </a:solidFill>
              </a:rPr>
              <a:t>ใดใน </a:t>
            </a:r>
            <a:r>
              <a:rPr lang="en-US" dirty="0">
                <a:solidFill>
                  <a:srgbClr val="FF0000"/>
                </a:solidFill>
              </a:rPr>
              <a:t>stack </a:t>
            </a:r>
            <a:r>
              <a:rPr lang="th-TH" dirty="0">
                <a:solidFill>
                  <a:srgbClr val="FF0000"/>
                </a:solidFill>
              </a:rPr>
              <a:t>ให้ </a:t>
            </a:r>
            <a:r>
              <a:rPr lang="en-US" dirty="0">
                <a:solidFill>
                  <a:srgbClr val="FF0000"/>
                </a:solidFill>
              </a:rPr>
              <a:t>pop</a:t>
            </a:r>
          </a:p>
          <a:p>
            <a:r>
              <a:rPr lang="th-TH" dirty="0">
                <a:solidFill>
                  <a:srgbClr val="FF0000"/>
                </a:solidFill>
              </a:rPr>
              <a:t>แล้ว </a:t>
            </a:r>
            <a:r>
              <a:rPr lang="en-US" dirty="0">
                <a:solidFill>
                  <a:srgbClr val="FF0000"/>
                </a:solidFill>
              </a:rPr>
              <a:t>push </a:t>
            </a:r>
            <a:r>
              <a:rPr lang="th-TH" dirty="0">
                <a:solidFill>
                  <a:srgbClr val="FF0000"/>
                </a:solidFill>
              </a:rPr>
              <a:t>กลับไปคืน 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th-TH" dirty="0">
                <a:solidFill>
                  <a:srgbClr val="FF0000"/>
                </a:solidFill>
              </a:rPr>
              <a:t>ย้ายไปไว้บนสุด</a:t>
            </a:r>
            <a:r>
              <a:rPr lang="en-US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62200" y="6163056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solidFill>
                  <a:srgbClr val="FF0000"/>
                </a:solidFill>
              </a:rPr>
              <a:t>เหมือนตู้เสื้อผ้า ชุดเก่าอยู่ล่างชุด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248400" y="2283261"/>
            <a:ext cx="609600" cy="381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LSB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152400"/>
            <a:ext cx="868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Additional-reference-bits algorithm</a:t>
            </a:r>
            <a:endParaRPr lang="en-US" sz="4000" dirty="0"/>
          </a:p>
        </p:txBody>
      </p:sp>
      <p:sp>
        <p:nvSpPr>
          <p:cNvPr id="6" name="Rectangle 5"/>
          <p:cNvSpPr/>
          <p:nvPr/>
        </p:nvSpPr>
        <p:spPr>
          <a:xfrm>
            <a:off x="2590800" y="1902261"/>
            <a:ext cx="4572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124200" y="1902261"/>
            <a:ext cx="4572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657600" y="1902261"/>
            <a:ext cx="4572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191000" y="1902261"/>
            <a:ext cx="4572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724400" y="1902261"/>
            <a:ext cx="4572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257800" y="1902261"/>
            <a:ext cx="4572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791200" y="1902261"/>
            <a:ext cx="4572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324600" y="1902261"/>
            <a:ext cx="4572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438400" y="2283261"/>
            <a:ext cx="685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MSB</a:t>
            </a:r>
            <a:endParaRPr lang="en-US" dirty="0"/>
          </a:p>
        </p:txBody>
      </p:sp>
      <p:sp>
        <p:nvSpPr>
          <p:cNvPr id="18" name="Freeform 17"/>
          <p:cNvSpPr/>
          <p:nvPr/>
        </p:nvSpPr>
        <p:spPr>
          <a:xfrm>
            <a:off x="2743200" y="1599919"/>
            <a:ext cx="560439" cy="194187"/>
          </a:xfrm>
          <a:custGeom>
            <a:avLst/>
            <a:gdLst>
              <a:gd name="connsiteX0" fmla="*/ 0 w 560439"/>
              <a:gd name="connsiteY0" fmla="*/ 194187 h 194187"/>
              <a:gd name="connsiteX1" fmla="*/ 280220 w 560439"/>
              <a:gd name="connsiteY1" fmla="*/ 2458 h 194187"/>
              <a:gd name="connsiteX2" fmla="*/ 560439 w 560439"/>
              <a:gd name="connsiteY2" fmla="*/ 179439 h 194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0439" h="194187">
                <a:moveTo>
                  <a:pt x="0" y="194187"/>
                </a:moveTo>
                <a:cubicBezTo>
                  <a:pt x="93407" y="99551"/>
                  <a:pt x="186814" y="4916"/>
                  <a:pt x="280220" y="2458"/>
                </a:cubicBezTo>
                <a:cubicBezTo>
                  <a:pt x="373626" y="0"/>
                  <a:pt x="467032" y="89719"/>
                  <a:pt x="560439" y="179439"/>
                </a:cubicBezTo>
              </a:path>
            </a:pathLst>
          </a:cu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3276600" y="1597461"/>
            <a:ext cx="560439" cy="194187"/>
          </a:xfrm>
          <a:custGeom>
            <a:avLst/>
            <a:gdLst>
              <a:gd name="connsiteX0" fmla="*/ 0 w 560439"/>
              <a:gd name="connsiteY0" fmla="*/ 194187 h 194187"/>
              <a:gd name="connsiteX1" fmla="*/ 280220 w 560439"/>
              <a:gd name="connsiteY1" fmla="*/ 2458 h 194187"/>
              <a:gd name="connsiteX2" fmla="*/ 560439 w 560439"/>
              <a:gd name="connsiteY2" fmla="*/ 179439 h 194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0439" h="194187">
                <a:moveTo>
                  <a:pt x="0" y="194187"/>
                </a:moveTo>
                <a:cubicBezTo>
                  <a:pt x="93407" y="99551"/>
                  <a:pt x="186814" y="4916"/>
                  <a:pt x="280220" y="2458"/>
                </a:cubicBezTo>
                <a:cubicBezTo>
                  <a:pt x="373626" y="0"/>
                  <a:pt x="467032" y="89719"/>
                  <a:pt x="560439" y="179439"/>
                </a:cubicBezTo>
              </a:path>
            </a:pathLst>
          </a:cu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3810000" y="1597461"/>
            <a:ext cx="560439" cy="194187"/>
          </a:xfrm>
          <a:custGeom>
            <a:avLst/>
            <a:gdLst>
              <a:gd name="connsiteX0" fmla="*/ 0 w 560439"/>
              <a:gd name="connsiteY0" fmla="*/ 194187 h 194187"/>
              <a:gd name="connsiteX1" fmla="*/ 280220 w 560439"/>
              <a:gd name="connsiteY1" fmla="*/ 2458 h 194187"/>
              <a:gd name="connsiteX2" fmla="*/ 560439 w 560439"/>
              <a:gd name="connsiteY2" fmla="*/ 179439 h 194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0439" h="194187">
                <a:moveTo>
                  <a:pt x="0" y="194187"/>
                </a:moveTo>
                <a:cubicBezTo>
                  <a:pt x="93407" y="99551"/>
                  <a:pt x="186814" y="4916"/>
                  <a:pt x="280220" y="2458"/>
                </a:cubicBezTo>
                <a:cubicBezTo>
                  <a:pt x="373626" y="0"/>
                  <a:pt x="467032" y="89719"/>
                  <a:pt x="560439" y="179439"/>
                </a:cubicBezTo>
              </a:path>
            </a:pathLst>
          </a:cu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4343400" y="1597461"/>
            <a:ext cx="560439" cy="194187"/>
          </a:xfrm>
          <a:custGeom>
            <a:avLst/>
            <a:gdLst>
              <a:gd name="connsiteX0" fmla="*/ 0 w 560439"/>
              <a:gd name="connsiteY0" fmla="*/ 194187 h 194187"/>
              <a:gd name="connsiteX1" fmla="*/ 280220 w 560439"/>
              <a:gd name="connsiteY1" fmla="*/ 2458 h 194187"/>
              <a:gd name="connsiteX2" fmla="*/ 560439 w 560439"/>
              <a:gd name="connsiteY2" fmla="*/ 179439 h 194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0439" h="194187">
                <a:moveTo>
                  <a:pt x="0" y="194187"/>
                </a:moveTo>
                <a:cubicBezTo>
                  <a:pt x="93407" y="99551"/>
                  <a:pt x="186814" y="4916"/>
                  <a:pt x="280220" y="2458"/>
                </a:cubicBezTo>
                <a:cubicBezTo>
                  <a:pt x="373626" y="0"/>
                  <a:pt x="467032" y="89719"/>
                  <a:pt x="560439" y="179439"/>
                </a:cubicBezTo>
              </a:path>
            </a:pathLst>
          </a:cu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4876800" y="1597461"/>
            <a:ext cx="560439" cy="194187"/>
          </a:xfrm>
          <a:custGeom>
            <a:avLst/>
            <a:gdLst>
              <a:gd name="connsiteX0" fmla="*/ 0 w 560439"/>
              <a:gd name="connsiteY0" fmla="*/ 194187 h 194187"/>
              <a:gd name="connsiteX1" fmla="*/ 280220 w 560439"/>
              <a:gd name="connsiteY1" fmla="*/ 2458 h 194187"/>
              <a:gd name="connsiteX2" fmla="*/ 560439 w 560439"/>
              <a:gd name="connsiteY2" fmla="*/ 179439 h 194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0439" h="194187">
                <a:moveTo>
                  <a:pt x="0" y="194187"/>
                </a:moveTo>
                <a:cubicBezTo>
                  <a:pt x="93407" y="99551"/>
                  <a:pt x="186814" y="4916"/>
                  <a:pt x="280220" y="2458"/>
                </a:cubicBezTo>
                <a:cubicBezTo>
                  <a:pt x="373626" y="0"/>
                  <a:pt x="467032" y="89719"/>
                  <a:pt x="560439" y="179439"/>
                </a:cubicBezTo>
              </a:path>
            </a:pathLst>
          </a:cu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5410200" y="1597461"/>
            <a:ext cx="560439" cy="194187"/>
          </a:xfrm>
          <a:custGeom>
            <a:avLst/>
            <a:gdLst>
              <a:gd name="connsiteX0" fmla="*/ 0 w 560439"/>
              <a:gd name="connsiteY0" fmla="*/ 194187 h 194187"/>
              <a:gd name="connsiteX1" fmla="*/ 280220 w 560439"/>
              <a:gd name="connsiteY1" fmla="*/ 2458 h 194187"/>
              <a:gd name="connsiteX2" fmla="*/ 560439 w 560439"/>
              <a:gd name="connsiteY2" fmla="*/ 179439 h 194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0439" h="194187">
                <a:moveTo>
                  <a:pt x="0" y="194187"/>
                </a:moveTo>
                <a:cubicBezTo>
                  <a:pt x="93407" y="99551"/>
                  <a:pt x="186814" y="4916"/>
                  <a:pt x="280220" y="2458"/>
                </a:cubicBezTo>
                <a:cubicBezTo>
                  <a:pt x="373626" y="0"/>
                  <a:pt x="467032" y="89719"/>
                  <a:pt x="560439" y="179439"/>
                </a:cubicBezTo>
              </a:path>
            </a:pathLst>
          </a:cu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5943600" y="1597461"/>
            <a:ext cx="560439" cy="194187"/>
          </a:xfrm>
          <a:custGeom>
            <a:avLst/>
            <a:gdLst>
              <a:gd name="connsiteX0" fmla="*/ 0 w 560439"/>
              <a:gd name="connsiteY0" fmla="*/ 194187 h 194187"/>
              <a:gd name="connsiteX1" fmla="*/ 280220 w 560439"/>
              <a:gd name="connsiteY1" fmla="*/ 2458 h 194187"/>
              <a:gd name="connsiteX2" fmla="*/ 560439 w 560439"/>
              <a:gd name="connsiteY2" fmla="*/ 179439 h 194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0439" h="194187">
                <a:moveTo>
                  <a:pt x="0" y="194187"/>
                </a:moveTo>
                <a:cubicBezTo>
                  <a:pt x="93407" y="99551"/>
                  <a:pt x="186814" y="4916"/>
                  <a:pt x="280220" y="2458"/>
                </a:cubicBezTo>
                <a:cubicBezTo>
                  <a:pt x="373626" y="0"/>
                  <a:pt x="467032" y="89719"/>
                  <a:pt x="560439" y="179439"/>
                </a:cubicBezTo>
              </a:path>
            </a:pathLst>
          </a:cu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2133600" y="1597461"/>
            <a:ext cx="560439" cy="194187"/>
          </a:xfrm>
          <a:custGeom>
            <a:avLst/>
            <a:gdLst>
              <a:gd name="connsiteX0" fmla="*/ 0 w 560439"/>
              <a:gd name="connsiteY0" fmla="*/ 194187 h 194187"/>
              <a:gd name="connsiteX1" fmla="*/ 280220 w 560439"/>
              <a:gd name="connsiteY1" fmla="*/ 2458 h 194187"/>
              <a:gd name="connsiteX2" fmla="*/ 560439 w 560439"/>
              <a:gd name="connsiteY2" fmla="*/ 179439 h 194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0439" h="194187">
                <a:moveTo>
                  <a:pt x="0" y="194187"/>
                </a:moveTo>
                <a:cubicBezTo>
                  <a:pt x="93407" y="99551"/>
                  <a:pt x="186814" y="4916"/>
                  <a:pt x="280220" y="2458"/>
                </a:cubicBezTo>
                <a:cubicBezTo>
                  <a:pt x="373626" y="0"/>
                  <a:pt x="467032" y="89719"/>
                  <a:pt x="560439" y="179439"/>
                </a:cubicBezTo>
              </a:path>
            </a:pathLst>
          </a:cu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1828800" y="1673661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28600" y="2832318"/>
            <a:ext cx="86868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buFont typeface="Arial" pitchFamily="34" charset="0"/>
              <a:buChar char="•"/>
            </a:pPr>
            <a:r>
              <a:rPr lang="en-US" sz="2800" b="1" dirty="0"/>
              <a:t>  Each page has a corresponding 8-bit register.</a:t>
            </a:r>
          </a:p>
          <a:p>
            <a:pPr marL="0" lvl="1">
              <a:buFont typeface="Arial" pitchFamily="34" charset="0"/>
              <a:buChar char="•"/>
            </a:pPr>
            <a:r>
              <a:rPr lang="en-US" sz="2800" b="1" dirty="0"/>
              <a:t>  If the page is accessed, MSB is set to 1.</a:t>
            </a:r>
          </a:p>
          <a:p>
            <a:pPr marL="0" lvl="1">
              <a:buFont typeface="Arial" pitchFamily="34" charset="0"/>
              <a:buChar char="•"/>
            </a:pPr>
            <a:r>
              <a:rPr lang="en-US" sz="2800" b="1" dirty="0"/>
              <a:t>  Every 100 ms, shift-right (÷2) all registers.</a:t>
            </a:r>
          </a:p>
          <a:p>
            <a:pPr marL="0" lvl="1">
              <a:buFont typeface="Arial" pitchFamily="34" charset="0"/>
              <a:buChar char="•"/>
            </a:pPr>
            <a:r>
              <a:rPr lang="en-US" sz="2800" b="1" dirty="0"/>
              <a:t>  The page with the lowest number is the LRU page.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438400" y="1154668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Shift right (less registers than counter)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04800" y="4724400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/>
              <a:t>มองไปในอดีตได้ไกลมาก เท่าไรก็ได้ </a:t>
            </a:r>
            <a:r>
              <a:rPr lang="en-US" sz="2400" dirty="0"/>
              <a:t>(</a:t>
            </a:r>
            <a:r>
              <a:rPr lang="th-TH" sz="2400" dirty="0"/>
              <a:t>ปรับให้ </a:t>
            </a:r>
            <a:r>
              <a:rPr lang="en-US" sz="2400" dirty="0"/>
              <a:t>&gt;100ms) </a:t>
            </a:r>
            <a:r>
              <a:rPr lang="th-TH" sz="2400" dirty="0"/>
              <a:t>แต่ใช้ที่ 8 บิตเสมอ</a:t>
            </a:r>
          </a:p>
          <a:p>
            <a:r>
              <a:rPr lang="th-TH" sz="2400" dirty="0"/>
              <a:t>เหมือนการใช้ </a:t>
            </a:r>
            <a:r>
              <a:rPr lang="en-US" sz="2400" dirty="0"/>
              <a:t>counter </a:t>
            </a:r>
            <a:r>
              <a:rPr lang="th-TH" sz="2400" dirty="0"/>
              <a:t>แต่เป็นการประมาณค่า</a:t>
            </a:r>
          </a:p>
        </p:txBody>
      </p:sp>
      <p:sp>
        <p:nvSpPr>
          <p:cNvPr id="31" name="สี่เหลี่ยมผืนผ้า 30"/>
          <p:cNvSpPr/>
          <p:nvPr/>
        </p:nvSpPr>
        <p:spPr>
          <a:xfrm>
            <a:off x="7315200" y="1066800"/>
            <a:ext cx="16002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/>
              <a:t>Example</a:t>
            </a:r>
          </a:p>
          <a:p>
            <a:r>
              <a:rPr lang="en-US" dirty="0">
                <a:solidFill>
                  <a:srgbClr val="FF0000"/>
                </a:solidFill>
              </a:rPr>
              <a:t>1</a:t>
            </a:r>
            <a:r>
              <a:rPr lang="en-US" dirty="0"/>
              <a:t>000 0000</a:t>
            </a:r>
          </a:p>
          <a:p>
            <a:r>
              <a:rPr lang="en-US" sz="1200" dirty="0"/>
              <a:t>100ms</a:t>
            </a:r>
          </a:p>
          <a:p>
            <a:r>
              <a:rPr lang="en-US" dirty="0"/>
              <a:t>0</a:t>
            </a:r>
            <a:r>
              <a:rPr lang="en-US" dirty="0">
                <a:solidFill>
                  <a:srgbClr val="FF0000"/>
                </a:solidFill>
              </a:rPr>
              <a:t>1</a:t>
            </a:r>
            <a:r>
              <a:rPr lang="en-US" dirty="0"/>
              <a:t>00 0000</a:t>
            </a:r>
          </a:p>
          <a:p>
            <a:r>
              <a:rPr lang="en-US" sz="1200" dirty="0"/>
              <a:t>100ms</a:t>
            </a:r>
          </a:p>
          <a:p>
            <a:r>
              <a:rPr lang="en-US" dirty="0"/>
              <a:t>00</a:t>
            </a:r>
            <a:r>
              <a:rPr lang="en-US" dirty="0">
                <a:solidFill>
                  <a:srgbClr val="FF0000"/>
                </a:solidFill>
              </a:rPr>
              <a:t>1</a:t>
            </a:r>
            <a:r>
              <a:rPr lang="en-US" dirty="0"/>
              <a:t>0 0000</a:t>
            </a:r>
          </a:p>
          <a:p>
            <a:r>
              <a:rPr lang="en-US" sz="1200" dirty="0"/>
              <a:t>access</a:t>
            </a:r>
          </a:p>
          <a:p>
            <a:r>
              <a:rPr lang="en-US" dirty="0">
                <a:solidFill>
                  <a:srgbClr val="FF0000"/>
                </a:solidFill>
              </a:rPr>
              <a:t>1</a:t>
            </a:r>
            <a:r>
              <a:rPr lang="en-US" dirty="0"/>
              <a:t>0</a:t>
            </a:r>
            <a:r>
              <a:rPr lang="en-US" dirty="0">
                <a:solidFill>
                  <a:srgbClr val="FF0000"/>
                </a:solidFill>
              </a:rPr>
              <a:t>1</a:t>
            </a:r>
            <a:r>
              <a:rPr lang="en-US" dirty="0"/>
              <a:t>0 0000 </a:t>
            </a:r>
          </a:p>
          <a:p>
            <a:r>
              <a:rPr lang="en-US" sz="1200" dirty="0"/>
              <a:t>100ms</a:t>
            </a:r>
          </a:p>
          <a:p>
            <a:r>
              <a:rPr lang="en-US" dirty="0"/>
              <a:t>0</a:t>
            </a:r>
            <a:r>
              <a:rPr lang="en-US" dirty="0">
                <a:solidFill>
                  <a:srgbClr val="FF0000"/>
                </a:solidFill>
              </a:rPr>
              <a:t>1</a:t>
            </a:r>
            <a:r>
              <a:rPr lang="en-US" dirty="0"/>
              <a:t>0</a:t>
            </a:r>
            <a:r>
              <a:rPr lang="en-US" dirty="0">
                <a:solidFill>
                  <a:srgbClr val="FF0000"/>
                </a:solidFill>
              </a:rPr>
              <a:t>1</a:t>
            </a:r>
            <a:r>
              <a:rPr lang="en-US" dirty="0"/>
              <a:t> 0000</a:t>
            </a:r>
            <a:endParaRPr lang="th-TH" dirty="0"/>
          </a:p>
        </p:txBody>
      </p:sp>
      <p:sp>
        <p:nvSpPr>
          <p:cNvPr id="32" name="TextBox 31"/>
          <p:cNvSpPr txBox="1"/>
          <p:nvPr/>
        </p:nvSpPr>
        <p:spPr>
          <a:xfrm>
            <a:off x="228600" y="76200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Counting is more expensive then shifting</a:t>
            </a:r>
            <a:endParaRPr lang="th-TH" dirty="0"/>
          </a:p>
        </p:txBody>
      </p:sp>
      <p:sp>
        <p:nvSpPr>
          <p:cNvPr id="30" name="TextBox 29"/>
          <p:cNvSpPr txBox="1"/>
          <p:nvPr/>
        </p:nvSpPr>
        <p:spPr>
          <a:xfrm>
            <a:off x="7086600" y="3581638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unsigned </a:t>
            </a:r>
            <a:r>
              <a:rPr lang="en-US" b="1" dirty="0" err="1">
                <a:solidFill>
                  <a:srgbClr val="FF0000"/>
                </a:solidFill>
              </a:rPr>
              <a:t>int</a:t>
            </a:r>
            <a:r>
              <a:rPr lang="en-US" b="1" dirty="0">
                <a:solidFill>
                  <a:srgbClr val="FF0000"/>
                </a:solidFill>
              </a:rPr>
              <a:t>!</a:t>
            </a:r>
            <a:endParaRPr lang="th-TH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4099" y="838200"/>
            <a:ext cx="6797969" cy="60198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7010400" y="3810000"/>
            <a:ext cx="7970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Victim</a:t>
            </a:r>
            <a:endParaRPr lang="th-TH" dirty="0"/>
          </a:p>
        </p:txBody>
      </p:sp>
      <p:sp>
        <p:nvSpPr>
          <p:cNvPr id="17" name="Rectangle 16"/>
          <p:cNvSpPr/>
          <p:nvPr/>
        </p:nvSpPr>
        <p:spPr>
          <a:xfrm>
            <a:off x="7051587" y="3135868"/>
            <a:ext cx="673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Clear</a:t>
            </a:r>
            <a:endParaRPr lang="th-TH" dirty="0"/>
          </a:p>
        </p:txBody>
      </p:sp>
      <p:sp>
        <p:nvSpPr>
          <p:cNvPr id="18" name="Rectangle 17"/>
          <p:cNvSpPr/>
          <p:nvPr/>
        </p:nvSpPr>
        <p:spPr>
          <a:xfrm>
            <a:off x="7010400" y="2438400"/>
            <a:ext cx="673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Clear</a:t>
            </a:r>
            <a:endParaRPr lang="th-TH" dirty="0"/>
          </a:p>
        </p:txBody>
      </p:sp>
      <p:sp>
        <p:nvSpPr>
          <p:cNvPr id="19" name="Rectangle 18"/>
          <p:cNvSpPr/>
          <p:nvPr/>
        </p:nvSpPr>
        <p:spPr>
          <a:xfrm>
            <a:off x="5638800" y="4247376"/>
            <a:ext cx="2743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Load new page</a:t>
            </a:r>
            <a:br>
              <a:rPr lang="en-US" sz="1600" b="1" dirty="0">
                <a:solidFill>
                  <a:srgbClr val="FF0000"/>
                </a:solidFill>
              </a:rPr>
            </a:br>
            <a:r>
              <a:rPr lang="en-US" sz="1600" b="1" dirty="0">
                <a:solidFill>
                  <a:srgbClr val="FF0000"/>
                </a:solidFill>
              </a:rPr>
              <a:t>Set ref bit to 1</a:t>
            </a:r>
          </a:p>
          <a:p>
            <a:r>
              <a:rPr lang="en-US" sz="1600" b="1" dirty="0">
                <a:solidFill>
                  <a:srgbClr val="FF0000"/>
                </a:solidFill>
              </a:rPr>
              <a:t>Move to the</a:t>
            </a:r>
            <a:r>
              <a:rPr lang="th-TH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>
                <a:solidFill>
                  <a:srgbClr val="FF0000"/>
                </a:solidFill>
              </a:rPr>
              <a:t>last</a:t>
            </a:r>
            <a:br>
              <a:rPr lang="en-US" sz="1600" b="1" dirty="0">
                <a:solidFill>
                  <a:srgbClr val="FF0000"/>
                </a:solidFill>
              </a:rPr>
            </a:br>
            <a:r>
              <a:rPr lang="en-US" sz="1600" b="1" dirty="0">
                <a:solidFill>
                  <a:srgbClr val="FF0000"/>
                </a:solidFill>
              </a:rPr>
              <a:t>    in queue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371600" y="2360830"/>
            <a:ext cx="14798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The first item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>in queue</a:t>
            </a:r>
            <a:endParaRPr lang="th-TH" dirty="0"/>
          </a:p>
        </p:txBody>
      </p:sp>
      <p:sp>
        <p:nvSpPr>
          <p:cNvPr id="21" name="TextBox 20"/>
          <p:cNvSpPr txBox="1"/>
          <p:nvPr/>
        </p:nvSpPr>
        <p:spPr>
          <a:xfrm>
            <a:off x="76200" y="838200"/>
            <a:ext cx="44958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FIFO + Second Chance</a:t>
            </a:r>
          </a:p>
          <a:p>
            <a:pPr>
              <a:tabLst>
                <a:tab pos="1341438" algn="l"/>
              </a:tabLst>
            </a:pPr>
            <a:r>
              <a:rPr lang="en-US" b="1" dirty="0">
                <a:solidFill>
                  <a:srgbClr val="FF0000"/>
                </a:solidFill>
              </a:rPr>
              <a:t>Referenced	Set ref. bit to 1</a:t>
            </a:r>
          </a:p>
          <a:p>
            <a:pPr marL="342900" indent="-342900">
              <a:buAutoNum type="arabicPlain"/>
              <a:tabLst>
                <a:tab pos="1341438" algn="l"/>
              </a:tabLst>
            </a:pPr>
            <a:r>
              <a:rPr lang="en-US" b="1" dirty="0">
                <a:solidFill>
                  <a:srgbClr val="FF0000"/>
                </a:solidFill>
              </a:rPr>
              <a:t>Give the second chance, clear</a:t>
            </a:r>
          </a:p>
          <a:p>
            <a:pPr marL="342900" indent="-342900">
              <a:tabLst>
                <a:tab pos="1341438" algn="l"/>
              </a:tabLst>
            </a:pPr>
            <a:r>
              <a:rPr lang="en-US" b="1" dirty="0">
                <a:solidFill>
                  <a:srgbClr val="FF0000"/>
                </a:solidFill>
              </a:rPr>
              <a:t>0	Replace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52400" y="3276600"/>
            <a:ext cx="3124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rgbClr val="FF0000"/>
                </a:solidFill>
              </a:rPr>
              <a:t>Step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>1. </a:t>
            </a:r>
            <a:r>
              <a:rPr lang="th-TH" b="1" dirty="0">
                <a:solidFill>
                  <a:srgbClr val="FF0000"/>
                </a:solidFill>
              </a:rPr>
              <a:t>ใช้หลัก </a:t>
            </a:r>
            <a:r>
              <a:rPr lang="en-US" b="1" dirty="0">
                <a:solidFill>
                  <a:srgbClr val="FF0000"/>
                </a:solidFill>
              </a:rPr>
              <a:t>FIFO </a:t>
            </a:r>
            <a:r>
              <a:rPr lang="th-TH" b="1" dirty="0">
                <a:solidFill>
                  <a:srgbClr val="FF0000"/>
                </a:solidFill>
              </a:rPr>
              <a:t>เริ่มจากหัวคิว</a:t>
            </a:r>
            <a:br>
              <a:rPr lang="th-TH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>2. </a:t>
            </a:r>
            <a:r>
              <a:rPr lang="th-TH" b="1" dirty="0">
                <a:solidFill>
                  <a:srgbClr val="FF0000"/>
                </a:solidFill>
              </a:rPr>
              <a:t>ถ้า </a:t>
            </a:r>
            <a:r>
              <a:rPr lang="en-US" b="1" dirty="0">
                <a:solidFill>
                  <a:srgbClr val="FF0000"/>
                </a:solidFill>
              </a:rPr>
              <a:t>ref bit = 0, </a:t>
            </a:r>
            <a:r>
              <a:rPr lang="th-TH" b="1" dirty="0">
                <a:solidFill>
                  <a:srgbClr val="FF0000"/>
                </a:solidFill>
              </a:rPr>
              <a:t>ได้ </a:t>
            </a:r>
            <a:r>
              <a:rPr lang="en-US" b="1" dirty="0">
                <a:solidFill>
                  <a:srgbClr val="FF0000"/>
                </a:solidFill>
              </a:rPr>
              <a:t>victim </a:t>
            </a:r>
            <a:r>
              <a:rPr lang="th-TH" b="1" dirty="0">
                <a:solidFill>
                  <a:srgbClr val="FF0000"/>
                </a:solidFill>
              </a:rPr>
              <a:t>แล้ว</a:t>
            </a:r>
          </a:p>
          <a:p>
            <a:r>
              <a:rPr lang="th-TH" b="1" dirty="0">
                <a:solidFill>
                  <a:srgbClr val="FF0000"/>
                </a:solidFill>
              </a:rPr>
              <a:t>     ถ้า </a:t>
            </a:r>
            <a:r>
              <a:rPr lang="en-US" b="1" dirty="0">
                <a:solidFill>
                  <a:srgbClr val="FF0000"/>
                </a:solidFill>
              </a:rPr>
              <a:t>ref bit = 1, clear </a:t>
            </a:r>
            <a:r>
              <a:rPr lang="th-TH" b="1" dirty="0">
                <a:solidFill>
                  <a:srgbClr val="FF0000"/>
                </a:solidFill>
              </a:rPr>
              <a:t>ไปตัวถัดไป</a:t>
            </a:r>
            <a:br>
              <a:rPr lang="th-TH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>3. </a:t>
            </a:r>
            <a:r>
              <a:rPr lang="th-TH" b="1" dirty="0">
                <a:solidFill>
                  <a:srgbClr val="FF0000"/>
                </a:solidFill>
              </a:rPr>
              <a:t>อาจจะต้องวนมาเริ่มใหม่</a:t>
            </a:r>
            <a:br>
              <a:rPr lang="th-TH" b="1" dirty="0">
                <a:solidFill>
                  <a:srgbClr val="FF0000"/>
                </a:solidFill>
              </a:rPr>
            </a:br>
            <a:r>
              <a:rPr lang="th-TH" b="1" dirty="0">
                <a:solidFill>
                  <a:srgbClr val="FF0000"/>
                </a:solidFill>
              </a:rPr>
              <a:t>    </a:t>
            </a:r>
            <a:r>
              <a:rPr lang="en-US" b="1" dirty="0">
                <a:solidFill>
                  <a:srgbClr val="FF0000"/>
                </a:solidFill>
              </a:rPr>
              <a:t>(</a:t>
            </a:r>
            <a:r>
              <a:rPr lang="th-TH" b="1" dirty="0">
                <a:solidFill>
                  <a:srgbClr val="FF0000"/>
                </a:solidFill>
              </a:rPr>
              <a:t>ได้</a:t>
            </a:r>
            <a:r>
              <a:rPr lang="en-US" b="1" dirty="0">
                <a:solidFill>
                  <a:srgbClr val="FF0000"/>
                </a:solidFill>
              </a:rPr>
              <a:t> second chance </a:t>
            </a:r>
            <a:r>
              <a:rPr lang="th-TH" b="1" dirty="0">
                <a:solidFill>
                  <a:srgbClr val="FF0000"/>
                </a:solidFill>
              </a:rPr>
              <a:t>กันหมด</a:t>
            </a:r>
            <a:r>
              <a:rPr lang="en-US" b="1" dirty="0">
                <a:solidFill>
                  <a:srgbClr val="FF0000"/>
                </a:solidFill>
              </a:rPr>
              <a:t>)</a:t>
            </a:r>
          </a:p>
          <a:p>
            <a:r>
              <a:rPr lang="en-US" b="1" dirty="0">
                <a:solidFill>
                  <a:srgbClr val="FF0000"/>
                </a:solidFill>
              </a:rPr>
              <a:t>4. </a:t>
            </a:r>
            <a:r>
              <a:rPr lang="th-TH" b="1" dirty="0">
                <a:solidFill>
                  <a:srgbClr val="FF0000"/>
                </a:solidFill>
              </a:rPr>
              <a:t>ถ้าได้ </a:t>
            </a:r>
            <a:r>
              <a:rPr lang="en-US" b="1" dirty="0">
                <a:solidFill>
                  <a:srgbClr val="FF0000"/>
                </a:solidFill>
              </a:rPr>
              <a:t>victim </a:t>
            </a:r>
            <a:r>
              <a:rPr lang="th-TH" b="1" dirty="0">
                <a:solidFill>
                  <a:srgbClr val="FF0000"/>
                </a:solidFill>
              </a:rPr>
              <a:t>แล้ว ให้โหลด </a:t>
            </a:r>
            <a:r>
              <a:rPr lang="en-US" b="1" dirty="0">
                <a:solidFill>
                  <a:srgbClr val="FF0000"/>
                </a:solidFill>
              </a:rPr>
              <a:t>new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>    page </a:t>
            </a:r>
            <a:r>
              <a:rPr lang="th-TH" b="1" dirty="0">
                <a:solidFill>
                  <a:srgbClr val="FF0000"/>
                </a:solidFill>
              </a:rPr>
              <a:t>มาทับ </a:t>
            </a:r>
            <a:r>
              <a:rPr lang="en-US" b="1" dirty="0">
                <a:solidFill>
                  <a:srgbClr val="FF0000"/>
                </a:solidFill>
              </a:rPr>
              <a:t>victim </a:t>
            </a:r>
            <a:r>
              <a:rPr lang="th-TH" b="1" dirty="0">
                <a:solidFill>
                  <a:srgbClr val="FF0000"/>
                </a:solidFill>
              </a:rPr>
              <a:t>และให้ไป</a:t>
            </a:r>
            <a:br>
              <a:rPr lang="th-TH" b="1" dirty="0">
                <a:solidFill>
                  <a:srgbClr val="FF0000"/>
                </a:solidFill>
              </a:rPr>
            </a:br>
            <a:r>
              <a:rPr lang="th-TH" b="1" dirty="0">
                <a:solidFill>
                  <a:srgbClr val="FF0000"/>
                </a:solidFill>
              </a:rPr>
              <a:t>    ต่อท้ายคิว ตามหลักการ </a:t>
            </a:r>
            <a:r>
              <a:rPr lang="en-US" b="1" dirty="0">
                <a:solidFill>
                  <a:srgbClr val="FF0000"/>
                </a:solidFill>
              </a:rPr>
              <a:t>FIFO</a:t>
            </a:r>
          </a:p>
          <a:p>
            <a:pPr algn="just"/>
            <a:r>
              <a:rPr lang="en-US" b="1" dirty="0">
                <a:solidFill>
                  <a:srgbClr val="FF0000"/>
                </a:solidFill>
              </a:rPr>
              <a:t>If a page is used often enough to keep its reference bit set, it will never been replaced.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6705600" y="2095500"/>
            <a:ext cx="304800" cy="50851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6667499" y="2095500"/>
            <a:ext cx="419101" cy="109168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086475" y="1524000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solidFill>
                  <a:srgbClr val="FF0000"/>
                </a:solidFill>
              </a:rPr>
              <a:t>ให้โอกาส</a:t>
            </a:r>
            <a:br>
              <a:rPr lang="th-TH" dirty="0">
                <a:solidFill>
                  <a:srgbClr val="FF0000"/>
                </a:solidFill>
              </a:rPr>
            </a:br>
            <a:r>
              <a:rPr lang="th-TH" dirty="0">
                <a:solidFill>
                  <a:srgbClr val="FF0000"/>
                </a:solidFill>
              </a:rPr>
              <a:t>อีก </a:t>
            </a:r>
            <a:r>
              <a:rPr lang="en-US" dirty="0">
                <a:solidFill>
                  <a:srgbClr val="FF0000"/>
                </a:solidFill>
              </a:rPr>
              <a:t>1 </a:t>
            </a:r>
            <a:r>
              <a:rPr lang="th-TH" dirty="0">
                <a:solidFill>
                  <a:srgbClr val="FF0000"/>
                </a:solidFill>
              </a:rPr>
              <a:t>ครั้ง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28600" y="228600"/>
            <a:ext cx="8686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Second-chance algorithm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228600"/>
            <a:ext cx="8686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Enhanced second-chance algorithm (modify bit)</a:t>
            </a:r>
          </a:p>
        </p:txBody>
      </p:sp>
      <p:sp>
        <p:nvSpPr>
          <p:cNvPr id="9" name="Rectangle 8"/>
          <p:cNvSpPr/>
          <p:nvPr/>
        </p:nvSpPr>
        <p:spPr>
          <a:xfrm>
            <a:off x="2057400" y="1526054"/>
            <a:ext cx="5486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modify bit (0 = not modified, 1 =  modified)</a:t>
            </a:r>
            <a:endParaRPr lang="th-TH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43000" y="2076271"/>
            <a:ext cx="8153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(0, 0)	neither recently used nor modified – best page to replace</a:t>
            </a:r>
          </a:p>
          <a:p>
            <a:r>
              <a:rPr lang="en-US" b="1" dirty="0"/>
              <a:t>(0, 1)	not recently used but modified – not quite as good and need writing disk</a:t>
            </a:r>
          </a:p>
          <a:p>
            <a:r>
              <a:rPr lang="en-US" b="1" dirty="0"/>
              <a:t>(1, 0)	recently used but clean – probably will be used again soon</a:t>
            </a:r>
          </a:p>
          <a:p>
            <a:r>
              <a:rPr lang="en-US" b="1" dirty="0"/>
              <a:t>(1, 1)	recently used and modified – used again soon and need writing disk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40763" y="2917448"/>
            <a:ext cx="107843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600" b="1" dirty="0">
                <a:solidFill>
                  <a:srgbClr val="FF0000"/>
                </a:solidFill>
              </a:rPr>
              <a:t>last choice</a:t>
            </a:r>
            <a:endParaRPr lang="th-TH" sz="1600" b="1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4792" y="2091710"/>
            <a:ext cx="111440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600" b="1" dirty="0">
                <a:solidFill>
                  <a:srgbClr val="FF0000"/>
                </a:solidFill>
              </a:rPr>
              <a:t>first choice</a:t>
            </a:r>
            <a:endParaRPr lang="th-TH" sz="1600" b="1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8600" y="3733800"/>
            <a:ext cx="8686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b="1" dirty="0"/>
              <a:t>ประโยชน์ของการเลือก </a:t>
            </a:r>
            <a:r>
              <a:rPr lang="en-US" sz="2800" b="1" dirty="0"/>
              <a:t>modify bit = 0 </a:t>
            </a:r>
            <a:r>
              <a:rPr lang="th-TH" sz="2800" b="1" dirty="0"/>
              <a:t>คือ </a:t>
            </a:r>
            <a:r>
              <a:rPr lang="en-US" sz="2800" b="1" dirty="0"/>
              <a:t>reduce I/O traffic. 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1600200" y="1714500"/>
            <a:ext cx="457200" cy="39850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1329043" y="1295400"/>
            <a:ext cx="499757" cy="81760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804307" y="1089232"/>
            <a:ext cx="5486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reference bit (0 </a:t>
            </a:r>
            <a:r>
              <a:rPr lang="th-TH" b="1" dirty="0">
                <a:solidFill>
                  <a:srgbClr val="FF0000"/>
                </a:solidFill>
              </a:rPr>
              <a:t>คือเก่าแล้ว ได้ </a:t>
            </a:r>
            <a:r>
              <a:rPr lang="en-US" b="1" dirty="0">
                <a:solidFill>
                  <a:srgbClr val="FF0000"/>
                </a:solidFill>
              </a:rPr>
              <a:t>second chance </a:t>
            </a:r>
            <a:r>
              <a:rPr lang="th-TH" b="1" dirty="0">
                <a:solidFill>
                  <a:srgbClr val="FF0000"/>
                </a:solidFill>
              </a:rPr>
              <a:t>ไปแล้ว</a:t>
            </a:r>
            <a:r>
              <a:rPr lang="en-US" b="1" dirty="0">
                <a:solidFill>
                  <a:srgbClr val="FF0000"/>
                </a:solidFill>
              </a:rPr>
              <a:t>)</a:t>
            </a:r>
            <a:endParaRPr lang="th-TH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52400"/>
            <a:ext cx="868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Allocation of Frames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600" y="1000780"/>
            <a:ext cx="86868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2000" b="1" dirty="0"/>
              <a:t>1)</a:t>
            </a:r>
            <a:r>
              <a:rPr lang="th-TH" sz="2000" b="1" dirty="0"/>
              <a:t> </a:t>
            </a:r>
            <a:r>
              <a:rPr lang="en-US" sz="2000" b="1" dirty="0"/>
              <a:t>Minimum number of frames</a:t>
            </a:r>
          </a:p>
          <a:p>
            <a:pPr marL="457200" lvl="3">
              <a:buFontTx/>
              <a:buChar char="-"/>
            </a:pPr>
            <a:r>
              <a:rPr lang="en-US" sz="2000" b="1" dirty="0"/>
              <a:t> Instruction set architecture:</a:t>
            </a:r>
          </a:p>
          <a:p>
            <a:pPr marL="0" lvl="2"/>
            <a:r>
              <a:rPr lang="en-US" sz="2000" b="1" dirty="0"/>
              <a:t>	add </a:t>
            </a:r>
            <a:r>
              <a:rPr lang="en-US" sz="2000" b="1" u="sng" dirty="0"/>
              <a:t>a1</a:t>
            </a:r>
            <a:r>
              <a:rPr lang="en-US" sz="2000" b="1" dirty="0"/>
              <a:t> </a:t>
            </a:r>
            <a:r>
              <a:rPr lang="en-US" sz="2000" b="1" u="sng" dirty="0"/>
              <a:t>a2</a:t>
            </a:r>
            <a:r>
              <a:rPr lang="en-US" sz="2000" b="1" dirty="0"/>
              <a:t> </a:t>
            </a:r>
            <a:r>
              <a:rPr lang="en-US" sz="2000" b="1" u="sng" dirty="0"/>
              <a:t>a3</a:t>
            </a:r>
            <a:r>
              <a:rPr lang="en-US" sz="2000" b="1" dirty="0"/>
              <a:t>		min = 3</a:t>
            </a:r>
          </a:p>
          <a:p>
            <a:pPr marL="0" lvl="2"/>
            <a:r>
              <a:rPr lang="en-US" sz="2000" b="1" dirty="0"/>
              <a:t>	ld r1 </a:t>
            </a:r>
            <a:r>
              <a:rPr lang="en-US" sz="2000" b="1" u="sng" dirty="0"/>
              <a:t>a4</a:t>
            </a:r>
            <a:r>
              <a:rPr lang="en-US" sz="2000" b="1" dirty="0"/>
              <a:t>			min = 1		</a:t>
            </a:r>
          </a:p>
          <a:p>
            <a:pPr marL="0" lvl="1"/>
            <a:r>
              <a:rPr lang="en-US" sz="2000" b="1" dirty="0"/>
              <a:t>2)</a:t>
            </a:r>
            <a:r>
              <a:rPr lang="th-TH" sz="2000" b="1" dirty="0"/>
              <a:t> </a:t>
            </a:r>
            <a:r>
              <a:rPr lang="en-US" sz="2000" b="1" dirty="0"/>
              <a:t>Allocation algorithms</a:t>
            </a:r>
          </a:p>
          <a:p>
            <a:pPr marL="457200" lvl="2">
              <a:buFontTx/>
              <a:buChar char="-"/>
            </a:pPr>
            <a:r>
              <a:rPr lang="en-US" sz="2000" b="1" dirty="0"/>
              <a:t> Equal allocation </a:t>
            </a:r>
            <a:r>
              <a:rPr lang="th-TH" sz="2000" b="1" dirty="0"/>
              <a:t>ให้ทุก </a:t>
            </a:r>
            <a:r>
              <a:rPr lang="en-US" sz="2000" b="1" dirty="0"/>
              <a:t>process </a:t>
            </a:r>
            <a:r>
              <a:rPr lang="th-TH" sz="2000" b="1" dirty="0"/>
              <a:t>เท่า ๆ กัน</a:t>
            </a:r>
            <a:endParaRPr lang="en-US" sz="2000" b="1" dirty="0"/>
          </a:p>
          <a:p>
            <a:pPr marL="457200" lvl="2">
              <a:buFontTx/>
              <a:buChar char="-"/>
            </a:pPr>
            <a:r>
              <a:rPr lang="en-US" sz="2000" b="1" dirty="0"/>
              <a:t> Proportional allocation </a:t>
            </a:r>
            <a:r>
              <a:rPr lang="th-TH" sz="2000" b="1" dirty="0"/>
              <a:t>เกลี่ยให้ตามความต้องการใช้ </a:t>
            </a:r>
            <a:r>
              <a:rPr lang="en-US" sz="2000" b="1" dirty="0"/>
              <a:t>memory </a:t>
            </a:r>
            <a:r>
              <a:rPr lang="th-TH" sz="2000" b="1" dirty="0"/>
              <a:t>ของแต่ละ </a:t>
            </a:r>
            <a:r>
              <a:rPr lang="en-US" sz="2000" b="1" dirty="0"/>
              <a:t>process</a:t>
            </a:r>
          </a:p>
        </p:txBody>
      </p:sp>
      <p:pic>
        <p:nvPicPr>
          <p:cNvPr id="1026" name="Picture 2" descr="https://petmaya.com/wp-content/uploads/2021/03/cool-guide-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260996"/>
            <a:ext cx="6019800" cy="3500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3F16FB4-AAA2-9005-49CB-142746E9128F}"/>
              </a:ext>
            </a:extLst>
          </p:cNvPr>
          <p:cNvSpPr txBox="1"/>
          <p:nvPr/>
        </p:nvSpPr>
        <p:spPr>
          <a:xfrm>
            <a:off x="1447800" y="3581400"/>
            <a:ext cx="11328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dirty="0">
                <a:solidFill>
                  <a:srgbClr val="FF0000"/>
                </a:solidFill>
                <a:latin typeface="sarabun-regular"/>
              </a:rPr>
              <a:t>ความเท่าเทียม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3DF8528-B770-F225-597C-C1814A33180C}"/>
              </a:ext>
            </a:extLst>
          </p:cNvPr>
          <p:cNvSpPr txBox="1"/>
          <p:nvPr/>
        </p:nvSpPr>
        <p:spPr>
          <a:xfrm>
            <a:off x="3515360" y="3581400"/>
            <a:ext cx="12090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dirty="0">
                <a:solidFill>
                  <a:srgbClr val="FF0000"/>
                </a:solidFill>
                <a:latin typeface="sarabun-regular"/>
              </a:rPr>
              <a:t>ความเสมอภาค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B183A4-1726-6B45-9368-3FE7B5ECC6DC}"/>
              </a:ext>
            </a:extLst>
          </p:cNvPr>
          <p:cNvSpPr txBox="1"/>
          <p:nvPr/>
        </p:nvSpPr>
        <p:spPr>
          <a:xfrm>
            <a:off x="5410200" y="3581400"/>
            <a:ext cx="12090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dirty="0">
                <a:solidFill>
                  <a:srgbClr val="FF0000"/>
                </a:solidFill>
                <a:latin typeface="sarabun-regular"/>
              </a:rPr>
              <a:t>ความยุติธรรม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52400"/>
            <a:ext cx="868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Global vs. Local allocation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600" y="1000780"/>
            <a:ext cx="86868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71550" lvl="1" indent="-514350">
              <a:buAutoNum type="arabicParenR"/>
            </a:pPr>
            <a:r>
              <a:rPr lang="en-US" sz="2800" b="1" dirty="0"/>
              <a:t>Local allocation</a:t>
            </a:r>
          </a:p>
          <a:p>
            <a:pPr marL="1254125" lvl="1"/>
            <a:r>
              <a:rPr lang="en-US" sz="2800" b="1" dirty="0"/>
              <a:t>- a process uses </a:t>
            </a:r>
            <a:r>
              <a:rPr lang="en-US" sz="2800" b="1" i="1" u="sng" dirty="0"/>
              <a:t>max</a:t>
            </a:r>
            <a:r>
              <a:rPr lang="en-US" sz="2800" b="1" dirty="0"/>
              <a:t> frames. </a:t>
            </a:r>
          </a:p>
          <a:p>
            <a:pPr marL="1254125" lvl="1"/>
            <a:r>
              <a:rPr lang="en-US" sz="2800" b="1" dirty="0"/>
              <a:t>- when requesting a free frame, choose a victim</a:t>
            </a:r>
            <a:br>
              <a:rPr lang="en-US" sz="2800" b="1" dirty="0"/>
            </a:br>
            <a:r>
              <a:rPr lang="en-US" sz="2800" b="1" dirty="0"/>
              <a:t>   from its own set of allocated frame.</a:t>
            </a:r>
          </a:p>
          <a:p>
            <a:pPr marL="971550" lvl="1" indent="-514350"/>
            <a:r>
              <a:rPr lang="en-US" sz="2800" b="1" dirty="0"/>
              <a:t>2)	Global allocation</a:t>
            </a:r>
          </a:p>
          <a:p>
            <a:pPr marL="1254125" lvl="1" indent="-514350"/>
            <a:r>
              <a:rPr lang="en-US" sz="2800" b="1" dirty="0"/>
              <a:t>	- choose a victim from the set of all frames,</a:t>
            </a:r>
            <a:br>
              <a:rPr lang="en-US" sz="2800" b="1" dirty="0"/>
            </a:br>
            <a:r>
              <a:rPr lang="en-US" sz="2800" b="1" dirty="0"/>
              <a:t>	even if that frame is currently allocated to</a:t>
            </a:r>
            <a:br>
              <a:rPr lang="en-US" sz="2800" b="1" dirty="0"/>
            </a:br>
            <a:r>
              <a:rPr lang="en-US" sz="2800" b="1" dirty="0"/>
              <a:t>	some other process.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52400"/>
            <a:ext cx="8517373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5239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325" y="1081087"/>
            <a:ext cx="7753350" cy="469582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2133600" y="2133600"/>
            <a:ext cx="7620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7576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457200"/>
            <a:ext cx="5953956" cy="62302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37444" y="3544854"/>
            <a:ext cx="4887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OOM Reaper </a:t>
            </a:r>
            <a:r>
              <a:rPr lang="th-TH" dirty="0">
                <a:solidFill>
                  <a:srgbClr val="FF0000"/>
                </a:solidFill>
              </a:rPr>
              <a:t>จะ </a:t>
            </a:r>
            <a:r>
              <a:rPr lang="en-US" dirty="0">
                <a:solidFill>
                  <a:srgbClr val="FF0000"/>
                </a:solidFill>
              </a:rPr>
              <a:t>reclaim frames </a:t>
            </a:r>
            <a:r>
              <a:rPr lang="th-TH" dirty="0">
                <a:solidFill>
                  <a:srgbClr val="FF0000"/>
                </a:solidFill>
              </a:rPr>
              <a:t>จากทุก </a:t>
            </a:r>
            <a:r>
              <a:rPr lang="en-US" dirty="0">
                <a:solidFill>
                  <a:srgbClr val="FF0000"/>
                </a:solidFill>
              </a:rPr>
              <a:t>process</a:t>
            </a:r>
            <a:br>
              <a:rPr lang="th-TH" dirty="0">
                <a:solidFill>
                  <a:srgbClr val="FF0000"/>
                </a:solidFill>
              </a:rPr>
            </a:br>
            <a:r>
              <a:rPr lang="th-TH" dirty="0">
                <a:solidFill>
                  <a:srgbClr val="FF0000"/>
                </a:solidFill>
              </a:rPr>
              <a:t>เพื่อให้ </a:t>
            </a:r>
            <a:r>
              <a:rPr lang="en-US" dirty="0">
                <a:solidFill>
                  <a:srgbClr val="FF0000"/>
                </a:solidFill>
              </a:rPr>
              <a:t>process </a:t>
            </a:r>
            <a:r>
              <a:rPr lang="th-TH" dirty="0">
                <a:solidFill>
                  <a:srgbClr val="FF0000"/>
                </a:solidFill>
              </a:rPr>
              <a:t>ใหม่ทำงานได้ แต่ก็ช้าลงเนื่องจาก </a:t>
            </a:r>
            <a:r>
              <a:rPr lang="en-US" dirty="0">
                <a:solidFill>
                  <a:srgbClr val="FF0000"/>
                </a:solidFill>
              </a:rPr>
              <a:t>swapping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81200" y="5004322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Linux </a:t>
            </a:r>
            <a:r>
              <a:rPr lang="th-TH" dirty="0">
                <a:solidFill>
                  <a:srgbClr val="FF0000"/>
                </a:solidFill>
              </a:rPr>
              <a:t>ใช้ </a:t>
            </a:r>
            <a:r>
              <a:rPr lang="en-US" dirty="0">
                <a:solidFill>
                  <a:srgbClr val="FF0000"/>
                </a:solidFill>
              </a:rPr>
              <a:t>OOM Killer </a:t>
            </a:r>
            <a:r>
              <a:rPr lang="th-TH" dirty="0">
                <a:solidFill>
                  <a:srgbClr val="FF0000"/>
                </a:solidFill>
              </a:rPr>
              <a:t>เพื่อ </a:t>
            </a:r>
            <a:r>
              <a:rPr lang="en-US" dirty="0">
                <a:solidFill>
                  <a:srgbClr val="FF0000"/>
                </a:solidFill>
              </a:rPr>
              <a:t>terminate </a:t>
            </a:r>
            <a:r>
              <a:rPr lang="th-TH" dirty="0">
                <a:solidFill>
                  <a:srgbClr val="FF0000"/>
                </a:solidFill>
              </a:rPr>
              <a:t>บาง </a:t>
            </a:r>
            <a:r>
              <a:rPr lang="en-US" dirty="0">
                <a:solidFill>
                  <a:srgbClr val="FF0000"/>
                </a:solidFill>
              </a:rPr>
              <a:t>process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D1EDBC7-616E-1127-7668-953431CF0765}"/>
              </a:ext>
            </a:extLst>
          </p:cNvPr>
          <p:cNvSpPr txBox="1"/>
          <p:nvPr/>
        </p:nvSpPr>
        <p:spPr>
          <a:xfrm>
            <a:off x="228600" y="224880"/>
            <a:ext cx="236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Linux OOM </a:t>
            </a:r>
            <a:br>
              <a:rPr lang="en-US" sz="2400" dirty="0">
                <a:solidFill>
                  <a:srgbClr val="FF0000"/>
                </a:solidFill>
              </a:rPr>
            </a:br>
            <a:r>
              <a:rPr lang="en-US" sz="2400" dirty="0">
                <a:solidFill>
                  <a:srgbClr val="FF0000"/>
                </a:solidFill>
              </a:rPr>
              <a:t>(out-of-memory)</a:t>
            </a:r>
          </a:p>
        </p:txBody>
      </p:sp>
    </p:spTree>
    <p:extLst>
      <p:ext uri="{BB962C8B-B14F-4D97-AF65-F5344CB8AC3E}">
        <p14:creationId xmlns:p14="http://schemas.microsoft.com/office/powerpoint/2010/main" val="37123120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52400"/>
            <a:ext cx="868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Thrashing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600" y="1000780"/>
            <a:ext cx="8686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2800" b="1" dirty="0"/>
              <a:t>Definition: high paging activity.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294" y="1877168"/>
            <a:ext cx="7744906" cy="471553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200400" y="64008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#process </a:t>
            </a:r>
            <a:r>
              <a:rPr lang="th-TH" dirty="0">
                <a:solidFill>
                  <a:srgbClr val="FF0000"/>
                </a:solidFill>
              </a:rPr>
              <a:t>ใน </a:t>
            </a:r>
            <a:r>
              <a:rPr lang="en-US" dirty="0">
                <a:solidFill>
                  <a:srgbClr val="FF0000"/>
                </a:solidFill>
              </a:rPr>
              <a:t>ready queue</a:t>
            </a:r>
            <a:endParaRPr lang="th-TH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47294" y="2976905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solidFill>
                  <a:srgbClr val="FF0000"/>
                </a:solidFill>
              </a:rPr>
              <a:t>มีหลาย </a:t>
            </a:r>
            <a:r>
              <a:rPr lang="en-US" dirty="0">
                <a:solidFill>
                  <a:srgbClr val="FF0000"/>
                </a:solidFill>
              </a:rPr>
              <a:t>process </a:t>
            </a:r>
            <a:r>
              <a:rPr lang="th-TH" dirty="0">
                <a:solidFill>
                  <a:srgbClr val="FF0000"/>
                </a:solidFill>
              </a:rPr>
              <a:t>เกินไป แย่ง </a:t>
            </a:r>
            <a:r>
              <a:rPr lang="en-US" dirty="0">
                <a:solidFill>
                  <a:srgbClr val="FF0000"/>
                </a:solidFill>
              </a:rPr>
              <a:t>frame </a:t>
            </a:r>
            <a:r>
              <a:rPr lang="th-TH" dirty="0">
                <a:solidFill>
                  <a:srgbClr val="FF0000"/>
                </a:solidFill>
              </a:rPr>
              <a:t>กัน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" y="16002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dirty="0">
                <a:solidFill>
                  <a:srgbClr val="FF0000"/>
                </a:solidFill>
              </a:rPr>
              <a:t>ของทั้งระบบ</a:t>
            </a:r>
            <a:br>
              <a:rPr lang="th-TH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th-TH" dirty="0">
                <a:solidFill>
                  <a:srgbClr val="FF0000"/>
                </a:solidFill>
              </a:rPr>
              <a:t>ทุก </a:t>
            </a:r>
            <a:r>
              <a:rPr lang="en-US" dirty="0">
                <a:solidFill>
                  <a:srgbClr val="FF0000"/>
                </a:solidFill>
              </a:rPr>
              <a:t>process)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369" y="76200"/>
            <a:ext cx="7659431" cy="6400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09600" y="6550223"/>
            <a:ext cx="8534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/>
              <a:t>https://learn.microsoft.com/en-us/windows/win32/memory/memory-limits-for-windows-releases</a:t>
            </a:r>
          </a:p>
        </p:txBody>
      </p:sp>
    </p:spTree>
    <p:extLst>
      <p:ext uri="{BB962C8B-B14F-4D97-AF65-F5344CB8AC3E}">
        <p14:creationId xmlns:p14="http://schemas.microsoft.com/office/powerpoint/2010/main" val="4526331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52400"/>
            <a:ext cx="868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Working-Set Model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48200" y="228600"/>
            <a:ext cx="419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>
                <a:solidFill>
                  <a:srgbClr val="FF0000"/>
                </a:solidFill>
              </a:rPr>
              <a:t>Working set = set of pages in the most 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>                              recent ∆ page references.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066800"/>
            <a:ext cx="8420765" cy="197887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519" y="3483408"/>
            <a:ext cx="8516481" cy="276499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743200" y="45720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rgbClr val="FF0000"/>
                </a:solidFill>
              </a:rPr>
              <a:t>Demand</a:t>
            </a:r>
            <a:endParaRPr lang="th-TH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00700" y="4271873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solidFill>
                  <a:srgbClr val="FF0000"/>
                </a:solidFill>
              </a:rPr>
              <a:t>เช่น </a:t>
            </a:r>
            <a:r>
              <a:rPr lang="en-US" dirty="0">
                <a:solidFill>
                  <a:srgbClr val="FF0000"/>
                </a:solidFill>
              </a:rPr>
              <a:t>P1 </a:t>
            </a:r>
            <a:r>
              <a:rPr lang="th-TH" dirty="0">
                <a:solidFill>
                  <a:srgbClr val="FF0000"/>
                </a:solidFill>
              </a:rPr>
              <a:t>ใช้ </a:t>
            </a:r>
            <a:r>
              <a:rPr lang="en-US" dirty="0">
                <a:solidFill>
                  <a:srgbClr val="FF0000"/>
                </a:solidFill>
              </a:rPr>
              <a:t>WSS = 8, P2 </a:t>
            </a:r>
            <a:r>
              <a:rPr lang="th-TH" dirty="0">
                <a:solidFill>
                  <a:srgbClr val="FF0000"/>
                </a:solidFill>
              </a:rPr>
              <a:t>ใช้ </a:t>
            </a:r>
            <a:r>
              <a:rPr lang="en-US" dirty="0">
                <a:solidFill>
                  <a:srgbClr val="FF0000"/>
                </a:solidFill>
              </a:rPr>
              <a:t>WSS = 6</a:t>
            </a:r>
            <a:endParaRPr lang="th-TH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00700" y="4652873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= 8 + 6  =14</a:t>
            </a:r>
            <a:endParaRPr lang="th-TH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4800" y="6248400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solidFill>
                  <a:srgbClr val="FF0000"/>
                </a:solidFill>
              </a:rPr>
              <a:t>ถ้า </a:t>
            </a:r>
            <a:r>
              <a:rPr lang="en-US" dirty="0">
                <a:solidFill>
                  <a:srgbClr val="FF0000"/>
                </a:solidFill>
              </a:rPr>
              <a:t>demand &gt; supply (allocated frames) </a:t>
            </a:r>
            <a:r>
              <a:rPr lang="th-TH" dirty="0">
                <a:solidFill>
                  <a:srgbClr val="FF0000"/>
                </a:solidFill>
              </a:rPr>
              <a:t>ก็เพิ่ม </a:t>
            </a:r>
            <a:r>
              <a:rPr lang="en-US" dirty="0">
                <a:solidFill>
                  <a:srgbClr val="FF0000"/>
                </a:solidFill>
              </a:rPr>
              <a:t>frame </a:t>
            </a:r>
            <a:r>
              <a:rPr lang="th-TH" dirty="0">
                <a:solidFill>
                  <a:srgbClr val="FF0000"/>
                </a:solidFill>
              </a:rPr>
              <a:t>ให้แต่ละ </a:t>
            </a:r>
            <a:r>
              <a:rPr lang="en-US" dirty="0">
                <a:solidFill>
                  <a:srgbClr val="FF0000"/>
                </a:solidFill>
              </a:rPr>
              <a:t>process</a:t>
            </a:r>
            <a:r>
              <a:rPr lang="th-TH" dirty="0">
                <a:solidFill>
                  <a:srgbClr val="FF0000"/>
                </a:solidFill>
              </a:rPr>
              <a:t>  </a:t>
            </a:r>
            <a:r>
              <a:rPr lang="en-US" dirty="0">
                <a:solidFill>
                  <a:srgbClr val="FF0000"/>
                </a:solidFill>
              </a:rPr>
              <a:t>(equally or proportionally)</a:t>
            </a:r>
            <a:br>
              <a:rPr lang="th-TH" dirty="0">
                <a:solidFill>
                  <a:srgbClr val="FF0000"/>
                </a:solidFill>
              </a:rPr>
            </a:br>
            <a:r>
              <a:rPr lang="th-TH" dirty="0">
                <a:solidFill>
                  <a:srgbClr val="FF0000"/>
                </a:solidFill>
              </a:rPr>
              <a:t>แต่ถ้าไม่มี </a:t>
            </a:r>
            <a:r>
              <a:rPr lang="en-US" dirty="0">
                <a:solidFill>
                  <a:srgbClr val="FF0000"/>
                </a:solidFill>
              </a:rPr>
              <a:t>frame </a:t>
            </a:r>
            <a:r>
              <a:rPr lang="th-TH" dirty="0">
                <a:solidFill>
                  <a:srgbClr val="FF0000"/>
                </a:solidFill>
              </a:rPr>
              <a:t>เหลือแล้ว ให้ลด </a:t>
            </a:r>
            <a:r>
              <a:rPr lang="en-US" dirty="0">
                <a:solidFill>
                  <a:srgbClr val="FF0000"/>
                </a:solidFill>
              </a:rPr>
              <a:t>degree of multiprogramming </a:t>
            </a:r>
            <a:r>
              <a:rPr lang="th-TH" dirty="0">
                <a:solidFill>
                  <a:srgbClr val="FF0000"/>
                </a:solidFill>
              </a:rPr>
              <a:t>หรือลดจำนวน </a:t>
            </a:r>
            <a:r>
              <a:rPr lang="en-US" dirty="0">
                <a:solidFill>
                  <a:srgbClr val="FF0000"/>
                </a:solidFill>
              </a:rPr>
              <a:t>process </a:t>
            </a:r>
            <a:r>
              <a:rPr lang="th-TH" dirty="0">
                <a:solidFill>
                  <a:srgbClr val="FF0000"/>
                </a:solidFill>
              </a:rPr>
              <a:t>ใน </a:t>
            </a:r>
            <a:r>
              <a:rPr lang="en-US" dirty="0">
                <a:solidFill>
                  <a:srgbClr val="FF0000"/>
                </a:solidFill>
              </a:rPr>
              <a:t>ready queue</a:t>
            </a:r>
            <a:endParaRPr lang="th-TH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52400"/>
            <a:ext cx="868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Page-Fault Frequency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252743"/>
            <a:ext cx="8720332" cy="45294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81200" y="2844752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dirty="0">
                <a:solidFill>
                  <a:srgbClr val="FF0000"/>
                </a:solidFill>
              </a:rPr>
              <a:t>ของทั้งระบบ</a:t>
            </a:r>
            <a:br>
              <a:rPr lang="th-TH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th-TH" dirty="0">
                <a:solidFill>
                  <a:srgbClr val="FF0000"/>
                </a:solidFill>
              </a:rPr>
              <a:t>ทุก </a:t>
            </a:r>
            <a:r>
              <a:rPr lang="en-US" dirty="0">
                <a:solidFill>
                  <a:srgbClr val="FF0000"/>
                </a:solidFill>
              </a:rPr>
              <a:t>process)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152400"/>
            <a:ext cx="868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Working sets and page fault rates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00400" y="1078468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1 1 2 1 3 1 2 3 1 2 3 2 1 2 3 2 1</a:t>
            </a:r>
            <a:r>
              <a:rPr lang="en-US" dirty="0"/>
              <a:t>       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4 5 4 6 5 5 6 6 4 5 4 4 4 </a:t>
            </a:r>
            <a:endParaRPr lang="th-TH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56" y="1352260"/>
            <a:ext cx="9040487" cy="415348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6364247" y="2133600"/>
            <a:ext cx="27279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b="1" dirty="0">
                <a:solidFill>
                  <a:srgbClr val="FF0000"/>
                </a:solidFill>
              </a:rPr>
              <a:t>เริ่มเกิด </a:t>
            </a:r>
            <a:r>
              <a:rPr lang="en-US" sz="1600" b="1" dirty="0">
                <a:solidFill>
                  <a:srgbClr val="FF0000"/>
                </a:solidFill>
              </a:rPr>
              <a:t>page fault </a:t>
            </a:r>
            <a:r>
              <a:rPr lang="th-TH" sz="1600" b="1" dirty="0">
                <a:solidFill>
                  <a:srgbClr val="FF0000"/>
                </a:solidFill>
              </a:rPr>
              <a:t>เนื่องจาก </a:t>
            </a:r>
            <a:br>
              <a:rPr lang="en-US" sz="1600" b="1" dirty="0">
                <a:solidFill>
                  <a:srgbClr val="FF0000"/>
                </a:solidFill>
              </a:rPr>
            </a:br>
            <a:r>
              <a:rPr lang="en-US" sz="1600" b="1" dirty="0">
                <a:solidFill>
                  <a:srgbClr val="FF0000"/>
                </a:solidFill>
              </a:rPr>
              <a:t>process </a:t>
            </a:r>
            <a:r>
              <a:rPr lang="th-TH" sz="1600" b="1" dirty="0">
                <a:solidFill>
                  <a:srgbClr val="FF0000"/>
                </a:solidFill>
              </a:rPr>
              <a:t>ย้ายไป </a:t>
            </a:r>
            <a:r>
              <a:rPr lang="en-US" sz="1600" b="1" dirty="0">
                <a:solidFill>
                  <a:srgbClr val="FF0000"/>
                </a:solidFill>
              </a:rPr>
              <a:t>working set </a:t>
            </a:r>
            <a:r>
              <a:rPr lang="th-TH" sz="1600" b="1" dirty="0">
                <a:solidFill>
                  <a:srgbClr val="FF0000"/>
                </a:solidFill>
              </a:rPr>
              <a:t>ใหม่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992781" y="2346930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page fault </a:t>
            </a:r>
            <a:r>
              <a:rPr lang="th-TH" sz="1600" b="1" dirty="0">
                <a:solidFill>
                  <a:srgbClr val="FF0000"/>
                </a:solidFill>
              </a:rPr>
              <a:t>ตก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th-TH" sz="1600" b="1" dirty="0">
                <a:solidFill>
                  <a:srgbClr val="FF0000"/>
                </a:solidFill>
              </a:rPr>
              <a:t>เนื่องจาก</a:t>
            </a:r>
            <a:br>
              <a:rPr lang="th-TH" sz="1600" b="1" dirty="0">
                <a:solidFill>
                  <a:srgbClr val="FF0000"/>
                </a:solidFill>
              </a:rPr>
            </a:br>
            <a:r>
              <a:rPr lang="th-TH" sz="1600" b="1" dirty="0">
                <a:solidFill>
                  <a:srgbClr val="FF0000"/>
                </a:solidFill>
              </a:rPr>
              <a:t>โหลด </a:t>
            </a:r>
            <a:r>
              <a:rPr lang="en-US" sz="1600" b="1" dirty="0">
                <a:solidFill>
                  <a:srgbClr val="FF0000"/>
                </a:solidFill>
              </a:rPr>
              <a:t>working set </a:t>
            </a:r>
            <a:r>
              <a:rPr lang="th-TH" sz="1600" b="1" dirty="0">
                <a:solidFill>
                  <a:srgbClr val="FF0000"/>
                </a:solidFill>
              </a:rPr>
              <a:t>มาครบแล้ว</a:t>
            </a:r>
            <a:endParaRPr lang="en-US" sz="1600" b="1" dirty="0">
              <a:solidFill>
                <a:srgbClr val="FF0000"/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flipH="1">
            <a:off x="4343399" y="2934444"/>
            <a:ext cx="685801" cy="156767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6518713" y="2676163"/>
            <a:ext cx="644087" cy="145806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52400" y="144780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Single process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14400" y="46482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data set 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038945" y="4624763"/>
            <a:ext cx="3325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data set 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352099" y="4624763"/>
            <a:ext cx="2740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data set 3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42E15A7-5435-426D-32A2-2979BBB947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36016"/>
            <a:ext cx="7620660" cy="235478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9435DBB-9E9E-BB9B-6FB5-906DFD97F3E4}"/>
              </a:ext>
            </a:extLst>
          </p:cNvPr>
          <p:cNvSpPr/>
          <p:nvPr/>
        </p:nvSpPr>
        <p:spPr>
          <a:xfrm>
            <a:off x="457200" y="685800"/>
            <a:ext cx="2895600" cy="1600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3662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8600" y="152400"/>
            <a:ext cx="868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Single-process memory limits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066800"/>
            <a:ext cx="8773749" cy="383911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09600" y="6550223"/>
            <a:ext cx="8534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/>
              <a:t>https://learn.microsoft.com/en-us/windows/win32/memory/memory-limits-for-windows-releases</a:t>
            </a:r>
          </a:p>
        </p:txBody>
      </p:sp>
      <p:sp>
        <p:nvSpPr>
          <p:cNvPr id="3" name="Rectangle 2"/>
          <p:cNvSpPr/>
          <p:nvPr/>
        </p:nvSpPr>
        <p:spPr>
          <a:xfrm>
            <a:off x="1981162" y="5466457"/>
            <a:ext cx="51816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The memory limit of 2 GB is over!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064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8600" y="152400"/>
            <a:ext cx="868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Virtual Memory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15109" y="3133130"/>
            <a:ext cx="518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As stack and heap grow,</a:t>
            </a:r>
            <a:r>
              <a:rPr lang="th-TH" sz="2000" dirty="0">
                <a:solidFill>
                  <a:srgbClr val="FF0000"/>
                </a:solidFill>
              </a:rPr>
              <a:t> </a:t>
            </a:r>
            <a:r>
              <a:rPr lang="en-US" sz="2000" dirty="0">
                <a:solidFill>
                  <a:srgbClr val="FF0000"/>
                </a:solidFill>
              </a:rPr>
              <a:t>more pages will be allocated</a:t>
            </a:r>
            <a:r>
              <a:rPr lang="th-TH" sz="2000" dirty="0">
                <a:solidFill>
                  <a:srgbClr val="FF0000"/>
                </a:solidFill>
              </a:rPr>
              <a:t> </a:t>
            </a:r>
            <a:r>
              <a:rPr lang="en-US" sz="2000" dirty="0">
                <a:solidFill>
                  <a:srgbClr val="FF0000"/>
                </a:solidFill>
              </a:rPr>
              <a:t>and mapped to physical memory.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094765"/>
            <a:ext cx="3210309" cy="510625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033257" y="5943600"/>
            <a:ext cx="236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Virtual</a:t>
            </a:r>
            <a:r>
              <a:rPr lang="en-US" sz="2400" dirty="0"/>
              <a:t> memory</a:t>
            </a:r>
            <a:br>
              <a:rPr lang="en-US" sz="2400" dirty="0"/>
            </a:br>
            <a:r>
              <a:rPr lang="en-US" sz="2400" dirty="0"/>
              <a:t>(a process)</a:t>
            </a:r>
            <a:endParaRPr lang="th-TH" sz="2400" dirty="0"/>
          </a:p>
        </p:txBody>
      </p:sp>
      <p:sp>
        <p:nvSpPr>
          <p:cNvPr id="13" name="Rectangle 12"/>
          <p:cNvSpPr/>
          <p:nvPr/>
        </p:nvSpPr>
        <p:spPr>
          <a:xfrm>
            <a:off x="1094638" y="2674458"/>
            <a:ext cx="23008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No corresponding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>physical memory</a:t>
            </a:r>
            <a:endParaRPr lang="th-TH" b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15109" y="1240067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u="sng" dirty="0"/>
              <a:t>ประโยชน์หลักของ </a:t>
            </a:r>
            <a:r>
              <a:rPr lang="en-US" b="1" u="sng" dirty="0"/>
              <a:t>virtual memory</a:t>
            </a:r>
            <a:br>
              <a:rPr lang="th-TH" dirty="0"/>
            </a:br>
            <a:r>
              <a:rPr lang="th-TH" dirty="0"/>
              <a:t>- จอง </a:t>
            </a:r>
            <a:r>
              <a:rPr lang="en-US" dirty="0"/>
              <a:t>memory </a:t>
            </a:r>
            <a:r>
              <a:rPr lang="th-TH" dirty="0"/>
              <a:t>ได้มากกว่าที่มีอยู่จริง </a:t>
            </a:r>
            <a:r>
              <a:rPr lang="en-US" dirty="0"/>
              <a:t>(</a:t>
            </a:r>
            <a:r>
              <a:rPr lang="th-TH" dirty="0"/>
              <a:t>ใช้ </a:t>
            </a:r>
            <a:r>
              <a:rPr lang="en-US" dirty="0"/>
              <a:t>backing store </a:t>
            </a:r>
            <a:r>
              <a:rPr lang="th-TH" dirty="0"/>
              <a:t>ช่วย</a:t>
            </a:r>
            <a:r>
              <a:rPr lang="en-US" dirty="0"/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15109" y="2209800"/>
            <a:ext cx="518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u="sng" dirty="0"/>
              <a:t>ประโยชน์รอง</a:t>
            </a:r>
          </a:p>
          <a:p>
            <a:r>
              <a:rPr lang="th-TH" dirty="0"/>
              <a:t>- ทุก </a:t>
            </a:r>
            <a:r>
              <a:rPr lang="en-US" dirty="0"/>
              <a:t>process </a:t>
            </a:r>
            <a:r>
              <a:rPr lang="th-TH" dirty="0"/>
              <a:t>มี </a:t>
            </a:r>
            <a:r>
              <a:rPr lang="en-US" dirty="0"/>
              <a:t>address space </a:t>
            </a:r>
            <a:r>
              <a:rPr lang="th-TH" dirty="0"/>
              <a:t>เริ่มจาก </a:t>
            </a:r>
            <a:r>
              <a:rPr lang="en-US" dirty="0"/>
              <a:t>0 (</a:t>
            </a:r>
            <a:r>
              <a:rPr lang="th-TH" dirty="0"/>
              <a:t>ไม่ต้องทำ </a:t>
            </a:r>
            <a:r>
              <a:rPr lang="en-US" dirty="0"/>
              <a:t>relocation)</a:t>
            </a:r>
            <a:br>
              <a:rPr lang="en-US" dirty="0"/>
            </a:br>
            <a:r>
              <a:rPr lang="th-TH" dirty="0"/>
              <a:t>- ไม่ต้องให้ </a:t>
            </a:r>
            <a:r>
              <a:rPr lang="en-US" dirty="0"/>
              <a:t>frame </a:t>
            </a:r>
            <a:r>
              <a:rPr lang="th-TH" dirty="0"/>
              <a:t>กับ </a:t>
            </a:r>
            <a:r>
              <a:rPr lang="en-US" dirty="0"/>
              <a:t>page </a:t>
            </a:r>
            <a:r>
              <a:rPr lang="th-TH" dirty="0"/>
              <a:t>ทั้งหมด</a:t>
            </a:r>
            <a:r>
              <a:rPr lang="en-US" dirty="0"/>
              <a:t> </a:t>
            </a:r>
            <a:r>
              <a:rPr lang="th-TH" dirty="0"/>
              <a:t>ค่อยให้เมื่อต้องการใช้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52400"/>
            <a:ext cx="868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Virtual Memory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143000"/>
            <a:ext cx="7344800" cy="5591955"/>
          </a:xfrm>
          <a:prstGeom prst="rect">
            <a:avLst/>
          </a:prstGeom>
        </p:spPr>
      </p:pic>
      <p:cxnSp>
        <p:nvCxnSpPr>
          <p:cNvPr id="37" name="Straight Connector 36"/>
          <p:cNvCxnSpPr/>
          <p:nvPr/>
        </p:nvCxnSpPr>
        <p:spPr>
          <a:xfrm>
            <a:off x="5425000" y="6658755"/>
            <a:ext cx="5334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4996936" y="1854836"/>
            <a:ext cx="732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swap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out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996935" y="2941770"/>
            <a:ext cx="7328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swap in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867398" y="197584"/>
            <a:ext cx="320040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Demand paging</a:t>
            </a:r>
            <a:r>
              <a:rPr lang="th-TH" b="1" dirty="0"/>
              <a:t> </a:t>
            </a:r>
            <a:r>
              <a:rPr lang="en-US" b="1" dirty="0"/>
              <a:t>(lazy swapping)</a:t>
            </a:r>
            <a:br>
              <a:rPr lang="en-US" b="1" dirty="0"/>
            </a:br>
            <a:br>
              <a:rPr lang="th-TH" b="1" dirty="0"/>
            </a:br>
            <a:r>
              <a:rPr lang="en-US" sz="1600" b="1" dirty="0"/>
              <a:t>The OS only swaps a page into memory</a:t>
            </a:r>
            <a:r>
              <a:rPr lang="th-TH" sz="1600" b="1" dirty="0"/>
              <a:t> </a:t>
            </a:r>
            <a:r>
              <a:rPr lang="en-US" sz="1600" b="1" dirty="0"/>
              <a:t>when it is required by a process.</a:t>
            </a:r>
            <a:r>
              <a:rPr lang="th-TH" sz="1600" b="1" dirty="0"/>
              <a:t> แบบนี้จะตรงข้ามกับการคาดว่าจะต้องใช้และทำ </a:t>
            </a:r>
            <a:r>
              <a:rPr lang="en-US" sz="1600" b="1" dirty="0"/>
              <a:t>swap in</a:t>
            </a:r>
            <a:r>
              <a:rPr lang="th-TH" sz="1600" b="1" dirty="0"/>
              <a:t> ไว้ล่วงหน้า</a:t>
            </a:r>
            <a:endParaRPr lang="en-US" sz="1600" b="1" dirty="0"/>
          </a:p>
        </p:txBody>
      </p:sp>
      <p:sp>
        <p:nvSpPr>
          <p:cNvPr id="41" name="Rectangle 40"/>
          <p:cNvSpPr/>
          <p:nvPr/>
        </p:nvSpPr>
        <p:spPr>
          <a:xfrm>
            <a:off x="4800600" y="5895892"/>
            <a:ext cx="4267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600" dirty="0">
                <a:solidFill>
                  <a:srgbClr val="FF0000"/>
                </a:solidFill>
              </a:rPr>
              <a:t>ประโยชน์หลักของ </a:t>
            </a:r>
            <a:r>
              <a:rPr lang="en-US" sz="1600" dirty="0">
                <a:solidFill>
                  <a:srgbClr val="FF0000"/>
                </a:solidFill>
              </a:rPr>
              <a:t>virtual memory </a:t>
            </a:r>
            <a:r>
              <a:rPr lang="th-TH" sz="1600" dirty="0">
                <a:solidFill>
                  <a:srgbClr val="FF0000"/>
                </a:solidFill>
              </a:rPr>
              <a:t>คือ</a:t>
            </a:r>
            <a:br>
              <a:rPr lang="en-US" sz="1600" dirty="0">
                <a:solidFill>
                  <a:srgbClr val="FF0000"/>
                </a:solidFill>
              </a:rPr>
            </a:br>
            <a:r>
              <a:rPr lang="en-US" sz="1600" dirty="0">
                <a:solidFill>
                  <a:srgbClr val="FF0000"/>
                </a:solidFill>
              </a:rPr>
              <a:t>process </a:t>
            </a:r>
            <a:r>
              <a:rPr lang="th-TH" sz="1600" dirty="0">
                <a:solidFill>
                  <a:srgbClr val="FF0000"/>
                </a:solidFill>
              </a:rPr>
              <a:t>สามารถจอง </a:t>
            </a:r>
            <a:r>
              <a:rPr lang="en-US" sz="1600" dirty="0">
                <a:solidFill>
                  <a:srgbClr val="FF0000"/>
                </a:solidFill>
              </a:rPr>
              <a:t>memory </a:t>
            </a:r>
            <a:r>
              <a:rPr lang="th-TH" sz="1600" dirty="0">
                <a:solidFill>
                  <a:srgbClr val="FF0000"/>
                </a:solidFill>
              </a:rPr>
              <a:t>มากกว่า</a:t>
            </a:r>
            <a:r>
              <a:rPr lang="en-US" sz="1600" dirty="0">
                <a:solidFill>
                  <a:srgbClr val="FF0000"/>
                </a:solidFill>
              </a:rPr>
              <a:t> memory </a:t>
            </a:r>
            <a:r>
              <a:rPr lang="th-TH" sz="1600" dirty="0">
                <a:solidFill>
                  <a:srgbClr val="FF0000"/>
                </a:solidFill>
              </a:rPr>
              <a:t>ที่มีจริง ๆ ได้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116733" y="5015871"/>
            <a:ext cx="149386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Options</a:t>
            </a:r>
            <a:br>
              <a:rPr lang="en-US" sz="1400" b="1" dirty="0">
                <a:solidFill>
                  <a:srgbClr val="FF0000"/>
                </a:solidFill>
              </a:rPr>
            </a:br>
            <a:r>
              <a:rPr lang="en-US" sz="1400" b="1" dirty="0">
                <a:solidFill>
                  <a:srgbClr val="FF0000"/>
                </a:solidFill>
              </a:rPr>
              <a:t>    1. Raw disk</a:t>
            </a:r>
            <a:br>
              <a:rPr lang="en-US" sz="1400" b="1" dirty="0">
                <a:solidFill>
                  <a:srgbClr val="FF0000"/>
                </a:solidFill>
              </a:rPr>
            </a:br>
            <a:r>
              <a:rPr lang="en-US" sz="1400" b="1" dirty="0">
                <a:solidFill>
                  <a:srgbClr val="FF0000"/>
                </a:solidFill>
              </a:rPr>
              <a:t>    2. File system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52400"/>
            <a:ext cx="868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Summary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" y="1066800"/>
            <a:ext cx="8686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Virtual memory = mapping + paging + swapping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43200" y="572869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dirty="0">
                <a:solidFill>
                  <a:srgbClr val="FF0000"/>
                </a:solidFill>
              </a:rPr>
              <a:t>มี </a:t>
            </a:r>
            <a:r>
              <a:rPr lang="en-US" dirty="0">
                <a:solidFill>
                  <a:srgbClr val="FF0000"/>
                </a:solidFill>
              </a:rPr>
              <a:t>logical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th-TH" dirty="0">
                <a:solidFill>
                  <a:srgbClr val="FF0000"/>
                </a:solidFill>
              </a:rPr>
              <a:t>กับ </a:t>
            </a:r>
            <a:r>
              <a:rPr lang="en-US" dirty="0">
                <a:solidFill>
                  <a:srgbClr val="FF0000"/>
                </a:solidFill>
              </a:rPr>
              <a:t>physical</a:t>
            </a:r>
            <a:endParaRPr lang="th-TH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43400" y="572869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dirty="0">
                <a:solidFill>
                  <a:srgbClr val="FF0000"/>
                </a:solidFill>
              </a:rPr>
              <a:t>แบ่งเป็น </a:t>
            </a:r>
            <a:r>
              <a:rPr lang="en-US" dirty="0">
                <a:solidFill>
                  <a:srgbClr val="FF0000"/>
                </a:solidFill>
              </a:rPr>
              <a:t>page</a:t>
            </a:r>
          </a:p>
          <a:p>
            <a:pPr algn="ctr"/>
            <a:r>
              <a:rPr lang="th-TH" dirty="0">
                <a:solidFill>
                  <a:srgbClr val="FF0000"/>
                </a:solidFill>
              </a:rPr>
              <a:t>ไม่ใช่ </a:t>
            </a:r>
            <a:r>
              <a:rPr lang="en-US" dirty="0">
                <a:solidFill>
                  <a:srgbClr val="FF0000"/>
                </a:solidFill>
              </a:rPr>
              <a:t>contiguous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44721" y="572868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swap </a:t>
            </a:r>
            <a:r>
              <a:rPr lang="th-TH" dirty="0">
                <a:solidFill>
                  <a:srgbClr val="FF0000"/>
                </a:solidFill>
              </a:rPr>
              <a:t>กับ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backing store</a:t>
            </a:r>
            <a:endParaRPr lang="th-TH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67400" y="3572470"/>
            <a:ext cx="281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61950"/>
            <a:r>
              <a:rPr lang="en-US" dirty="0">
                <a:solidFill>
                  <a:srgbClr val="FF0000"/>
                </a:solidFill>
              </a:rPr>
              <a:t>valid </a:t>
            </a:r>
            <a:r>
              <a:rPr lang="th-TH" dirty="0">
                <a:solidFill>
                  <a:srgbClr val="FF0000"/>
                </a:solidFill>
              </a:rPr>
              <a:t>คือ อยู่บน </a:t>
            </a:r>
            <a:r>
              <a:rPr lang="en-US" dirty="0">
                <a:solidFill>
                  <a:srgbClr val="FF0000"/>
                </a:solidFill>
              </a:rPr>
              <a:t>memory</a:t>
            </a:r>
          </a:p>
          <a:p>
            <a:pPr marL="361950" indent="-361950"/>
            <a:r>
              <a:rPr lang="en-US" dirty="0">
                <a:solidFill>
                  <a:srgbClr val="FF0000"/>
                </a:solidFill>
              </a:rPr>
              <a:t>invalid</a:t>
            </a:r>
            <a:r>
              <a:rPr lang="th-TH" dirty="0">
                <a:solidFill>
                  <a:srgbClr val="FF0000"/>
                </a:solidFill>
              </a:rPr>
              <a:t> คือ ไม่อยู่บน </a:t>
            </a:r>
            <a:r>
              <a:rPr lang="en-US" dirty="0">
                <a:solidFill>
                  <a:srgbClr val="FF0000"/>
                </a:solidFill>
              </a:rPr>
              <a:t>memory</a:t>
            </a:r>
            <a:endParaRPr lang="th-TH" dirty="0">
              <a:solidFill>
                <a:srgbClr val="FF0000"/>
              </a:solidFill>
            </a:endParaRPr>
          </a:p>
          <a:p>
            <a:pPr marL="361950" indent="-361950"/>
            <a:r>
              <a:rPr lang="th-TH" dirty="0">
                <a:solidFill>
                  <a:srgbClr val="FF0000"/>
                </a:solidFill>
              </a:rPr>
              <a:t>		อยู่บน </a:t>
            </a:r>
            <a:r>
              <a:rPr lang="en-US" dirty="0">
                <a:solidFill>
                  <a:srgbClr val="FF0000"/>
                </a:solidFill>
              </a:rPr>
              <a:t>backing store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752600"/>
            <a:ext cx="5243989" cy="495143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52400"/>
            <a:ext cx="868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Page Fault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187124"/>
            <a:ext cx="6241229" cy="517420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724400" y="5733365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Locality of Reference</a:t>
            </a:r>
            <a:endParaRPr lang="th-TH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00600" y="6038165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solidFill>
                  <a:srgbClr val="FF0000"/>
                </a:solidFill>
              </a:rPr>
              <a:t>เพราะ </a:t>
            </a:r>
            <a:r>
              <a:rPr lang="en-US" b="1" dirty="0">
                <a:solidFill>
                  <a:srgbClr val="FF0000"/>
                </a:solidFill>
              </a:rPr>
              <a:t>memory access </a:t>
            </a:r>
            <a:r>
              <a:rPr lang="th-TH" b="1" dirty="0">
                <a:solidFill>
                  <a:srgbClr val="FF0000"/>
                </a:solidFill>
              </a:rPr>
              <a:t>ไม่ได้ใช้ </a:t>
            </a:r>
            <a:r>
              <a:rPr lang="en-US" b="1" dirty="0">
                <a:solidFill>
                  <a:srgbClr val="FF0000"/>
                </a:solidFill>
              </a:rPr>
              <a:t>random</a:t>
            </a:r>
            <a:r>
              <a:rPr lang="th-TH" b="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address</a:t>
            </a:r>
          </a:p>
          <a:p>
            <a:r>
              <a:rPr lang="th-TH" b="1" dirty="0">
                <a:solidFill>
                  <a:srgbClr val="FF0000"/>
                </a:solidFill>
              </a:rPr>
              <a:t>ถึงใช้ </a:t>
            </a:r>
            <a:r>
              <a:rPr lang="en-US" b="1" dirty="0">
                <a:solidFill>
                  <a:srgbClr val="FF0000"/>
                </a:solidFill>
              </a:rPr>
              <a:t>paging </a:t>
            </a:r>
            <a:r>
              <a:rPr lang="th-TH" b="1" dirty="0">
                <a:solidFill>
                  <a:srgbClr val="FF0000"/>
                </a:solidFill>
              </a:rPr>
              <a:t>และ </a:t>
            </a:r>
            <a:r>
              <a:rPr lang="en-US" b="1" dirty="0">
                <a:solidFill>
                  <a:srgbClr val="FF0000"/>
                </a:solidFill>
              </a:rPr>
              <a:t>virtual memory </a:t>
            </a:r>
            <a:r>
              <a:rPr lang="th-TH" b="1" dirty="0">
                <a:solidFill>
                  <a:srgbClr val="FF0000"/>
                </a:solidFill>
              </a:rPr>
              <a:t>ได้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05200" y="3276600"/>
            <a:ext cx="1413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frame </a:t>
            </a:r>
            <a:r>
              <a:rPr lang="th-TH" sz="1400" b="1" dirty="0">
                <a:solidFill>
                  <a:srgbClr val="FF0000"/>
                </a:solidFill>
              </a:rPr>
              <a:t>ที่ใช้บ่อย ๆ</a:t>
            </a:r>
            <a:br>
              <a:rPr lang="th-TH" sz="1400" b="1" dirty="0">
                <a:solidFill>
                  <a:srgbClr val="FF0000"/>
                </a:solidFill>
              </a:rPr>
            </a:br>
            <a:r>
              <a:rPr lang="th-TH" sz="1400" b="1" dirty="0">
                <a:solidFill>
                  <a:srgbClr val="FF0000"/>
                </a:solidFill>
              </a:rPr>
              <a:t>จะอยู่ใน </a:t>
            </a:r>
            <a:r>
              <a:rPr lang="en-US" sz="1400" b="1" dirty="0">
                <a:solidFill>
                  <a:srgbClr val="FF0000"/>
                </a:solidFill>
              </a:rPr>
              <a:t>memory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031082"/>
            <a:ext cx="7848600" cy="4745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152400"/>
            <a:ext cx="868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Performance of Demand Paging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676400"/>
            <a:ext cx="7239734" cy="469533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772642" y="6487524"/>
            <a:ext cx="2371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dirty="0">
                <a:solidFill>
                  <a:srgbClr val="FF0000"/>
                </a:solidFill>
              </a:rPr>
              <a:t>ใส่ </a:t>
            </a:r>
            <a:r>
              <a:rPr lang="en-US" dirty="0">
                <a:solidFill>
                  <a:srgbClr val="FF0000"/>
                </a:solidFill>
              </a:rPr>
              <a:t>RAM </a:t>
            </a:r>
            <a:r>
              <a:rPr lang="th-TH" dirty="0">
                <a:solidFill>
                  <a:srgbClr val="FF0000"/>
                </a:solidFill>
              </a:rPr>
              <a:t>ให้พอกับการใช้งาน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72400" y="1838980"/>
            <a:ext cx="1219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Page fault </a:t>
            </a:r>
            <a:r>
              <a:rPr lang="th-TH" sz="1400" dirty="0">
                <a:solidFill>
                  <a:srgbClr val="FF0000"/>
                </a:solidFill>
              </a:rPr>
              <a:t>ช้าลง</a:t>
            </a:r>
            <a:br>
              <a:rPr lang="th-TH" sz="1400" dirty="0">
                <a:solidFill>
                  <a:srgbClr val="FF0000"/>
                </a:solidFill>
              </a:rPr>
            </a:br>
            <a:r>
              <a:rPr lang="en-US" sz="1400" dirty="0">
                <a:solidFill>
                  <a:srgbClr val="FF0000"/>
                </a:solidFill>
              </a:rPr>
              <a:t>8ms / 200 ns</a:t>
            </a:r>
            <a:br>
              <a:rPr lang="th-TH" sz="1400" dirty="0">
                <a:solidFill>
                  <a:srgbClr val="FF0000"/>
                </a:solidFill>
              </a:rPr>
            </a:br>
            <a:r>
              <a:rPr lang="en-US" sz="1400" dirty="0">
                <a:solidFill>
                  <a:srgbClr val="FF0000"/>
                </a:solidFill>
              </a:rPr>
              <a:t>= 40,000 </a:t>
            </a:r>
            <a:r>
              <a:rPr lang="th-TH" sz="1400" dirty="0">
                <a:solidFill>
                  <a:srgbClr val="FF0000"/>
                </a:solidFill>
              </a:rPr>
              <a:t>เท่า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72400" y="3424588"/>
            <a:ext cx="1371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p = 0.001 </a:t>
            </a:r>
            <a:r>
              <a:rPr lang="th-TH" sz="1400" dirty="0">
                <a:solidFill>
                  <a:srgbClr val="FF0000"/>
                </a:solidFill>
              </a:rPr>
              <a:t>ช้าลง</a:t>
            </a:r>
            <a:br>
              <a:rPr lang="th-TH" sz="1400" dirty="0">
                <a:solidFill>
                  <a:srgbClr val="FF0000"/>
                </a:solidFill>
              </a:rPr>
            </a:br>
            <a:r>
              <a:rPr lang="en-US" sz="1400" dirty="0">
                <a:solidFill>
                  <a:srgbClr val="FF0000"/>
                </a:solidFill>
              </a:rPr>
              <a:t>8.2 </a:t>
            </a:r>
            <a:r>
              <a:rPr lang="el-GR" sz="1400" dirty="0">
                <a:solidFill>
                  <a:srgbClr val="FF0000"/>
                </a:solidFill>
              </a:rPr>
              <a:t>μ</a:t>
            </a:r>
            <a:r>
              <a:rPr lang="en-US" sz="1400" dirty="0">
                <a:solidFill>
                  <a:srgbClr val="FF0000"/>
                </a:solidFill>
              </a:rPr>
              <a:t>s / 200 ns</a:t>
            </a:r>
            <a:br>
              <a:rPr lang="en-US" sz="1400" dirty="0">
                <a:solidFill>
                  <a:srgbClr val="FF0000"/>
                </a:solidFill>
              </a:rPr>
            </a:br>
            <a:r>
              <a:rPr lang="en-US" sz="1400" dirty="0">
                <a:solidFill>
                  <a:srgbClr val="FF0000"/>
                </a:solidFill>
              </a:rPr>
              <a:t>= 41 </a:t>
            </a:r>
            <a:r>
              <a:rPr lang="th-TH" sz="1400" dirty="0">
                <a:solidFill>
                  <a:srgbClr val="FF0000"/>
                </a:solidFill>
              </a:rPr>
              <a:t>เท่า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67200" y="5029200"/>
            <a:ext cx="426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= 2.5 x 10</a:t>
            </a:r>
            <a:r>
              <a:rPr lang="en-US" sz="1400" baseline="30000" dirty="0">
                <a:solidFill>
                  <a:srgbClr val="FF0000"/>
                </a:solidFill>
              </a:rPr>
              <a:t>-6</a:t>
            </a:r>
            <a:r>
              <a:rPr lang="en-US" sz="1400" dirty="0">
                <a:solidFill>
                  <a:srgbClr val="FF0000"/>
                </a:solidFill>
              </a:rPr>
              <a:t>    </a:t>
            </a:r>
            <a:r>
              <a:rPr lang="th-TH" sz="1400" dirty="0">
                <a:solidFill>
                  <a:srgbClr val="FF0000"/>
                </a:solidFill>
              </a:rPr>
              <a:t>เพื่อให้ </a:t>
            </a:r>
            <a:r>
              <a:rPr lang="en-US" sz="1400" dirty="0">
                <a:solidFill>
                  <a:srgbClr val="FF0000"/>
                </a:solidFill>
              </a:rPr>
              <a:t>effective access time</a:t>
            </a:r>
            <a:r>
              <a:rPr lang="th-TH" sz="1400" dirty="0">
                <a:solidFill>
                  <a:srgbClr val="FF0000"/>
                </a:solidFill>
              </a:rPr>
              <a:t> เพิ่มขึ้นไม่เกิน </a:t>
            </a:r>
            <a:r>
              <a:rPr lang="en-US" sz="1400" dirty="0">
                <a:solidFill>
                  <a:srgbClr val="FF0000"/>
                </a:solidFill>
              </a:rPr>
              <a:t>20%</a:t>
            </a:r>
          </a:p>
        </p:txBody>
      </p:sp>
    </p:spTree>
    <p:extLst>
      <p:ext uri="{BB962C8B-B14F-4D97-AF65-F5344CB8AC3E}">
        <p14:creationId xmlns:p14="http://schemas.microsoft.com/office/powerpoint/2010/main" val="26932710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2352</TotalTime>
  <Words>1615</Words>
  <Application>Microsoft Office PowerPoint</Application>
  <PresentationFormat>On-screen Show (4:3)</PresentationFormat>
  <Paragraphs>201</Paragraphs>
  <Slides>33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Calibri</vt:lpstr>
      <vt:lpstr>sarabun-regular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ชัชวิทย์ อาภรณ์เทวัญ</dc:creator>
  <cp:lastModifiedBy>ชัชวิทย์ อาภรณ์เทวัญ</cp:lastModifiedBy>
  <cp:revision>510</cp:revision>
  <dcterms:created xsi:type="dcterms:W3CDTF">2006-08-16T00:00:00Z</dcterms:created>
  <dcterms:modified xsi:type="dcterms:W3CDTF">2024-10-23T12:31:41Z</dcterms:modified>
</cp:coreProperties>
</file>