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57" r:id="rId4"/>
    <p:sldId id="266" r:id="rId5"/>
    <p:sldId id="265" r:id="rId6"/>
    <p:sldId id="267" r:id="rId7"/>
    <p:sldId id="263" r:id="rId8"/>
    <p:sldId id="268" r:id="rId9"/>
    <p:sldId id="269" r:id="rId10"/>
    <p:sldId id="270" r:id="rId11"/>
    <p:sldId id="261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3" r:id="rId21"/>
    <p:sldId id="279" r:id="rId22"/>
    <p:sldId id="284" r:id="rId23"/>
    <p:sldId id="285" r:id="rId24"/>
    <p:sldId id="280" r:id="rId25"/>
    <p:sldId id="281" r:id="rId26"/>
    <p:sldId id="282" r:id="rId27"/>
    <p:sldId id="287" r:id="rId2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660"/>
  </p:normalViewPr>
  <p:slideViewPr>
    <p:cSldViewPr>
      <p:cViewPr varScale="1">
        <p:scale>
          <a:sx n="101" d="100"/>
          <a:sy n="101" d="100"/>
        </p:scale>
        <p:origin x="17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B1A8-FB00-4529-A92A-0056FD1C383F}" type="datetimeFigureOut">
              <a:rPr lang="th-TH" smtClean="0"/>
              <a:pPr/>
              <a:t>10/10/67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0" y="4861782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50A8-02FE-40A6-99A9-E7960E56398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27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050A8-02FE-40A6-99A9-E7960E56398E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829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050A8-02FE-40A6-99A9-E7960E56398E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937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050A8-02FE-40A6-99A9-E7960E56398E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911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152400"/>
            <a:ext cx="984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Memory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1752600"/>
            <a:ext cx="2209800" cy="472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1752600"/>
            <a:ext cx="1272268" cy="1272268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1" name="Oval 10"/>
          <p:cNvSpPr/>
          <p:nvPr/>
        </p:nvSpPr>
        <p:spPr>
          <a:xfrm>
            <a:off x="1421946" y="3478666"/>
            <a:ext cx="1272268" cy="1272268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2" name="Oval 11"/>
          <p:cNvSpPr/>
          <p:nvPr/>
        </p:nvSpPr>
        <p:spPr>
          <a:xfrm>
            <a:off x="1419225" y="5204732"/>
            <a:ext cx="1272268" cy="1272268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1400" y="2514600"/>
            <a:ext cx="2209800" cy="10668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13524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Memory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1400" y="3880059"/>
            <a:ext cx="2209800" cy="38714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400" y="4800600"/>
            <a:ext cx="2209800" cy="40011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4267200"/>
            <a:ext cx="2209800" cy="5334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400" y="5181600"/>
            <a:ext cx="2209800" cy="1524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5334000"/>
            <a:ext cx="2209800" cy="609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16045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x0000 (physical address)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1200" y="625839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xFFFF</a:t>
            </a:r>
            <a:r>
              <a:rPr lang="en-US" dirty="0"/>
              <a:t> (physical address)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1400" y="2514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x0000 (logical address)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81400" y="4264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x0000 (logical address)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1400" y="388980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x0000 (logical address)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58168" y="2388734"/>
            <a:ext cx="785132" cy="278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20068" y="4012066"/>
            <a:ext cx="812346" cy="252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667000" y="4445922"/>
            <a:ext cx="865414" cy="964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48375" y="4735230"/>
            <a:ext cx="2714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Fragments</a:t>
            </a:r>
            <a:br>
              <a:rPr lang="en-US" dirty="0"/>
            </a:br>
            <a:r>
              <a:rPr lang="th-TH" dirty="0"/>
              <a:t>แต่ </a:t>
            </a:r>
            <a:r>
              <a:rPr lang="en-US" dirty="0"/>
              <a:t>OS </a:t>
            </a:r>
            <a:r>
              <a:rPr lang="th-TH" dirty="0"/>
              <a:t>ทำให้ </a:t>
            </a:r>
            <a:r>
              <a:rPr lang="en-US" dirty="0"/>
              <a:t>process </a:t>
            </a:r>
            <a:r>
              <a:rPr lang="th-TH" dirty="0"/>
              <a:t>เห็นเป็น </a:t>
            </a:r>
            <a:r>
              <a:rPr lang="en-US" dirty="0"/>
              <a:t>continuous space </a:t>
            </a:r>
            <a:r>
              <a:rPr lang="th-TH" dirty="0"/>
              <a:t>ที่เริ่มจาก </a:t>
            </a:r>
            <a:r>
              <a:rPr lang="en-US" dirty="0"/>
              <a:t>0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5867400" y="3931494"/>
            <a:ext cx="152400" cy="1984836"/>
          </a:xfrm>
          <a:prstGeom prst="rightBrac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799" y="3560636"/>
            <a:ext cx="274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Hole</a:t>
            </a:r>
            <a:br>
              <a:rPr lang="th-TH" dirty="0"/>
            </a:br>
            <a:r>
              <a:rPr lang="th-TH" dirty="0"/>
              <a:t>ถ้าเล็กมาก ก็ไม่มี </a:t>
            </a:r>
            <a:r>
              <a:rPr lang="en-US" dirty="0"/>
              <a:t>process </a:t>
            </a:r>
            <a:r>
              <a:rPr lang="th-TH" dirty="0"/>
              <a:t>ใดใช้ได้</a:t>
            </a:r>
            <a:endParaRPr lang="en-US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545AA87F-1E26-3DBA-9402-0BCE38D11D94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9 </a:t>
            </a:r>
            <a:r>
              <a:rPr lang="th-TH" dirty="0">
                <a:solidFill>
                  <a:srgbClr val="FF0000"/>
                </a:solidFill>
              </a:rPr>
              <a:t>ตุลาคม </a:t>
            </a:r>
            <a:r>
              <a:rPr lang="en-US" dirty="0">
                <a:solidFill>
                  <a:srgbClr val="FF0000"/>
                </a:solidFill>
              </a:rPr>
              <a:t>2567 (</a:t>
            </a:r>
            <a:r>
              <a:rPr lang="th-TH">
                <a:solidFill>
                  <a:srgbClr val="FF0000"/>
                </a:solidFill>
              </a:rPr>
              <a:t>หลังสอน</a:t>
            </a:r>
            <a:r>
              <a:rPr lang="en-US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Memory Mapping </a:t>
            </a:r>
            <a:r>
              <a:rPr lang="en-US" sz="4000" b="1" dirty="0">
                <a:solidFill>
                  <a:srgbClr val="FF0000"/>
                </a:solidFill>
              </a:rPr>
              <a:t>&amp;</a:t>
            </a:r>
            <a:r>
              <a:rPr lang="en-US" sz="4000" b="1" dirty="0"/>
              <a:t> Protection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974921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ยังเป็น </a:t>
            </a:r>
            <a:r>
              <a:rPr lang="en-US" b="1" u="sng" dirty="0">
                <a:solidFill>
                  <a:srgbClr val="FF0000"/>
                </a:solidFill>
              </a:rPr>
              <a:t>Contiguous</a:t>
            </a:r>
            <a:r>
              <a:rPr lang="en-US" b="1" dirty="0">
                <a:solidFill>
                  <a:srgbClr val="FF0000"/>
                </a:solidFill>
              </a:rPr>
              <a:t> Memory Allocation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657350"/>
            <a:ext cx="8515350" cy="5010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3810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[0, limit)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05400" y="902732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1436132"/>
            <a:ext cx="1600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1817132"/>
            <a:ext cx="1600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5400" y="2655332"/>
            <a:ext cx="1600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5400" y="3112532"/>
            <a:ext cx="1600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5400" y="4255532"/>
            <a:ext cx="16002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5017532"/>
            <a:ext cx="1600200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5400" y="6084332"/>
            <a:ext cx="1600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53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Memory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1828800"/>
            <a:ext cx="1600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6800" y="30480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6800" y="3962400"/>
            <a:ext cx="16002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5105400"/>
            <a:ext cx="1600200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6800" y="1182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 queue</a:t>
            </a:r>
          </a:p>
          <a:p>
            <a:r>
              <a:rPr lang="en-US" b="1" dirty="0"/>
              <a:t>(waiting processes)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048000" y="3048000"/>
            <a:ext cx="1828800" cy="15240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Long-term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Scheduler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2800" y="48006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First Fit</a:t>
            </a:r>
          </a:p>
          <a:p>
            <a:r>
              <a:rPr lang="en-US" b="1" dirty="0">
                <a:solidFill>
                  <a:srgbClr val="FF0000"/>
                </a:solidFill>
              </a:rPr>
              <a:t>Best Fit</a:t>
            </a:r>
          </a:p>
          <a:p>
            <a:r>
              <a:rPr lang="en-US" b="1" dirty="0">
                <a:solidFill>
                  <a:srgbClr val="FF0000"/>
                </a:solidFill>
              </a:rPr>
              <a:t>Worst Fit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6858000" y="1588532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600" y="13599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Memory Allocation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Fragmentation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External</a:t>
            </a:r>
            <a:r>
              <a:rPr lang="en-US" sz="2400" dirty="0"/>
              <a:t> fragmentation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/>
              <a:t>	Holes in memory.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/>
              <a:t>		</a:t>
            </a:r>
            <a:r>
              <a:rPr lang="th-TH" sz="2400" dirty="0"/>
              <a:t>แก้ด้วยวิธี </a:t>
            </a:r>
            <a:r>
              <a:rPr lang="en-US" sz="2400" dirty="0"/>
              <a:t>1 </a:t>
            </a:r>
            <a:r>
              <a:rPr lang="th-TH" sz="2400" dirty="0"/>
              <a:t>ทำ </a:t>
            </a:r>
            <a:r>
              <a:rPr lang="en-US" sz="2400" dirty="0"/>
              <a:t>compaction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/>
              <a:t>		</a:t>
            </a:r>
            <a:r>
              <a:rPr lang="th-TH" sz="2400" dirty="0"/>
              <a:t>แก้ด้วยวิธี </a:t>
            </a:r>
            <a:r>
              <a:rPr lang="en-US" sz="2400" dirty="0"/>
              <a:t>2</a:t>
            </a:r>
            <a:r>
              <a:rPr lang="th-TH" sz="2400"/>
              <a:t> ใช้ </a:t>
            </a:r>
            <a:r>
              <a:rPr lang="en-US" sz="2400"/>
              <a:t>non-contiguous memory</a:t>
            </a:r>
            <a:endParaRPr lang="en-US" sz="2400" dirty="0"/>
          </a:p>
          <a:p>
            <a:pPr>
              <a:tabLst>
                <a:tab pos="461963" algn="l"/>
                <a:tab pos="914400" algn="l"/>
              </a:tabLst>
            </a:pPr>
            <a:endParaRPr lang="en-US" sz="2400" dirty="0"/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/>
              <a:t>50-percent rule (first fit), given </a:t>
            </a:r>
            <a:r>
              <a:rPr lang="en-US" sz="2400" i="1" dirty="0"/>
              <a:t>n</a:t>
            </a:r>
            <a:r>
              <a:rPr lang="en-US" sz="2400" dirty="0"/>
              <a:t> blocks allocated, 0.5</a:t>
            </a:r>
            <a:r>
              <a:rPr lang="en-US" sz="2400" i="1" dirty="0"/>
              <a:t>n</a:t>
            </a:r>
            <a:r>
              <a:rPr lang="en-US" sz="2400" dirty="0"/>
              <a:t> will be lost.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/>
              <a:t>	One-third of memory may be unusable.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/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Internal</a:t>
            </a:r>
            <a:r>
              <a:rPr lang="en-US" sz="2400" dirty="0"/>
              <a:t> fragmentation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/>
              <a:t>	</a:t>
            </a:r>
            <a:r>
              <a:rPr lang="th-TH" sz="2400" dirty="0"/>
              <a:t>เกิดจากการจอง </a:t>
            </a:r>
            <a:r>
              <a:rPr lang="en-US" sz="2400" dirty="0"/>
              <a:t>memory </a:t>
            </a:r>
            <a:r>
              <a:rPr lang="th-TH" sz="2400" dirty="0"/>
              <a:t>เป็น </a:t>
            </a:r>
            <a:r>
              <a:rPr lang="en-US" sz="2400" dirty="0"/>
              <a:t>block </a:t>
            </a:r>
            <a:r>
              <a:rPr lang="th-TH" sz="2400" dirty="0"/>
              <a:t>แล้วใช้ไม่เต็ม </a:t>
            </a:r>
            <a:r>
              <a:rPr lang="en-US" sz="2400" dirty="0"/>
              <a:t>block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5189280"/>
            <a:ext cx="9144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5189280"/>
            <a:ext cx="914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48743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block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057400" y="5798880"/>
            <a:ext cx="76200" cy="2344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5762208"/>
            <a:ext cx="855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fragment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532447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Paging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/>
              <a:t>Frame			fixed-size block on </a:t>
            </a:r>
            <a:r>
              <a:rPr lang="en-US" sz="2400" u="sng" dirty="0"/>
              <a:t>physical</a:t>
            </a:r>
            <a:r>
              <a:rPr lang="en-US" sz="2400" dirty="0"/>
              <a:t> memory</a:t>
            </a:r>
          </a:p>
          <a:p>
            <a:pPr marL="457200" indent="-457200"/>
            <a:r>
              <a:rPr lang="en-US" sz="2400" dirty="0"/>
              <a:t>Page			fixed-size block on </a:t>
            </a:r>
            <a:r>
              <a:rPr lang="en-US" sz="2400" u="sng" dirty="0"/>
              <a:t>logica</a:t>
            </a:r>
            <a:r>
              <a:rPr lang="en-US" sz="2400" dirty="0"/>
              <a:t>l memory</a:t>
            </a:r>
          </a:p>
          <a:p>
            <a:pPr marL="457200" indent="-457200"/>
            <a:r>
              <a:rPr lang="en-US" sz="2400" dirty="0"/>
              <a:t>Page number (p)	left side of logical address</a:t>
            </a:r>
          </a:p>
          <a:p>
            <a:pPr marL="457200" indent="-457200"/>
            <a:r>
              <a:rPr lang="en-US" sz="2400" dirty="0"/>
              <a:t>Page offset (d) 	right side of logical address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Page size = frame size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m				number of bits (logical address space)</a:t>
            </a:r>
          </a:p>
          <a:p>
            <a:pPr marL="457200" indent="-457200"/>
            <a:r>
              <a:rPr lang="en-US" sz="2400" dirty="0"/>
              <a:t>n				number of bits (page size)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Non-Contiguous Memory Allocation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600" y="2860587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Windows 10 supports page sizes of </a:t>
            </a:r>
            <a:r>
              <a:rPr lang="en-US" b="1" dirty="0">
                <a:solidFill>
                  <a:srgbClr val="FF0000"/>
                </a:solidFill>
              </a:rPr>
              <a:t>4KB</a:t>
            </a:r>
            <a:r>
              <a:rPr lang="en-US" dirty="0">
                <a:solidFill>
                  <a:srgbClr val="FF0000"/>
                </a:solidFill>
              </a:rPr>
              <a:t> (typical) and 2MB.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Linux also supports two page sizes.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029200"/>
            <a:ext cx="6181725" cy="14447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604789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 external fragmentation, but internal fragmentation.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09849"/>
            <a:ext cx="5958254" cy="60671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6800" y="838200"/>
            <a:ext cx="3657600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2286000" y="379281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 process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57600" y="30480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FD1E89B-44F1-FB7F-F11E-519523D9EC8F}"/>
              </a:ext>
            </a:extLst>
          </p:cNvPr>
          <p:cNvSpPr txBox="1"/>
          <p:nvPr/>
        </p:nvSpPr>
        <p:spPr>
          <a:xfrm>
            <a:off x="7177454" y="1932057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Non-contiguous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6" y="685800"/>
            <a:ext cx="8784927" cy="5720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36" y="824805"/>
            <a:ext cx="652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Page table is in memory, and it is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indexed by PTBR (page-table base register)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ที่จริงแล้ว </a:t>
            </a:r>
            <a:r>
              <a:rPr lang="en-US" dirty="0">
                <a:solidFill>
                  <a:srgbClr val="FF0000"/>
                </a:solidFill>
              </a:rPr>
              <a:t>page table </a:t>
            </a:r>
            <a:r>
              <a:rPr lang="th-TH" dirty="0">
                <a:solidFill>
                  <a:srgbClr val="FF0000"/>
                </a:solidFill>
              </a:rPr>
              <a:t>ก็อยู่ใน </a:t>
            </a:r>
            <a:r>
              <a:rPr lang="en-US" dirty="0">
                <a:solidFill>
                  <a:srgbClr val="FF0000"/>
                </a:solidFill>
              </a:rPr>
              <a:t>memory </a:t>
            </a:r>
            <a:r>
              <a:rPr lang="th-TH" dirty="0">
                <a:solidFill>
                  <a:srgbClr val="FF0000"/>
                </a:solidFill>
              </a:rPr>
              <a:t>นั่นเอง ทำให้ทุกครั้งที่โปรแกรมจะ </a:t>
            </a:r>
            <a:r>
              <a:rPr lang="en-US" dirty="0">
                <a:solidFill>
                  <a:srgbClr val="FF0000"/>
                </a:solidFill>
              </a:rPr>
              <a:t>read/write memory</a:t>
            </a:r>
            <a:r>
              <a:rPr lang="th-TH" dirty="0">
                <a:solidFill>
                  <a:srgbClr val="FF0000"/>
                </a:solidFill>
              </a:rPr>
              <a:t> ก็ต้องอ่าน </a:t>
            </a:r>
            <a:r>
              <a:rPr lang="en-US" dirty="0">
                <a:solidFill>
                  <a:srgbClr val="FF0000"/>
                </a:solidFill>
              </a:rPr>
              <a:t>page table </a:t>
            </a:r>
            <a:r>
              <a:rPr lang="th-TH" dirty="0">
                <a:solidFill>
                  <a:srgbClr val="FF0000"/>
                </a:solidFill>
              </a:rPr>
              <a:t>ก่อน ทำให้ต้องอ่าน </a:t>
            </a:r>
            <a:r>
              <a:rPr lang="en-US" dirty="0">
                <a:solidFill>
                  <a:srgbClr val="FF0000"/>
                </a:solidFill>
              </a:rPr>
              <a:t>memory 2 </a:t>
            </a:r>
            <a:r>
              <a:rPr lang="th-TH" dirty="0">
                <a:solidFill>
                  <a:srgbClr val="FF0000"/>
                </a:solidFill>
              </a:rPr>
              <a:t>รอบ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52400"/>
            <a:ext cx="5391150" cy="655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8000" y="5879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มี </a:t>
            </a:r>
            <a:r>
              <a:rPr lang="en-US" b="1" dirty="0">
                <a:solidFill>
                  <a:srgbClr val="FF0000"/>
                </a:solidFill>
              </a:rPr>
              <a:t>memory </a:t>
            </a:r>
            <a:r>
              <a:rPr lang="th-TH" b="1" dirty="0">
                <a:solidFill>
                  <a:srgbClr val="FF0000"/>
                </a:solidFill>
              </a:rPr>
              <a:t>32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h-TH" b="1" dirty="0">
                <a:solidFill>
                  <a:srgbClr val="FF0000"/>
                </a:solidFill>
              </a:rPr>
              <a:t>ช่อง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825" y="12647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 = 4, n =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40347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Page size = 2</a:t>
            </a:r>
            <a:r>
              <a:rPr lang="en-US" sz="2400" b="1" baseline="30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2600" y="340936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มี </a:t>
            </a:r>
            <a:r>
              <a:rPr lang="en-US" b="1" dirty="0">
                <a:solidFill>
                  <a:srgbClr val="FF0000"/>
                </a:solidFill>
              </a:rPr>
              <a:t>memory 2</a:t>
            </a:r>
            <a:r>
              <a:rPr lang="en-US" sz="2400" b="1" baseline="30000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h-TH" b="1" dirty="0">
                <a:solidFill>
                  <a:srgbClr val="FF0000"/>
                </a:solidFill>
              </a:rPr>
              <a:t>ช่อง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276600" y="228600"/>
            <a:ext cx="228600" cy="7620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9525"/>
            <a:ext cx="8543925" cy="6838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457200"/>
            <a:ext cx="457200" cy="9906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8" y="0"/>
            <a:ext cx="8087264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5562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(in memory)</a:t>
            </a:r>
          </a:p>
          <a:p>
            <a:r>
              <a:rPr lang="en-US" b="1" dirty="0">
                <a:solidFill>
                  <a:srgbClr val="FF0000"/>
                </a:solidFill>
              </a:rPr>
              <a:t>Indexed by PTBR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(page-table base register)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3075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ใช้ </a:t>
            </a:r>
            <a:r>
              <a:rPr lang="en-US" b="1" dirty="0">
                <a:solidFill>
                  <a:srgbClr val="FF0000"/>
                </a:solidFill>
              </a:rPr>
              <a:t>HW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ทำได้ใน </a:t>
            </a:r>
            <a:r>
              <a:rPr lang="en-US" b="1" dirty="0">
                <a:solidFill>
                  <a:srgbClr val="FF0000"/>
                </a:solidFill>
              </a:rPr>
              <a:t>O(1)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(1) </a:t>
            </a:r>
            <a:r>
              <a:rPr lang="th-TH" dirty="0">
                <a:solidFill>
                  <a:srgbClr val="FF0000"/>
                </a:solidFill>
              </a:rPr>
              <a:t>ดูใน </a:t>
            </a:r>
            <a:r>
              <a:rPr lang="en-US" dirty="0">
                <a:solidFill>
                  <a:srgbClr val="FF0000"/>
                </a:solidFill>
              </a:rPr>
              <a:t>TLB </a:t>
            </a:r>
            <a:r>
              <a:rPr lang="th-TH" dirty="0">
                <a:solidFill>
                  <a:srgbClr val="FF0000"/>
                </a:solidFill>
              </a:rPr>
              <a:t>ก่อน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record </a:t>
            </a:r>
            <a:r>
              <a:rPr lang="th-TH" dirty="0">
                <a:solidFill>
                  <a:srgbClr val="FF0000"/>
                </a:solidFill>
              </a:rPr>
              <a:t>ที่ใช้บ่อยๆ จะอยู่ใน </a:t>
            </a:r>
            <a:r>
              <a:rPr lang="en-US" dirty="0">
                <a:solidFill>
                  <a:srgbClr val="FF0000"/>
                </a:solidFill>
              </a:rPr>
              <a:t>TLB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80553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(2) </a:t>
            </a:r>
            <a:r>
              <a:rPr lang="th-TH" dirty="0">
                <a:solidFill>
                  <a:srgbClr val="FF0000"/>
                </a:solidFill>
              </a:rPr>
              <a:t>ถ้า </a:t>
            </a:r>
            <a:r>
              <a:rPr lang="en-US" dirty="0">
                <a:solidFill>
                  <a:srgbClr val="FF0000"/>
                </a:solidFill>
              </a:rPr>
              <a:t>miss </a:t>
            </a:r>
            <a:r>
              <a:rPr lang="th-TH" dirty="0">
                <a:solidFill>
                  <a:srgbClr val="FF0000"/>
                </a:solidFill>
              </a:rPr>
              <a:t>ค่อย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ไปดูใน </a:t>
            </a:r>
            <a:r>
              <a:rPr lang="en-US" dirty="0">
                <a:solidFill>
                  <a:srgbClr val="FF0000"/>
                </a:solidFill>
              </a:rPr>
              <a:t>page table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83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Translation Look-aside Buffer (TLB)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209550"/>
            <a:ext cx="6810375" cy="6572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22098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</a:rPr>
              <a:t>เพิ่ม </a:t>
            </a:r>
            <a:r>
              <a:rPr lang="en-US" sz="1400" dirty="0">
                <a:solidFill>
                  <a:srgbClr val="FF0000"/>
                </a:solidFill>
              </a:rPr>
              <a:t>protection</a:t>
            </a:r>
            <a:r>
              <a:rPr lang="th-TH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bits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  Read-only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  Read-write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  Execute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4876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v </a:t>
            </a:r>
            <a:r>
              <a:rPr lang="th-TH" dirty="0">
                <a:solidFill>
                  <a:srgbClr val="FF0000"/>
                </a:solidFill>
              </a:rPr>
              <a:t>และ </a:t>
            </a:r>
            <a:r>
              <a:rPr lang="en-US" dirty="0">
                <a:solidFill>
                  <a:srgbClr val="FF0000"/>
                </a:solidFill>
              </a:rPr>
              <a:t>i </a:t>
            </a:r>
            <a:r>
              <a:rPr lang="th-TH" dirty="0">
                <a:solidFill>
                  <a:srgbClr val="FF0000"/>
                </a:solidFill>
              </a:rPr>
              <a:t>เพื่อบอกว่า </a:t>
            </a:r>
            <a:r>
              <a:rPr lang="en-US" dirty="0">
                <a:solidFill>
                  <a:srgbClr val="FF0000"/>
                </a:solidFill>
              </a:rPr>
              <a:t>page </a:t>
            </a:r>
            <a:r>
              <a:rPr lang="th-TH" dirty="0">
                <a:solidFill>
                  <a:srgbClr val="FF0000"/>
                </a:solidFill>
              </a:rPr>
              <a:t>ไหนใช้แล้วหรือยังไม่ได้ใช้ จะได้ไม่ต้อง </a:t>
            </a:r>
            <a:r>
              <a:rPr lang="en-US" dirty="0">
                <a:solidFill>
                  <a:srgbClr val="FF0000"/>
                </a:solidFill>
              </a:rPr>
              <a:t>map </a:t>
            </a:r>
            <a:r>
              <a:rPr lang="th-TH" dirty="0">
                <a:solidFill>
                  <a:srgbClr val="FF0000"/>
                </a:solidFill>
              </a:rPr>
              <a:t>ทุก </a:t>
            </a:r>
            <a:r>
              <a:rPr lang="en-US" dirty="0">
                <a:solidFill>
                  <a:srgbClr val="FF0000"/>
                </a:solidFill>
              </a:rPr>
              <a:t>page </a:t>
            </a:r>
            <a:r>
              <a:rPr lang="th-TH" dirty="0">
                <a:solidFill>
                  <a:srgbClr val="FF0000"/>
                </a:solidFill>
              </a:rPr>
              <a:t>กับ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th-TH" dirty="0">
                <a:solidFill>
                  <a:srgbClr val="FF0000"/>
                </a:solidFill>
              </a:rPr>
              <a:t>มันเปลือง </a:t>
            </a:r>
            <a:r>
              <a:rPr lang="en-US" dirty="0">
                <a:solidFill>
                  <a:srgbClr val="FF0000"/>
                </a:solidFill>
              </a:rPr>
              <a:t>memory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Protection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Memory Separation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02" y="1430893"/>
            <a:ext cx="6572250" cy="5086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FD668C-8128-C526-DE69-7A22E7C9DE11}"/>
              </a:ext>
            </a:extLst>
          </p:cNvPr>
          <p:cNvSpPr txBox="1"/>
          <p:nvPr/>
        </p:nvSpPr>
        <p:spPr>
          <a:xfrm>
            <a:off x="4800600" y="64335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แบ่ง </a:t>
            </a:r>
            <a:r>
              <a:rPr lang="en-US" dirty="0">
                <a:solidFill>
                  <a:srgbClr val="FF0000"/>
                </a:solidFill>
              </a:rPr>
              <a:t>memory </a:t>
            </a:r>
            <a:r>
              <a:rPr lang="th-TH" dirty="0">
                <a:solidFill>
                  <a:srgbClr val="FF0000"/>
                </a:solidFill>
              </a:rPr>
              <a:t>ให้แต่ละ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" y="304800"/>
            <a:ext cx="5536211" cy="6246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158346"/>
            <a:ext cx="3495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LTStd-Roman"/>
              </a:rPr>
              <a:t>If the code is </a:t>
            </a:r>
            <a:r>
              <a:rPr lang="en-US" b="1" dirty="0">
                <a:solidFill>
                  <a:srgbClr val="FF0000"/>
                </a:solidFill>
                <a:latin typeface="PalatinoLTStd-Bold"/>
              </a:rPr>
              <a:t>reentrant code</a:t>
            </a:r>
            <a:r>
              <a:rPr lang="en-US" dirty="0">
                <a:solidFill>
                  <a:srgbClr val="000000"/>
                </a:solidFill>
                <a:latin typeface="PalatinoLTStd-Roman"/>
              </a:rPr>
              <a:t>, however, it can be shared.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6551629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https://en.wikipedia.org/wiki/Reentrancy_(computing)</a:t>
            </a:r>
          </a:p>
        </p:txBody>
      </p:sp>
    </p:spTree>
    <p:extLst>
      <p:ext uri="{BB962C8B-B14F-4D97-AF65-F5344CB8AC3E}">
        <p14:creationId xmlns:p14="http://schemas.microsoft.com/office/powerpoint/2010/main" val="3325799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4752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Hierarchical Paging (32-bit)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7586" y="1981200"/>
            <a:ext cx="357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No hierarchical paging</a:t>
            </a:r>
          </a:p>
          <a:p>
            <a:r>
              <a:rPr lang="en-US" b="1" dirty="0">
                <a:solidFill>
                  <a:srgbClr val="FF0000"/>
                </a:solidFill>
              </a:rPr>
              <a:t>page table = 2</a:t>
            </a:r>
            <a:r>
              <a:rPr lang="en-US" b="1" baseline="30000" dirty="0">
                <a:solidFill>
                  <a:srgbClr val="FF0000"/>
                </a:solidFill>
              </a:rPr>
              <a:t>20</a:t>
            </a:r>
            <a:r>
              <a:rPr lang="en-US" b="1" dirty="0">
                <a:solidFill>
                  <a:srgbClr val="FF0000"/>
                </a:solidFill>
              </a:rPr>
              <a:t> = 1 million entries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 new process costs 1M.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u="sng" dirty="0">
                <a:solidFill>
                  <a:srgbClr val="FF0000"/>
                </a:solidFill>
              </a:rPr>
              <a:t>Hierarchical paging</a:t>
            </a:r>
          </a:p>
          <a:p>
            <a:r>
              <a:rPr lang="en-US" b="1" dirty="0">
                <a:solidFill>
                  <a:srgbClr val="FF0000"/>
                </a:solidFill>
              </a:rPr>
              <a:t>new process = 2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 + 2</a:t>
            </a:r>
            <a:r>
              <a:rPr lang="en-US" b="1" baseline="30000" dirty="0">
                <a:solidFill>
                  <a:srgbClr val="FF0000"/>
                </a:solidFill>
              </a:rPr>
              <a:t>10 </a:t>
            </a:r>
            <a:r>
              <a:rPr lang="en-US" b="1" dirty="0">
                <a:solidFill>
                  <a:srgbClr val="FF0000"/>
                </a:solidFill>
              </a:rPr>
              <a:t>= 2K entries</a:t>
            </a:r>
          </a:p>
          <a:p>
            <a:r>
              <a:rPr lang="en-US" b="1" dirty="0">
                <a:solidFill>
                  <a:srgbClr val="FF0000"/>
                </a:solidFill>
              </a:rPr>
              <a:t>A new process costs 2K.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 page = 2</a:t>
            </a:r>
            <a:r>
              <a:rPr lang="en-US" b="1" baseline="30000" dirty="0">
                <a:solidFill>
                  <a:srgbClr val="FF0000"/>
                </a:solidFill>
              </a:rPr>
              <a:t>12 </a:t>
            </a:r>
            <a:r>
              <a:rPr lang="en-US" b="1" dirty="0">
                <a:solidFill>
                  <a:srgbClr val="FF0000"/>
                </a:solidFill>
              </a:rPr>
              <a:t>entries</a:t>
            </a:r>
          </a:p>
        </p:txBody>
      </p:sp>
      <p:cxnSp>
        <p:nvCxnSpPr>
          <p:cNvPr id="12" name="Straight Arrow Connector 11"/>
          <p:cNvCxnSpPr>
            <a:cxnSpLocks/>
            <a:stCxn id="10" idx="0"/>
          </p:cNvCxnSpPr>
          <p:nvPr/>
        </p:nvCxnSpPr>
        <p:spPr>
          <a:xfrm flipV="1">
            <a:off x="8039100" y="1066800"/>
            <a:ext cx="1143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6" y="1219200"/>
            <a:ext cx="4967514" cy="5638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28800" y="6021169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Each page table = 2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br>
              <a:rPr lang="th-TH" b="1" baseline="30000" dirty="0">
                <a:solidFill>
                  <a:srgbClr val="FF0000"/>
                </a:solidFill>
              </a:rPr>
            </a:br>
            <a:r>
              <a:rPr lang="th-TH" b="1" baseline="30000" dirty="0">
                <a:solidFill>
                  <a:srgbClr val="FF0000"/>
                </a:solidFill>
              </a:rPr>
              <a:t>                                           </a:t>
            </a:r>
            <a:r>
              <a:rPr lang="en-US" b="1" dirty="0">
                <a:solidFill>
                  <a:srgbClr val="FF0000"/>
                </a:solidFill>
              </a:rPr>
              <a:t>= 1K records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000" y="990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Create inner page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tables on demand.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" y="4816733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Page table = 2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                    </a:t>
            </a:r>
            <a:r>
              <a:rPr lang="en-US" b="1" dirty="0">
                <a:solidFill>
                  <a:srgbClr val="FF0000"/>
                </a:solidFill>
              </a:rPr>
              <a:t>= 1K records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2438400"/>
            <a:ext cx="1219200" cy="2057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38400" y="1819596"/>
            <a:ext cx="914400" cy="9998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044" y="60305"/>
            <a:ext cx="4114800" cy="9794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4752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Hashed Page Tables (64-bit)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35469"/>
            <a:ext cx="4052854" cy="892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122797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</a:rPr>
              <a:t>ทำแบบเดิมไม่ได้แล้ว เพราะ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baseline="30000" dirty="0">
                <a:solidFill>
                  <a:srgbClr val="FF0000"/>
                </a:solidFill>
              </a:rPr>
              <a:t>42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th-TH" sz="2000" b="1" dirty="0">
                <a:solidFill>
                  <a:srgbClr val="FF0000"/>
                </a:solidFill>
              </a:rPr>
              <a:t>ก็ยังใหญ่เกินไป</a:t>
            </a:r>
            <a:br>
              <a:rPr lang="th-TH" sz="2000" b="1" dirty="0">
                <a:solidFill>
                  <a:srgbClr val="FF0000"/>
                </a:solidFill>
              </a:rPr>
            </a:br>
            <a:r>
              <a:rPr lang="th-TH" sz="2000" b="1" dirty="0">
                <a:solidFill>
                  <a:srgbClr val="FF0000"/>
                </a:solidFill>
              </a:rPr>
              <a:t>หรือแบ่งครึ่ง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baseline="30000" dirty="0">
                <a:solidFill>
                  <a:srgbClr val="FF0000"/>
                </a:solidFill>
              </a:rPr>
              <a:t>26</a:t>
            </a:r>
            <a:r>
              <a:rPr lang="en-US" sz="2000" b="1" dirty="0">
                <a:solidFill>
                  <a:srgbClr val="FF0000"/>
                </a:solidFill>
              </a:rPr>
              <a:t> = 64M entries </a:t>
            </a:r>
            <a:r>
              <a:rPr lang="th-TH" sz="2000" b="1" dirty="0">
                <a:solidFill>
                  <a:srgbClr val="FF0000"/>
                </a:solidFill>
              </a:rPr>
              <a:t>ก็ยังใหญ่อยู่ดี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286000"/>
            <a:ext cx="6781800" cy="42636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4847272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สมมติว่า </a:t>
            </a:r>
            <a:r>
              <a:rPr lang="en-US" b="1" dirty="0">
                <a:solidFill>
                  <a:srgbClr val="FF0000"/>
                </a:solidFill>
              </a:rPr>
              <a:t>hash table </a:t>
            </a:r>
            <a:r>
              <a:rPr lang="th-TH" b="1" dirty="0">
                <a:solidFill>
                  <a:srgbClr val="FF0000"/>
                </a:solidFill>
              </a:rPr>
              <a:t>มีขนาด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20</a:t>
            </a:r>
            <a:r>
              <a:rPr lang="en-US" b="1" dirty="0">
                <a:solidFill>
                  <a:srgbClr val="FF0000"/>
                </a:solidFill>
              </a:rPr>
              <a:t> = 1 million entries</a:t>
            </a:r>
            <a:endParaRPr lang="th-TH" b="1" dirty="0">
              <a:solidFill>
                <a:srgbClr val="FF0000"/>
              </a:solidFill>
            </a:endParaRPr>
          </a:p>
          <a:p>
            <a:r>
              <a:rPr lang="th-TH" b="1" dirty="0">
                <a:solidFill>
                  <a:srgbClr val="FF0000"/>
                </a:solidFill>
              </a:rPr>
              <a:t>และมีจำนวน </a:t>
            </a:r>
            <a:r>
              <a:rPr lang="en-US" b="1" dirty="0">
                <a:solidFill>
                  <a:srgbClr val="FF0000"/>
                </a:solidFill>
              </a:rPr>
              <a:t>page </a:t>
            </a:r>
            <a:r>
              <a:rPr lang="th-TH" b="1" dirty="0">
                <a:solidFill>
                  <a:srgbClr val="FF0000"/>
                </a:solidFill>
              </a:rPr>
              <a:t>แค่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23</a:t>
            </a:r>
            <a:r>
              <a:rPr lang="en-US" b="1" dirty="0">
                <a:solidFill>
                  <a:srgbClr val="FF0000"/>
                </a:solidFill>
              </a:rPr>
              <a:t> (8 million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pages)</a:t>
            </a:r>
          </a:p>
          <a:p>
            <a:r>
              <a:rPr lang="en-US" b="1" dirty="0">
                <a:solidFill>
                  <a:srgbClr val="FF0000"/>
                </a:solidFill>
              </a:rPr>
              <a:t>linked list </a:t>
            </a:r>
            <a:r>
              <a:rPr lang="th-TH" b="1" dirty="0">
                <a:solidFill>
                  <a:srgbClr val="FF0000"/>
                </a:solidFill>
              </a:rPr>
              <a:t>จะยาวเฉลี่ย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23</a:t>
            </a:r>
            <a:r>
              <a:rPr lang="en-US" b="1" dirty="0">
                <a:solidFill>
                  <a:srgbClr val="FF0000"/>
                </a:solidFill>
              </a:rPr>
              <a:t> / 2</a:t>
            </a:r>
            <a:r>
              <a:rPr lang="en-US" b="1" baseline="30000" dirty="0">
                <a:solidFill>
                  <a:srgbClr val="FF0000"/>
                </a:solidFill>
              </a:rPr>
              <a:t>20</a:t>
            </a:r>
            <a:r>
              <a:rPr lang="en-US" b="1" dirty="0">
                <a:solidFill>
                  <a:srgbClr val="FF0000"/>
                </a:solidFill>
              </a:rPr>
              <a:t> = 8</a:t>
            </a:r>
          </a:p>
          <a:p>
            <a:r>
              <a:rPr lang="th-TH" b="1" dirty="0">
                <a:solidFill>
                  <a:srgbClr val="FF0000"/>
                </a:solidFill>
              </a:rPr>
              <a:t>วิธีนี้ใช้ได้ เพราะไม่มีใครใช้ </a:t>
            </a:r>
            <a:r>
              <a:rPr lang="en-US" b="1" dirty="0">
                <a:solidFill>
                  <a:srgbClr val="FF0000"/>
                </a:solidFill>
              </a:rPr>
              <a:t>memory space </a:t>
            </a:r>
            <a:r>
              <a:rPr lang="th-TH" b="1" dirty="0">
                <a:solidFill>
                  <a:srgbClr val="FF0000"/>
                </a:solidFill>
              </a:rPr>
              <a:t>ถึง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64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h-TH" b="1" dirty="0">
                <a:solidFill>
                  <a:srgbClr val="FF0000"/>
                </a:solidFill>
              </a:rPr>
              <a:t>จริง ๆ</a:t>
            </a:r>
          </a:p>
          <a:p>
            <a:r>
              <a:rPr lang="th-TH" b="1" dirty="0">
                <a:solidFill>
                  <a:srgbClr val="FF0000"/>
                </a:solidFill>
              </a:rPr>
              <a:t>ถ้าใช้ </a:t>
            </a:r>
            <a:r>
              <a:rPr lang="en-US" b="1" dirty="0">
                <a:solidFill>
                  <a:srgbClr val="FF0000"/>
                </a:solidFill>
              </a:rPr>
              <a:t>clustered page tables </a:t>
            </a:r>
            <a:r>
              <a:rPr lang="th-TH" b="1" dirty="0">
                <a:solidFill>
                  <a:srgbClr val="FF0000"/>
                </a:solidFill>
              </a:rPr>
              <a:t>จะทำให้ </a:t>
            </a:r>
            <a:r>
              <a:rPr lang="en-US" b="1" dirty="0">
                <a:solidFill>
                  <a:srgbClr val="FF0000"/>
                </a:solidFill>
              </a:rPr>
              <a:t>linked list </a:t>
            </a:r>
            <a:r>
              <a:rPr lang="th-TH" b="1" dirty="0">
                <a:solidFill>
                  <a:srgbClr val="FF0000"/>
                </a:solidFill>
              </a:rPr>
              <a:t>มี</a:t>
            </a:r>
            <a:r>
              <a:rPr lang="en-US" b="1" dirty="0">
                <a:solidFill>
                  <a:srgbClr val="FF0000"/>
                </a:solidFill>
              </a:rPr>
              <a:t> max length </a:t>
            </a:r>
            <a:r>
              <a:rPr lang="th-TH" b="1" dirty="0">
                <a:solidFill>
                  <a:srgbClr val="FF0000"/>
                </a:solidFill>
              </a:rPr>
              <a:t>คงที่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668817">
            <a:off x="4240658" y="3887867"/>
            <a:ext cx="63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เจอ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297728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table per process</a:t>
            </a:r>
          </a:p>
        </p:txBody>
      </p:sp>
    </p:spTree>
    <p:extLst>
      <p:ext uri="{BB962C8B-B14F-4D97-AF65-F5344CB8AC3E}">
        <p14:creationId xmlns:p14="http://schemas.microsoft.com/office/powerpoint/2010/main" val="86887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4752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Inverted Page Tables (64-bit)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088998"/>
            <a:ext cx="6958013" cy="5464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387" y="4289398"/>
            <a:ext cx="181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solidFill>
                  <a:srgbClr val="FF0000"/>
                </a:solidFill>
              </a:rPr>
              <a:t>ใช้เวลาค้นนาน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7187" y="482279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pages </a:t>
            </a:r>
            <a:r>
              <a:rPr lang="th-TH" b="1" dirty="0">
                <a:solidFill>
                  <a:srgbClr val="FF0000"/>
                </a:solidFill>
              </a:rPr>
              <a:t>แชร์ </a:t>
            </a:r>
            <a:r>
              <a:rPr lang="en-US" b="1" dirty="0">
                <a:solidFill>
                  <a:srgbClr val="FF0000"/>
                </a:solidFill>
              </a:rPr>
              <a:t>1 frame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ไม่ได้ ใช้ </a:t>
            </a:r>
            <a:r>
              <a:rPr lang="en-US" b="1" dirty="0">
                <a:solidFill>
                  <a:srgbClr val="FF0000"/>
                </a:solidFill>
              </a:rPr>
              <a:t>shared library </a:t>
            </a:r>
            <a:r>
              <a:rPr lang="th-TH" b="1" dirty="0">
                <a:solidFill>
                  <a:srgbClr val="FF0000"/>
                </a:solidFill>
              </a:rPr>
              <a:t>ร่วมกันไม่ได้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39527"/>
            <a:ext cx="492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ทั้งระบบมี </a:t>
            </a:r>
            <a:r>
              <a:rPr lang="en-US" b="1" dirty="0">
                <a:solidFill>
                  <a:srgbClr val="FF0000"/>
                </a:solidFill>
              </a:rPr>
              <a:t>page table </a:t>
            </a:r>
            <a:r>
              <a:rPr lang="th-TH" b="1" dirty="0">
                <a:solidFill>
                  <a:srgbClr val="FF0000"/>
                </a:solidFill>
              </a:rPr>
              <a:t>แค่ตารางเดียว ไม่ </a:t>
            </a:r>
            <a:r>
              <a:rPr lang="en-US" b="1" dirty="0">
                <a:solidFill>
                  <a:srgbClr val="FF0000"/>
                </a:solidFill>
              </a:rPr>
              <a:t>per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7187" y="5616507"/>
            <a:ext cx="3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page table </a:t>
            </a:r>
            <a:r>
              <a:rPr lang="th-TH" b="1" dirty="0">
                <a:solidFill>
                  <a:srgbClr val="FF0000"/>
                </a:solidFill>
              </a:rPr>
              <a:t>ไม่ใหญ่มาก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เพราะไม่มีใครใช้ </a:t>
            </a:r>
            <a:r>
              <a:rPr lang="en-US" b="1" dirty="0">
                <a:solidFill>
                  <a:srgbClr val="FF0000"/>
                </a:solidFill>
              </a:rPr>
              <a:t>memory space </a:t>
            </a:r>
            <a:r>
              <a:rPr lang="th-TH" b="1" dirty="0">
                <a:solidFill>
                  <a:srgbClr val="FF0000"/>
                </a:solidFill>
              </a:rPr>
              <a:t>ถึง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64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h-TH" b="1" dirty="0">
                <a:solidFill>
                  <a:srgbClr val="FF0000"/>
                </a:solidFill>
              </a:rPr>
              <a:t>จริง 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399" y="4904974"/>
            <a:ext cx="302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solidFill>
                  <a:srgbClr val="FF0000"/>
                </a:solidFill>
              </a:rPr>
              <a:t>ปรับปรุงการค้นหาให้เร็วขึ้น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โดยทำเหมือน </a:t>
            </a:r>
            <a:r>
              <a:rPr lang="en-US" b="1" dirty="0">
                <a:solidFill>
                  <a:srgbClr val="FF0000"/>
                </a:solidFill>
              </a:rPr>
              <a:t>hashed page tables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2778" y="6550223"/>
            <a:ext cx="2821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64-bit </a:t>
            </a:r>
            <a:r>
              <a:rPr lang="en-US" sz="1400" dirty="0" err="1">
                <a:solidFill>
                  <a:srgbClr val="FF0000"/>
                </a:solidFill>
              </a:rPr>
              <a:t>UltraSPARC</a:t>
            </a:r>
            <a:r>
              <a:rPr lang="en-US" sz="1400" dirty="0">
                <a:solidFill>
                  <a:srgbClr val="FF0000"/>
                </a:solidFill>
              </a:rPr>
              <a:t>, PowerPC, IBM RT</a:t>
            </a:r>
          </a:p>
        </p:txBody>
      </p:sp>
    </p:spTree>
    <p:extLst>
      <p:ext uri="{BB962C8B-B14F-4D97-AF65-F5344CB8AC3E}">
        <p14:creationId xmlns:p14="http://schemas.microsoft.com/office/powerpoint/2010/main" val="390375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Segmentation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6721"/>
            <a:ext cx="52673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64412"/>
            <a:ext cx="3200400" cy="36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D3325B-A866-29A6-AE4C-902E1FC19A35}"/>
              </a:ext>
            </a:extLst>
          </p:cNvPr>
          <p:cNvSpPr txBox="1"/>
          <p:nvPr/>
        </p:nvSpPr>
        <p:spPr>
          <a:xfrm>
            <a:off x="6858000" y="6211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รูปนี้มีแค่ใน </a:t>
            </a:r>
            <a:r>
              <a:rPr lang="en-US" dirty="0">
                <a:solidFill>
                  <a:srgbClr val="FF0000"/>
                </a:solidFill>
              </a:rPr>
              <a:t>textbook </a:t>
            </a:r>
            <a:r>
              <a:rPr lang="th-TH" dirty="0">
                <a:solidFill>
                  <a:srgbClr val="FF0000"/>
                </a:solidFill>
              </a:rPr>
              <a:t>เล่มเก่า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แต่อธิบายเข้าใจง่ายกว่า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81200"/>
            <a:ext cx="5805375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4599"/>
            <a:ext cx="2696499" cy="689802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3" idx="1"/>
          </p:cNvCxnSpPr>
          <p:nvPr/>
        </p:nvCxnSpPr>
        <p:spPr>
          <a:xfrm>
            <a:off x="381000" y="569500"/>
            <a:ext cx="1371600" cy="16041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3"/>
          </p:cNvCxnSpPr>
          <p:nvPr/>
        </p:nvCxnSpPr>
        <p:spPr>
          <a:xfrm flipH="1">
            <a:off x="2895601" y="569500"/>
            <a:ext cx="181898" cy="16041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28600"/>
            <a:ext cx="5924764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926970"/>
            <a:ext cx="592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GDT/LDT = Global/Local Descriptor Table (Intel)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A9B48-E6BB-EA7C-1F1C-9E89EF4F8049}"/>
              </a:ext>
            </a:extLst>
          </p:cNvPr>
          <p:cNvSpPr txBox="1"/>
          <p:nvPr/>
        </p:nvSpPr>
        <p:spPr>
          <a:xfrm>
            <a:off x="82296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</a:rPr>
              <a:t>ข้ามไปก็ได้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IA-32 Architecture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48849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32-bit processors generally compatible with the Intel Pentium® II processor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8" y="1752600"/>
            <a:ext cx="8385142" cy="16194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5745DA-DCAD-C3F1-A916-3E830A55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23171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435DBB-9E9E-BB9B-6FB5-906DFD97F3E4}"/>
              </a:ext>
            </a:extLst>
          </p:cNvPr>
          <p:cNvSpPr/>
          <p:nvPr/>
        </p:nvSpPr>
        <p:spPr>
          <a:xfrm>
            <a:off x="533400" y="762000"/>
            <a:ext cx="4038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006A15-FE23-F0FA-8F53-3D538DE00562}"/>
              </a:ext>
            </a:extLst>
          </p:cNvPr>
          <p:cNvSpPr/>
          <p:nvPr/>
        </p:nvSpPr>
        <p:spPr>
          <a:xfrm>
            <a:off x="4800600" y="762000"/>
            <a:ext cx="38862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D6BD1-860B-5F33-69D6-27049A47DBE5}"/>
              </a:ext>
            </a:extLst>
          </p:cNvPr>
          <p:cNvSpPr txBox="1"/>
          <p:nvPr/>
        </p:nvSpPr>
        <p:spPr>
          <a:xfrm>
            <a:off x="533400" y="26670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ลองพิมพ์คำสั่ง </a:t>
            </a:r>
            <a:r>
              <a:rPr lang="en-US" sz="2800" dirty="0" err="1"/>
              <a:t>getconf</a:t>
            </a:r>
            <a:r>
              <a:rPr lang="en-US" sz="2800" dirty="0"/>
              <a:t> PAGE_SIZE </a:t>
            </a:r>
            <a:r>
              <a:rPr lang="th-TH" sz="2800" dirty="0"/>
              <a:t>บน </a:t>
            </a:r>
            <a:r>
              <a:rPr lang="en-US" sz="2800" dirty="0"/>
              <a:t>Linux </a:t>
            </a:r>
            <a:r>
              <a:rPr lang="th-TH" sz="2800" dirty="0"/>
              <a:t>ค่าที่ได้คืออะไร</a:t>
            </a:r>
            <a:r>
              <a:rPr lang="en-US" sz="2800" dirty="0"/>
              <a:t>?</a:t>
            </a:r>
          </a:p>
          <a:p>
            <a:r>
              <a:rPr lang="en-US" sz="2800" dirty="0"/>
              <a:t>Wired down </a:t>
            </a:r>
            <a:r>
              <a:rPr lang="th-TH" sz="2800" dirty="0"/>
              <a:t>ใน </a:t>
            </a:r>
            <a:r>
              <a:rPr lang="en-US" sz="2800" dirty="0"/>
              <a:t>TLB </a:t>
            </a:r>
            <a:r>
              <a:rPr lang="th-TH" sz="2800" dirty="0"/>
              <a:t>คืออะไร</a:t>
            </a:r>
            <a:r>
              <a:rPr lang="en-US" sz="2800" dirty="0"/>
              <a:t>?</a:t>
            </a:r>
            <a:endParaRPr lang="th-TH" sz="2800" dirty="0"/>
          </a:p>
          <a:p>
            <a:r>
              <a:rPr lang="en-US" sz="2800" dirty="0"/>
              <a:t>Effective access time </a:t>
            </a:r>
            <a:r>
              <a:rPr lang="th-TH" sz="2800" dirty="0"/>
              <a:t>ของ </a:t>
            </a:r>
            <a:r>
              <a:rPr lang="en-US" sz="2800" dirty="0"/>
              <a:t>memory </a:t>
            </a:r>
            <a:r>
              <a:rPr lang="th-TH" sz="2800" dirty="0"/>
              <a:t>คืออะไร</a:t>
            </a:r>
            <a:r>
              <a:rPr lang="en-US" sz="2800" dirty="0"/>
              <a:t>?</a:t>
            </a:r>
            <a:r>
              <a:rPr lang="th-TH" sz="2800" dirty="0"/>
              <a:t> คำนวณยังไง</a:t>
            </a:r>
            <a:r>
              <a:rPr lang="en-US" sz="2800" dirty="0"/>
              <a:t>?</a:t>
            </a:r>
            <a:endParaRPr lang="th-TH" sz="2800" dirty="0"/>
          </a:p>
          <a:p>
            <a:r>
              <a:rPr lang="en-US" sz="2800" dirty="0"/>
              <a:t>Reentrant code</a:t>
            </a:r>
            <a:r>
              <a:rPr lang="th-TH" sz="2800" dirty="0"/>
              <a:t> คืออะไร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36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657290"/>
            <a:ext cx="531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</a:rPr>
              <a:t>ใน </a:t>
            </a:r>
            <a:r>
              <a:rPr lang="en-US" sz="2000" dirty="0">
                <a:solidFill>
                  <a:srgbClr val="FF0000"/>
                </a:solidFill>
              </a:rPr>
              <a:t>kernel mode</a:t>
            </a:r>
            <a:r>
              <a:rPr lang="th-TH" sz="2000" dirty="0">
                <a:solidFill>
                  <a:srgbClr val="FF0000"/>
                </a:solidFill>
              </a:rPr>
              <a:t> เท่านั้น ที่จะแก้ไขค่า </a:t>
            </a:r>
            <a:r>
              <a:rPr lang="en-US" sz="2000" dirty="0">
                <a:solidFill>
                  <a:srgbClr val="FF0000"/>
                </a:solidFill>
              </a:rPr>
              <a:t>base </a:t>
            </a:r>
            <a:r>
              <a:rPr lang="th-TH" sz="2000" dirty="0">
                <a:solidFill>
                  <a:srgbClr val="FF0000"/>
                </a:solidFill>
              </a:rPr>
              <a:t>และ </a:t>
            </a:r>
            <a:r>
              <a:rPr lang="en-US" sz="2000" dirty="0">
                <a:solidFill>
                  <a:srgbClr val="FF0000"/>
                </a:solidFill>
              </a:rPr>
              <a:t>limit </a:t>
            </a:r>
            <a:r>
              <a:rPr lang="th-TH" sz="2000" dirty="0">
                <a:solidFill>
                  <a:srgbClr val="FF0000"/>
                </a:solidFill>
              </a:rPr>
              <a:t>ได้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Memory Protection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057400"/>
            <a:ext cx="7572375" cy="413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74607D-3FC0-71EE-EBE7-6B4E6F7C12B2}"/>
              </a:ext>
            </a:extLst>
          </p:cNvPr>
          <p:cNvSpPr txBox="1"/>
          <p:nvPr/>
        </p:nvSpPr>
        <p:spPr>
          <a:xfrm>
            <a:off x="4724400" y="64335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ป้องกันไม่ให้อ่าน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th-TH" dirty="0">
                <a:solidFill>
                  <a:srgbClr val="FF0000"/>
                </a:solidFill>
              </a:rPr>
              <a:t>เขียน </a:t>
            </a:r>
            <a:r>
              <a:rPr lang="en-US" dirty="0">
                <a:solidFill>
                  <a:srgbClr val="FF0000"/>
                </a:solidFill>
              </a:rPr>
              <a:t>memory</a:t>
            </a:r>
            <a:r>
              <a:rPr lang="th-TH" dirty="0">
                <a:solidFill>
                  <a:srgbClr val="FF0000"/>
                </a:solidFill>
              </a:rPr>
              <a:t> เกินขอบเขตที่จองไว้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มี </a:t>
            </a:r>
            <a:r>
              <a:rPr lang="en-US" sz="2400" b="1" dirty="0"/>
              <a:t>separation &amp; protection </a:t>
            </a:r>
            <a:r>
              <a:rPr lang="th-TH" sz="2400" b="1" dirty="0"/>
              <a:t>แล้ว แต่ยังต้องโปรแกรมด้วย </a:t>
            </a:r>
            <a:r>
              <a:rPr lang="en-US" sz="2400" b="1" dirty="0"/>
              <a:t>physical address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9566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2313" algn="l"/>
                <a:tab pos="1341438" algn="l"/>
                <a:tab pos="1976438" algn="l"/>
              </a:tabLst>
            </a:pPr>
            <a:r>
              <a:rPr lang="en-US" sz="2400" dirty="0"/>
              <a:t>ld	r1	</a:t>
            </a:r>
            <a:r>
              <a:rPr lang="en-US" sz="2400" b="1" dirty="0">
                <a:solidFill>
                  <a:srgbClr val="FF0000"/>
                </a:solidFill>
              </a:rPr>
              <a:t>101			// data segment (variable A)</a:t>
            </a:r>
            <a:endParaRPr lang="en-US" sz="2400" dirty="0"/>
          </a:p>
          <a:p>
            <a:pPr>
              <a:tabLst>
                <a:tab pos="722313" algn="l"/>
                <a:tab pos="1341438" algn="l"/>
                <a:tab pos="1976438" algn="l"/>
              </a:tabLst>
            </a:pPr>
            <a:r>
              <a:rPr lang="en-US" sz="2400" dirty="0"/>
              <a:t>ld	r2	</a:t>
            </a:r>
            <a:r>
              <a:rPr lang="en-US" sz="2400" b="1" dirty="0">
                <a:solidFill>
                  <a:srgbClr val="FF0000"/>
                </a:solidFill>
              </a:rPr>
              <a:t>102			// data segment (variable B)</a:t>
            </a:r>
          </a:p>
          <a:p>
            <a:pPr>
              <a:tabLst>
                <a:tab pos="722313" algn="l"/>
                <a:tab pos="1341438" algn="l"/>
                <a:tab pos="1887538" algn="l"/>
              </a:tabLst>
            </a:pPr>
            <a:r>
              <a:rPr lang="en-US" sz="2400" dirty="0"/>
              <a:t>add	r0	r1</a:t>
            </a:r>
            <a:r>
              <a:rPr lang="th-TH" sz="2400" dirty="0"/>
              <a:t>	</a:t>
            </a:r>
            <a:r>
              <a:rPr lang="en-US" sz="2400" dirty="0"/>
              <a:t>r2</a:t>
            </a:r>
            <a:br>
              <a:rPr lang="en-US" sz="2400" dirty="0"/>
            </a:br>
            <a:r>
              <a:rPr lang="en-US" sz="2400" dirty="0" err="1"/>
              <a:t>st</a:t>
            </a:r>
            <a:r>
              <a:rPr lang="en-US" sz="2400" dirty="0"/>
              <a:t>	r0	</a:t>
            </a:r>
            <a:r>
              <a:rPr lang="en-US" sz="2400" b="1" dirty="0">
                <a:solidFill>
                  <a:srgbClr val="FF0000"/>
                </a:solidFill>
              </a:rPr>
              <a:t>100			// data segment (variable C = A + B)</a:t>
            </a:r>
          </a:p>
          <a:p>
            <a:pPr>
              <a:tabLst>
                <a:tab pos="722313" algn="l"/>
                <a:tab pos="1341438" algn="l"/>
                <a:tab pos="1887538" algn="l"/>
              </a:tabLst>
            </a:pPr>
            <a:r>
              <a:rPr lang="en-US" sz="2400" dirty="0"/>
              <a:t>J	</a:t>
            </a:r>
            <a:r>
              <a:rPr lang="en-US" sz="2400" b="1" dirty="0">
                <a:solidFill>
                  <a:srgbClr val="FF0000"/>
                </a:solidFill>
              </a:rPr>
              <a:t>50				// code segment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3962400"/>
            <a:ext cx="762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39624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ld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4267200"/>
            <a:ext cx="762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572000"/>
            <a:ext cx="762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4876800"/>
            <a:ext cx="762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5181600"/>
            <a:ext cx="762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5486400"/>
            <a:ext cx="762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5791200"/>
            <a:ext cx="762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3600" y="42672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0" y="45720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48768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51816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54864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57912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6096000"/>
            <a:ext cx="762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33600" y="60960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6400800"/>
            <a:ext cx="7620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3600" y="64008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3276600" y="3962400"/>
            <a:ext cx="304800" cy="14478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3276600" y="5715000"/>
            <a:ext cx="304800" cy="990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3380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Code segment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3800" y="6031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 segment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5029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Stack segment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(for recursive call)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361" y="30135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2313" algn="l"/>
                <a:tab pos="1341438" algn="l"/>
                <a:tab pos="1887538" algn="l"/>
              </a:tabLst>
            </a:pPr>
            <a:r>
              <a:rPr lang="en-US" sz="2400" dirty="0"/>
              <a:t>This program assumes that base address is </a:t>
            </a:r>
            <a:r>
              <a:rPr lang="en-US" sz="2400" u="sng" dirty="0"/>
              <a:t>zero</a:t>
            </a:r>
            <a:r>
              <a:rPr lang="en-US" sz="2400" dirty="0"/>
              <a:t>.</a:t>
            </a:r>
          </a:p>
          <a:p>
            <a:pPr>
              <a:tabLst>
                <a:tab pos="722313" algn="l"/>
                <a:tab pos="1341438" algn="l"/>
                <a:tab pos="1887538" algn="l"/>
              </a:tabLst>
            </a:pPr>
            <a:r>
              <a:rPr lang="en-US" sz="2400" dirty="0"/>
              <a:t>If not, the program may encounter illegal memory access.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838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Logical Address vs. Physical Address</a:t>
            </a:r>
            <a:br>
              <a:rPr lang="en-US" sz="4000" b="1" dirty="0"/>
            </a:br>
            <a:r>
              <a:rPr lang="en-US" b="1" dirty="0">
                <a:solidFill>
                  <a:srgbClr val="FF0000"/>
                </a:solidFill>
              </a:rPr>
              <a:t>Logical address must begin from zero.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753225" cy="53388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54980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Memory-management Unit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0" y="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Address Binding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685800"/>
            <a:ext cx="236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Compile time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- Load time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- Execution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383" y="1143000"/>
            <a:ext cx="1624815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383" y="3010942"/>
            <a:ext cx="1624815" cy="1295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21879" y="38100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45586" y="4077742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16979" y="4724400"/>
            <a:ext cx="339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ใช้ </a:t>
            </a:r>
            <a:r>
              <a:rPr lang="en-US" dirty="0"/>
              <a:t>logical address</a:t>
            </a:r>
            <a:r>
              <a:rPr lang="th-TH" dirty="0"/>
              <a:t> เริ่มต้นจาก </a:t>
            </a:r>
            <a:r>
              <a:rPr lang="en-US" dirty="0"/>
              <a:t>0</a:t>
            </a:r>
            <a:br>
              <a:rPr lang="th-TH" dirty="0"/>
            </a:br>
            <a:r>
              <a:rPr lang="th-TH" dirty="0"/>
              <a:t>ต้องมี </a:t>
            </a:r>
            <a:r>
              <a:rPr lang="en-US" dirty="0"/>
              <a:t>relocation reg.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2971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เว้น </a:t>
            </a:r>
            <a:r>
              <a:rPr lang="en-US" dirty="0"/>
              <a:t>address </a:t>
            </a:r>
            <a:r>
              <a:rPr lang="th-TH" dirty="0"/>
              <a:t>ไว้ก่อน</a:t>
            </a:r>
            <a:br>
              <a:rPr lang="th-TH" dirty="0"/>
            </a:br>
            <a:r>
              <a:rPr lang="th-TH" dirty="0"/>
              <a:t>เมื่อรู้ว่าจะโหลดลงที่ใด</a:t>
            </a:r>
          </a:p>
          <a:p>
            <a:r>
              <a:rPr lang="th-TH" dirty="0"/>
              <a:t>ค่อยเติม </a:t>
            </a:r>
            <a:r>
              <a:rPr lang="en-US" dirty="0" err="1"/>
              <a:t>addr</a:t>
            </a:r>
            <a:r>
              <a:rPr lang="en-US" dirty="0"/>
              <a:t> </a:t>
            </a:r>
            <a:r>
              <a:rPr lang="th-TH" dirty="0"/>
              <a:t>ให้ถูกต้อง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83964" y="4201180"/>
            <a:ext cx="1907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/>
              <a:t>เกิดจาก</a:t>
            </a:r>
            <a:r>
              <a:rPr lang="en-US" sz="1400" dirty="0"/>
              <a:t> dynamic loading</a:t>
            </a:r>
            <a:br>
              <a:rPr lang="en-US" sz="1400" dirty="0"/>
            </a:br>
            <a:r>
              <a:rPr lang="th-TH" sz="1400" dirty="0"/>
              <a:t>หรือ </a:t>
            </a:r>
            <a:r>
              <a:rPr lang="en-US" sz="1400" dirty="0"/>
              <a:t>swapping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1879" y="3295129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23240" y="3015871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6629"/>
            <a:ext cx="4133850" cy="6705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1600" y="240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main.c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1792069"/>
            <a:ext cx="6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f1.o</a:t>
            </a:r>
          </a:p>
          <a:p>
            <a:r>
              <a:rPr lang="en-US" b="1" dirty="0">
                <a:solidFill>
                  <a:srgbClr val="FF0000"/>
                </a:solidFill>
              </a:rPr>
              <a:t>f2.o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printf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382" y="5334147"/>
            <a:ext cx="3529817" cy="1323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Dynamic Loading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Load main function into memory.</a:t>
            </a:r>
          </a:p>
          <a:p>
            <a:pPr marL="457200" indent="-457200">
              <a:buAutoNum type="arabicPeriod"/>
            </a:pPr>
            <a:r>
              <a:rPr lang="en-US" sz="2400" dirty="0"/>
              <a:t>Load other functions on demand.</a:t>
            </a:r>
          </a:p>
          <a:p>
            <a:pPr marL="457200" indent="-457200"/>
            <a:endParaRPr lang="en-US" sz="2400" dirty="0"/>
          </a:p>
          <a:p>
            <a:pPr algn="just">
              <a:tabLst>
                <a:tab pos="354013" algn="l"/>
              </a:tabLst>
            </a:pPr>
            <a:r>
              <a:rPr lang="en-US" sz="2400" dirty="0"/>
              <a:t>	This method is particularly useful when large amounts of code are needed to handle infrequently occurring cases, such as error routines.</a:t>
            </a:r>
          </a:p>
          <a:p>
            <a:pPr algn="just">
              <a:tabLst>
                <a:tab pos="354013" algn="l"/>
              </a:tabLst>
            </a:pPr>
            <a:endParaRPr lang="en-US" sz="2400" dirty="0"/>
          </a:p>
          <a:p>
            <a:pPr algn="just">
              <a:tabLst>
                <a:tab pos="354013" algn="l"/>
              </a:tabLst>
            </a:pPr>
            <a:r>
              <a:rPr lang="en-US" sz="2400" dirty="0"/>
              <a:t>	There may be </a:t>
            </a:r>
            <a:r>
              <a:rPr lang="en-US" sz="2400" u="sng" dirty="0"/>
              <a:t>multiple copies</a:t>
            </a:r>
            <a:r>
              <a:rPr lang="en-US" sz="2400" dirty="0"/>
              <a:t> of the same routine in memory.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Dynamic Linking and Shared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Static linking	exe = </a:t>
            </a:r>
            <a:r>
              <a:rPr lang="en-US" sz="2400" dirty="0" err="1"/>
              <a:t>main.o</a:t>
            </a:r>
            <a:r>
              <a:rPr lang="en-US" sz="2400" dirty="0"/>
              <a:t> + f1.o + f2.o</a:t>
            </a:r>
          </a:p>
          <a:p>
            <a:pPr marL="457200" indent="-457200">
              <a:buAutoNum type="arabicPeriod"/>
            </a:pPr>
            <a:r>
              <a:rPr lang="en-US" sz="2400" dirty="0"/>
              <a:t>Dynamic linking	exe = </a:t>
            </a:r>
            <a:r>
              <a:rPr lang="en-US" sz="2400" dirty="0" err="1"/>
              <a:t>main.o</a:t>
            </a:r>
            <a:r>
              <a:rPr lang="en-US" sz="2400" dirty="0"/>
              <a:t> + stub1 + stub2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514600"/>
            <a:ext cx="3352800" cy="267765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/>
              <a:t>main() {</a:t>
            </a:r>
          </a:p>
          <a:p>
            <a:pPr marL="457200" indent="-457200"/>
            <a:r>
              <a:rPr lang="en-US" sz="2400" dirty="0"/>
              <a:t>	call stub1()</a:t>
            </a:r>
          </a:p>
          <a:p>
            <a:pPr marL="457200" indent="-457200"/>
            <a:r>
              <a:rPr lang="en-US" sz="2400" dirty="0"/>
              <a:t>	call stub2()</a:t>
            </a:r>
          </a:p>
          <a:p>
            <a:pPr marL="457200" indent="-457200"/>
            <a:r>
              <a:rPr lang="en-US" sz="2400" dirty="0"/>
              <a:t>}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stub1() { locate library }</a:t>
            </a:r>
          </a:p>
          <a:p>
            <a:pPr marL="457200" indent="-457200"/>
            <a:r>
              <a:rPr lang="en-US" sz="2400" dirty="0"/>
              <a:t>stub2() { locate library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514600"/>
            <a:ext cx="3352800" cy="267765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/>
              <a:t>main() {</a:t>
            </a:r>
          </a:p>
          <a:p>
            <a:pPr marL="457200" indent="-457200"/>
            <a:r>
              <a:rPr lang="en-US" sz="2400" dirty="0"/>
              <a:t>	call stub1()</a:t>
            </a:r>
          </a:p>
          <a:p>
            <a:pPr marL="457200" indent="-457200"/>
            <a:r>
              <a:rPr lang="en-US" sz="2400" dirty="0"/>
              <a:t>	call stub2()</a:t>
            </a:r>
          </a:p>
          <a:p>
            <a:pPr marL="457200" indent="-457200"/>
            <a:r>
              <a:rPr lang="en-US" sz="2400" dirty="0"/>
              <a:t>}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f1() { }                  </a:t>
            </a:r>
          </a:p>
          <a:p>
            <a:pPr marL="457200" indent="-457200"/>
            <a:r>
              <a:rPr lang="en-US" sz="2400" dirty="0"/>
              <a:t>f2() { 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calling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calling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634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4013" algn="l"/>
              </a:tabLst>
            </a:pPr>
            <a:r>
              <a:rPr lang="en-US" sz="2400" dirty="0"/>
              <a:t>	There is only </a:t>
            </a:r>
            <a:r>
              <a:rPr lang="en-US" sz="2400" u="sng" dirty="0"/>
              <a:t>single copy</a:t>
            </a:r>
            <a:r>
              <a:rPr lang="en-US" sz="2400" dirty="0"/>
              <a:t> of f1() and f2() in memory.</a:t>
            </a:r>
          </a:p>
        </p:txBody>
      </p:sp>
      <p:sp>
        <p:nvSpPr>
          <p:cNvPr id="12" name="Freeform 11"/>
          <p:cNvSpPr/>
          <p:nvPr/>
        </p:nvSpPr>
        <p:spPr>
          <a:xfrm>
            <a:off x="1961535" y="3126658"/>
            <a:ext cx="1143000" cy="1356852"/>
          </a:xfrm>
          <a:custGeom>
            <a:avLst/>
            <a:gdLst>
              <a:gd name="connsiteX0" fmla="*/ 1002891 w 1143000"/>
              <a:gd name="connsiteY0" fmla="*/ 0 h 1356852"/>
              <a:gd name="connsiteX1" fmla="*/ 1047136 w 1143000"/>
              <a:gd name="connsiteY1" fmla="*/ 604684 h 1356852"/>
              <a:gd name="connsiteX2" fmla="*/ 427704 w 1143000"/>
              <a:gd name="connsiteY2" fmla="*/ 1076632 h 1356852"/>
              <a:gd name="connsiteX3" fmla="*/ 0 w 1143000"/>
              <a:gd name="connsiteY3" fmla="*/ 1356852 h 135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1356852">
                <a:moveTo>
                  <a:pt x="1002891" y="0"/>
                </a:moveTo>
                <a:cubicBezTo>
                  <a:pt x="1072945" y="212622"/>
                  <a:pt x="1143000" y="425245"/>
                  <a:pt x="1047136" y="604684"/>
                </a:cubicBezTo>
                <a:cubicBezTo>
                  <a:pt x="951272" y="784123"/>
                  <a:pt x="602227" y="951271"/>
                  <a:pt x="427704" y="1076632"/>
                </a:cubicBezTo>
                <a:cubicBezTo>
                  <a:pt x="253181" y="1201993"/>
                  <a:pt x="0" y="1356852"/>
                  <a:pt x="0" y="1356852"/>
                </a:cubicBezTo>
              </a:path>
            </a:pathLst>
          </a:cu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Freeform 12"/>
          <p:cNvSpPr/>
          <p:nvPr/>
        </p:nvSpPr>
        <p:spPr>
          <a:xfrm>
            <a:off x="1905000" y="3519948"/>
            <a:ext cx="1143000" cy="1356852"/>
          </a:xfrm>
          <a:custGeom>
            <a:avLst/>
            <a:gdLst>
              <a:gd name="connsiteX0" fmla="*/ 1002891 w 1143000"/>
              <a:gd name="connsiteY0" fmla="*/ 0 h 1356852"/>
              <a:gd name="connsiteX1" fmla="*/ 1047136 w 1143000"/>
              <a:gd name="connsiteY1" fmla="*/ 604684 h 1356852"/>
              <a:gd name="connsiteX2" fmla="*/ 427704 w 1143000"/>
              <a:gd name="connsiteY2" fmla="*/ 1076632 h 1356852"/>
              <a:gd name="connsiteX3" fmla="*/ 0 w 1143000"/>
              <a:gd name="connsiteY3" fmla="*/ 1356852 h 135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1356852">
                <a:moveTo>
                  <a:pt x="1002891" y="0"/>
                </a:moveTo>
                <a:cubicBezTo>
                  <a:pt x="1072945" y="212622"/>
                  <a:pt x="1143000" y="425245"/>
                  <a:pt x="1047136" y="604684"/>
                </a:cubicBezTo>
                <a:cubicBezTo>
                  <a:pt x="951272" y="784123"/>
                  <a:pt x="602227" y="951271"/>
                  <a:pt x="427704" y="1076632"/>
                </a:cubicBezTo>
                <a:cubicBezTo>
                  <a:pt x="253181" y="1201993"/>
                  <a:pt x="0" y="1356852"/>
                  <a:pt x="0" y="1356852"/>
                </a:cubicBezTo>
              </a:path>
            </a:pathLst>
          </a:cu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Freeform 13"/>
          <p:cNvSpPr/>
          <p:nvPr/>
        </p:nvSpPr>
        <p:spPr>
          <a:xfrm>
            <a:off x="5638800" y="3124200"/>
            <a:ext cx="1580535" cy="1356852"/>
          </a:xfrm>
          <a:custGeom>
            <a:avLst/>
            <a:gdLst>
              <a:gd name="connsiteX0" fmla="*/ 1002891 w 1143000"/>
              <a:gd name="connsiteY0" fmla="*/ 0 h 1356852"/>
              <a:gd name="connsiteX1" fmla="*/ 1047136 w 1143000"/>
              <a:gd name="connsiteY1" fmla="*/ 604684 h 1356852"/>
              <a:gd name="connsiteX2" fmla="*/ 427704 w 1143000"/>
              <a:gd name="connsiteY2" fmla="*/ 1076632 h 1356852"/>
              <a:gd name="connsiteX3" fmla="*/ 0 w 1143000"/>
              <a:gd name="connsiteY3" fmla="*/ 1356852 h 135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1356852">
                <a:moveTo>
                  <a:pt x="1002891" y="0"/>
                </a:moveTo>
                <a:cubicBezTo>
                  <a:pt x="1072945" y="212622"/>
                  <a:pt x="1143000" y="425245"/>
                  <a:pt x="1047136" y="604684"/>
                </a:cubicBezTo>
                <a:cubicBezTo>
                  <a:pt x="951272" y="784123"/>
                  <a:pt x="602227" y="951271"/>
                  <a:pt x="427704" y="1076632"/>
                </a:cubicBezTo>
                <a:cubicBezTo>
                  <a:pt x="253181" y="1201993"/>
                  <a:pt x="0" y="1356852"/>
                  <a:pt x="0" y="1356852"/>
                </a:cubicBezTo>
              </a:path>
            </a:pathLst>
          </a:cu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Freeform 14"/>
          <p:cNvSpPr/>
          <p:nvPr/>
        </p:nvSpPr>
        <p:spPr>
          <a:xfrm>
            <a:off x="5638800" y="3517490"/>
            <a:ext cx="1524000" cy="1356852"/>
          </a:xfrm>
          <a:custGeom>
            <a:avLst/>
            <a:gdLst>
              <a:gd name="connsiteX0" fmla="*/ 1002891 w 1143000"/>
              <a:gd name="connsiteY0" fmla="*/ 0 h 1356852"/>
              <a:gd name="connsiteX1" fmla="*/ 1047136 w 1143000"/>
              <a:gd name="connsiteY1" fmla="*/ 604684 h 1356852"/>
              <a:gd name="connsiteX2" fmla="*/ 427704 w 1143000"/>
              <a:gd name="connsiteY2" fmla="*/ 1076632 h 1356852"/>
              <a:gd name="connsiteX3" fmla="*/ 0 w 1143000"/>
              <a:gd name="connsiteY3" fmla="*/ 1356852 h 135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1356852">
                <a:moveTo>
                  <a:pt x="1002891" y="0"/>
                </a:moveTo>
                <a:cubicBezTo>
                  <a:pt x="1072945" y="212622"/>
                  <a:pt x="1143000" y="425245"/>
                  <a:pt x="1047136" y="604684"/>
                </a:cubicBezTo>
                <a:cubicBezTo>
                  <a:pt x="951272" y="784123"/>
                  <a:pt x="602227" y="951271"/>
                  <a:pt x="427704" y="1076632"/>
                </a:cubicBezTo>
                <a:cubicBezTo>
                  <a:pt x="253181" y="1201993"/>
                  <a:pt x="0" y="1356852"/>
                  <a:pt x="0" y="1356852"/>
                </a:cubicBezTo>
              </a:path>
            </a:pathLst>
          </a:cu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Swapping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8" y="1295400"/>
            <a:ext cx="8153400" cy="5438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449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ต้องทำ </a:t>
            </a:r>
            <a:r>
              <a:rPr lang="en-US" dirty="0">
                <a:solidFill>
                  <a:srgbClr val="FF0000"/>
                </a:solidFill>
              </a:rPr>
              <a:t>address binding </a:t>
            </a:r>
            <a:r>
              <a:rPr lang="th-TH" dirty="0">
                <a:solidFill>
                  <a:srgbClr val="FF0000"/>
                </a:solidFill>
              </a:rPr>
              <a:t>ใหม่ทุกครั้ง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1194</Words>
  <Application>Microsoft Office PowerPoint</Application>
  <PresentationFormat>On-screen Show (4:3)</PresentationFormat>
  <Paragraphs>205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</vt:lpstr>
      <vt:lpstr>Calibri</vt:lpstr>
      <vt:lpstr>PalatinoLTStd-Bold</vt:lpstr>
      <vt:lpstr>PalatinoLTStd-Roman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ชัชวิทย์ อาภรณ์เทวัญ</dc:creator>
  <cp:lastModifiedBy>ชัชวิทย์ อาภรณ์เทวัญ</cp:lastModifiedBy>
  <cp:revision>431</cp:revision>
  <dcterms:created xsi:type="dcterms:W3CDTF">2006-08-16T00:00:00Z</dcterms:created>
  <dcterms:modified xsi:type="dcterms:W3CDTF">2024-10-10T09:10:40Z</dcterms:modified>
</cp:coreProperties>
</file>