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96" r:id="rId2"/>
    <p:sldId id="300" r:id="rId3"/>
    <p:sldId id="321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9" r:id="rId17"/>
    <p:sldId id="315" r:id="rId18"/>
    <p:sldId id="316" r:id="rId19"/>
    <p:sldId id="317" r:id="rId20"/>
    <p:sldId id="318" r:id="rId21"/>
    <p:sldId id="320" r:id="rId2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>
      <p:cViewPr varScale="1">
        <p:scale>
          <a:sx n="101" d="100"/>
          <a:sy n="101" d="100"/>
        </p:scale>
        <p:origin x="20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FF68A-8A4E-4D8C-828D-05AF07C25C48}" type="datetimeFigureOut">
              <a:rPr lang="th-TH" smtClean="0"/>
              <a:pPr/>
              <a:t>16/09/67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CE2F-44B5-4350-89BD-6D938C1B84E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977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6CE2F-44B5-4350-89BD-6D938C1B84EF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880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CD361-CAEC-41BC-8C05-6385537DF04D}" type="datetimeFigureOut">
              <a:rPr lang="en-US" smtClean="0"/>
              <a:pPr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FAB3-59D6-4CF6-AE04-AC93DFA6EE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Deadlocks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81200"/>
            <a:ext cx="6629400" cy="3804016"/>
          </a:xfrm>
          <a:prstGeom prst="rect">
            <a:avLst/>
          </a:prstGeom>
        </p:spPr>
      </p:pic>
      <p:sp>
        <p:nvSpPr>
          <p:cNvPr id="5" name="TextBox 1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>
                <a:solidFill>
                  <a:srgbClr val="FF0000"/>
                </a:solidFill>
              </a:rPr>
              <a:t>แก้ไขครั้งล่าสุดเมื่อวันที่ </a:t>
            </a:r>
            <a:r>
              <a:rPr lang="en-US" dirty="0">
                <a:solidFill>
                  <a:srgbClr val="FF0000"/>
                </a:solidFill>
              </a:rPr>
              <a:t>15 </a:t>
            </a:r>
            <a:r>
              <a:rPr lang="th-TH" dirty="0">
                <a:solidFill>
                  <a:srgbClr val="FF0000"/>
                </a:solidFill>
              </a:rPr>
              <a:t>กันยายน </a:t>
            </a:r>
            <a:r>
              <a:rPr lang="en-US" dirty="0">
                <a:solidFill>
                  <a:srgbClr val="FF0000"/>
                </a:solidFill>
              </a:rPr>
              <a:t>2567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Deadlock Avoidance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1476375"/>
            <a:ext cx="790575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4191000" y="1981200"/>
            <a:ext cx="4343400" cy="3048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24025"/>
            <a:ext cx="4848225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39000" y="304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pp. 295</a:t>
            </a:r>
            <a:endParaRPr lang="th-TH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533400"/>
            <a:ext cx="444817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" y="21336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/>
            <a:r>
              <a:rPr lang="en-US" sz="2400" dirty="0"/>
              <a:t>Total 12 tape drives.</a:t>
            </a:r>
          </a:p>
          <a:p>
            <a:pPr marL="530225" indent="-530225"/>
            <a:r>
              <a:rPr lang="en-US" sz="2400" dirty="0"/>
              <a:t>Safe sequence:	&lt;P</a:t>
            </a:r>
            <a:r>
              <a:rPr lang="en-US" sz="2400" baseline="-25000" dirty="0"/>
              <a:t>1</a:t>
            </a:r>
            <a:r>
              <a:rPr lang="en-US" sz="2400" dirty="0"/>
              <a:t>, P</a:t>
            </a:r>
            <a:r>
              <a:rPr lang="en-US" sz="2400" baseline="-25000" dirty="0"/>
              <a:t>0</a:t>
            </a:r>
            <a:r>
              <a:rPr lang="en-US" sz="2400" dirty="0"/>
              <a:t>, P</a:t>
            </a:r>
            <a:r>
              <a:rPr lang="en-US" sz="2400" baseline="-25000" dirty="0"/>
              <a:t>2</a:t>
            </a:r>
            <a:r>
              <a:rPr lang="en-US" sz="2400" dirty="0"/>
              <a:t>&gt;</a:t>
            </a:r>
          </a:p>
          <a:p>
            <a:pPr marL="530225" indent="-530225"/>
            <a:endParaRPr lang="en-US" sz="2400" dirty="0"/>
          </a:p>
          <a:p>
            <a:pPr marL="530225" indent="-530225"/>
            <a:r>
              <a:rPr lang="en-US" sz="2400" dirty="0"/>
              <a:t>Suppose that P</a:t>
            </a:r>
            <a:r>
              <a:rPr lang="en-US" sz="2400" baseline="-25000" dirty="0"/>
              <a:t>2</a:t>
            </a:r>
            <a:r>
              <a:rPr lang="en-US" sz="2400" dirty="0"/>
              <a:t> requests 1 more tape drive and is allocated.</a:t>
            </a:r>
          </a:p>
          <a:p>
            <a:pPr marL="530225" indent="-530225"/>
            <a:r>
              <a:rPr lang="en-US" sz="2400" dirty="0"/>
              <a:t>System is no longer in safe state.</a:t>
            </a:r>
          </a:p>
          <a:p>
            <a:pPr marL="530225" indent="-530225"/>
            <a:endParaRPr lang="en-US" sz="2400" dirty="0"/>
          </a:p>
          <a:p>
            <a:pPr marL="530225" indent="-530225"/>
            <a:r>
              <a:rPr lang="en-US" sz="2400" dirty="0"/>
              <a:t>Deadlock may occur, for instance,</a:t>
            </a:r>
          </a:p>
          <a:p>
            <a:pPr marL="530225" indent="-530225"/>
            <a:r>
              <a:rPr lang="en-US" sz="2400" dirty="0"/>
              <a:t>	P</a:t>
            </a:r>
            <a:r>
              <a:rPr lang="en-US" sz="2400" baseline="-25000" dirty="0"/>
              <a:t>1</a:t>
            </a:r>
            <a:r>
              <a:rPr lang="en-US" sz="2400" dirty="0"/>
              <a:t> is allocated and returns all tape drives</a:t>
            </a:r>
            <a:br>
              <a:rPr lang="en-US" sz="2400" dirty="0"/>
            </a:br>
            <a:r>
              <a:rPr lang="en-US" sz="2400" dirty="0"/>
              <a:t>    (12 - 5 - 0 - 3) = 4 tapes are available).</a:t>
            </a:r>
          </a:p>
          <a:p>
            <a:pPr marL="530225" indent="-530225"/>
            <a:r>
              <a:rPr lang="en-US" sz="2400" dirty="0"/>
              <a:t>	P</a:t>
            </a:r>
            <a:r>
              <a:rPr lang="en-US" sz="2400" baseline="-25000" dirty="0"/>
              <a:t>0</a:t>
            </a:r>
            <a:r>
              <a:rPr lang="en-US" sz="2400" dirty="0"/>
              <a:t> needs 10 - 5 = 5 tape drives to terminate.</a:t>
            </a:r>
          </a:p>
          <a:p>
            <a:pPr marL="530225" indent="-530225"/>
            <a:r>
              <a:rPr lang="en-US" sz="2400" dirty="0"/>
              <a:t>	P</a:t>
            </a:r>
            <a:r>
              <a:rPr lang="en-US" sz="2400" baseline="-25000" dirty="0"/>
              <a:t>2</a:t>
            </a:r>
            <a:r>
              <a:rPr lang="en-US" sz="2400" dirty="0"/>
              <a:t> needs 9 - 3 = 6 tape drives to terminate.</a:t>
            </a:r>
            <a:br>
              <a:rPr lang="en-US" sz="2400" dirty="0"/>
            </a:br>
            <a:r>
              <a:rPr lang="en-US" sz="2400" dirty="0"/>
              <a:t>Deadlock!	</a:t>
            </a:r>
          </a:p>
        </p:txBody>
      </p:sp>
      <p:sp>
        <p:nvSpPr>
          <p:cNvPr id="4" name="Rectangle 3"/>
          <p:cNvSpPr/>
          <p:nvPr/>
        </p:nvSpPr>
        <p:spPr>
          <a:xfrm>
            <a:off x="7162800" y="6019800"/>
            <a:ext cx="16764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 tapes</a:t>
            </a:r>
            <a:endParaRPr lang="th-TH" sz="2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162800" y="4648200"/>
            <a:ext cx="533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baseline="-25000" dirty="0">
                <a:solidFill>
                  <a:schemeClr val="tx1"/>
                </a:solidFill>
              </a:rPr>
              <a:t>0</a:t>
            </a:r>
            <a:endParaRPr lang="th-TH" sz="1600" baseline="-25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229600" y="4648200"/>
            <a:ext cx="5334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  <a:endParaRPr lang="th-TH" sz="1600" baseline="-250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7011194" y="5638800"/>
            <a:ext cx="7612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153400" y="5638006"/>
            <a:ext cx="761206" cy="7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91400" y="548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8153400" y="5486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7620000" y="148581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72200" y="1685865"/>
            <a:ext cx="12954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55674" y="2057400"/>
            <a:ext cx="3733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มี </a:t>
            </a:r>
            <a:r>
              <a:rPr lang="en-US" dirty="0">
                <a:solidFill>
                  <a:srgbClr val="FF0000"/>
                </a:solidFill>
              </a:rPr>
              <a:t>tape drive </a:t>
            </a:r>
            <a:r>
              <a:rPr lang="th-TH" dirty="0">
                <a:solidFill>
                  <a:srgbClr val="FF0000"/>
                </a:solidFill>
              </a:rPr>
              <a:t>ว่างอยู่ </a:t>
            </a:r>
            <a:r>
              <a:rPr lang="en-US" dirty="0">
                <a:solidFill>
                  <a:srgbClr val="FF0000"/>
                </a:solidFill>
              </a:rPr>
              <a:t>3 </a:t>
            </a:r>
            <a:r>
              <a:rPr lang="th-TH" dirty="0">
                <a:solidFill>
                  <a:srgbClr val="FF0000"/>
                </a:solidFill>
              </a:rPr>
              <a:t>ตัว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terminate P1 </a:t>
            </a:r>
            <a:r>
              <a:rPr lang="th-TH" dirty="0">
                <a:solidFill>
                  <a:srgbClr val="FF0000"/>
                </a:solidFill>
              </a:rPr>
              <a:t>แล้วมี </a:t>
            </a:r>
            <a:r>
              <a:rPr lang="en-US" dirty="0">
                <a:solidFill>
                  <a:srgbClr val="FF0000"/>
                </a:solidFill>
              </a:rPr>
              <a:t>tape drive </a:t>
            </a:r>
            <a:r>
              <a:rPr lang="th-TH" dirty="0">
                <a:solidFill>
                  <a:srgbClr val="FF0000"/>
                </a:solidFill>
              </a:rPr>
              <a:t>ว่าง </a:t>
            </a:r>
            <a:r>
              <a:rPr lang="en-US" dirty="0">
                <a:solidFill>
                  <a:srgbClr val="FF0000"/>
                </a:solidFill>
              </a:rPr>
              <a:t>5 </a:t>
            </a:r>
            <a:r>
              <a:rPr lang="th-TH" dirty="0">
                <a:solidFill>
                  <a:srgbClr val="FF0000"/>
                </a:solidFill>
              </a:rPr>
              <a:t>ตัว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terminate P0 </a:t>
            </a:r>
            <a:r>
              <a:rPr lang="th-TH" dirty="0">
                <a:solidFill>
                  <a:srgbClr val="FF0000"/>
                </a:solidFill>
              </a:rPr>
              <a:t>แล้วมี </a:t>
            </a:r>
            <a:r>
              <a:rPr lang="en-US" dirty="0">
                <a:solidFill>
                  <a:srgbClr val="FF0000"/>
                </a:solidFill>
              </a:rPr>
              <a:t>tape drive </a:t>
            </a:r>
            <a:r>
              <a:rPr lang="th-TH" dirty="0">
                <a:solidFill>
                  <a:srgbClr val="FF0000"/>
                </a:solidFill>
              </a:rPr>
              <a:t>ว่าง </a:t>
            </a:r>
            <a:r>
              <a:rPr lang="en-US" dirty="0">
                <a:solidFill>
                  <a:srgbClr val="FF0000"/>
                </a:solidFill>
              </a:rPr>
              <a:t>10 </a:t>
            </a:r>
            <a:r>
              <a:rPr lang="th-TH" dirty="0">
                <a:solidFill>
                  <a:srgbClr val="FF0000"/>
                </a:solidFill>
              </a:rPr>
              <a:t>ตัว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terminate P2 </a:t>
            </a:r>
            <a:r>
              <a:rPr lang="th-TH" dirty="0">
                <a:solidFill>
                  <a:srgbClr val="FF0000"/>
                </a:solidFill>
              </a:rPr>
              <a:t>แล้วมี </a:t>
            </a:r>
            <a:r>
              <a:rPr lang="en-US" dirty="0">
                <a:solidFill>
                  <a:srgbClr val="FF0000"/>
                </a:solidFill>
              </a:rPr>
              <a:t>tape drive </a:t>
            </a:r>
            <a:r>
              <a:rPr lang="th-TH" dirty="0">
                <a:solidFill>
                  <a:srgbClr val="FF0000"/>
                </a:solidFill>
              </a:rPr>
              <a:t>ว่าง </a:t>
            </a:r>
            <a:r>
              <a:rPr lang="en-US" dirty="0">
                <a:solidFill>
                  <a:srgbClr val="FF0000"/>
                </a:solidFill>
              </a:rPr>
              <a:t>12 </a:t>
            </a:r>
            <a:r>
              <a:rPr lang="th-TH" dirty="0">
                <a:solidFill>
                  <a:srgbClr val="FF0000"/>
                </a:solidFill>
              </a:rPr>
              <a:t>ตัว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4590" y="1143000"/>
            <a:ext cx="122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dirty="0">
                <a:solidFill>
                  <a:srgbClr val="FF0000"/>
                </a:solidFill>
              </a:rPr>
              <a:t>เลี่ยง </a:t>
            </a:r>
            <a:r>
              <a:rPr lang="en-US" sz="1400" dirty="0">
                <a:solidFill>
                  <a:srgbClr val="FF0000"/>
                </a:solidFill>
              </a:rPr>
              <a:t>request </a:t>
            </a:r>
            <a:r>
              <a:rPr lang="th-TH" sz="1400" dirty="0">
                <a:solidFill>
                  <a:srgbClr val="FF0000"/>
                </a:solidFill>
              </a:rPr>
              <a:t>ที่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th-TH" sz="1400" dirty="0">
                <a:solidFill>
                  <a:srgbClr val="FF0000"/>
                </a:solidFill>
              </a:rPr>
              <a:t>ให้ไปแล้ว ไม่ </a:t>
            </a:r>
            <a:r>
              <a:rPr lang="en-US" sz="1400" dirty="0">
                <a:solidFill>
                  <a:srgbClr val="FF0000"/>
                </a:solidFill>
              </a:rPr>
              <a:t>safe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Resource-Allocation-Graph Algorithm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3733800"/>
            <a:ext cx="52578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90600"/>
            <a:ext cx="56197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029200" y="1676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Cycle-detection algorithm</a:t>
            </a:r>
          </a:p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where n is number of processes.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743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Go ahead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5410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Avoid it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4958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วิธีนี้ใช้กับ </a:t>
            </a:r>
            <a:r>
              <a:rPr lang="en-US" sz="2400" b="1" dirty="0">
                <a:solidFill>
                  <a:srgbClr val="FF0000"/>
                </a:solidFill>
              </a:rPr>
              <a:t>resource </a:t>
            </a:r>
            <a:r>
              <a:rPr lang="th-TH" sz="2400" b="1" dirty="0">
                <a:solidFill>
                  <a:srgbClr val="FF0000"/>
                </a:solidFill>
              </a:rPr>
              <a:t>ที่มี </a:t>
            </a:r>
            <a:r>
              <a:rPr lang="en-US" sz="2400" b="1" dirty="0">
                <a:solidFill>
                  <a:srgbClr val="FF0000"/>
                </a:solidFill>
              </a:rPr>
              <a:t>multiple instance </a:t>
            </a:r>
            <a:r>
              <a:rPr lang="th-TH" sz="2400" b="1" dirty="0">
                <a:solidFill>
                  <a:srgbClr val="FF0000"/>
                </a:solidFill>
              </a:rPr>
              <a:t>ไม่ได้ </a:t>
            </a:r>
            <a:r>
              <a:rPr lang="en-US" sz="2400" b="1" dirty="0">
                <a:solidFill>
                  <a:srgbClr val="FF0000"/>
                </a:solidFill>
              </a:rPr>
              <a:t>!!!</a:t>
            </a:r>
            <a:endParaRPr lang="th-TH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/>
              <a:t>Banker</a:t>
            </a:r>
            <a:r>
              <a:rPr lang="en-US" sz="4000" b="1" dirty="0"/>
              <a:t>’s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38748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/>
            <a:r>
              <a:rPr lang="en-US" sz="2400" dirty="0"/>
              <a:t>n			number of processes</a:t>
            </a:r>
          </a:p>
          <a:p>
            <a:pPr marL="530225" indent="-530225"/>
            <a:r>
              <a:rPr lang="en-US" sz="2400" dirty="0"/>
              <a:t>m			number of resource types</a:t>
            </a:r>
          </a:p>
          <a:p>
            <a:pPr marL="530225" indent="-530225"/>
            <a:r>
              <a:rPr lang="en-US" sz="2400" dirty="0"/>
              <a:t>Available	vector of length m (number of available instances)</a:t>
            </a:r>
          </a:p>
          <a:p>
            <a:pPr marL="530225" indent="-530225"/>
            <a:r>
              <a:rPr lang="en-US" sz="2400" dirty="0"/>
              <a:t>Max		n x m matrix (maximum demand)</a:t>
            </a:r>
          </a:p>
          <a:p>
            <a:pPr marL="530225" indent="-530225"/>
            <a:r>
              <a:rPr lang="en-US" sz="2400" dirty="0"/>
              <a:t>Allocation	n x m matrix (number of allocated instances)</a:t>
            </a:r>
          </a:p>
          <a:p>
            <a:pPr marL="530225" indent="-530225"/>
            <a:r>
              <a:rPr lang="en-US" sz="2400" dirty="0"/>
              <a:t>Need		n x m matrix (remaining resource need)</a:t>
            </a:r>
          </a:p>
        </p:txBody>
      </p:sp>
      <p:pic>
        <p:nvPicPr>
          <p:cNvPr id="1026" name="Picture 2" descr="boy, guy, man, icon, child, fellow, guy, lad, youngster, youth, buck, cadet, chap, dude, gam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307" y="3429000"/>
            <a:ext cx="1223902" cy="122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boy, guy, man, icon, child, fellow, guy, lad, youngster, youth, buck, cadet, chap, dude, gam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707" y="5257800"/>
            <a:ext cx="1223902" cy="122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oy, guy, man, icon, child, fellow, guy, lad, youngster, youth, buck, cadet, chap, dude, gam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07" y="5257800"/>
            <a:ext cx="1223902" cy="122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1779984" y="4638261"/>
            <a:ext cx="838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89697" y="4650168"/>
            <a:ext cx="700087" cy="673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306241" y="6162261"/>
            <a:ext cx="12573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07293" y="4449130"/>
            <a:ext cx="86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ทวงหนี้</a:t>
            </a:r>
            <a:br>
              <a:rPr lang="th-TH" dirty="0"/>
            </a:br>
            <a:r>
              <a:rPr lang="en-US" dirty="0"/>
              <a:t>100 </a:t>
            </a:r>
            <a:r>
              <a:rPr lang="th-TH" dirty="0"/>
              <a:t>บาท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4449129"/>
            <a:ext cx="86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ทวงหนี้</a:t>
            </a:r>
            <a:br>
              <a:rPr lang="th-TH" dirty="0"/>
            </a:br>
            <a:r>
              <a:rPr lang="en-US" dirty="0"/>
              <a:t>100 </a:t>
            </a:r>
            <a:r>
              <a:rPr lang="th-TH" dirty="0"/>
              <a:t>บาท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02694" y="5485032"/>
            <a:ext cx="86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ทวงหนี้</a:t>
            </a:r>
            <a:br>
              <a:rPr lang="th-TH" dirty="0"/>
            </a:br>
            <a:r>
              <a:rPr lang="en-US" dirty="0"/>
              <a:t>100 </a:t>
            </a:r>
            <a:r>
              <a:rPr lang="th-TH" dirty="0"/>
              <a:t>บาท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60229" y="5808197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</a:rPr>
              <a:t>ทุกคนมีเงินไม่ถึง </a:t>
            </a:r>
            <a:r>
              <a:rPr lang="en-US" sz="2400" dirty="0">
                <a:solidFill>
                  <a:srgbClr val="FF0000"/>
                </a:solidFill>
              </a:rPr>
              <a:t>100 </a:t>
            </a:r>
            <a:r>
              <a:rPr lang="th-TH" sz="2400" dirty="0">
                <a:solidFill>
                  <a:srgbClr val="FF0000"/>
                </a:solidFill>
              </a:rPr>
              <a:t>บาท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73098" y="213955"/>
            <a:ext cx="4136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ทำ </a:t>
            </a:r>
            <a:r>
              <a:rPr lang="en-US" dirty="0">
                <a:solidFill>
                  <a:srgbClr val="FF0000"/>
                </a:solidFill>
              </a:rPr>
              <a:t>deadlock avoidance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โดยเช็คว่าถ้ายอมให้ </a:t>
            </a:r>
            <a:r>
              <a:rPr lang="en-US" dirty="0">
                <a:solidFill>
                  <a:srgbClr val="FF0000"/>
                </a:solidFill>
              </a:rPr>
              <a:t>request </a:t>
            </a:r>
            <a:r>
              <a:rPr lang="th-TH" dirty="0">
                <a:solidFill>
                  <a:srgbClr val="FF0000"/>
                </a:solidFill>
              </a:rPr>
              <a:t>จะอยู่ในสถานะ </a:t>
            </a:r>
            <a:r>
              <a:rPr lang="en-US" dirty="0">
                <a:solidFill>
                  <a:srgbClr val="FF0000"/>
                </a:solidFill>
              </a:rPr>
              <a:t>safe </a:t>
            </a:r>
            <a:r>
              <a:rPr lang="th-TH" dirty="0">
                <a:solidFill>
                  <a:srgbClr val="FF0000"/>
                </a:solidFill>
              </a:rPr>
              <a:t>หรือไม่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Safety? Algorithm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38748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en-US" sz="2400" dirty="0"/>
              <a:t>1.	Avail = (3, 3, …, 2)			// vector of length m</a:t>
            </a:r>
          </a:p>
          <a:p>
            <a:pPr marL="363538" indent="-363538"/>
            <a:r>
              <a:rPr lang="en-US" sz="2400" dirty="0"/>
              <a:t>	Term = (false, false, …, false)	// vector of length n</a:t>
            </a:r>
          </a:p>
          <a:p>
            <a:pPr marL="363538" indent="-363538"/>
            <a:endParaRPr lang="en-US" sz="2400" dirty="0"/>
          </a:p>
          <a:p>
            <a:pPr marL="363538" indent="-363538">
              <a:buAutoNum type="arabicPeriod" startAt="2"/>
            </a:pPr>
            <a:r>
              <a:rPr lang="en-US" sz="2400" dirty="0"/>
              <a:t>Find an index </a:t>
            </a:r>
            <a:r>
              <a:rPr lang="en-US" sz="2400" dirty="0" err="1"/>
              <a:t>i</a:t>
            </a:r>
            <a:r>
              <a:rPr lang="en-US" sz="2400" dirty="0"/>
              <a:t> such that both</a:t>
            </a:r>
          </a:p>
          <a:p>
            <a:pPr marL="363538" lvl="1" indent="-363538"/>
            <a:r>
              <a:rPr lang="en-US" sz="2400" dirty="0"/>
              <a:t>	a. Term[</a:t>
            </a:r>
            <a:r>
              <a:rPr lang="en-US" sz="2400" dirty="0" err="1"/>
              <a:t>i</a:t>
            </a:r>
            <a:r>
              <a:rPr lang="en-US" sz="2400" dirty="0"/>
              <a:t>] = false</a:t>
            </a:r>
          </a:p>
          <a:p>
            <a:pPr marL="363538" lvl="1" indent="-363538"/>
            <a:r>
              <a:rPr lang="en-US" sz="2400" dirty="0"/>
              <a:t>	b. </a:t>
            </a:r>
            <a:r>
              <a:rPr lang="en-US" sz="2400" dirty="0" err="1">
                <a:highlight>
                  <a:srgbClr val="FFFF00"/>
                </a:highlight>
              </a:rPr>
              <a:t>Need</a:t>
            </a:r>
            <a:r>
              <a:rPr lang="en-US" sz="3200" baseline="-25000" dirty="0" err="1">
                <a:highlight>
                  <a:srgbClr val="FFFF00"/>
                </a:highlight>
              </a:rPr>
              <a:t>i</a:t>
            </a:r>
            <a:r>
              <a:rPr lang="en-US" sz="2400" dirty="0"/>
              <a:t> ≤ Avail</a:t>
            </a:r>
          </a:p>
          <a:p>
            <a:pPr marL="363538" lvl="1" indent="-363538"/>
            <a:endParaRPr lang="en-US" sz="2400" dirty="0"/>
          </a:p>
          <a:p>
            <a:pPr marL="363538" lvl="1" indent="-363538"/>
            <a:r>
              <a:rPr lang="en-US" sz="2400" dirty="0"/>
              <a:t>3.	Avail = Avail + </a:t>
            </a:r>
            <a:r>
              <a:rPr lang="en-US" sz="2400" dirty="0" err="1"/>
              <a:t>Alloc</a:t>
            </a:r>
            <a:r>
              <a:rPr lang="en-US" sz="3200" baseline="-25000" dirty="0" err="1"/>
              <a:t>i</a:t>
            </a:r>
            <a:endParaRPr lang="en-US" sz="3200" baseline="-25000" dirty="0"/>
          </a:p>
          <a:p>
            <a:pPr marL="363538" lvl="1" indent="-363538"/>
            <a:r>
              <a:rPr lang="en-US" sz="2400" dirty="0"/>
              <a:t>	Term[</a:t>
            </a:r>
            <a:r>
              <a:rPr lang="en-US" sz="2400" dirty="0" err="1"/>
              <a:t>i</a:t>
            </a:r>
            <a:r>
              <a:rPr lang="en-US" sz="2400" dirty="0"/>
              <a:t>] = true;</a:t>
            </a:r>
            <a:br>
              <a:rPr lang="en-US" sz="2400" dirty="0"/>
            </a:br>
            <a:r>
              <a:rPr lang="en-US" sz="2400" dirty="0"/>
              <a:t>Goto step 2</a:t>
            </a:r>
          </a:p>
          <a:p>
            <a:pPr marL="363538" lvl="1" indent="-363538"/>
            <a:endParaRPr lang="en-US" sz="2400" dirty="0"/>
          </a:p>
          <a:p>
            <a:pPr lvl="1" indent="-457200">
              <a:buAutoNum type="arabicPeriod" startAt="4"/>
            </a:pPr>
            <a:r>
              <a:rPr lang="en-US" sz="2400" dirty="0"/>
              <a:t>If Term[</a:t>
            </a:r>
            <a:r>
              <a:rPr lang="en-US" sz="2400" dirty="0" err="1"/>
              <a:t>i</a:t>
            </a:r>
            <a:r>
              <a:rPr lang="en-US" sz="2400" dirty="0"/>
              <a:t>] == true for all </a:t>
            </a:r>
            <a:r>
              <a:rPr lang="en-US" sz="2400" dirty="0" err="1"/>
              <a:t>i</a:t>
            </a:r>
            <a:r>
              <a:rPr lang="en-US" sz="2400" dirty="0"/>
              <a:t>, then the system is in safe state.</a:t>
            </a:r>
          </a:p>
          <a:p>
            <a:pPr lvl="1" indent="-457200">
              <a:buAutoNum type="arabicPeriod" startAt="4"/>
            </a:pPr>
            <a:endParaRPr lang="en-US" sz="2400" dirty="0"/>
          </a:p>
          <a:p>
            <a:pPr lvl="1" indent="-457200"/>
            <a:r>
              <a:rPr lang="en-US" sz="2400" dirty="0"/>
              <a:t>Time complexity = O(mn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57105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สูงกว่า </a:t>
            </a:r>
            <a:r>
              <a:rPr lang="en-US" sz="2400" b="1" dirty="0">
                <a:solidFill>
                  <a:srgbClr val="FF0000"/>
                </a:solidFill>
              </a:rPr>
              <a:t>cycle detection algorithm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0800" y="2391221"/>
            <a:ext cx="29718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Main idea: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th-TH" sz="2400" b="1" dirty="0">
                <a:solidFill>
                  <a:srgbClr val="FF0000"/>
                </a:solidFill>
              </a:rPr>
              <a:t>ไล่หา </a:t>
            </a:r>
            <a:r>
              <a:rPr lang="en-US" sz="2400" b="1" dirty="0">
                <a:solidFill>
                  <a:srgbClr val="FF0000"/>
                </a:solidFill>
              </a:rPr>
              <a:t>safe sequence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16880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true </a:t>
            </a:r>
            <a:r>
              <a:rPr lang="th-TH" dirty="0">
                <a:solidFill>
                  <a:srgbClr val="FF0000"/>
                </a:solidFill>
              </a:rPr>
              <a:t>คือ </a:t>
            </a:r>
            <a:r>
              <a:rPr lang="en-US" dirty="0">
                <a:solidFill>
                  <a:srgbClr val="FF0000"/>
                </a:solidFill>
              </a:rPr>
              <a:t>process </a:t>
            </a:r>
            <a:r>
              <a:rPr lang="th-TH" dirty="0">
                <a:solidFill>
                  <a:srgbClr val="FF0000"/>
                </a:solidFill>
              </a:rPr>
              <a:t>ทำงานเสร็จ</a:t>
            </a:r>
            <a:r>
              <a:rPr lang="en-US" dirty="0">
                <a:solidFill>
                  <a:srgbClr val="FF0000"/>
                </a:solidFill>
              </a:rPr>
              <a:t>, false </a:t>
            </a:r>
            <a:r>
              <a:rPr lang="th-TH" dirty="0">
                <a:solidFill>
                  <a:srgbClr val="FF0000"/>
                </a:solidFill>
              </a:rPr>
              <a:t>คือยัง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4825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Resource-Request Algorithm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37909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350" y="762000"/>
            <a:ext cx="12382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505200"/>
            <a:ext cx="36861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09600" y="29718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3200" baseline="-25000" dirty="0"/>
              <a:t>1</a:t>
            </a:r>
            <a:r>
              <a:rPr lang="en-US" sz="2400" dirty="0"/>
              <a:t> requests (1, 0, 2) and granted.</a:t>
            </a:r>
            <a:endParaRPr lang="th-TH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524000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Safe (</a:t>
            </a:r>
            <a:r>
              <a:rPr lang="th-TH" sz="2400" dirty="0"/>
              <a:t>มี</a:t>
            </a:r>
            <a:r>
              <a:rPr lang="en-US" sz="2400" dirty="0"/>
              <a:t> safe </a:t>
            </a:r>
            <a:r>
              <a:rPr lang="en-US" sz="2400" dirty="0" err="1"/>
              <a:t>seq</a:t>
            </a:r>
            <a:r>
              <a:rPr lang="en-US" sz="2400" dirty="0"/>
              <a:t> ≥ 1)</a:t>
            </a:r>
            <a:br>
              <a:rPr lang="en-US" sz="2400" dirty="0"/>
            </a:br>
            <a:r>
              <a:rPr lang="en-US" sz="2400" dirty="0"/>
              <a:t>&lt;P</a:t>
            </a:r>
            <a:r>
              <a:rPr lang="en-US" sz="3200" baseline="-25000" dirty="0"/>
              <a:t>1</a:t>
            </a:r>
            <a:r>
              <a:rPr lang="en-US" sz="2400" dirty="0"/>
              <a:t>,P</a:t>
            </a:r>
            <a:r>
              <a:rPr lang="en-US" sz="3200" baseline="-25000" dirty="0"/>
              <a:t>3</a:t>
            </a:r>
            <a:r>
              <a:rPr lang="en-US" sz="2400" dirty="0"/>
              <a:t>,P</a:t>
            </a:r>
            <a:r>
              <a:rPr lang="en-US" sz="3200" baseline="-25000" dirty="0"/>
              <a:t>4</a:t>
            </a:r>
            <a:r>
              <a:rPr lang="en-US" sz="2400" dirty="0"/>
              <a:t>,P</a:t>
            </a:r>
            <a:r>
              <a:rPr lang="en-US" sz="3200" baseline="-25000" dirty="0"/>
              <a:t>2</a:t>
            </a:r>
            <a:r>
              <a:rPr lang="en-US" sz="2400" dirty="0"/>
              <a:t>,P</a:t>
            </a:r>
            <a:r>
              <a:rPr lang="en-US" sz="3200" baseline="-25000" dirty="0"/>
              <a:t>0</a:t>
            </a:r>
            <a:r>
              <a:rPr lang="en-US" sz="2400" dirty="0"/>
              <a:t>&gt;</a:t>
            </a:r>
            <a:endParaRPr lang="th-TH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4274403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Safe, then granted</a:t>
            </a:r>
            <a:br>
              <a:rPr lang="en-US" sz="2400" dirty="0"/>
            </a:br>
            <a:r>
              <a:rPr lang="en-US" sz="2400" dirty="0"/>
              <a:t>&lt;P</a:t>
            </a:r>
            <a:r>
              <a:rPr lang="en-US" sz="3200" baseline="-25000" dirty="0"/>
              <a:t>1</a:t>
            </a:r>
            <a:r>
              <a:rPr lang="en-US" sz="2400" dirty="0"/>
              <a:t>,P</a:t>
            </a:r>
            <a:r>
              <a:rPr lang="en-US" sz="3200" baseline="-25000" dirty="0"/>
              <a:t>3</a:t>
            </a:r>
            <a:r>
              <a:rPr lang="en-US" sz="2400" dirty="0"/>
              <a:t>,P</a:t>
            </a:r>
            <a:r>
              <a:rPr lang="en-US" sz="3200" baseline="-25000" dirty="0"/>
              <a:t>4</a:t>
            </a:r>
            <a:r>
              <a:rPr lang="en-US" sz="2400" dirty="0"/>
              <a:t>,P</a:t>
            </a:r>
            <a:r>
              <a:rPr lang="en-US" sz="3200" baseline="-25000" dirty="0"/>
              <a:t>0</a:t>
            </a:r>
            <a:r>
              <a:rPr lang="en-US" sz="2400" dirty="0"/>
              <a:t>,P</a:t>
            </a:r>
            <a:r>
              <a:rPr lang="en-US" sz="3200" baseline="-25000" dirty="0"/>
              <a:t>2</a:t>
            </a:r>
            <a:r>
              <a:rPr lang="en-US" sz="2400" dirty="0"/>
              <a:t>&gt;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5715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3200" baseline="-25000" dirty="0"/>
              <a:t>4</a:t>
            </a:r>
            <a:r>
              <a:rPr lang="en-US" sz="2400" dirty="0"/>
              <a:t> requests (3, 3, 0)	not enough available resources</a:t>
            </a:r>
            <a:endParaRPr lang="th-TH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6167735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3200" baseline="-25000" dirty="0"/>
              <a:t>0</a:t>
            </a:r>
            <a:r>
              <a:rPr lang="en-US" sz="2400" dirty="0"/>
              <a:t> requests (0, 2, 0)	unsafe</a:t>
            </a:r>
            <a:endParaRPr lang="th-TH" sz="2400" dirty="0"/>
          </a:p>
        </p:txBody>
      </p:sp>
      <p:sp>
        <p:nvSpPr>
          <p:cNvPr id="15" name="Oval 14"/>
          <p:cNvSpPr/>
          <p:nvPr/>
        </p:nvSpPr>
        <p:spPr>
          <a:xfrm>
            <a:off x="6019800" y="1371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19800" y="4114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2400" y="2971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2400" y="5715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4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72200" y="152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Main idea:</a:t>
            </a:r>
          </a:p>
          <a:p>
            <a:r>
              <a:rPr lang="th-TH" dirty="0">
                <a:solidFill>
                  <a:srgbClr val="FF0000"/>
                </a:solidFill>
              </a:rPr>
              <a:t>เมื่อมี </a:t>
            </a:r>
            <a:r>
              <a:rPr lang="en-US" dirty="0">
                <a:solidFill>
                  <a:srgbClr val="FF0000"/>
                </a:solidFill>
              </a:rPr>
              <a:t>request </a:t>
            </a:r>
            <a:r>
              <a:rPr lang="th-TH" dirty="0">
                <a:solidFill>
                  <a:srgbClr val="FF0000"/>
                </a:solidFill>
              </a:rPr>
              <a:t>ก็ลองสมมติว่าให้ดูก่อน</a:t>
            </a:r>
          </a:p>
          <a:p>
            <a:r>
              <a:rPr lang="th-TH" dirty="0">
                <a:solidFill>
                  <a:srgbClr val="FF0000"/>
                </a:solidFill>
              </a:rPr>
              <a:t>แล้วรัน </a:t>
            </a:r>
            <a:r>
              <a:rPr lang="en-US" dirty="0">
                <a:solidFill>
                  <a:srgbClr val="FF0000"/>
                </a:solidFill>
              </a:rPr>
              <a:t>safety </a:t>
            </a:r>
            <a:r>
              <a:rPr lang="en-US" dirty="0" err="1">
                <a:solidFill>
                  <a:srgbClr val="FF0000"/>
                </a:solidFill>
              </a:rPr>
              <a:t>algo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h-TH" dirty="0">
                <a:solidFill>
                  <a:srgbClr val="FF0000"/>
                </a:solidFill>
              </a:rPr>
              <a:t>ว่า </a:t>
            </a:r>
            <a:r>
              <a:rPr lang="en-US" dirty="0">
                <a:solidFill>
                  <a:srgbClr val="FF0000"/>
                </a:solidFill>
              </a:rPr>
              <a:t>safe </a:t>
            </a:r>
            <a:r>
              <a:rPr lang="th-TH" dirty="0">
                <a:solidFill>
                  <a:srgbClr val="FF0000"/>
                </a:solidFill>
              </a:rPr>
              <a:t>หรือไม่</a:t>
            </a:r>
          </a:p>
        </p:txBody>
      </p:sp>
      <p:sp>
        <p:nvSpPr>
          <p:cNvPr id="2" name="Freeform 1"/>
          <p:cNvSpPr/>
          <p:nvPr/>
        </p:nvSpPr>
        <p:spPr>
          <a:xfrm>
            <a:off x="2001520" y="3383280"/>
            <a:ext cx="502920" cy="1203960"/>
          </a:xfrm>
          <a:custGeom>
            <a:avLst/>
            <a:gdLst>
              <a:gd name="connsiteX0" fmla="*/ 502920 w 502920"/>
              <a:gd name="connsiteY0" fmla="*/ 0 h 1203960"/>
              <a:gd name="connsiteX1" fmla="*/ 350520 w 502920"/>
              <a:gd name="connsiteY1" fmla="*/ 640080 h 1203960"/>
              <a:gd name="connsiteX2" fmla="*/ 0 w 502920"/>
              <a:gd name="connsiteY2" fmla="*/ 1203960 h 120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2920" h="1203960">
                <a:moveTo>
                  <a:pt x="502920" y="0"/>
                </a:moveTo>
                <a:cubicBezTo>
                  <a:pt x="468630" y="219710"/>
                  <a:pt x="434340" y="439420"/>
                  <a:pt x="350520" y="640080"/>
                </a:cubicBezTo>
                <a:cubicBezTo>
                  <a:pt x="266700" y="840740"/>
                  <a:pt x="133350" y="1022350"/>
                  <a:pt x="0" y="120396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Deadlock Detection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938748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en-US" sz="2400" dirty="0"/>
              <a:t>Single instance</a:t>
            </a:r>
          </a:p>
          <a:p>
            <a:pPr marL="363538" indent="-363538"/>
            <a:r>
              <a:rPr lang="en-US" sz="2400" dirty="0"/>
              <a:t>		Resource-allocation graph called wait-for graph.</a:t>
            </a:r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/>
            <a:endParaRPr lang="en-US" sz="2400" dirty="0"/>
          </a:p>
          <a:p>
            <a:pPr marL="363538" indent="-363538">
              <a:buFont typeface="Arial" pitchFamily="34" charset="0"/>
              <a:buChar char="•"/>
            </a:pPr>
            <a:r>
              <a:rPr lang="en-US" sz="2400" dirty="0"/>
              <a:t>Several instance</a:t>
            </a:r>
          </a:p>
          <a:p>
            <a:pPr marL="1277938" lvl="2" indent="-363538"/>
            <a:r>
              <a:rPr lang="en-US" sz="2400" dirty="0"/>
              <a:t>Deadlock-detection algorithm (similar to Safety </a:t>
            </a:r>
            <a:r>
              <a:rPr lang="en-US" sz="2400" dirty="0" err="1"/>
              <a:t>algo</a:t>
            </a:r>
            <a:r>
              <a:rPr lang="en-US" sz="2400" dirty="0"/>
              <a:t>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1800225"/>
            <a:ext cx="47434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00800" y="3429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Cycle = Deadlock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0800" y="379985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dirty="0">
                <a:solidFill>
                  <a:srgbClr val="FF0000"/>
                </a:solidFill>
              </a:rPr>
              <a:t>เฉพาะกรณี </a:t>
            </a:r>
            <a:r>
              <a:rPr lang="en-US" sz="1600" dirty="0">
                <a:solidFill>
                  <a:srgbClr val="FF0000"/>
                </a:solidFill>
              </a:rPr>
              <a:t>single instance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Deadlock-Detection Algorithm</a:t>
            </a:r>
          </a:p>
          <a:p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938748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en-US" sz="2400" dirty="0"/>
              <a:t>1.	Avail = (3, 3, …, 2)			// vector of length m</a:t>
            </a:r>
          </a:p>
          <a:p>
            <a:pPr marL="363538" indent="-363538"/>
            <a:r>
              <a:rPr lang="en-US" sz="2400" dirty="0"/>
              <a:t>	Term = (false, false, …, false)	// vector of length n</a:t>
            </a:r>
          </a:p>
          <a:p>
            <a:pPr marL="363538" indent="-363538"/>
            <a:endParaRPr lang="en-US" sz="2400" dirty="0"/>
          </a:p>
          <a:p>
            <a:pPr marL="363538" indent="-363538">
              <a:buAutoNum type="arabicPeriod" startAt="2"/>
            </a:pPr>
            <a:r>
              <a:rPr lang="en-US" sz="2400" dirty="0"/>
              <a:t>Find an index </a:t>
            </a:r>
            <a:r>
              <a:rPr lang="en-US" sz="2400" dirty="0" err="1"/>
              <a:t>i</a:t>
            </a:r>
            <a:r>
              <a:rPr lang="en-US" sz="2400" dirty="0"/>
              <a:t> such that both</a:t>
            </a:r>
          </a:p>
          <a:p>
            <a:pPr marL="363538" lvl="1" indent="-363538"/>
            <a:r>
              <a:rPr lang="en-US" sz="2400" dirty="0"/>
              <a:t>	a. Term[</a:t>
            </a:r>
            <a:r>
              <a:rPr lang="en-US" sz="2400" dirty="0" err="1"/>
              <a:t>i</a:t>
            </a:r>
            <a:r>
              <a:rPr lang="en-US" sz="2400" dirty="0"/>
              <a:t>] = false</a:t>
            </a:r>
          </a:p>
          <a:p>
            <a:pPr marL="363538" lvl="1" indent="-363538"/>
            <a:r>
              <a:rPr lang="en-US" sz="2400" dirty="0"/>
              <a:t>	b. </a:t>
            </a:r>
            <a:r>
              <a:rPr lang="en-US" sz="2400" dirty="0" err="1">
                <a:highlight>
                  <a:srgbClr val="FFFF00"/>
                </a:highlight>
              </a:rPr>
              <a:t>Request</a:t>
            </a:r>
            <a:r>
              <a:rPr lang="en-US" sz="3200" baseline="-25000" dirty="0" err="1">
                <a:highlight>
                  <a:srgbClr val="FFFF00"/>
                </a:highlight>
              </a:rPr>
              <a:t>i</a:t>
            </a:r>
            <a:r>
              <a:rPr lang="en-US" sz="2400" dirty="0"/>
              <a:t> ≤ Avail</a:t>
            </a:r>
          </a:p>
          <a:p>
            <a:pPr marL="363538" lvl="1" indent="-363538"/>
            <a:endParaRPr lang="en-US" sz="2400" dirty="0"/>
          </a:p>
          <a:p>
            <a:pPr marL="363538" lvl="1" indent="-363538"/>
            <a:r>
              <a:rPr lang="en-US" sz="2400" dirty="0"/>
              <a:t>3.	Avail = Avail + </a:t>
            </a:r>
            <a:r>
              <a:rPr lang="en-US" sz="2400" dirty="0" err="1"/>
              <a:t>Alloc</a:t>
            </a:r>
            <a:r>
              <a:rPr lang="en-US" sz="3200" baseline="-25000" dirty="0" err="1"/>
              <a:t>i</a:t>
            </a:r>
            <a:endParaRPr lang="en-US" sz="3200" baseline="-25000" dirty="0"/>
          </a:p>
          <a:p>
            <a:pPr marL="363538" lvl="1" indent="-363538"/>
            <a:r>
              <a:rPr lang="en-US" sz="2400" dirty="0"/>
              <a:t>	Term[</a:t>
            </a:r>
            <a:r>
              <a:rPr lang="en-US" sz="2400" dirty="0" err="1"/>
              <a:t>i</a:t>
            </a:r>
            <a:r>
              <a:rPr lang="en-US" sz="2400" dirty="0"/>
              <a:t>] = true;</a:t>
            </a:r>
            <a:br>
              <a:rPr lang="en-US" sz="2400" dirty="0"/>
            </a:br>
            <a:r>
              <a:rPr lang="en-US" sz="2400" dirty="0"/>
              <a:t>Goto step 2</a:t>
            </a:r>
          </a:p>
          <a:p>
            <a:pPr marL="363538" lvl="1" indent="-363538"/>
            <a:endParaRPr lang="en-US" sz="2400" dirty="0"/>
          </a:p>
          <a:p>
            <a:pPr lvl="1" indent="-457200">
              <a:buAutoNum type="arabicPeriod" startAt="4"/>
            </a:pPr>
            <a:r>
              <a:rPr lang="en-US" sz="2400" dirty="0"/>
              <a:t>If Term[</a:t>
            </a:r>
            <a:r>
              <a:rPr lang="en-US" sz="2400" dirty="0" err="1"/>
              <a:t>i</a:t>
            </a:r>
            <a:r>
              <a:rPr lang="en-US" sz="2400" dirty="0"/>
              <a:t>] == false for some </a:t>
            </a:r>
            <a:r>
              <a:rPr lang="en-US" sz="2400" dirty="0" err="1"/>
              <a:t>i</a:t>
            </a:r>
            <a:r>
              <a:rPr lang="en-US" sz="2400" dirty="0"/>
              <a:t>, 0 ≤ </a:t>
            </a:r>
            <a:r>
              <a:rPr lang="en-US" sz="2400" dirty="0" err="1"/>
              <a:t>i</a:t>
            </a:r>
            <a:r>
              <a:rPr lang="en-US" sz="2400" dirty="0"/>
              <a:t> &lt; n, then P</a:t>
            </a:r>
            <a:r>
              <a:rPr lang="en-US" sz="3200" baseline="-25000" dirty="0"/>
              <a:t>i</a:t>
            </a:r>
            <a:r>
              <a:rPr lang="en-US" sz="2400" dirty="0"/>
              <a:t> is deadlocked.</a:t>
            </a:r>
          </a:p>
          <a:p>
            <a:pPr lvl="1" indent="-457200">
              <a:buAutoNum type="arabicPeriod" startAt="4"/>
            </a:pPr>
            <a:endParaRPr lang="en-US" sz="2400" dirty="0"/>
          </a:p>
          <a:p>
            <a:pPr lvl="1" indent="-457200"/>
            <a:r>
              <a:rPr lang="en-US" sz="2400" dirty="0"/>
              <a:t>Time complexity = O(mn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6670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Main idea: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th-TH" sz="2400" b="1" dirty="0">
                <a:solidFill>
                  <a:srgbClr val="FF0000"/>
                </a:solidFill>
              </a:rPr>
              <a:t>สมมติกรณี </a:t>
            </a:r>
            <a:r>
              <a:rPr lang="en-US" sz="2400" b="1" dirty="0">
                <a:solidFill>
                  <a:srgbClr val="FF0000"/>
                </a:solidFill>
              </a:rPr>
              <a:t>best case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    </a:t>
            </a:r>
            <a:r>
              <a:rPr lang="th-TH" sz="2400" b="1" dirty="0">
                <a:solidFill>
                  <a:srgbClr val="FF0000"/>
                </a:solidFill>
              </a:rPr>
              <a:t>ว่าทุก </a:t>
            </a:r>
            <a:r>
              <a:rPr lang="en-US" sz="2400" b="1" dirty="0">
                <a:solidFill>
                  <a:srgbClr val="FF0000"/>
                </a:solidFill>
              </a:rPr>
              <a:t>process </a:t>
            </a:r>
            <a:r>
              <a:rPr lang="th-TH" sz="2400" b="1" dirty="0">
                <a:solidFill>
                  <a:srgbClr val="FF0000"/>
                </a:solidFill>
              </a:rPr>
              <a:t>จะไม่ </a:t>
            </a:r>
            <a:r>
              <a:rPr lang="en-US" sz="2400" b="1" dirty="0">
                <a:solidFill>
                  <a:srgbClr val="FF0000"/>
                </a:solidFill>
              </a:rPr>
              <a:t>request </a:t>
            </a:r>
            <a:r>
              <a:rPr lang="th-TH" sz="2400" b="1" dirty="0">
                <a:solidFill>
                  <a:srgbClr val="FF0000"/>
                </a:solidFill>
              </a:rPr>
              <a:t>เพิ่ม</a:t>
            </a:r>
            <a:br>
              <a:rPr lang="th-TH" sz="2400" b="1" dirty="0">
                <a:solidFill>
                  <a:srgbClr val="FF0000"/>
                </a:solidFill>
              </a:rPr>
            </a:br>
            <a:r>
              <a:rPr lang="th-TH" sz="2400" b="1" dirty="0">
                <a:solidFill>
                  <a:srgbClr val="FF0000"/>
                </a:solidFill>
              </a:rPr>
              <a:t>    พยายามไล่ให้ทุก </a:t>
            </a:r>
            <a:r>
              <a:rPr lang="en-US" sz="2400" b="1" dirty="0">
                <a:solidFill>
                  <a:srgbClr val="FF0000"/>
                </a:solidFill>
              </a:rPr>
              <a:t>process </a:t>
            </a:r>
            <a:r>
              <a:rPr lang="th-TH" sz="2400" b="1" dirty="0">
                <a:solidFill>
                  <a:srgbClr val="FF0000"/>
                </a:solidFill>
              </a:rPr>
              <a:t>ทำงานเสร็จ</a:t>
            </a:r>
            <a:br>
              <a:rPr lang="th-TH" sz="2400" b="1" dirty="0">
                <a:solidFill>
                  <a:srgbClr val="FF0000"/>
                </a:solidFill>
              </a:rPr>
            </a:br>
            <a:r>
              <a:rPr lang="th-TH" sz="2400" b="1" dirty="0">
                <a:solidFill>
                  <a:srgbClr val="FF0000"/>
                </a:solidFill>
              </a:rPr>
              <a:t>     ถ้าทำไม่ได้ ก็เกิด </a:t>
            </a:r>
            <a:r>
              <a:rPr lang="en-US" sz="2400" b="1" dirty="0">
                <a:solidFill>
                  <a:srgbClr val="FF0000"/>
                </a:solidFill>
              </a:rPr>
              <a:t>deadlock </a:t>
            </a:r>
            <a:r>
              <a:rPr lang="th-TH" sz="2400" b="1" dirty="0">
                <a:solidFill>
                  <a:srgbClr val="FF0000"/>
                </a:solidFill>
              </a:rPr>
              <a:t>แล้ว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38385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953000" y="1752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 deadlock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71993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Deadlock!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152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</a:rPr>
              <a:t>ไม่ต้องดู </a:t>
            </a:r>
            <a:r>
              <a:rPr lang="en-US" sz="2400" dirty="0">
                <a:solidFill>
                  <a:srgbClr val="FF0000"/>
                </a:solidFill>
              </a:rPr>
              <a:t>max </a:t>
            </a:r>
            <a:r>
              <a:rPr lang="th-TH" sz="2400" dirty="0">
                <a:solidFill>
                  <a:srgbClr val="FF0000"/>
                </a:solidFill>
              </a:rPr>
              <a:t>หรือ </a:t>
            </a:r>
            <a:r>
              <a:rPr lang="en-US" sz="2400" dirty="0">
                <a:solidFill>
                  <a:srgbClr val="FF0000"/>
                </a:solidFill>
              </a:rPr>
              <a:t>need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685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Current</a:t>
            </a:r>
            <a:endParaRPr lang="th-TH" sz="2000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667125"/>
            <a:ext cx="38385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895600" y="4876800"/>
            <a:ext cx="15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990600" y="15240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System Model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22860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>
              <a:buAutoNum type="arabicPeriod"/>
            </a:pPr>
            <a:r>
              <a:rPr lang="en-US" sz="3600" dirty="0"/>
              <a:t>Request</a:t>
            </a:r>
          </a:p>
          <a:p>
            <a:pPr marL="530225" indent="-530225">
              <a:buAutoNum type="arabicPeriod"/>
            </a:pPr>
            <a:r>
              <a:rPr lang="en-US" sz="3600" dirty="0"/>
              <a:t>Use</a:t>
            </a:r>
          </a:p>
          <a:p>
            <a:pPr marL="530225" indent="-530225">
              <a:buAutoNum type="arabicPeriod"/>
            </a:pPr>
            <a:r>
              <a:rPr lang="en-US" sz="3600" dirty="0"/>
              <a:t>Release</a:t>
            </a:r>
            <a:endParaRPr lang="th-TH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609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process may utilize a resource in only the following sequence: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534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en-US" sz="2400" dirty="0"/>
              <a:t>Detection-Algorithm Usage </a:t>
            </a:r>
            <a:r>
              <a:rPr lang="th-TH" sz="2400" dirty="0"/>
              <a:t>ต้องพิจารณา</a:t>
            </a:r>
            <a:endParaRPr lang="en-US" sz="2400" dirty="0"/>
          </a:p>
          <a:p>
            <a:pPr marL="363538" indent="-363538"/>
            <a:endParaRPr lang="en-US" sz="2400" dirty="0"/>
          </a:p>
          <a:p>
            <a:r>
              <a:rPr lang="en-US" sz="2200" dirty="0"/>
              <a:t>1. How often is a deadlock likely to occur?</a:t>
            </a:r>
          </a:p>
          <a:p>
            <a:r>
              <a:rPr lang="en-US" sz="2200" dirty="0"/>
              <a:t>2. How many processes will be affected by deadlock when it happens?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/>
            <a:r>
              <a:rPr lang="en-US" sz="2400" dirty="0"/>
              <a:t>Recovery from Deadlock</a:t>
            </a:r>
          </a:p>
          <a:p>
            <a:pPr marL="457200" indent="-457200"/>
            <a:endParaRPr lang="en-US" sz="2200" dirty="0"/>
          </a:p>
          <a:p>
            <a:r>
              <a:rPr lang="en-US" sz="2200" dirty="0"/>
              <a:t>1. Process Termination</a:t>
            </a:r>
          </a:p>
          <a:p>
            <a:pPr marL="914400" lvl="1" indent="-457200"/>
            <a:r>
              <a:rPr lang="en-US" sz="2200" dirty="0"/>
              <a:t>    Abort all deadlocked processes</a:t>
            </a:r>
            <a:r>
              <a:rPr lang="th-TH" sz="2200" dirty="0"/>
              <a:t> </a:t>
            </a:r>
            <a:r>
              <a:rPr lang="en-US" sz="2200" dirty="0"/>
              <a:t>(</a:t>
            </a:r>
            <a:r>
              <a:rPr lang="th-TH" sz="1600" dirty="0"/>
              <a:t>ถ้า </a:t>
            </a:r>
            <a:r>
              <a:rPr lang="en-US" sz="1600" dirty="0"/>
              <a:t>deadlock </a:t>
            </a:r>
            <a:r>
              <a:rPr lang="th-TH" sz="1600" dirty="0"/>
              <a:t>ไม่บ่อย และกระทบ </a:t>
            </a:r>
            <a:r>
              <a:rPr lang="en-US" sz="1600" dirty="0"/>
              <a:t>process </a:t>
            </a:r>
            <a:r>
              <a:rPr lang="th-TH" sz="1600" dirty="0"/>
              <a:t>จำนวนไม่มาก</a:t>
            </a:r>
            <a:r>
              <a:rPr lang="en-US" sz="2200" dirty="0"/>
              <a:t>).</a:t>
            </a:r>
          </a:p>
          <a:p>
            <a:pPr marL="914400" lvl="1" indent="-457200"/>
            <a:r>
              <a:rPr lang="en-US" sz="2200" dirty="0"/>
              <a:t>    Abort one process at a time until the deadlock cycle is eliminated.</a:t>
            </a:r>
          </a:p>
          <a:p>
            <a:pPr marL="914400" lvl="1" indent="-457200"/>
            <a:endParaRPr lang="en-US" sz="2200" dirty="0"/>
          </a:p>
          <a:p>
            <a:r>
              <a:rPr lang="en-US" sz="2200" dirty="0"/>
              <a:t>2. Resource Preemption</a:t>
            </a:r>
          </a:p>
          <a:p>
            <a:pPr marL="457200" indent="-457200"/>
            <a:r>
              <a:rPr lang="en-US" sz="2200" dirty="0"/>
              <a:t>	    Selecting a victim.</a:t>
            </a:r>
          </a:p>
          <a:p>
            <a:pPr marL="457200" indent="-457200"/>
            <a:r>
              <a:rPr lang="en-US" sz="2200" dirty="0"/>
              <a:t>	    Rollback (due to resource preempted, total rollback = restart).</a:t>
            </a:r>
          </a:p>
          <a:p>
            <a:pPr marL="457200" indent="-457200"/>
            <a:r>
              <a:rPr lang="en-US" sz="2200" dirty="0"/>
              <a:t>	    Starvation (re-preempt from the same process over and over).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/>
              <a:t>https://www.quora.com/Which-method-handles-deadlock-from-Linux-Unix-Windows-7-and-10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54584"/>
            <a:ext cx="8077200" cy="914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97584"/>
            <a:ext cx="8077200" cy="30506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4960203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</a:rPr>
              <a:t>ใน </a:t>
            </a:r>
            <a:r>
              <a:rPr lang="en-US" sz="2400" dirty="0">
                <a:solidFill>
                  <a:srgbClr val="FF0000"/>
                </a:solidFill>
              </a:rPr>
              <a:t>database </a:t>
            </a:r>
            <a:r>
              <a:rPr lang="th-TH" sz="2400" dirty="0">
                <a:solidFill>
                  <a:srgbClr val="FF0000"/>
                </a:solidFill>
              </a:rPr>
              <a:t>แก้ </a:t>
            </a:r>
            <a:r>
              <a:rPr lang="en-US" sz="2400" dirty="0">
                <a:solidFill>
                  <a:srgbClr val="FF0000"/>
                </a:solidFill>
              </a:rPr>
              <a:t>deadlock </a:t>
            </a:r>
            <a:r>
              <a:rPr lang="th-TH" sz="2400" dirty="0">
                <a:solidFill>
                  <a:srgbClr val="FF0000"/>
                </a:solidFill>
              </a:rPr>
              <a:t>ได้ เพราะ </a:t>
            </a:r>
            <a:r>
              <a:rPr lang="en-US" sz="2400" dirty="0">
                <a:solidFill>
                  <a:srgbClr val="FF0000"/>
                </a:solidFill>
              </a:rPr>
              <a:t>rollback transaction </a:t>
            </a:r>
            <a:r>
              <a:rPr lang="th-TH" sz="2400" dirty="0">
                <a:solidFill>
                  <a:srgbClr val="FF0000"/>
                </a:solidFill>
              </a:rPr>
              <a:t>ได้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th-TH" sz="2400" dirty="0">
                <a:solidFill>
                  <a:srgbClr val="FF0000"/>
                </a:solidFill>
              </a:rPr>
              <a:t>โดย</a:t>
            </a:r>
            <a:r>
              <a:rPr lang="en-US" sz="2400" dirty="0">
                <a:solidFill>
                  <a:srgbClr val="FF0000"/>
                </a:solidFill>
              </a:rPr>
              <a:t> rollback transaction </a:t>
            </a:r>
            <a:r>
              <a:rPr lang="th-TH" sz="2400" dirty="0">
                <a:solidFill>
                  <a:srgbClr val="FF0000"/>
                </a:solidFill>
              </a:rPr>
              <a:t>ทั้งหมด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th-TH" sz="2400" dirty="0">
                <a:solidFill>
                  <a:srgbClr val="FF0000"/>
                </a:solidFill>
              </a:rPr>
              <a:t>หรือทีละหนึ่ง จนกว่า </a:t>
            </a:r>
            <a:r>
              <a:rPr lang="en-US" sz="2400" dirty="0">
                <a:solidFill>
                  <a:srgbClr val="FF0000"/>
                </a:solidFill>
              </a:rPr>
              <a:t>deadlock </a:t>
            </a:r>
            <a:r>
              <a:rPr lang="th-TH" sz="2400" dirty="0">
                <a:solidFill>
                  <a:srgbClr val="FF0000"/>
                </a:solidFill>
              </a:rPr>
              <a:t>จะหายไป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0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533400" y="26670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Necessary Conditions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19200" y="34290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>
              <a:buAutoNum type="arabicPeriod"/>
            </a:pPr>
            <a:r>
              <a:rPr lang="en-US" sz="3600" dirty="0"/>
              <a:t>Mutual exclusion </a:t>
            </a:r>
            <a:r>
              <a:rPr lang="en-US" sz="2000" dirty="0"/>
              <a:t>(non-sharable)</a:t>
            </a:r>
            <a:endParaRPr lang="en-US" sz="3600" dirty="0"/>
          </a:p>
          <a:p>
            <a:pPr marL="530225" indent="-530225">
              <a:buAutoNum type="arabicPeriod"/>
            </a:pPr>
            <a:r>
              <a:rPr lang="en-US" sz="3600" dirty="0"/>
              <a:t>Hold and wait </a:t>
            </a:r>
            <a:r>
              <a:rPr lang="en-US" sz="2000" dirty="0"/>
              <a:t>(holding at least one resource, and wait)</a:t>
            </a:r>
          </a:p>
          <a:p>
            <a:pPr marL="530225" indent="-530225">
              <a:buAutoNum type="arabicPeriod"/>
            </a:pPr>
            <a:r>
              <a:rPr lang="en-US" sz="3600" dirty="0"/>
              <a:t>No preemption </a:t>
            </a:r>
            <a:r>
              <a:rPr lang="en-US" sz="2000" dirty="0"/>
              <a:t>(resources cannot be preempted)</a:t>
            </a:r>
          </a:p>
          <a:p>
            <a:pPr marL="530225" indent="-530225">
              <a:buAutoNum type="arabicPeriod"/>
            </a:pPr>
            <a:r>
              <a:rPr lang="en-US" sz="3600" dirty="0"/>
              <a:t>Circular wait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8370" y="1777988"/>
            <a:ext cx="7081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ไฟมี </a:t>
            </a:r>
            <a:r>
              <a:rPr lang="en-US" dirty="0">
                <a:solidFill>
                  <a:srgbClr val="FF0000"/>
                </a:solidFill>
              </a:rPr>
              <a:t>necessary condition </a:t>
            </a:r>
            <a:r>
              <a:rPr lang="th-TH" dirty="0">
                <a:solidFill>
                  <a:srgbClr val="FF0000"/>
                </a:solidFill>
              </a:rPr>
              <a:t>คือ ความร้อน เชื้อเพลิง และอากาศ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ขาด </a:t>
            </a:r>
            <a:r>
              <a:rPr lang="en-US" dirty="0">
                <a:solidFill>
                  <a:srgbClr val="FF0000"/>
                </a:solidFill>
              </a:rPr>
              <a:t>condition </a:t>
            </a:r>
            <a:r>
              <a:rPr lang="th-TH" dirty="0">
                <a:solidFill>
                  <a:srgbClr val="FF0000"/>
                </a:solidFill>
              </a:rPr>
              <a:t>ใด </a:t>
            </a:r>
            <a:r>
              <a:rPr lang="en-US" dirty="0">
                <a:solidFill>
                  <a:srgbClr val="FF0000"/>
                </a:solidFill>
              </a:rPr>
              <a:t>condition </a:t>
            </a:r>
            <a:r>
              <a:rPr lang="th-TH" dirty="0">
                <a:solidFill>
                  <a:srgbClr val="FF0000"/>
                </a:solidFill>
              </a:rPr>
              <a:t>หนึ่งไป ไฟก็จะดับ เป็นหลักการดับเพลิง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057" y="334979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Necessary condition </a:t>
            </a:r>
            <a:r>
              <a:rPr lang="th-TH" dirty="0">
                <a:solidFill>
                  <a:srgbClr val="FF0000"/>
                </a:solidFill>
              </a:rPr>
              <a:t>ของ </a:t>
            </a:r>
            <a:r>
              <a:rPr lang="en-US" dirty="0">
                <a:solidFill>
                  <a:srgbClr val="FF0000"/>
                </a:solidFill>
              </a:rPr>
              <a:t>event A </a:t>
            </a:r>
            <a:r>
              <a:rPr lang="th-TH" dirty="0">
                <a:solidFill>
                  <a:srgbClr val="FF0000"/>
                </a:solidFill>
              </a:rPr>
              <a:t>หมายถึง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th-TH" dirty="0">
                <a:solidFill>
                  <a:srgbClr val="FF0000"/>
                </a:solidFill>
              </a:rPr>
              <a:t>ถ้าเกิด </a:t>
            </a:r>
            <a:r>
              <a:rPr lang="en-US" dirty="0">
                <a:solidFill>
                  <a:srgbClr val="FF0000"/>
                </a:solidFill>
              </a:rPr>
              <a:t>event A </a:t>
            </a:r>
            <a:r>
              <a:rPr lang="th-TH" dirty="0">
                <a:solidFill>
                  <a:srgbClr val="FF0000"/>
                </a:solidFill>
              </a:rPr>
              <a:t>จะต้องพบ </a:t>
            </a:r>
            <a:r>
              <a:rPr lang="en-US" dirty="0">
                <a:solidFill>
                  <a:srgbClr val="FF0000"/>
                </a:solidFill>
              </a:rPr>
              <a:t>necessary condition </a:t>
            </a:r>
            <a:r>
              <a:rPr lang="th-TH" dirty="0">
                <a:solidFill>
                  <a:srgbClr val="FF0000"/>
                </a:solidFill>
              </a:rPr>
              <a:t>ด้วย</a:t>
            </a:r>
            <a:br>
              <a:rPr lang="th-TH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แต่พบ </a:t>
            </a:r>
            <a:r>
              <a:rPr lang="en-US" dirty="0">
                <a:solidFill>
                  <a:srgbClr val="FF0000"/>
                </a:solidFill>
              </a:rPr>
              <a:t>necessary condition </a:t>
            </a:r>
            <a:r>
              <a:rPr lang="th-TH" dirty="0">
                <a:solidFill>
                  <a:srgbClr val="FF0000"/>
                </a:solidFill>
              </a:rPr>
              <a:t>อาจจะไม่เกิด </a:t>
            </a:r>
            <a:r>
              <a:rPr lang="en-US" dirty="0">
                <a:solidFill>
                  <a:srgbClr val="FF0000"/>
                </a:solidFill>
              </a:rPr>
              <a:t>event A </a:t>
            </a:r>
            <a:r>
              <a:rPr lang="th-TH" dirty="0">
                <a:solidFill>
                  <a:srgbClr val="FF0000"/>
                </a:solidFill>
              </a:rPr>
              <a:t>ก็ได้</a:t>
            </a:r>
          </a:p>
          <a:p>
            <a:r>
              <a:rPr lang="th-TH" dirty="0">
                <a:solidFill>
                  <a:srgbClr val="FF0000"/>
                </a:solidFill>
              </a:rPr>
              <a:t>เช่น ถ้านกบินได้ นกต้องมีปีก แต่มีปีกอาจจะบินไม่ได้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th-TH" dirty="0">
                <a:solidFill>
                  <a:srgbClr val="FF0000"/>
                </a:solidFill>
              </a:rPr>
              <a:t>เพนกวิน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65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Resource-Allocation Graph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38375"/>
            <a:ext cx="2895600" cy="349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514600"/>
            <a:ext cx="592187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3776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allocated</a:t>
            </a:r>
            <a:endParaRPr lang="th-TH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9380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wait</a:t>
            </a:r>
            <a:endParaRPr lang="th-TH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Resource-Allocation Graph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341947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2447925"/>
            <a:ext cx="418147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8200" y="5334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Necessary but not sufficient!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3340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Circular Wait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Methods for Handling Deadlocks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560016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>
              <a:buAutoNum type="arabicPeriod"/>
            </a:pPr>
            <a:r>
              <a:rPr lang="en-US" sz="3600" dirty="0"/>
              <a:t>Deadlock prevention</a:t>
            </a:r>
          </a:p>
          <a:p>
            <a:pPr marL="987425" lvl="1" indent="-454025"/>
            <a:r>
              <a:rPr lang="en-US" sz="2400" dirty="0"/>
              <a:t>Prevent at least one of the necessary conditions.</a:t>
            </a:r>
          </a:p>
          <a:p>
            <a:pPr marL="530225" indent="-530225">
              <a:buAutoNum type="arabicPeriod"/>
            </a:pPr>
            <a:r>
              <a:rPr lang="en-US" sz="3600" dirty="0"/>
              <a:t>Deadlock avoidance</a:t>
            </a:r>
          </a:p>
          <a:p>
            <a:pPr marL="990600" lvl="2" indent="-457200"/>
            <a:r>
              <a:rPr lang="en-US" sz="2400" dirty="0"/>
              <a:t>Information in advance (wait/no wait requests).</a:t>
            </a:r>
          </a:p>
          <a:p>
            <a:pPr marL="530225" indent="-530225">
              <a:buAutoNum type="arabicPeriod"/>
            </a:pPr>
            <a:r>
              <a:rPr lang="en-US" sz="3600" dirty="0"/>
              <a:t>Deadlock detection and recovery</a:t>
            </a:r>
          </a:p>
          <a:p>
            <a:pPr marL="987425" lvl="1" indent="-454025"/>
            <a:r>
              <a:rPr lang="en-US" sz="2400" dirty="0"/>
              <a:t>Deadlocks arise, detected, and recovered.</a:t>
            </a:r>
          </a:p>
          <a:p>
            <a:pPr marL="530225" indent="-530225">
              <a:buAutoNum type="arabicPeriod"/>
            </a:pPr>
            <a:r>
              <a:rPr lang="en-US" sz="3600" dirty="0"/>
              <a:t>Do nothing</a:t>
            </a:r>
          </a:p>
          <a:p>
            <a:pPr marL="533400" lvl="1"/>
            <a:r>
              <a:rPr lang="en-US" sz="2400" dirty="0"/>
              <a:t>Performance deterioration, stop functioning, and need to be manually restarted.</a:t>
            </a:r>
            <a:endParaRPr lang="th-TH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2514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จะไม่พยายามไปแก้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necessary condition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Deadlock Prevention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219200"/>
            <a:ext cx="7543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>
              <a:buAutoNum type="arabicPeriod"/>
            </a:pPr>
            <a:r>
              <a:rPr lang="en-US" sz="3600" dirty="0"/>
              <a:t>Mutual exclusion</a:t>
            </a:r>
          </a:p>
          <a:p>
            <a:pPr marL="987425" lvl="1" indent="-454025"/>
            <a:r>
              <a:rPr lang="en-US" sz="2400" dirty="0"/>
              <a:t>Intrinsically non-sharable.</a:t>
            </a:r>
          </a:p>
          <a:p>
            <a:pPr marL="530225" indent="-530225">
              <a:buAutoNum type="arabicPeriod"/>
            </a:pPr>
            <a:r>
              <a:rPr lang="en-US" sz="3600" dirty="0"/>
              <a:t>Hold and wait</a:t>
            </a:r>
          </a:p>
          <a:p>
            <a:pPr marL="1444625" lvl="2" indent="-911225"/>
            <a:r>
              <a:rPr lang="en-US" sz="2400" dirty="0"/>
              <a:t>Request resources only when having none.</a:t>
            </a:r>
          </a:p>
          <a:p>
            <a:pPr marL="1444625" lvl="2" indent="-911225"/>
            <a:endParaRPr lang="en-US" sz="2400" dirty="0"/>
          </a:p>
          <a:p>
            <a:pPr marL="1444625" lvl="2" indent="-911225"/>
            <a:endParaRPr lang="en-US" sz="2400" dirty="0"/>
          </a:p>
          <a:p>
            <a:pPr marL="1444625" lvl="2" indent="-911225"/>
            <a:endParaRPr lang="en-US" sz="2400" dirty="0"/>
          </a:p>
          <a:p>
            <a:pPr marL="530225" indent="-530225">
              <a:buAutoNum type="arabicPeriod"/>
            </a:pPr>
            <a:r>
              <a:rPr lang="en-US" sz="3600" dirty="0"/>
              <a:t>No preemption</a:t>
            </a:r>
          </a:p>
          <a:p>
            <a:pPr marL="987425" lvl="1" indent="-454025"/>
            <a:r>
              <a:rPr lang="en-US" sz="2400" dirty="0"/>
              <a:t>If a request fails, the resources will be preempted.</a:t>
            </a:r>
          </a:p>
          <a:p>
            <a:pPr marL="530225" indent="-530225">
              <a:buAutoNum type="arabicPeriod"/>
            </a:pPr>
            <a:r>
              <a:rPr lang="en-US" sz="3600" dirty="0"/>
              <a:t>Circular wait</a:t>
            </a:r>
          </a:p>
          <a:p>
            <a:pPr marL="987425" lvl="1" indent="-454025"/>
            <a:r>
              <a:rPr lang="en-US" sz="2400" dirty="0"/>
              <a:t>Request resources in increasing order.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1295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Read-only file (sharable)</a:t>
            </a:r>
          </a:p>
          <a:p>
            <a:r>
              <a:rPr lang="en-US" dirty="0">
                <a:solidFill>
                  <a:srgbClr val="FF0000"/>
                </a:solidFill>
              </a:rPr>
              <a:t>CPU, memory (non-sharable)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2181641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Whenever a process requests a resource,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it does not hold any other resources.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094672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2.1 Request all resources at the beginning (low utilization)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2.2 Release all resources before making a request (cannot always release)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A process that needs several popular resources may have to wait indefinitely (starvation).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395347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Often applied to resources whose state can be easily saved and restored later.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เช่น </a:t>
            </a:r>
            <a:r>
              <a:rPr lang="en-US" dirty="0">
                <a:solidFill>
                  <a:srgbClr val="FF0000"/>
                </a:solidFill>
              </a:rPr>
              <a:t>CPU </a:t>
            </a:r>
            <a:r>
              <a:rPr lang="th-TH" dirty="0">
                <a:solidFill>
                  <a:srgbClr val="FF0000"/>
                </a:solidFill>
              </a:rPr>
              <a:t>และ </a:t>
            </a:r>
            <a:r>
              <a:rPr lang="en-US" dirty="0">
                <a:solidFill>
                  <a:srgbClr val="FF0000"/>
                </a:solidFill>
              </a:rPr>
              <a:t>memory</a:t>
            </a:r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810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0225" indent="-5302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F(tape drive) = 1</a:t>
            </a:r>
          </a:p>
          <a:p>
            <a:pPr marL="530225" indent="-5302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F(disk drive) = 5</a:t>
            </a:r>
          </a:p>
          <a:p>
            <a:pPr marL="530225" indent="-530225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F(printer) = 12</a:t>
            </a:r>
          </a:p>
          <a:p>
            <a:pPr marL="530225" indent="-530225"/>
            <a:endParaRPr lang="en-US" sz="2400" dirty="0"/>
          </a:p>
          <a:p>
            <a:pPr marL="530225" indent="-530225"/>
            <a:r>
              <a:rPr lang="en-US" sz="2400" dirty="0"/>
              <a:t>Each process can request resources only in an increasing order.</a:t>
            </a:r>
          </a:p>
          <a:p>
            <a:pPr marL="530225" indent="-530225"/>
            <a:endParaRPr lang="en-US" sz="2400" dirty="0"/>
          </a:p>
          <a:p>
            <a:pPr marL="530225" indent="-530225">
              <a:tabLst>
                <a:tab pos="1025525" algn="l"/>
              </a:tabLst>
            </a:pPr>
            <a:r>
              <a:rPr lang="en-US" sz="2400" dirty="0"/>
              <a:t>Rule 1:	Process can request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/>
              <a:t> 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&gt; F(R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61938" indent="-261938">
              <a:tabLst>
                <a:tab pos="1025525" algn="l"/>
              </a:tabLst>
            </a:pPr>
            <a:r>
              <a:rPr lang="en-US" sz="2400" dirty="0"/>
              <a:t>Rule 2:	If requesting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/>
              <a:t>, process must have released any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/>
              <a:t>that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F(R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≥ F(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err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30225" indent="-530225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/>
              <a:t>It must also be noted that if several instances of the same resource type are needed, a single request for all of them must be issued.</a:t>
            </a:r>
          </a:p>
          <a:p>
            <a:endParaRPr lang="en-US" sz="2400" dirty="0"/>
          </a:p>
          <a:p>
            <a:r>
              <a:rPr lang="en-US" sz="2400" dirty="0"/>
              <a:t>If the two rules are used, then the circular-wait condition cannot hold (proof by contradiction).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91180"/>
            <a:ext cx="3733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Wrong Implementation</a:t>
            </a:r>
            <a:endParaRPr lang="th-TH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8686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void transaction(Account from, Account to, double amount) {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Semaphore lock1, lock2;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lock1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getLock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(from);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lock2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getLock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(to);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wait(lock1);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wait(lock2);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withdraw(from, amount);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deposit(to, amount);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signal(lock1);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signal(lock2);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th-TH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663625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Transaction(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AccX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AccY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25);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Transaction(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AccY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AccX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50);</a:t>
            </a:r>
            <a:endParaRPr lang="th-TH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1" y="547747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AccX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AccY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3810001" y="5638800"/>
            <a:ext cx="12192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3810001" y="6172200"/>
            <a:ext cx="106680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0001" y="5791200"/>
            <a:ext cx="11430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886201" y="5715001"/>
            <a:ext cx="1143000" cy="380999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6400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How to correct the program to </a:t>
            </a:r>
            <a:r>
              <a:rPr lang="en-US" u="sng" dirty="0">
                <a:solidFill>
                  <a:srgbClr val="FF0000"/>
                </a:solidFill>
              </a:rPr>
              <a:t>prevent</a:t>
            </a:r>
            <a:r>
              <a:rPr lang="en-US" dirty="0">
                <a:solidFill>
                  <a:srgbClr val="FF0000"/>
                </a:solidFill>
              </a:rPr>
              <a:t> deadlock?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D4AE3C-3E6D-ECA1-E9B7-19AE3D2FCCCA}"/>
              </a:ext>
            </a:extLst>
          </p:cNvPr>
          <p:cNvSpPr txBox="1"/>
          <p:nvPr/>
        </p:nvSpPr>
        <p:spPr>
          <a:xfrm>
            <a:off x="2971800" y="2819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</a:rPr>
              <a:t>ล็อคตามลำดับแล้ว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th-TH" dirty="0">
                <a:solidFill>
                  <a:srgbClr val="FF0000"/>
                </a:solidFill>
              </a:rPr>
              <a:t>ล็อค </a:t>
            </a:r>
            <a:r>
              <a:rPr lang="en-US" dirty="0">
                <a:solidFill>
                  <a:srgbClr val="FF0000"/>
                </a:solidFill>
              </a:rPr>
              <a:t>from </a:t>
            </a:r>
            <a:r>
              <a:rPr lang="th-TH" dirty="0">
                <a:solidFill>
                  <a:srgbClr val="FF0000"/>
                </a:solidFill>
              </a:rPr>
              <a:t>ก่อน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h-TH" dirty="0">
                <a:solidFill>
                  <a:srgbClr val="FF0000"/>
                </a:solidFill>
              </a:rPr>
              <a:t>แล้วค่อยล็อค </a:t>
            </a:r>
            <a:r>
              <a:rPr lang="en-US" dirty="0">
                <a:solidFill>
                  <a:srgbClr val="FF0000"/>
                </a:solidFill>
              </a:rPr>
              <a:t>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1398</Words>
  <Application>Microsoft Office PowerPoint</Application>
  <PresentationFormat>On-screen Show (4:3)</PresentationFormat>
  <Paragraphs>209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Mathematics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Chatchawit Aporntewan</dc:creator>
  <cp:lastModifiedBy>ชัชวิทย์ อาภรณ์เทวัญ</cp:lastModifiedBy>
  <cp:revision>954</cp:revision>
  <dcterms:created xsi:type="dcterms:W3CDTF">2009-02-22T00:16:56Z</dcterms:created>
  <dcterms:modified xsi:type="dcterms:W3CDTF">2024-09-16T11:47:45Z</dcterms:modified>
</cp:coreProperties>
</file>