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96" r:id="rId2"/>
    <p:sldId id="300" r:id="rId3"/>
    <p:sldId id="321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11" r:id="rId15"/>
    <p:sldId id="312" r:id="rId16"/>
    <p:sldId id="319" r:id="rId17"/>
    <p:sldId id="315" r:id="rId18"/>
    <p:sldId id="316" r:id="rId19"/>
    <p:sldId id="317" r:id="rId20"/>
    <p:sldId id="318" r:id="rId21"/>
    <p:sldId id="320" r:id="rId22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60" autoAdjust="0"/>
    <p:restoredTop sz="94660"/>
  </p:normalViewPr>
  <p:slideViewPr>
    <p:cSldViewPr>
      <p:cViewPr varScale="1">
        <p:scale>
          <a:sx n="101" d="100"/>
          <a:sy n="101" d="100"/>
        </p:scale>
        <p:origin x="205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FFF68A-8A4E-4D8C-828D-05AF07C25C48}" type="datetimeFigureOut">
              <a:rPr lang="th-TH" smtClean="0"/>
              <a:pPr/>
              <a:t>16/09/67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B6CE2F-44B5-4350-89BD-6D938C1B84E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29778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B6CE2F-44B5-4350-89BD-6D938C1B84EF}" type="slidenum">
              <a:rPr lang="th-TH" smtClean="0"/>
              <a:pPr/>
              <a:t>20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58803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CD361-CAEC-41BC-8C05-6385537DF04D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1FAB3-59D6-4CF6-AE04-AC93DFA6EE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CD361-CAEC-41BC-8C05-6385537DF04D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1FAB3-59D6-4CF6-AE04-AC93DFA6EE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CD361-CAEC-41BC-8C05-6385537DF04D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1FAB3-59D6-4CF6-AE04-AC93DFA6EE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CD361-CAEC-41BC-8C05-6385537DF04D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1FAB3-59D6-4CF6-AE04-AC93DFA6EE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CD361-CAEC-41BC-8C05-6385537DF04D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1FAB3-59D6-4CF6-AE04-AC93DFA6EE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CD361-CAEC-41BC-8C05-6385537DF04D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1FAB3-59D6-4CF6-AE04-AC93DFA6EE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CD361-CAEC-41BC-8C05-6385537DF04D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1FAB3-59D6-4CF6-AE04-AC93DFA6EE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CD361-CAEC-41BC-8C05-6385537DF04D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1FAB3-59D6-4CF6-AE04-AC93DFA6EE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CD361-CAEC-41BC-8C05-6385537DF04D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1FAB3-59D6-4CF6-AE04-AC93DFA6EE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CD361-CAEC-41BC-8C05-6385537DF04D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1FAB3-59D6-4CF6-AE04-AC93DFA6EE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CD361-CAEC-41BC-8C05-6385537DF04D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1FAB3-59D6-4CF6-AE04-AC93DFA6EE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CD361-CAEC-41BC-8C05-6385537DF04D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1FAB3-59D6-4CF6-AE04-AC93DFA6EE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4572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Deadlocks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981200"/>
            <a:ext cx="6629400" cy="3804016"/>
          </a:xfrm>
          <a:prstGeom prst="rect">
            <a:avLst/>
          </a:prstGeom>
        </p:spPr>
      </p:pic>
      <p:sp>
        <p:nvSpPr>
          <p:cNvPr id="5" name="TextBox 1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dirty="0">
                <a:solidFill>
                  <a:srgbClr val="FF0000"/>
                </a:solidFill>
              </a:rPr>
              <a:t>แก้ไขครั้งล่าสุดเมื่อวันที่ </a:t>
            </a:r>
            <a:r>
              <a:rPr lang="en-US" dirty="0">
                <a:solidFill>
                  <a:srgbClr val="FF0000"/>
                </a:solidFill>
              </a:rPr>
              <a:t>15 </a:t>
            </a:r>
            <a:r>
              <a:rPr lang="th-TH" dirty="0">
                <a:solidFill>
                  <a:srgbClr val="FF0000"/>
                </a:solidFill>
              </a:rPr>
              <a:t>กันยายน </a:t>
            </a:r>
            <a:r>
              <a:rPr lang="en-US" dirty="0">
                <a:solidFill>
                  <a:srgbClr val="FF0000"/>
                </a:solidFill>
              </a:rPr>
              <a:t>2567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457200"/>
            <a:ext cx="815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Deadlock Avoidance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9125" y="1476375"/>
            <a:ext cx="7905750" cy="294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Rectangle 1"/>
          <p:cNvSpPr/>
          <p:nvPr/>
        </p:nvSpPr>
        <p:spPr>
          <a:xfrm>
            <a:off x="4191000" y="1981200"/>
            <a:ext cx="4343400" cy="304800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724025"/>
            <a:ext cx="4848225" cy="368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7239000" y="3048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pp. 295</a:t>
            </a:r>
            <a:endParaRPr lang="th-TH" sz="28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7425" y="533400"/>
            <a:ext cx="4448175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457200" y="2133600"/>
            <a:ext cx="8229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0225" indent="-530225"/>
            <a:r>
              <a:rPr lang="en-US" sz="2400" dirty="0"/>
              <a:t>Total 12 tape drives.</a:t>
            </a:r>
          </a:p>
          <a:p>
            <a:pPr marL="530225" indent="-530225"/>
            <a:r>
              <a:rPr lang="en-US" sz="2400" dirty="0"/>
              <a:t>Safe sequence:	&lt;P</a:t>
            </a:r>
            <a:r>
              <a:rPr lang="en-US" sz="2400" baseline="-25000" dirty="0"/>
              <a:t>1</a:t>
            </a:r>
            <a:r>
              <a:rPr lang="en-US" sz="2400" dirty="0"/>
              <a:t>, P</a:t>
            </a:r>
            <a:r>
              <a:rPr lang="en-US" sz="2400" baseline="-25000" dirty="0"/>
              <a:t>0</a:t>
            </a:r>
            <a:r>
              <a:rPr lang="en-US" sz="2400" dirty="0"/>
              <a:t>, P</a:t>
            </a:r>
            <a:r>
              <a:rPr lang="en-US" sz="2400" baseline="-25000" dirty="0"/>
              <a:t>2</a:t>
            </a:r>
            <a:r>
              <a:rPr lang="en-US" sz="2400" dirty="0"/>
              <a:t>&gt;</a:t>
            </a:r>
          </a:p>
          <a:p>
            <a:pPr marL="530225" indent="-530225"/>
            <a:endParaRPr lang="en-US" sz="2400" dirty="0"/>
          </a:p>
          <a:p>
            <a:pPr marL="530225" indent="-530225"/>
            <a:r>
              <a:rPr lang="en-US" sz="2400" dirty="0"/>
              <a:t>Suppose that P</a:t>
            </a:r>
            <a:r>
              <a:rPr lang="en-US" sz="2400" baseline="-25000" dirty="0"/>
              <a:t>2</a:t>
            </a:r>
            <a:r>
              <a:rPr lang="en-US" sz="2400" dirty="0"/>
              <a:t> requests 1 more tape drive and is allocated.</a:t>
            </a:r>
          </a:p>
          <a:p>
            <a:pPr marL="530225" indent="-530225"/>
            <a:r>
              <a:rPr lang="en-US" sz="2400" dirty="0"/>
              <a:t>System is no longer in safe state.</a:t>
            </a:r>
          </a:p>
          <a:p>
            <a:pPr marL="530225" indent="-530225"/>
            <a:endParaRPr lang="en-US" sz="2400" dirty="0"/>
          </a:p>
          <a:p>
            <a:pPr marL="530225" indent="-530225"/>
            <a:r>
              <a:rPr lang="en-US" sz="2400" dirty="0"/>
              <a:t>Deadlock may occur, for instance,</a:t>
            </a:r>
          </a:p>
          <a:p>
            <a:pPr marL="530225" indent="-530225"/>
            <a:r>
              <a:rPr lang="en-US" sz="2400" dirty="0"/>
              <a:t>	P</a:t>
            </a:r>
            <a:r>
              <a:rPr lang="en-US" sz="2400" baseline="-25000" dirty="0"/>
              <a:t>1</a:t>
            </a:r>
            <a:r>
              <a:rPr lang="en-US" sz="2400" dirty="0"/>
              <a:t> is allocated and returns all tape drives</a:t>
            </a:r>
            <a:br>
              <a:rPr lang="en-US" sz="2400" dirty="0"/>
            </a:br>
            <a:r>
              <a:rPr lang="en-US" sz="2400" dirty="0"/>
              <a:t>    (12 - 5 - 0 - 3) = 4 tapes are available).</a:t>
            </a:r>
          </a:p>
          <a:p>
            <a:pPr marL="530225" indent="-530225"/>
            <a:r>
              <a:rPr lang="en-US" sz="2400" dirty="0"/>
              <a:t>	P</a:t>
            </a:r>
            <a:r>
              <a:rPr lang="en-US" sz="2400" baseline="-25000" dirty="0"/>
              <a:t>0</a:t>
            </a:r>
            <a:r>
              <a:rPr lang="en-US" sz="2400" dirty="0"/>
              <a:t> needs 10 - 5 = 5 tape drives to terminate.</a:t>
            </a:r>
          </a:p>
          <a:p>
            <a:pPr marL="530225" indent="-530225"/>
            <a:r>
              <a:rPr lang="en-US" sz="2400" dirty="0"/>
              <a:t>	P</a:t>
            </a:r>
            <a:r>
              <a:rPr lang="en-US" sz="2400" baseline="-25000" dirty="0"/>
              <a:t>2</a:t>
            </a:r>
            <a:r>
              <a:rPr lang="en-US" sz="2400" dirty="0"/>
              <a:t> needs 9 - 3 = 6 tape drives to terminate.</a:t>
            </a:r>
            <a:br>
              <a:rPr lang="en-US" sz="2400" dirty="0"/>
            </a:br>
            <a:r>
              <a:rPr lang="en-US" sz="2400" dirty="0"/>
              <a:t>Deadlock!	</a:t>
            </a:r>
          </a:p>
        </p:txBody>
      </p:sp>
      <p:sp>
        <p:nvSpPr>
          <p:cNvPr id="4" name="Rectangle 3"/>
          <p:cNvSpPr/>
          <p:nvPr/>
        </p:nvSpPr>
        <p:spPr>
          <a:xfrm>
            <a:off x="7162800" y="6019800"/>
            <a:ext cx="16764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4 tapes</a:t>
            </a:r>
            <a:endParaRPr lang="th-TH" sz="28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7162800" y="4648200"/>
            <a:ext cx="533400" cy="609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</a:t>
            </a:r>
            <a:r>
              <a:rPr lang="en-US" sz="1600" baseline="-25000" dirty="0">
                <a:solidFill>
                  <a:schemeClr val="tx1"/>
                </a:solidFill>
              </a:rPr>
              <a:t>0</a:t>
            </a:r>
            <a:endParaRPr lang="th-TH" sz="1600" baseline="-250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229600" y="4648200"/>
            <a:ext cx="533400" cy="609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</a:t>
            </a:r>
            <a:r>
              <a:rPr lang="en-US" sz="1600" baseline="-25000" dirty="0">
                <a:solidFill>
                  <a:schemeClr val="tx1"/>
                </a:solidFill>
              </a:rPr>
              <a:t>2</a:t>
            </a:r>
            <a:endParaRPr lang="th-TH" sz="1600" baseline="-25000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7011194" y="5638800"/>
            <a:ext cx="761206" cy="7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>
            <a:off x="8153400" y="5638006"/>
            <a:ext cx="761206" cy="7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391400" y="5486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  <a:endParaRPr lang="th-TH" dirty="0"/>
          </a:p>
        </p:txBody>
      </p:sp>
      <p:sp>
        <p:nvSpPr>
          <p:cNvPr id="15" name="TextBox 14"/>
          <p:cNvSpPr txBox="1"/>
          <p:nvPr/>
        </p:nvSpPr>
        <p:spPr>
          <a:xfrm>
            <a:off x="8153400" y="5486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  <a:endParaRPr lang="th-TH" dirty="0"/>
          </a:p>
        </p:txBody>
      </p:sp>
      <p:sp>
        <p:nvSpPr>
          <p:cNvPr id="2" name="TextBox 1"/>
          <p:cNvSpPr txBox="1"/>
          <p:nvPr/>
        </p:nvSpPr>
        <p:spPr>
          <a:xfrm>
            <a:off x="7620000" y="148581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3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172200" y="1685865"/>
            <a:ext cx="1295400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55674" y="2057400"/>
            <a:ext cx="37330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>
                <a:solidFill>
                  <a:srgbClr val="FF0000"/>
                </a:solidFill>
              </a:rPr>
              <a:t>มี </a:t>
            </a:r>
            <a:r>
              <a:rPr lang="en-US" dirty="0">
                <a:solidFill>
                  <a:srgbClr val="FF0000"/>
                </a:solidFill>
              </a:rPr>
              <a:t>tape drive </a:t>
            </a:r>
            <a:r>
              <a:rPr lang="th-TH" dirty="0">
                <a:solidFill>
                  <a:srgbClr val="FF0000"/>
                </a:solidFill>
              </a:rPr>
              <a:t>ว่างอยู่ </a:t>
            </a:r>
            <a:r>
              <a:rPr lang="en-US" dirty="0">
                <a:solidFill>
                  <a:srgbClr val="FF0000"/>
                </a:solidFill>
              </a:rPr>
              <a:t>3 </a:t>
            </a:r>
            <a:r>
              <a:rPr lang="th-TH" dirty="0">
                <a:solidFill>
                  <a:srgbClr val="FF0000"/>
                </a:solidFill>
              </a:rPr>
              <a:t>ตัว</a:t>
            </a:r>
            <a:br>
              <a:rPr lang="th-TH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terminate P1 </a:t>
            </a:r>
            <a:r>
              <a:rPr lang="th-TH" dirty="0">
                <a:solidFill>
                  <a:srgbClr val="FF0000"/>
                </a:solidFill>
              </a:rPr>
              <a:t>แล้วมี </a:t>
            </a:r>
            <a:r>
              <a:rPr lang="en-US" dirty="0">
                <a:solidFill>
                  <a:srgbClr val="FF0000"/>
                </a:solidFill>
              </a:rPr>
              <a:t>tape drive </a:t>
            </a:r>
            <a:r>
              <a:rPr lang="th-TH" dirty="0">
                <a:solidFill>
                  <a:srgbClr val="FF0000"/>
                </a:solidFill>
              </a:rPr>
              <a:t>ว่าง </a:t>
            </a:r>
            <a:r>
              <a:rPr lang="en-US" dirty="0">
                <a:solidFill>
                  <a:srgbClr val="FF0000"/>
                </a:solidFill>
              </a:rPr>
              <a:t>5 </a:t>
            </a:r>
            <a:r>
              <a:rPr lang="th-TH" dirty="0">
                <a:solidFill>
                  <a:srgbClr val="FF0000"/>
                </a:solidFill>
              </a:rPr>
              <a:t>ตัว</a:t>
            </a:r>
            <a:br>
              <a:rPr lang="th-TH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terminate P0 </a:t>
            </a:r>
            <a:r>
              <a:rPr lang="th-TH" dirty="0">
                <a:solidFill>
                  <a:srgbClr val="FF0000"/>
                </a:solidFill>
              </a:rPr>
              <a:t>แล้วมี </a:t>
            </a:r>
            <a:r>
              <a:rPr lang="en-US" dirty="0">
                <a:solidFill>
                  <a:srgbClr val="FF0000"/>
                </a:solidFill>
              </a:rPr>
              <a:t>tape drive </a:t>
            </a:r>
            <a:r>
              <a:rPr lang="th-TH" dirty="0">
                <a:solidFill>
                  <a:srgbClr val="FF0000"/>
                </a:solidFill>
              </a:rPr>
              <a:t>ว่าง </a:t>
            </a:r>
            <a:r>
              <a:rPr lang="en-US" dirty="0">
                <a:solidFill>
                  <a:srgbClr val="FF0000"/>
                </a:solidFill>
              </a:rPr>
              <a:t>10 </a:t>
            </a:r>
            <a:r>
              <a:rPr lang="th-TH" dirty="0">
                <a:solidFill>
                  <a:srgbClr val="FF0000"/>
                </a:solidFill>
              </a:rPr>
              <a:t>ตัว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terminate P2 </a:t>
            </a:r>
            <a:r>
              <a:rPr lang="th-TH" dirty="0">
                <a:solidFill>
                  <a:srgbClr val="FF0000"/>
                </a:solidFill>
              </a:rPr>
              <a:t>แล้วมี </a:t>
            </a:r>
            <a:r>
              <a:rPr lang="en-US" dirty="0">
                <a:solidFill>
                  <a:srgbClr val="FF0000"/>
                </a:solidFill>
              </a:rPr>
              <a:t>tape drive </a:t>
            </a:r>
            <a:r>
              <a:rPr lang="th-TH" dirty="0">
                <a:solidFill>
                  <a:srgbClr val="FF0000"/>
                </a:solidFill>
              </a:rPr>
              <a:t>ว่าง </a:t>
            </a:r>
            <a:r>
              <a:rPr lang="en-US" dirty="0">
                <a:solidFill>
                  <a:srgbClr val="FF0000"/>
                </a:solidFill>
              </a:rPr>
              <a:t>12 </a:t>
            </a:r>
            <a:r>
              <a:rPr lang="th-TH" dirty="0">
                <a:solidFill>
                  <a:srgbClr val="FF0000"/>
                </a:solidFill>
              </a:rPr>
              <a:t>ตัว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244590" y="1143000"/>
            <a:ext cx="12230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400" dirty="0">
                <a:solidFill>
                  <a:srgbClr val="FF0000"/>
                </a:solidFill>
              </a:rPr>
              <a:t>เลี่ยง </a:t>
            </a:r>
            <a:r>
              <a:rPr lang="en-US" sz="1400" dirty="0">
                <a:solidFill>
                  <a:srgbClr val="FF0000"/>
                </a:solidFill>
              </a:rPr>
              <a:t>request </a:t>
            </a:r>
            <a:r>
              <a:rPr lang="th-TH" sz="1400" dirty="0">
                <a:solidFill>
                  <a:srgbClr val="FF0000"/>
                </a:solidFill>
              </a:rPr>
              <a:t>ที่</a:t>
            </a:r>
            <a:br>
              <a:rPr lang="en-US" sz="1400" dirty="0">
                <a:solidFill>
                  <a:srgbClr val="FF0000"/>
                </a:solidFill>
              </a:rPr>
            </a:br>
            <a:r>
              <a:rPr lang="th-TH" sz="1400" dirty="0">
                <a:solidFill>
                  <a:srgbClr val="FF0000"/>
                </a:solidFill>
              </a:rPr>
              <a:t>ให้ไปแล้ว ไม่ </a:t>
            </a:r>
            <a:r>
              <a:rPr lang="en-US" sz="1400" dirty="0">
                <a:solidFill>
                  <a:srgbClr val="FF0000"/>
                </a:solidFill>
              </a:rPr>
              <a:t>safe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152400"/>
            <a:ext cx="815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Resource-Allocation-Graph Algorithm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3733800"/>
            <a:ext cx="5257800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990600"/>
            <a:ext cx="5619750" cy="306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5029200" y="16764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Cycle-detection algorithm</a:t>
            </a:r>
          </a:p>
          <a:p>
            <a:r>
              <a:rPr lang="en-US" dirty="0"/>
              <a:t>O(n</a:t>
            </a:r>
            <a:r>
              <a:rPr lang="en-US" baseline="30000" dirty="0"/>
              <a:t>2</a:t>
            </a:r>
            <a:r>
              <a:rPr lang="en-US" dirty="0"/>
              <a:t>) where n is number of processes.</a:t>
            </a:r>
            <a:endParaRPr lang="th-TH" dirty="0"/>
          </a:p>
        </p:txBody>
      </p:sp>
      <p:sp>
        <p:nvSpPr>
          <p:cNvPr id="10" name="TextBox 9"/>
          <p:cNvSpPr txBox="1"/>
          <p:nvPr/>
        </p:nvSpPr>
        <p:spPr>
          <a:xfrm>
            <a:off x="3657600" y="2743200"/>
            <a:ext cx="1447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Go ahead</a:t>
            </a:r>
            <a:endParaRPr lang="th-TH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91000" y="5410200"/>
            <a:ext cx="1447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FF0000"/>
                </a:solidFill>
              </a:rPr>
              <a:t>Avoid it</a:t>
            </a:r>
            <a:endParaRPr lang="th-TH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3400" y="4495800"/>
            <a:ext cx="335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>
                <a:solidFill>
                  <a:srgbClr val="FF0000"/>
                </a:solidFill>
              </a:rPr>
              <a:t>วิธีนี้ใช้กับ </a:t>
            </a:r>
            <a:r>
              <a:rPr lang="en-US" sz="2400" b="1" dirty="0">
                <a:solidFill>
                  <a:srgbClr val="FF0000"/>
                </a:solidFill>
              </a:rPr>
              <a:t>resource </a:t>
            </a:r>
            <a:r>
              <a:rPr lang="th-TH" sz="2400" b="1" dirty="0">
                <a:solidFill>
                  <a:srgbClr val="FF0000"/>
                </a:solidFill>
              </a:rPr>
              <a:t>ที่มี </a:t>
            </a:r>
            <a:r>
              <a:rPr lang="en-US" sz="2400" b="1" dirty="0">
                <a:solidFill>
                  <a:srgbClr val="FF0000"/>
                </a:solidFill>
              </a:rPr>
              <a:t>multiple instance </a:t>
            </a:r>
            <a:r>
              <a:rPr lang="th-TH" sz="2400" b="1" dirty="0">
                <a:solidFill>
                  <a:srgbClr val="FF0000"/>
                </a:solidFill>
              </a:rPr>
              <a:t>ไม่ได้ </a:t>
            </a:r>
            <a:r>
              <a:rPr lang="en-US" sz="2400" b="1" dirty="0">
                <a:solidFill>
                  <a:srgbClr val="FF0000"/>
                </a:solidFill>
              </a:rPr>
              <a:t>!!!</a:t>
            </a:r>
            <a:endParaRPr lang="th-TH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152400"/>
            <a:ext cx="815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/>
              <a:t>Banker</a:t>
            </a:r>
            <a:r>
              <a:rPr lang="en-US" sz="4000" b="1" dirty="0"/>
              <a:t>’s Algorithm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938748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0225" indent="-530225"/>
            <a:r>
              <a:rPr lang="en-US" sz="2400" dirty="0"/>
              <a:t>n			number of processes</a:t>
            </a:r>
          </a:p>
          <a:p>
            <a:pPr marL="530225" indent="-530225"/>
            <a:r>
              <a:rPr lang="en-US" sz="2400" dirty="0"/>
              <a:t>m			number of resource types</a:t>
            </a:r>
          </a:p>
          <a:p>
            <a:pPr marL="530225" indent="-530225"/>
            <a:r>
              <a:rPr lang="en-US" sz="2400" dirty="0"/>
              <a:t>Available	vector of length m (number of available instances)</a:t>
            </a:r>
          </a:p>
          <a:p>
            <a:pPr marL="530225" indent="-530225"/>
            <a:r>
              <a:rPr lang="en-US" sz="2400" dirty="0"/>
              <a:t>Max		n x m matrix (maximum demand)</a:t>
            </a:r>
          </a:p>
          <a:p>
            <a:pPr marL="530225" indent="-530225"/>
            <a:r>
              <a:rPr lang="en-US" sz="2400" dirty="0"/>
              <a:t>Allocation	n x m matrix (number of allocated instances)</a:t>
            </a:r>
          </a:p>
          <a:p>
            <a:pPr marL="530225" indent="-530225"/>
            <a:r>
              <a:rPr lang="en-US" sz="2400" dirty="0"/>
              <a:t>Need		n x m matrix (remaining resource need)</a:t>
            </a:r>
          </a:p>
        </p:txBody>
      </p:sp>
      <p:pic>
        <p:nvPicPr>
          <p:cNvPr id="1026" name="Picture 2" descr="boy, guy, man, icon, child, fellow, guy, lad, youngster, youth, buck, cadet, chap, dude, gami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6307" y="3429000"/>
            <a:ext cx="1223902" cy="1223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boy, guy, man, icon, child, fellow, guy, lad, youngster, youth, buck, cadet, chap, dude, gami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707" y="5257800"/>
            <a:ext cx="1223902" cy="1223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boy, guy, man, icon, child, fellow, guy, lad, youngster, youth, buck, cadet, chap, dude, gami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907" y="5257800"/>
            <a:ext cx="1223902" cy="1223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 flipV="1">
            <a:off x="1779984" y="4638261"/>
            <a:ext cx="838200" cy="609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289697" y="4650168"/>
            <a:ext cx="700087" cy="6738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2306241" y="6162261"/>
            <a:ext cx="125730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207293" y="4449130"/>
            <a:ext cx="8643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dirty="0"/>
              <a:t>ทวงหนี้</a:t>
            </a:r>
            <a:br>
              <a:rPr lang="th-TH" dirty="0"/>
            </a:br>
            <a:r>
              <a:rPr lang="en-US" dirty="0"/>
              <a:t>100 </a:t>
            </a:r>
            <a:r>
              <a:rPr lang="th-TH" dirty="0"/>
              <a:t>บาท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733800" y="4449129"/>
            <a:ext cx="8643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dirty="0"/>
              <a:t>ทวงหนี้</a:t>
            </a:r>
            <a:br>
              <a:rPr lang="th-TH" dirty="0"/>
            </a:br>
            <a:r>
              <a:rPr lang="en-US" dirty="0"/>
              <a:t>100 </a:t>
            </a:r>
            <a:r>
              <a:rPr lang="th-TH" dirty="0"/>
              <a:t>บาท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502694" y="5485032"/>
            <a:ext cx="8643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dirty="0"/>
              <a:t>ทวงหนี้</a:t>
            </a:r>
            <a:br>
              <a:rPr lang="th-TH" dirty="0"/>
            </a:br>
            <a:r>
              <a:rPr lang="en-US" dirty="0"/>
              <a:t>100 </a:t>
            </a:r>
            <a:r>
              <a:rPr lang="th-TH" dirty="0"/>
              <a:t>บาท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160229" y="5808197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>
                <a:solidFill>
                  <a:srgbClr val="FF0000"/>
                </a:solidFill>
              </a:rPr>
              <a:t>ทุกคนมีเงินไม่ถึง </a:t>
            </a:r>
            <a:r>
              <a:rPr lang="en-US" sz="2400" dirty="0">
                <a:solidFill>
                  <a:srgbClr val="FF0000"/>
                </a:solidFill>
              </a:rPr>
              <a:t>100 </a:t>
            </a:r>
            <a:r>
              <a:rPr lang="th-TH" sz="2400" dirty="0">
                <a:solidFill>
                  <a:srgbClr val="FF0000"/>
                </a:solidFill>
              </a:rPr>
              <a:t>บาท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773098" y="213955"/>
            <a:ext cx="4136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>
                <a:solidFill>
                  <a:srgbClr val="FF0000"/>
                </a:solidFill>
              </a:rPr>
              <a:t>ทำ </a:t>
            </a:r>
            <a:r>
              <a:rPr lang="en-US" dirty="0">
                <a:solidFill>
                  <a:srgbClr val="FF0000"/>
                </a:solidFill>
              </a:rPr>
              <a:t>deadlock avoidance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th-TH" dirty="0">
                <a:solidFill>
                  <a:srgbClr val="FF0000"/>
                </a:solidFill>
              </a:rPr>
              <a:t>โดยเช็คว่าถ้ายอมให้ </a:t>
            </a:r>
            <a:r>
              <a:rPr lang="en-US" dirty="0">
                <a:solidFill>
                  <a:srgbClr val="FF0000"/>
                </a:solidFill>
              </a:rPr>
              <a:t>request </a:t>
            </a:r>
            <a:r>
              <a:rPr lang="th-TH" dirty="0">
                <a:solidFill>
                  <a:srgbClr val="FF0000"/>
                </a:solidFill>
              </a:rPr>
              <a:t>จะอยู่ในสถานะ </a:t>
            </a:r>
            <a:r>
              <a:rPr lang="en-US" dirty="0">
                <a:solidFill>
                  <a:srgbClr val="FF0000"/>
                </a:solidFill>
              </a:rPr>
              <a:t>safe </a:t>
            </a:r>
            <a:r>
              <a:rPr lang="th-TH" dirty="0">
                <a:solidFill>
                  <a:srgbClr val="FF0000"/>
                </a:solidFill>
              </a:rPr>
              <a:t>หรือไม่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152400"/>
            <a:ext cx="815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Safety? Algorithm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938748"/>
            <a:ext cx="8001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indent="-363538"/>
            <a:r>
              <a:rPr lang="en-US" sz="2400" dirty="0"/>
              <a:t>1.	Avail = (3, 3, …, 2)			// vector of length m</a:t>
            </a:r>
          </a:p>
          <a:p>
            <a:pPr marL="363538" indent="-363538"/>
            <a:r>
              <a:rPr lang="en-US" sz="2400" dirty="0"/>
              <a:t>	Term = (false, false, …, false)	// vector of length n</a:t>
            </a:r>
          </a:p>
          <a:p>
            <a:pPr marL="363538" indent="-363538"/>
            <a:endParaRPr lang="en-US" sz="2400" dirty="0"/>
          </a:p>
          <a:p>
            <a:pPr marL="363538" indent="-363538">
              <a:buAutoNum type="arabicPeriod" startAt="2"/>
            </a:pPr>
            <a:r>
              <a:rPr lang="en-US" sz="2400" dirty="0"/>
              <a:t>Find an index </a:t>
            </a:r>
            <a:r>
              <a:rPr lang="en-US" sz="2400" dirty="0" err="1"/>
              <a:t>i</a:t>
            </a:r>
            <a:r>
              <a:rPr lang="en-US" sz="2400" dirty="0"/>
              <a:t> such that both</a:t>
            </a:r>
          </a:p>
          <a:p>
            <a:pPr marL="363538" lvl="1" indent="-363538"/>
            <a:r>
              <a:rPr lang="en-US" sz="2400" dirty="0"/>
              <a:t>	a. Term[</a:t>
            </a:r>
            <a:r>
              <a:rPr lang="en-US" sz="2400" dirty="0" err="1"/>
              <a:t>i</a:t>
            </a:r>
            <a:r>
              <a:rPr lang="en-US" sz="2400" dirty="0"/>
              <a:t>] = false</a:t>
            </a:r>
          </a:p>
          <a:p>
            <a:pPr marL="363538" lvl="1" indent="-363538"/>
            <a:r>
              <a:rPr lang="en-US" sz="2400" dirty="0"/>
              <a:t>	b. </a:t>
            </a:r>
            <a:r>
              <a:rPr lang="en-US" sz="2400" dirty="0" err="1">
                <a:highlight>
                  <a:srgbClr val="FFFF00"/>
                </a:highlight>
              </a:rPr>
              <a:t>Need</a:t>
            </a:r>
            <a:r>
              <a:rPr lang="en-US" sz="3200" baseline="-25000" dirty="0" err="1">
                <a:highlight>
                  <a:srgbClr val="FFFF00"/>
                </a:highlight>
              </a:rPr>
              <a:t>i</a:t>
            </a:r>
            <a:r>
              <a:rPr lang="en-US" sz="2400" dirty="0"/>
              <a:t> ≤ Avail</a:t>
            </a:r>
          </a:p>
          <a:p>
            <a:pPr marL="363538" lvl="1" indent="-363538"/>
            <a:endParaRPr lang="en-US" sz="2400" dirty="0"/>
          </a:p>
          <a:p>
            <a:pPr marL="363538" lvl="1" indent="-363538"/>
            <a:r>
              <a:rPr lang="en-US" sz="2400" dirty="0"/>
              <a:t>3.	Avail = Avail + </a:t>
            </a:r>
            <a:r>
              <a:rPr lang="en-US" sz="2400" dirty="0" err="1"/>
              <a:t>Alloc</a:t>
            </a:r>
            <a:r>
              <a:rPr lang="en-US" sz="3200" baseline="-25000" dirty="0" err="1"/>
              <a:t>i</a:t>
            </a:r>
            <a:endParaRPr lang="en-US" sz="3200" baseline="-25000" dirty="0"/>
          </a:p>
          <a:p>
            <a:pPr marL="363538" lvl="1" indent="-363538"/>
            <a:r>
              <a:rPr lang="en-US" sz="2400" dirty="0"/>
              <a:t>	Term[</a:t>
            </a:r>
            <a:r>
              <a:rPr lang="en-US" sz="2400" dirty="0" err="1"/>
              <a:t>i</a:t>
            </a:r>
            <a:r>
              <a:rPr lang="en-US" sz="2400" dirty="0"/>
              <a:t>] = true;</a:t>
            </a:r>
            <a:br>
              <a:rPr lang="en-US" sz="2400" dirty="0"/>
            </a:br>
            <a:r>
              <a:rPr lang="en-US" sz="2400" dirty="0"/>
              <a:t>Goto step 2</a:t>
            </a:r>
          </a:p>
          <a:p>
            <a:pPr marL="363538" lvl="1" indent="-363538"/>
            <a:endParaRPr lang="en-US" sz="2400" dirty="0"/>
          </a:p>
          <a:p>
            <a:pPr lvl="1" indent="-457200">
              <a:buAutoNum type="arabicPeriod" startAt="4"/>
            </a:pPr>
            <a:r>
              <a:rPr lang="en-US" sz="2400" dirty="0"/>
              <a:t>If Term[</a:t>
            </a:r>
            <a:r>
              <a:rPr lang="en-US" sz="2400" dirty="0" err="1"/>
              <a:t>i</a:t>
            </a:r>
            <a:r>
              <a:rPr lang="en-US" sz="2400" dirty="0"/>
              <a:t>] == true for all </a:t>
            </a:r>
            <a:r>
              <a:rPr lang="en-US" sz="2400" dirty="0" err="1"/>
              <a:t>i</a:t>
            </a:r>
            <a:r>
              <a:rPr lang="en-US" sz="2400" dirty="0"/>
              <a:t>, then the system is in safe state.</a:t>
            </a:r>
          </a:p>
          <a:p>
            <a:pPr lvl="1" indent="-457200">
              <a:buAutoNum type="arabicPeriod" startAt="4"/>
            </a:pPr>
            <a:endParaRPr lang="en-US" sz="2400" dirty="0"/>
          </a:p>
          <a:p>
            <a:pPr lvl="1" indent="-457200"/>
            <a:r>
              <a:rPr lang="en-US" sz="2400" dirty="0"/>
              <a:t>Time complexity = O(mn</a:t>
            </a:r>
            <a:r>
              <a:rPr lang="en-US" sz="2400" baseline="30000" dirty="0"/>
              <a:t>2</a:t>
            </a:r>
            <a:r>
              <a:rPr lang="en-US" sz="2400" dirty="0"/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5710535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>
                <a:solidFill>
                  <a:srgbClr val="FF0000"/>
                </a:solidFill>
              </a:rPr>
              <a:t>สูงกว่า </a:t>
            </a:r>
            <a:r>
              <a:rPr lang="en-US" sz="2400" b="1" dirty="0">
                <a:solidFill>
                  <a:srgbClr val="FF0000"/>
                </a:solidFill>
              </a:rPr>
              <a:t>cycle detection algorithm</a:t>
            </a:r>
            <a:endParaRPr lang="th-TH" sz="2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30800" y="2391221"/>
            <a:ext cx="2971800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Main idea: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    </a:t>
            </a:r>
            <a:r>
              <a:rPr lang="th-TH" sz="2400" b="1" dirty="0">
                <a:solidFill>
                  <a:srgbClr val="FF0000"/>
                </a:solidFill>
              </a:rPr>
              <a:t>ไล่หา </a:t>
            </a:r>
            <a:r>
              <a:rPr lang="en-US" sz="2400" b="1" dirty="0">
                <a:solidFill>
                  <a:srgbClr val="FF0000"/>
                </a:solidFill>
              </a:rPr>
              <a:t>safe sequence</a:t>
            </a:r>
            <a:endParaRPr lang="th-TH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43400" y="1688068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true </a:t>
            </a:r>
            <a:r>
              <a:rPr lang="th-TH" dirty="0">
                <a:solidFill>
                  <a:srgbClr val="FF0000"/>
                </a:solidFill>
              </a:rPr>
              <a:t>คือ </a:t>
            </a:r>
            <a:r>
              <a:rPr lang="en-US" dirty="0">
                <a:solidFill>
                  <a:srgbClr val="FF0000"/>
                </a:solidFill>
              </a:rPr>
              <a:t>process </a:t>
            </a:r>
            <a:r>
              <a:rPr lang="th-TH" dirty="0">
                <a:solidFill>
                  <a:srgbClr val="FF0000"/>
                </a:solidFill>
              </a:rPr>
              <a:t>ทำงานเสร็จ</a:t>
            </a:r>
            <a:r>
              <a:rPr lang="en-US" dirty="0">
                <a:solidFill>
                  <a:srgbClr val="FF0000"/>
                </a:solidFill>
              </a:rPr>
              <a:t>, false </a:t>
            </a:r>
            <a:r>
              <a:rPr lang="th-TH" dirty="0">
                <a:solidFill>
                  <a:srgbClr val="FF0000"/>
                </a:solidFill>
              </a:rPr>
              <a:t>คือยัง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24825"/>
            <a:ext cx="502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Resource-Request Algorithm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685800"/>
            <a:ext cx="3790950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05350" y="762000"/>
            <a:ext cx="1238250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3505200"/>
            <a:ext cx="368617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609600" y="2971800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</a:t>
            </a:r>
            <a:r>
              <a:rPr lang="en-US" sz="3200" baseline="-25000" dirty="0"/>
              <a:t>1</a:t>
            </a:r>
            <a:r>
              <a:rPr lang="en-US" sz="2400" dirty="0"/>
              <a:t> requests (1, 0, 2) and granted.</a:t>
            </a:r>
            <a:endParaRPr lang="th-TH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6400800" y="1524000"/>
            <a:ext cx="274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Safe (</a:t>
            </a:r>
            <a:r>
              <a:rPr lang="th-TH" sz="2400" dirty="0"/>
              <a:t>มี</a:t>
            </a:r>
            <a:r>
              <a:rPr lang="en-US" sz="2400" dirty="0"/>
              <a:t> safe </a:t>
            </a:r>
            <a:r>
              <a:rPr lang="en-US" sz="2400" dirty="0" err="1"/>
              <a:t>seq</a:t>
            </a:r>
            <a:r>
              <a:rPr lang="en-US" sz="2400" dirty="0"/>
              <a:t> ≥ 1)</a:t>
            </a:r>
            <a:br>
              <a:rPr lang="en-US" sz="2400" dirty="0"/>
            </a:br>
            <a:r>
              <a:rPr lang="en-US" sz="2400" dirty="0"/>
              <a:t>&lt;P</a:t>
            </a:r>
            <a:r>
              <a:rPr lang="en-US" sz="3200" baseline="-25000" dirty="0"/>
              <a:t>1</a:t>
            </a:r>
            <a:r>
              <a:rPr lang="en-US" sz="2400" dirty="0"/>
              <a:t>,P</a:t>
            </a:r>
            <a:r>
              <a:rPr lang="en-US" sz="3200" baseline="-25000" dirty="0"/>
              <a:t>3</a:t>
            </a:r>
            <a:r>
              <a:rPr lang="en-US" sz="2400" dirty="0"/>
              <a:t>,P</a:t>
            </a:r>
            <a:r>
              <a:rPr lang="en-US" sz="3200" baseline="-25000" dirty="0"/>
              <a:t>4</a:t>
            </a:r>
            <a:r>
              <a:rPr lang="en-US" sz="2400" dirty="0"/>
              <a:t>,P</a:t>
            </a:r>
            <a:r>
              <a:rPr lang="en-US" sz="3200" baseline="-25000" dirty="0"/>
              <a:t>2</a:t>
            </a:r>
            <a:r>
              <a:rPr lang="en-US" sz="2400" dirty="0"/>
              <a:t>,P</a:t>
            </a:r>
            <a:r>
              <a:rPr lang="en-US" sz="3200" baseline="-25000" dirty="0"/>
              <a:t>0</a:t>
            </a:r>
            <a:r>
              <a:rPr lang="en-US" sz="2400" dirty="0"/>
              <a:t>&gt;</a:t>
            </a:r>
            <a:endParaRPr lang="th-TH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400800" y="4274403"/>
            <a:ext cx="2667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Safe, then granted</a:t>
            </a:r>
            <a:br>
              <a:rPr lang="en-US" sz="2400" dirty="0"/>
            </a:br>
            <a:r>
              <a:rPr lang="en-US" sz="2400" dirty="0"/>
              <a:t>&lt;P</a:t>
            </a:r>
            <a:r>
              <a:rPr lang="en-US" sz="3200" baseline="-25000" dirty="0"/>
              <a:t>1</a:t>
            </a:r>
            <a:r>
              <a:rPr lang="en-US" sz="2400" dirty="0"/>
              <a:t>,P</a:t>
            </a:r>
            <a:r>
              <a:rPr lang="en-US" sz="3200" baseline="-25000" dirty="0"/>
              <a:t>3</a:t>
            </a:r>
            <a:r>
              <a:rPr lang="en-US" sz="2400" dirty="0"/>
              <a:t>,P</a:t>
            </a:r>
            <a:r>
              <a:rPr lang="en-US" sz="3200" baseline="-25000" dirty="0"/>
              <a:t>4</a:t>
            </a:r>
            <a:r>
              <a:rPr lang="en-US" sz="2400" dirty="0"/>
              <a:t>,P</a:t>
            </a:r>
            <a:r>
              <a:rPr lang="en-US" sz="3200" baseline="-25000" dirty="0"/>
              <a:t>0</a:t>
            </a:r>
            <a:r>
              <a:rPr lang="en-US" sz="2400" dirty="0"/>
              <a:t>,P</a:t>
            </a:r>
            <a:r>
              <a:rPr lang="en-US" sz="3200" baseline="-25000" dirty="0"/>
              <a:t>2</a:t>
            </a:r>
            <a:r>
              <a:rPr lang="en-US" sz="2400" dirty="0"/>
              <a:t>&gt;</a:t>
            </a:r>
            <a:endParaRPr lang="th-TH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09600" y="57150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</a:t>
            </a:r>
            <a:r>
              <a:rPr lang="en-US" sz="3200" baseline="-25000" dirty="0"/>
              <a:t>4</a:t>
            </a:r>
            <a:r>
              <a:rPr lang="en-US" sz="2400" dirty="0"/>
              <a:t> requests (3, 3, 0)	not enough available resources</a:t>
            </a:r>
            <a:endParaRPr lang="th-TH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609600" y="6167735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</a:t>
            </a:r>
            <a:r>
              <a:rPr lang="en-US" sz="3200" baseline="-25000" dirty="0"/>
              <a:t>0</a:t>
            </a:r>
            <a:r>
              <a:rPr lang="en-US" sz="2400" dirty="0"/>
              <a:t> requests (0, 2, 0)	unsafe</a:t>
            </a:r>
            <a:endParaRPr lang="th-TH" sz="2400" dirty="0"/>
          </a:p>
        </p:txBody>
      </p:sp>
      <p:sp>
        <p:nvSpPr>
          <p:cNvPr id="15" name="Oval 14"/>
          <p:cNvSpPr/>
          <p:nvPr/>
        </p:nvSpPr>
        <p:spPr>
          <a:xfrm>
            <a:off x="6019800" y="13716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1</a:t>
            </a:r>
            <a:endParaRPr lang="th-TH" b="1" dirty="0">
              <a:solidFill>
                <a:srgbClr val="FF000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019800" y="41148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3</a:t>
            </a:r>
            <a:endParaRPr lang="th-TH" b="1" dirty="0">
              <a:solidFill>
                <a:srgbClr val="FF0000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152400" y="29718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2</a:t>
            </a:r>
            <a:endParaRPr lang="th-TH" b="1" dirty="0">
              <a:solidFill>
                <a:srgbClr val="FF000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152400" y="57150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4</a:t>
            </a:r>
            <a:endParaRPr lang="th-TH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72200" y="152400"/>
            <a:ext cx="281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Main idea:</a:t>
            </a:r>
          </a:p>
          <a:p>
            <a:r>
              <a:rPr lang="th-TH" dirty="0">
                <a:solidFill>
                  <a:srgbClr val="FF0000"/>
                </a:solidFill>
              </a:rPr>
              <a:t>เมื่อมี </a:t>
            </a:r>
            <a:r>
              <a:rPr lang="en-US" dirty="0">
                <a:solidFill>
                  <a:srgbClr val="FF0000"/>
                </a:solidFill>
              </a:rPr>
              <a:t>request </a:t>
            </a:r>
            <a:r>
              <a:rPr lang="th-TH" dirty="0">
                <a:solidFill>
                  <a:srgbClr val="FF0000"/>
                </a:solidFill>
              </a:rPr>
              <a:t>ก็ลองสมมติว่าให้ดูก่อน</a:t>
            </a:r>
          </a:p>
          <a:p>
            <a:r>
              <a:rPr lang="th-TH" dirty="0">
                <a:solidFill>
                  <a:srgbClr val="FF0000"/>
                </a:solidFill>
              </a:rPr>
              <a:t>แล้วรัน </a:t>
            </a:r>
            <a:r>
              <a:rPr lang="en-US" dirty="0">
                <a:solidFill>
                  <a:srgbClr val="FF0000"/>
                </a:solidFill>
              </a:rPr>
              <a:t>safety </a:t>
            </a:r>
            <a:r>
              <a:rPr lang="en-US" dirty="0" err="1">
                <a:solidFill>
                  <a:srgbClr val="FF0000"/>
                </a:solidFill>
              </a:rPr>
              <a:t>algo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th-TH" dirty="0">
                <a:solidFill>
                  <a:srgbClr val="FF0000"/>
                </a:solidFill>
              </a:rPr>
              <a:t>ว่า </a:t>
            </a:r>
            <a:r>
              <a:rPr lang="en-US" dirty="0">
                <a:solidFill>
                  <a:srgbClr val="FF0000"/>
                </a:solidFill>
              </a:rPr>
              <a:t>safe </a:t>
            </a:r>
            <a:r>
              <a:rPr lang="th-TH" dirty="0">
                <a:solidFill>
                  <a:srgbClr val="FF0000"/>
                </a:solidFill>
              </a:rPr>
              <a:t>หรือไม่</a:t>
            </a:r>
          </a:p>
        </p:txBody>
      </p:sp>
      <p:sp>
        <p:nvSpPr>
          <p:cNvPr id="2" name="Freeform 1"/>
          <p:cNvSpPr/>
          <p:nvPr/>
        </p:nvSpPr>
        <p:spPr>
          <a:xfrm>
            <a:off x="2001520" y="3383280"/>
            <a:ext cx="502920" cy="1203960"/>
          </a:xfrm>
          <a:custGeom>
            <a:avLst/>
            <a:gdLst>
              <a:gd name="connsiteX0" fmla="*/ 502920 w 502920"/>
              <a:gd name="connsiteY0" fmla="*/ 0 h 1203960"/>
              <a:gd name="connsiteX1" fmla="*/ 350520 w 502920"/>
              <a:gd name="connsiteY1" fmla="*/ 640080 h 1203960"/>
              <a:gd name="connsiteX2" fmla="*/ 0 w 502920"/>
              <a:gd name="connsiteY2" fmla="*/ 1203960 h 1203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2920" h="1203960">
                <a:moveTo>
                  <a:pt x="502920" y="0"/>
                </a:moveTo>
                <a:cubicBezTo>
                  <a:pt x="468630" y="219710"/>
                  <a:pt x="434340" y="439420"/>
                  <a:pt x="350520" y="640080"/>
                </a:cubicBezTo>
                <a:cubicBezTo>
                  <a:pt x="266700" y="840740"/>
                  <a:pt x="133350" y="1022350"/>
                  <a:pt x="0" y="1203960"/>
                </a:cubicBezTo>
              </a:path>
            </a:pathLst>
          </a:custGeom>
          <a:ln w="254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152400"/>
            <a:ext cx="815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Deadlock Detection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938748"/>
            <a:ext cx="8001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indent="-363538">
              <a:buFont typeface="Arial" pitchFamily="34" charset="0"/>
              <a:buChar char="•"/>
            </a:pPr>
            <a:r>
              <a:rPr lang="en-US" sz="2400" dirty="0"/>
              <a:t>Single instance</a:t>
            </a:r>
          </a:p>
          <a:p>
            <a:pPr marL="363538" indent="-363538"/>
            <a:r>
              <a:rPr lang="en-US" sz="2400" dirty="0"/>
              <a:t>		Resource-allocation graph called wait-for graph.</a:t>
            </a:r>
          </a:p>
          <a:p>
            <a:pPr marL="363538" indent="-363538"/>
            <a:endParaRPr lang="en-US" sz="2400" dirty="0"/>
          </a:p>
          <a:p>
            <a:pPr marL="363538" indent="-363538"/>
            <a:endParaRPr lang="en-US" sz="2400" dirty="0"/>
          </a:p>
          <a:p>
            <a:pPr marL="363538" indent="-363538"/>
            <a:endParaRPr lang="en-US" sz="2400" dirty="0"/>
          </a:p>
          <a:p>
            <a:pPr marL="363538" indent="-363538"/>
            <a:endParaRPr lang="en-US" sz="2400" dirty="0"/>
          </a:p>
          <a:p>
            <a:pPr marL="363538" indent="-363538"/>
            <a:endParaRPr lang="en-US" sz="2400" dirty="0"/>
          </a:p>
          <a:p>
            <a:pPr marL="363538" indent="-363538"/>
            <a:endParaRPr lang="en-US" sz="2400" dirty="0"/>
          </a:p>
          <a:p>
            <a:pPr marL="363538" indent="-363538"/>
            <a:endParaRPr lang="en-US" sz="2400" dirty="0"/>
          </a:p>
          <a:p>
            <a:pPr marL="363538" indent="-363538"/>
            <a:endParaRPr lang="en-US" sz="2400" dirty="0"/>
          </a:p>
          <a:p>
            <a:pPr marL="363538" indent="-363538"/>
            <a:endParaRPr lang="en-US" sz="2400" dirty="0"/>
          </a:p>
          <a:p>
            <a:pPr marL="363538" indent="-363538"/>
            <a:endParaRPr lang="en-US" sz="2400" dirty="0"/>
          </a:p>
          <a:p>
            <a:pPr marL="363538" indent="-363538">
              <a:buFont typeface="Arial" pitchFamily="34" charset="0"/>
              <a:buChar char="•"/>
            </a:pPr>
            <a:r>
              <a:rPr lang="en-US" sz="2400" dirty="0"/>
              <a:t>Several instance</a:t>
            </a:r>
          </a:p>
          <a:p>
            <a:pPr marL="1277938" lvl="2" indent="-363538"/>
            <a:r>
              <a:rPr lang="en-US" sz="2400" dirty="0"/>
              <a:t>Deadlock-detection algorithm (similar to Safety </a:t>
            </a:r>
            <a:r>
              <a:rPr lang="en-US" sz="2400" dirty="0" err="1"/>
              <a:t>algo</a:t>
            </a:r>
            <a:r>
              <a:rPr lang="en-US" sz="2400" dirty="0"/>
              <a:t>).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1150" y="1800225"/>
            <a:ext cx="4743450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400800" y="34290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Cycle = Deadlock</a:t>
            </a:r>
            <a:endParaRPr lang="th-TH" sz="24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00800" y="3799850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dirty="0">
                <a:solidFill>
                  <a:srgbClr val="FF0000"/>
                </a:solidFill>
              </a:rPr>
              <a:t>เฉพาะกรณี </a:t>
            </a:r>
            <a:r>
              <a:rPr lang="en-US" sz="1600" dirty="0">
                <a:solidFill>
                  <a:srgbClr val="FF0000"/>
                </a:solidFill>
              </a:rPr>
              <a:t>single instance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152400"/>
            <a:ext cx="8153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Deadlock-Detection Algorithm</a:t>
            </a:r>
          </a:p>
          <a:p>
            <a:endParaRPr lang="en-US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938748"/>
            <a:ext cx="8229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indent="-363538"/>
            <a:r>
              <a:rPr lang="en-US" sz="2400" dirty="0"/>
              <a:t>1.	Avail = (3, 3, …, 2)			// vector of length m</a:t>
            </a:r>
          </a:p>
          <a:p>
            <a:pPr marL="363538" indent="-363538"/>
            <a:r>
              <a:rPr lang="en-US" sz="2400" dirty="0"/>
              <a:t>	Term = (false, false, …, false)	// vector of length n</a:t>
            </a:r>
          </a:p>
          <a:p>
            <a:pPr marL="363538" indent="-363538"/>
            <a:endParaRPr lang="en-US" sz="2400" dirty="0"/>
          </a:p>
          <a:p>
            <a:pPr marL="363538" indent="-363538">
              <a:buAutoNum type="arabicPeriod" startAt="2"/>
            </a:pPr>
            <a:r>
              <a:rPr lang="en-US" sz="2400" dirty="0"/>
              <a:t>Find an index </a:t>
            </a:r>
            <a:r>
              <a:rPr lang="en-US" sz="2400" dirty="0" err="1"/>
              <a:t>i</a:t>
            </a:r>
            <a:r>
              <a:rPr lang="en-US" sz="2400" dirty="0"/>
              <a:t> such that both</a:t>
            </a:r>
          </a:p>
          <a:p>
            <a:pPr marL="363538" lvl="1" indent="-363538"/>
            <a:r>
              <a:rPr lang="en-US" sz="2400" dirty="0"/>
              <a:t>	a. Term[</a:t>
            </a:r>
            <a:r>
              <a:rPr lang="en-US" sz="2400" dirty="0" err="1"/>
              <a:t>i</a:t>
            </a:r>
            <a:r>
              <a:rPr lang="en-US" sz="2400" dirty="0"/>
              <a:t>] = false</a:t>
            </a:r>
          </a:p>
          <a:p>
            <a:pPr marL="363538" lvl="1" indent="-363538"/>
            <a:r>
              <a:rPr lang="en-US" sz="2400" dirty="0"/>
              <a:t>	b. </a:t>
            </a:r>
            <a:r>
              <a:rPr lang="en-US" sz="2400" dirty="0" err="1">
                <a:highlight>
                  <a:srgbClr val="FFFF00"/>
                </a:highlight>
              </a:rPr>
              <a:t>Request</a:t>
            </a:r>
            <a:r>
              <a:rPr lang="en-US" sz="3200" baseline="-25000" dirty="0" err="1">
                <a:highlight>
                  <a:srgbClr val="FFFF00"/>
                </a:highlight>
              </a:rPr>
              <a:t>i</a:t>
            </a:r>
            <a:r>
              <a:rPr lang="en-US" sz="2400" dirty="0"/>
              <a:t> ≤ Avail</a:t>
            </a:r>
          </a:p>
          <a:p>
            <a:pPr marL="363538" lvl="1" indent="-363538"/>
            <a:endParaRPr lang="en-US" sz="2400" dirty="0"/>
          </a:p>
          <a:p>
            <a:pPr marL="363538" lvl="1" indent="-363538"/>
            <a:r>
              <a:rPr lang="en-US" sz="2400" dirty="0"/>
              <a:t>3.	Avail = Avail + </a:t>
            </a:r>
            <a:r>
              <a:rPr lang="en-US" sz="2400" dirty="0" err="1"/>
              <a:t>Alloc</a:t>
            </a:r>
            <a:r>
              <a:rPr lang="en-US" sz="3200" baseline="-25000" dirty="0" err="1"/>
              <a:t>i</a:t>
            </a:r>
            <a:endParaRPr lang="en-US" sz="3200" baseline="-25000" dirty="0"/>
          </a:p>
          <a:p>
            <a:pPr marL="363538" lvl="1" indent="-363538"/>
            <a:r>
              <a:rPr lang="en-US" sz="2400" dirty="0"/>
              <a:t>	Term[</a:t>
            </a:r>
            <a:r>
              <a:rPr lang="en-US" sz="2400" dirty="0" err="1"/>
              <a:t>i</a:t>
            </a:r>
            <a:r>
              <a:rPr lang="en-US" sz="2400" dirty="0"/>
              <a:t>] = true;</a:t>
            </a:r>
            <a:br>
              <a:rPr lang="en-US" sz="2400" dirty="0"/>
            </a:br>
            <a:r>
              <a:rPr lang="en-US" sz="2400" dirty="0"/>
              <a:t>Goto step 2</a:t>
            </a:r>
          </a:p>
          <a:p>
            <a:pPr marL="363538" lvl="1" indent="-363538"/>
            <a:endParaRPr lang="en-US" sz="2400" dirty="0"/>
          </a:p>
          <a:p>
            <a:pPr lvl="1" indent="-457200">
              <a:buAutoNum type="arabicPeriod" startAt="4"/>
            </a:pPr>
            <a:r>
              <a:rPr lang="en-US" sz="2400" dirty="0"/>
              <a:t>If Term[</a:t>
            </a:r>
            <a:r>
              <a:rPr lang="en-US" sz="2400" dirty="0" err="1"/>
              <a:t>i</a:t>
            </a:r>
            <a:r>
              <a:rPr lang="en-US" sz="2400" dirty="0"/>
              <a:t>] == false for some </a:t>
            </a:r>
            <a:r>
              <a:rPr lang="en-US" sz="2400" dirty="0" err="1"/>
              <a:t>i</a:t>
            </a:r>
            <a:r>
              <a:rPr lang="en-US" sz="2400" dirty="0"/>
              <a:t>, 0 ≤ </a:t>
            </a:r>
            <a:r>
              <a:rPr lang="en-US" sz="2400" dirty="0" err="1"/>
              <a:t>i</a:t>
            </a:r>
            <a:r>
              <a:rPr lang="en-US" sz="2400" dirty="0"/>
              <a:t> &lt; n, then P</a:t>
            </a:r>
            <a:r>
              <a:rPr lang="en-US" sz="3200" baseline="-25000" dirty="0"/>
              <a:t>i</a:t>
            </a:r>
            <a:r>
              <a:rPr lang="en-US" sz="2400" dirty="0"/>
              <a:t> is deadlocked.</a:t>
            </a:r>
          </a:p>
          <a:p>
            <a:pPr lvl="1" indent="-457200">
              <a:buAutoNum type="arabicPeriod" startAt="4"/>
            </a:pPr>
            <a:endParaRPr lang="en-US" sz="2400" dirty="0"/>
          </a:p>
          <a:p>
            <a:pPr lvl="1" indent="-457200"/>
            <a:r>
              <a:rPr lang="en-US" sz="2400" dirty="0"/>
              <a:t>Time complexity = O(mn</a:t>
            </a:r>
            <a:r>
              <a:rPr lang="en-US" sz="2400" baseline="30000" dirty="0"/>
              <a:t>2</a:t>
            </a:r>
            <a:r>
              <a:rPr lang="en-US" sz="2400" dirty="0"/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24400" y="2667000"/>
            <a:ext cx="4191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Main idea: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    </a:t>
            </a:r>
            <a:r>
              <a:rPr lang="th-TH" sz="2400" b="1" dirty="0">
                <a:solidFill>
                  <a:srgbClr val="FF0000"/>
                </a:solidFill>
              </a:rPr>
              <a:t>สมมติกรณี </a:t>
            </a:r>
            <a:r>
              <a:rPr lang="en-US" sz="2400" b="1" dirty="0">
                <a:solidFill>
                  <a:srgbClr val="FF0000"/>
                </a:solidFill>
              </a:rPr>
              <a:t>best case</a:t>
            </a:r>
            <a:br>
              <a:rPr lang="en-US" sz="2400" b="1" dirty="0">
                <a:solidFill>
                  <a:srgbClr val="FF0000"/>
                </a:solidFill>
              </a:rPr>
            </a:br>
            <a:r>
              <a:rPr lang="en-US" sz="2400" b="1" dirty="0">
                <a:solidFill>
                  <a:srgbClr val="FF0000"/>
                </a:solidFill>
              </a:rPr>
              <a:t>    </a:t>
            </a:r>
            <a:r>
              <a:rPr lang="th-TH" sz="2400" b="1" dirty="0">
                <a:solidFill>
                  <a:srgbClr val="FF0000"/>
                </a:solidFill>
              </a:rPr>
              <a:t>ว่าทุก </a:t>
            </a:r>
            <a:r>
              <a:rPr lang="en-US" sz="2400" b="1" dirty="0">
                <a:solidFill>
                  <a:srgbClr val="FF0000"/>
                </a:solidFill>
              </a:rPr>
              <a:t>process </a:t>
            </a:r>
            <a:r>
              <a:rPr lang="th-TH" sz="2400" b="1" dirty="0">
                <a:solidFill>
                  <a:srgbClr val="FF0000"/>
                </a:solidFill>
              </a:rPr>
              <a:t>จะไม่ </a:t>
            </a:r>
            <a:r>
              <a:rPr lang="en-US" sz="2400" b="1" dirty="0">
                <a:solidFill>
                  <a:srgbClr val="FF0000"/>
                </a:solidFill>
              </a:rPr>
              <a:t>request </a:t>
            </a:r>
            <a:r>
              <a:rPr lang="th-TH" sz="2400" b="1" dirty="0">
                <a:solidFill>
                  <a:srgbClr val="FF0000"/>
                </a:solidFill>
              </a:rPr>
              <a:t>เพิ่ม</a:t>
            </a:r>
            <a:br>
              <a:rPr lang="th-TH" sz="2400" b="1" dirty="0">
                <a:solidFill>
                  <a:srgbClr val="FF0000"/>
                </a:solidFill>
              </a:rPr>
            </a:br>
            <a:r>
              <a:rPr lang="th-TH" sz="2400" b="1" dirty="0">
                <a:solidFill>
                  <a:srgbClr val="FF0000"/>
                </a:solidFill>
              </a:rPr>
              <a:t>    พยายามไล่ให้ทุก </a:t>
            </a:r>
            <a:r>
              <a:rPr lang="en-US" sz="2400" b="1" dirty="0">
                <a:solidFill>
                  <a:srgbClr val="FF0000"/>
                </a:solidFill>
              </a:rPr>
              <a:t>process </a:t>
            </a:r>
            <a:r>
              <a:rPr lang="th-TH" sz="2400" b="1" dirty="0">
                <a:solidFill>
                  <a:srgbClr val="FF0000"/>
                </a:solidFill>
              </a:rPr>
              <a:t>ทำงานเสร็จ</a:t>
            </a:r>
            <a:br>
              <a:rPr lang="th-TH" sz="2400" b="1" dirty="0">
                <a:solidFill>
                  <a:srgbClr val="FF0000"/>
                </a:solidFill>
              </a:rPr>
            </a:br>
            <a:r>
              <a:rPr lang="th-TH" sz="2400" b="1" dirty="0">
                <a:solidFill>
                  <a:srgbClr val="FF0000"/>
                </a:solidFill>
              </a:rPr>
              <a:t>     ถ้าทำไม่ได้ ก็เกิด </a:t>
            </a:r>
            <a:r>
              <a:rPr lang="en-US" sz="2400" b="1" dirty="0">
                <a:solidFill>
                  <a:srgbClr val="FF0000"/>
                </a:solidFill>
              </a:rPr>
              <a:t>deadlock </a:t>
            </a:r>
            <a:r>
              <a:rPr lang="th-TH" sz="2400" b="1" dirty="0">
                <a:solidFill>
                  <a:srgbClr val="FF0000"/>
                </a:solidFill>
              </a:rPr>
              <a:t>แล้ว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990600"/>
            <a:ext cx="3838575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4953000" y="17526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No deadlock</a:t>
            </a:r>
            <a:endParaRPr lang="th-TH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95800" y="4719935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Deadlock!</a:t>
            </a:r>
            <a:endParaRPr lang="th-TH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0600" y="152400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>
                <a:solidFill>
                  <a:srgbClr val="FF0000"/>
                </a:solidFill>
              </a:rPr>
              <a:t>ไม่ต้องดู </a:t>
            </a:r>
            <a:r>
              <a:rPr lang="en-US" sz="2400" dirty="0">
                <a:solidFill>
                  <a:srgbClr val="FF0000"/>
                </a:solidFill>
              </a:rPr>
              <a:t>max </a:t>
            </a:r>
            <a:r>
              <a:rPr lang="th-TH" sz="2400" dirty="0">
                <a:solidFill>
                  <a:srgbClr val="FF0000"/>
                </a:solidFill>
              </a:rPr>
              <a:t>หรือ </a:t>
            </a:r>
            <a:r>
              <a:rPr lang="en-US" sz="2400" dirty="0">
                <a:solidFill>
                  <a:srgbClr val="FF0000"/>
                </a:solidFill>
              </a:rPr>
              <a:t>need</a:t>
            </a:r>
            <a:endParaRPr lang="th-TH" sz="24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0" y="685800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Current</a:t>
            </a:r>
            <a:endParaRPr lang="th-TH" sz="2000" dirty="0">
              <a:solidFill>
                <a:srgbClr val="FF0000"/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399" y="3667125"/>
            <a:ext cx="3838575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extBox 1"/>
          <p:cNvSpPr txBox="1"/>
          <p:nvPr/>
        </p:nvSpPr>
        <p:spPr>
          <a:xfrm>
            <a:off x="2895600" y="4876800"/>
            <a:ext cx="152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990600" y="1524000"/>
            <a:ext cx="815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System Model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676400" y="2286000"/>
            <a:ext cx="7543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0225" indent="-530225">
              <a:buAutoNum type="arabicPeriod"/>
            </a:pPr>
            <a:r>
              <a:rPr lang="en-US" sz="3600" dirty="0"/>
              <a:t>Request</a:t>
            </a:r>
          </a:p>
          <a:p>
            <a:pPr marL="530225" indent="-530225">
              <a:buAutoNum type="arabicPeriod"/>
            </a:pPr>
            <a:r>
              <a:rPr lang="en-US" sz="3600" dirty="0"/>
              <a:t>Use</a:t>
            </a:r>
          </a:p>
          <a:p>
            <a:pPr marL="530225" indent="-530225">
              <a:buAutoNum type="arabicPeriod"/>
            </a:pPr>
            <a:r>
              <a:rPr lang="en-US" sz="3600" dirty="0"/>
              <a:t>Release</a:t>
            </a:r>
            <a:endParaRPr lang="th-TH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990600" y="609600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process may utilize a resource in only the following sequence:</a:t>
            </a:r>
            <a:endParaRPr lang="th-TH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04800"/>
            <a:ext cx="85344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indent="-363538"/>
            <a:r>
              <a:rPr lang="en-US" sz="2400" dirty="0"/>
              <a:t>Detection-Algorithm Usage </a:t>
            </a:r>
            <a:r>
              <a:rPr lang="th-TH" sz="2400" dirty="0"/>
              <a:t>ต้องพิจารณา</a:t>
            </a:r>
            <a:endParaRPr lang="en-US" sz="2400" dirty="0"/>
          </a:p>
          <a:p>
            <a:pPr marL="363538" indent="-363538"/>
            <a:endParaRPr lang="en-US" sz="2400" dirty="0"/>
          </a:p>
          <a:p>
            <a:r>
              <a:rPr lang="en-US" sz="2200" dirty="0"/>
              <a:t>1. How often is a deadlock likely to occur?</a:t>
            </a:r>
          </a:p>
          <a:p>
            <a:r>
              <a:rPr lang="en-US" sz="2200" dirty="0"/>
              <a:t>2. How many processes will be affected by deadlock when it happens?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/>
            <a:r>
              <a:rPr lang="en-US" sz="2400" dirty="0"/>
              <a:t>Recovery from Deadlock</a:t>
            </a:r>
          </a:p>
          <a:p>
            <a:pPr marL="457200" indent="-457200"/>
            <a:endParaRPr lang="en-US" sz="2200" dirty="0"/>
          </a:p>
          <a:p>
            <a:r>
              <a:rPr lang="en-US" sz="2200" dirty="0"/>
              <a:t>1. Process Termination</a:t>
            </a:r>
          </a:p>
          <a:p>
            <a:pPr marL="914400" lvl="1" indent="-457200"/>
            <a:r>
              <a:rPr lang="en-US" sz="2200" dirty="0"/>
              <a:t>    Abort all deadlocked processes</a:t>
            </a:r>
            <a:r>
              <a:rPr lang="th-TH" sz="2200" dirty="0"/>
              <a:t> </a:t>
            </a:r>
            <a:r>
              <a:rPr lang="en-US" sz="2200" dirty="0"/>
              <a:t>(</a:t>
            </a:r>
            <a:r>
              <a:rPr lang="th-TH" sz="1600" dirty="0"/>
              <a:t>ถ้า </a:t>
            </a:r>
            <a:r>
              <a:rPr lang="en-US" sz="1600" dirty="0"/>
              <a:t>deadlock </a:t>
            </a:r>
            <a:r>
              <a:rPr lang="th-TH" sz="1600" dirty="0"/>
              <a:t>ไม่บ่อย และกระทบ </a:t>
            </a:r>
            <a:r>
              <a:rPr lang="en-US" sz="1600" dirty="0"/>
              <a:t>process </a:t>
            </a:r>
            <a:r>
              <a:rPr lang="th-TH" sz="1600" dirty="0"/>
              <a:t>จำนวนไม่มาก</a:t>
            </a:r>
            <a:r>
              <a:rPr lang="en-US" sz="2200" dirty="0"/>
              <a:t>).</a:t>
            </a:r>
          </a:p>
          <a:p>
            <a:pPr marL="914400" lvl="1" indent="-457200"/>
            <a:r>
              <a:rPr lang="en-US" sz="2200" dirty="0"/>
              <a:t>    Abort one process at a time until the deadlock cycle is eliminated.</a:t>
            </a:r>
          </a:p>
          <a:p>
            <a:pPr marL="914400" lvl="1" indent="-457200"/>
            <a:endParaRPr lang="en-US" sz="2200" dirty="0"/>
          </a:p>
          <a:p>
            <a:r>
              <a:rPr lang="en-US" sz="2200" dirty="0"/>
              <a:t>2. Resource Preemption</a:t>
            </a:r>
          </a:p>
          <a:p>
            <a:pPr marL="457200" indent="-457200"/>
            <a:r>
              <a:rPr lang="en-US" sz="2200" dirty="0"/>
              <a:t>	    Selecting a victim.</a:t>
            </a:r>
          </a:p>
          <a:p>
            <a:pPr marL="457200" indent="-457200"/>
            <a:r>
              <a:rPr lang="en-US" sz="2200" dirty="0"/>
              <a:t>	    Rollback (due to resource preempted, total rollback = restart).</a:t>
            </a:r>
          </a:p>
          <a:p>
            <a:pPr marL="457200" indent="-457200"/>
            <a:r>
              <a:rPr lang="en-US" sz="2200" dirty="0"/>
              <a:t>	    Starvation (re-preempt from the same process over and over).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519446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600" dirty="0"/>
              <a:t>https://www.quora.com/Which-method-handles-deadlock-from-Linux-Unix-Windows-7-and-10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454584"/>
            <a:ext cx="8077200" cy="9144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597584"/>
            <a:ext cx="8077200" cy="305061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09600" y="4960203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>
                <a:solidFill>
                  <a:srgbClr val="FF0000"/>
                </a:solidFill>
              </a:rPr>
              <a:t>ใน </a:t>
            </a:r>
            <a:r>
              <a:rPr lang="en-US" sz="2400" dirty="0">
                <a:solidFill>
                  <a:srgbClr val="FF0000"/>
                </a:solidFill>
              </a:rPr>
              <a:t>database </a:t>
            </a:r>
            <a:r>
              <a:rPr lang="th-TH" sz="2400" dirty="0">
                <a:solidFill>
                  <a:srgbClr val="FF0000"/>
                </a:solidFill>
              </a:rPr>
              <a:t>แก้ </a:t>
            </a:r>
            <a:r>
              <a:rPr lang="en-US" sz="2400" dirty="0">
                <a:solidFill>
                  <a:srgbClr val="FF0000"/>
                </a:solidFill>
              </a:rPr>
              <a:t>deadlock </a:t>
            </a:r>
            <a:r>
              <a:rPr lang="th-TH" sz="2400" dirty="0">
                <a:solidFill>
                  <a:srgbClr val="FF0000"/>
                </a:solidFill>
              </a:rPr>
              <a:t>ได้ เพราะ </a:t>
            </a:r>
            <a:r>
              <a:rPr lang="en-US" sz="2400" dirty="0">
                <a:solidFill>
                  <a:srgbClr val="FF0000"/>
                </a:solidFill>
              </a:rPr>
              <a:t>rollback transaction </a:t>
            </a:r>
            <a:r>
              <a:rPr lang="th-TH" sz="2400" dirty="0">
                <a:solidFill>
                  <a:srgbClr val="FF0000"/>
                </a:solidFill>
              </a:rPr>
              <a:t>ได้</a:t>
            </a:r>
            <a:br>
              <a:rPr lang="en-US" sz="2400" dirty="0">
                <a:solidFill>
                  <a:srgbClr val="FF0000"/>
                </a:solidFill>
              </a:rPr>
            </a:br>
            <a:r>
              <a:rPr lang="th-TH" sz="2400" dirty="0">
                <a:solidFill>
                  <a:srgbClr val="FF0000"/>
                </a:solidFill>
              </a:rPr>
              <a:t>โดย</a:t>
            </a:r>
            <a:r>
              <a:rPr lang="en-US" sz="2400" dirty="0">
                <a:solidFill>
                  <a:srgbClr val="FF0000"/>
                </a:solidFill>
              </a:rPr>
              <a:t> rollback transaction </a:t>
            </a:r>
            <a:r>
              <a:rPr lang="th-TH" sz="2400" dirty="0">
                <a:solidFill>
                  <a:srgbClr val="FF0000"/>
                </a:solidFill>
              </a:rPr>
              <a:t>ทั้งหมด</a:t>
            </a:r>
            <a:r>
              <a:rPr lang="en-US" sz="2400" dirty="0">
                <a:solidFill>
                  <a:srgbClr val="FF0000"/>
                </a:solidFill>
              </a:rPr>
              <a:t>/</a:t>
            </a:r>
            <a:r>
              <a:rPr lang="th-TH" sz="2400" dirty="0">
                <a:solidFill>
                  <a:srgbClr val="FF0000"/>
                </a:solidFill>
              </a:rPr>
              <a:t>หรือทีละหนึ่ง จนกว่า </a:t>
            </a:r>
            <a:r>
              <a:rPr lang="en-US" sz="2400" dirty="0">
                <a:solidFill>
                  <a:srgbClr val="FF0000"/>
                </a:solidFill>
              </a:rPr>
              <a:t>deadlock </a:t>
            </a:r>
            <a:r>
              <a:rPr lang="th-TH" sz="2400" dirty="0">
                <a:solidFill>
                  <a:srgbClr val="FF0000"/>
                </a:solidFill>
              </a:rPr>
              <a:t>จะหายไป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502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/>
          <p:cNvSpPr txBox="1"/>
          <p:nvPr/>
        </p:nvSpPr>
        <p:spPr>
          <a:xfrm>
            <a:off x="533400" y="2667000"/>
            <a:ext cx="815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Necessary Conditions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219200" y="3429000"/>
            <a:ext cx="7696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0225" indent="-530225">
              <a:buAutoNum type="arabicPeriod"/>
            </a:pPr>
            <a:r>
              <a:rPr lang="en-US" sz="3600" dirty="0"/>
              <a:t>Mutual exclusion </a:t>
            </a:r>
            <a:r>
              <a:rPr lang="en-US" sz="2000" dirty="0"/>
              <a:t>(non-sharable)</a:t>
            </a:r>
            <a:endParaRPr lang="en-US" sz="3600" dirty="0"/>
          </a:p>
          <a:p>
            <a:pPr marL="530225" indent="-530225">
              <a:buAutoNum type="arabicPeriod"/>
            </a:pPr>
            <a:r>
              <a:rPr lang="en-US" sz="3600" dirty="0"/>
              <a:t>Hold and wait </a:t>
            </a:r>
            <a:r>
              <a:rPr lang="en-US" sz="2000" dirty="0"/>
              <a:t>(holding at least one resource, and wait)</a:t>
            </a:r>
          </a:p>
          <a:p>
            <a:pPr marL="530225" indent="-530225">
              <a:buAutoNum type="arabicPeriod"/>
            </a:pPr>
            <a:r>
              <a:rPr lang="en-US" sz="3600" dirty="0"/>
              <a:t>No preemption </a:t>
            </a:r>
            <a:r>
              <a:rPr lang="en-US" sz="2000" dirty="0"/>
              <a:t>(resources cannot be preempted)</a:t>
            </a:r>
          </a:p>
          <a:p>
            <a:pPr marL="530225" indent="-530225">
              <a:buAutoNum type="arabicPeriod"/>
            </a:pPr>
            <a:r>
              <a:rPr lang="en-US" sz="3600" dirty="0"/>
              <a:t>Circular wait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8370" y="1777988"/>
            <a:ext cx="70816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>
                <a:solidFill>
                  <a:srgbClr val="FF0000"/>
                </a:solidFill>
              </a:rPr>
              <a:t>ไฟมี </a:t>
            </a:r>
            <a:r>
              <a:rPr lang="en-US" dirty="0">
                <a:solidFill>
                  <a:srgbClr val="FF0000"/>
                </a:solidFill>
              </a:rPr>
              <a:t>necessary condition </a:t>
            </a:r>
            <a:r>
              <a:rPr lang="th-TH" dirty="0">
                <a:solidFill>
                  <a:srgbClr val="FF0000"/>
                </a:solidFill>
              </a:rPr>
              <a:t>คือ ความร้อน เชื้อเพลิง และอากาศ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th-TH" dirty="0">
                <a:solidFill>
                  <a:srgbClr val="FF0000"/>
                </a:solidFill>
              </a:rPr>
              <a:t>ขาด </a:t>
            </a:r>
            <a:r>
              <a:rPr lang="en-US" dirty="0">
                <a:solidFill>
                  <a:srgbClr val="FF0000"/>
                </a:solidFill>
              </a:rPr>
              <a:t>condition </a:t>
            </a:r>
            <a:r>
              <a:rPr lang="th-TH" dirty="0">
                <a:solidFill>
                  <a:srgbClr val="FF0000"/>
                </a:solidFill>
              </a:rPr>
              <a:t>ใด </a:t>
            </a:r>
            <a:r>
              <a:rPr lang="en-US" dirty="0">
                <a:solidFill>
                  <a:srgbClr val="FF0000"/>
                </a:solidFill>
              </a:rPr>
              <a:t>condition </a:t>
            </a:r>
            <a:r>
              <a:rPr lang="th-TH" dirty="0">
                <a:solidFill>
                  <a:srgbClr val="FF0000"/>
                </a:solidFill>
              </a:rPr>
              <a:t>หนึ่งไป ไฟก็จะดับ เป็นหลักการดับเพลิง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5057" y="334979"/>
            <a:ext cx="45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Necessary condition </a:t>
            </a:r>
            <a:r>
              <a:rPr lang="th-TH" dirty="0">
                <a:solidFill>
                  <a:srgbClr val="FF0000"/>
                </a:solidFill>
              </a:rPr>
              <a:t>ของ </a:t>
            </a:r>
            <a:r>
              <a:rPr lang="en-US" dirty="0">
                <a:solidFill>
                  <a:srgbClr val="FF0000"/>
                </a:solidFill>
              </a:rPr>
              <a:t>event A </a:t>
            </a:r>
            <a:r>
              <a:rPr lang="th-TH" dirty="0">
                <a:solidFill>
                  <a:srgbClr val="FF0000"/>
                </a:solidFill>
              </a:rPr>
              <a:t>หมายถึง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th-TH" dirty="0">
                <a:solidFill>
                  <a:srgbClr val="FF0000"/>
                </a:solidFill>
              </a:rPr>
              <a:t>ถ้าเกิด </a:t>
            </a:r>
            <a:r>
              <a:rPr lang="en-US" dirty="0">
                <a:solidFill>
                  <a:srgbClr val="FF0000"/>
                </a:solidFill>
              </a:rPr>
              <a:t>event A </a:t>
            </a:r>
            <a:r>
              <a:rPr lang="th-TH" dirty="0">
                <a:solidFill>
                  <a:srgbClr val="FF0000"/>
                </a:solidFill>
              </a:rPr>
              <a:t>จะต้องพบ </a:t>
            </a:r>
            <a:r>
              <a:rPr lang="en-US" dirty="0">
                <a:solidFill>
                  <a:srgbClr val="FF0000"/>
                </a:solidFill>
              </a:rPr>
              <a:t>necessary condition </a:t>
            </a:r>
            <a:r>
              <a:rPr lang="th-TH" dirty="0">
                <a:solidFill>
                  <a:srgbClr val="FF0000"/>
                </a:solidFill>
              </a:rPr>
              <a:t>ด้วย</a:t>
            </a:r>
            <a:br>
              <a:rPr lang="th-TH" dirty="0">
                <a:solidFill>
                  <a:srgbClr val="FF0000"/>
                </a:solidFill>
              </a:rPr>
            </a:br>
            <a:r>
              <a:rPr lang="th-TH" dirty="0">
                <a:solidFill>
                  <a:srgbClr val="FF0000"/>
                </a:solidFill>
              </a:rPr>
              <a:t>แต่พบ </a:t>
            </a:r>
            <a:r>
              <a:rPr lang="en-US" dirty="0">
                <a:solidFill>
                  <a:srgbClr val="FF0000"/>
                </a:solidFill>
              </a:rPr>
              <a:t>necessary condition </a:t>
            </a:r>
            <a:r>
              <a:rPr lang="th-TH" dirty="0">
                <a:solidFill>
                  <a:srgbClr val="FF0000"/>
                </a:solidFill>
              </a:rPr>
              <a:t>อาจจะไม่เกิด </a:t>
            </a:r>
            <a:r>
              <a:rPr lang="en-US" dirty="0">
                <a:solidFill>
                  <a:srgbClr val="FF0000"/>
                </a:solidFill>
              </a:rPr>
              <a:t>event A </a:t>
            </a:r>
            <a:r>
              <a:rPr lang="th-TH" dirty="0">
                <a:solidFill>
                  <a:srgbClr val="FF0000"/>
                </a:solidFill>
              </a:rPr>
              <a:t>ก็ได้</a:t>
            </a:r>
          </a:p>
          <a:p>
            <a:r>
              <a:rPr lang="th-TH" dirty="0">
                <a:solidFill>
                  <a:srgbClr val="FF0000"/>
                </a:solidFill>
              </a:rPr>
              <a:t>เช่น ถ้านกบินได้ นกต้องมีปีก แต่มีปีกอาจจะบินไม่ได้ 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th-TH" dirty="0">
                <a:solidFill>
                  <a:srgbClr val="FF0000"/>
                </a:solidFill>
              </a:rPr>
              <a:t>เพนกวิน</a:t>
            </a:r>
            <a:r>
              <a:rPr lang="en-US" dirty="0">
                <a:solidFill>
                  <a:srgbClr val="FF0000"/>
                </a:solidFill>
              </a:rPr>
              <a:t>)</a:t>
            </a:r>
            <a:endParaRPr lang="th-TH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965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457200"/>
            <a:ext cx="815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Resource-Allocation Graph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38375"/>
            <a:ext cx="2895600" cy="3495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2514600"/>
            <a:ext cx="5921872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28600" y="3776246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</a:rPr>
              <a:t>allocated</a:t>
            </a:r>
            <a:endParaRPr lang="th-TH" sz="16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2938046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</a:rPr>
              <a:t>wait</a:t>
            </a:r>
            <a:endParaRPr lang="th-TH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457200"/>
            <a:ext cx="815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Resource-Allocation Graph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286000"/>
            <a:ext cx="3419475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2447925"/>
            <a:ext cx="4181475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4648200" y="5334000"/>
            <a:ext cx="3429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Necessary but not sufficient!</a:t>
            </a:r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5334000"/>
            <a:ext cx="3429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Circular Wait</a:t>
            </a:r>
            <a:endParaRPr lang="th-TH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457200"/>
            <a:ext cx="815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Methods for Handling Deadlocks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19200" y="1560016"/>
            <a:ext cx="7543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0225" indent="-530225">
              <a:buAutoNum type="arabicPeriod"/>
            </a:pPr>
            <a:r>
              <a:rPr lang="en-US" sz="3600" dirty="0"/>
              <a:t>Deadlock prevention</a:t>
            </a:r>
          </a:p>
          <a:p>
            <a:pPr marL="987425" lvl="1" indent="-454025"/>
            <a:r>
              <a:rPr lang="en-US" sz="2400" dirty="0"/>
              <a:t>Prevent at least one of the necessary conditions.</a:t>
            </a:r>
          </a:p>
          <a:p>
            <a:pPr marL="530225" indent="-530225">
              <a:buAutoNum type="arabicPeriod"/>
            </a:pPr>
            <a:r>
              <a:rPr lang="en-US" sz="3600" dirty="0"/>
              <a:t>Deadlock avoidance</a:t>
            </a:r>
          </a:p>
          <a:p>
            <a:pPr marL="990600" lvl="2" indent="-457200"/>
            <a:r>
              <a:rPr lang="en-US" sz="2400" dirty="0"/>
              <a:t>Information in advance (wait/no wait requests).</a:t>
            </a:r>
          </a:p>
          <a:p>
            <a:pPr marL="530225" indent="-530225">
              <a:buAutoNum type="arabicPeriod"/>
            </a:pPr>
            <a:r>
              <a:rPr lang="en-US" sz="3600" dirty="0"/>
              <a:t>Deadlock detection and recovery</a:t>
            </a:r>
          </a:p>
          <a:p>
            <a:pPr marL="987425" lvl="1" indent="-454025"/>
            <a:r>
              <a:rPr lang="en-US" sz="2400" dirty="0"/>
              <a:t>Deadlocks arise, detected, and recovered.</a:t>
            </a:r>
          </a:p>
          <a:p>
            <a:pPr marL="530225" indent="-530225">
              <a:buAutoNum type="arabicPeriod"/>
            </a:pPr>
            <a:r>
              <a:rPr lang="en-US" sz="3600" dirty="0"/>
              <a:t>Do nothing</a:t>
            </a:r>
          </a:p>
          <a:p>
            <a:pPr marL="533400" lvl="1"/>
            <a:r>
              <a:rPr lang="en-US" sz="2400" dirty="0"/>
              <a:t>Performance deterioration, stop functioning, and need to be manually restarted.</a:t>
            </a:r>
            <a:endParaRPr lang="th-TH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638800" y="25146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>
                <a:solidFill>
                  <a:srgbClr val="FF0000"/>
                </a:solidFill>
              </a:rPr>
              <a:t>จะไม่พยายามไปแก้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necessary condition</a:t>
            </a:r>
            <a:endParaRPr lang="th-TH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457200"/>
            <a:ext cx="815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Deadlock Prevention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19200" y="1219200"/>
            <a:ext cx="75438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0225" indent="-530225">
              <a:buAutoNum type="arabicPeriod"/>
            </a:pPr>
            <a:r>
              <a:rPr lang="en-US" sz="3600" dirty="0"/>
              <a:t>Mutual exclusion</a:t>
            </a:r>
          </a:p>
          <a:p>
            <a:pPr marL="987425" lvl="1" indent="-454025"/>
            <a:r>
              <a:rPr lang="en-US" sz="2400" dirty="0"/>
              <a:t>Intrinsically non-sharable.</a:t>
            </a:r>
          </a:p>
          <a:p>
            <a:pPr marL="530225" indent="-530225">
              <a:buAutoNum type="arabicPeriod"/>
            </a:pPr>
            <a:r>
              <a:rPr lang="en-US" sz="3600" dirty="0"/>
              <a:t>Hold and wait</a:t>
            </a:r>
          </a:p>
          <a:p>
            <a:pPr marL="1444625" lvl="2" indent="-911225"/>
            <a:r>
              <a:rPr lang="en-US" sz="2400" dirty="0"/>
              <a:t>Request resources only when having none.</a:t>
            </a:r>
          </a:p>
          <a:p>
            <a:pPr marL="1444625" lvl="2" indent="-911225"/>
            <a:endParaRPr lang="en-US" sz="2400" dirty="0"/>
          </a:p>
          <a:p>
            <a:pPr marL="1444625" lvl="2" indent="-911225"/>
            <a:endParaRPr lang="en-US" sz="2400" dirty="0"/>
          </a:p>
          <a:p>
            <a:pPr marL="1444625" lvl="2" indent="-911225"/>
            <a:endParaRPr lang="en-US" sz="2400" dirty="0"/>
          </a:p>
          <a:p>
            <a:pPr marL="530225" indent="-530225">
              <a:buAutoNum type="arabicPeriod"/>
            </a:pPr>
            <a:r>
              <a:rPr lang="en-US" sz="3600" dirty="0"/>
              <a:t>No preemption</a:t>
            </a:r>
          </a:p>
          <a:p>
            <a:pPr marL="987425" lvl="1" indent="-454025"/>
            <a:r>
              <a:rPr lang="en-US" sz="2400" dirty="0"/>
              <a:t>If a request fails, the resources will be preempted.</a:t>
            </a:r>
          </a:p>
          <a:p>
            <a:pPr marL="530225" indent="-530225">
              <a:buAutoNum type="arabicPeriod"/>
            </a:pPr>
            <a:r>
              <a:rPr lang="en-US" sz="3600" dirty="0"/>
              <a:t>Circular wait</a:t>
            </a:r>
          </a:p>
          <a:p>
            <a:pPr marL="987425" lvl="1" indent="-454025"/>
            <a:r>
              <a:rPr lang="en-US" sz="2400" dirty="0"/>
              <a:t>Request resources in increasing order.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29200" y="1295400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Read-only file (sharable)</a:t>
            </a:r>
          </a:p>
          <a:p>
            <a:r>
              <a:rPr lang="en-US" dirty="0">
                <a:solidFill>
                  <a:srgbClr val="FF0000"/>
                </a:solidFill>
              </a:rPr>
              <a:t>CPU, memory (non-sharable)</a:t>
            </a:r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29200" y="2181641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Whenever a process requests a resource,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it does not hold any other resources.</a:t>
            </a:r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28800" y="3094672"/>
            <a:ext cx="708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2.1 Request all resources at the beginning (low utilization)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2.2 Release all resources before making a request (cannot always release)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A process that needs several popular resources may have to wait indefinitely (starvation).</a:t>
            </a:r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1600" y="3953470"/>
            <a:ext cx="3886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Often applied to resources whose state can be easily saved and restored later.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th-TH" dirty="0">
                <a:solidFill>
                  <a:srgbClr val="FF0000"/>
                </a:solidFill>
              </a:rPr>
              <a:t>เช่น </a:t>
            </a:r>
            <a:r>
              <a:rPr lang="en-US" dirty="0">
                <a:solidFill>
                  <a:srgbClr val="FF0000"/>
                </a:solidFill>
              </a:rPr>
              <a:t>CPU </a:t>
            </a:r>
            <a:r>
              <a:rPr lang="th-TH" dirty="0">
                <a:solidFill>
                  <a:srgbClr val="FF0000"/>
                </a:solidFill>
              </a:rPr>
              <a:t>และ </a:t>
            </a:r>
            <a:r>
              <a:rPr lang="en-US" dirty="0">
                <a:solidFill>
                  <a:srgbClr val="FF0000"/>
                </a:solidFill>
              </a:rPr>
              <a:t>memory</a:t>
            </a:r>
            <a:endParaRPr lang="th-TH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381000"/>
            <a:ext cx="8915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0225" indent="-530225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F(tape drive) = 1</a:t>
            </a:r>
          </a:p>
          <a:p>
            <a:pPr marL="530225" indent="-530225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F(disk drive) = 5</a:t>
            </a:r>
          </a:p>
          <a:p>
            <a:pPr marL="530225" indent="-530225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F(printer) = 12</a:t>
            </a:r>
          </a:p>
          <a:p>
            <a:pPr marL="530225" indent="-530225"/>
            <a:endParaRPr lang="en-US" sz="2400" dirty="0"/>
          </a:p>
          <a:p>
            <a:pPr marL="530225" indent="-530225"/>
            <a:r>
              <a:rPr lang="en-US" sz="2400" dirty="0"/>
              <a:t>Each process can request resources only in an increasing order.</a:t>
            </a:r>
          </a:p>
          <a:p>
            <a:pPr marL="530225" indent="-530225"/>
            <a:endParaRPr lang="en-US" sz="2400" dirty="0"/>
          </a:p>
          <a:p>
            <a:pPr marL="530225" indent="-530225">
              <a:tabLst>
                <a:tab pos="1025525" algn="l"/>
              </a:tabLst>
            </a:pPr>
            <a:r>
              <a:rPr lang="en-US" sz="2400" dirty="0"/>
              <a:t>Rule 1:	Process can request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err="1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dirty="0"/>
              <a:t> that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err="1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&gt; F(R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61938" indent="-261938">
              <a:tabLst>
                <a:tab pos="1025525" algn="l"/>
              </a:tabLst>
            </a:pPr>
            <a:r>
              <a:rPr lang="en-US" sz="2400" dirty="0"/>
              <a:t>Rule 2:	If requesting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err="1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dirty="0"/>
              <a:t>, process must have released any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2400" dirty="0"/>
              <a:t>that</a:t>
            </a:r>
            <a:br>
              <a:rPr lang="en-US" sz="2400" dirty="0"/>
            </a:br>
            <a:r>
              <a:rPr lang="en-US" sz="2400" dirty="0"/>
              <a:t>	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F(R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≥ F(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err="1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530225" indent="-530225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/>
              <a:t>It must also be noted that if several instances of the same resource type are needed, a single request for all of them must be issued.</a:t>
            </a:r>
          </a:p>
          <a:p>
            <a:endParaRPr lang="en-US" sz="2400" dirty="0"/>
          </a:p>
          <a:p>
            <a:r>
              <a:rPr lang="en-US" sz="2400" dirty="0"/>
              <a:t>If the two rules are used, then the circular-wait condition cannot hold (proof by contradiction).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91180"/>
            <a:ext cx="37338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Wrong Implementation</a:t>
            </a:r>
            <a:endParaRPr lang="th-TH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143000"/>
            <a:ext cx="8686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void transaction(Account from, Account to, double amount) {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Semaphore lock1, lock2;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lock1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getLock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(from);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lock2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getLock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(to);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wait(lock1);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wait(lock2);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withdraw(from, amount);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deposit(to, amount);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signal(lock1);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signal(lock2);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  <a:endParaRPr lang="th-TH" dirty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5663625"/>
            <a:ext cx="624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Transaction(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AccX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AccY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25);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Transaction(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AccY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AccX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50);</a:t>
            </a:r>
            <a:endParaRPr lang="th-TH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29201" y="5477470"/>
            <a:ext cx="137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AccX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err="1">
                <a:solidFill>
                  <a:srgbClr val="FF0000"/>
                </a:solidFill>
              </a:rPr>
              <a:t>AccY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10800000" flipV="1">
            <a:off x="3810001" y="5638800"/>
            <a:ext cx="1219200" cy="7620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0800000">
            <a:off x="3810001" y="6172200"/>
            <a:ext cx="1066800" cy="1588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810001" y="5791200"/>
            <a:ext cx="1143000" cy="30480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3886201" y="5715001"/>
            <a:ext cx="1143000" cy="380999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57200" y="6400800"/>
            <a:ext cx="495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How to correct the program to </a:t>
            </a:r>
            <a:r>
              <a:rPr lang="en-US" u="sng" dirty="0">
                <a:solidFill>
                  <a:srgbClr val="FF0000"/>
                </a:solidFill>
              </a:rPr>
              <a:t>prevent</a:t>
            </a:r>
            <a:r>
              <a:rPr lang="en-US" dirty="0">
                <a:solidFill>
                  <a:srgbClr val="FF0000"/>
                </a:solidFill>
              </a:rPr>
              <a:t> deadlock?</a:t>
            </a:r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6D4AE3C-3E6D-ECA1-E9B7-19AE3D2FCCCA}"/>
              </a:ext>
            </a:extLst>
          </p:cNvPr>
          <p:cNvSpPr txBox="1"/>
          <p:nvPr/>
        </p:nvSpPr>
        <p:spPr>
          <a:xfrm>
            <a:off x="2971800" y="28194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>
                <a:solidFill>
                  <a:srgbClr val="FF0000"/>
                </a:solidFill>
              </a:rPr>
              <a:t>ล็อคตามลำดับแล้ว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th-TH" dirty="0">
                <a:solidFill>
                  <a:srgbClr val="FF0000"/>
                </a:solidFill>
              </a:rPr>
              <a:t>ล็อค </a:t>
            </a:r>
            <a:r>
              <a:rPr lang="en-US" dirty="0">
                <a:solidFill>
                  <a:srgbClr val="FF0000"/>
                </a:solidFill>
              </a:rPr>
              <a:t>from </a:t>
            </a:r>
            <a:r>
              <a:rPr lang="th-TH" dirty="0">
                <a:solidFill>
                  <a:srgbClr val="FF0000"/>
                </a:solidFill>
              </a:rPr>
              <a:t>ก่อน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th-TH" dirty="0">
                <a:solidFill>
                  <a:srgbClr val="FF0000"/>
                </a:solidFill>
              </a:rPr>
              <a:t>แล้วค่อยล็อค </a:t>
            </a:r>
            <a:r>
              <a:rPr lang="en-US" dirty="0">
                <a:solidFill>
                  <a:srgbClr val="FF0000"/>
                </a:solidFill>
              </a:rPr>
              <a:t>to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5614</TotalTime>
  <Words>1398</Words>
  <Application>Microsoft Office PowerPoint</Application>
  <PresentationFormat>On-screen Show (4:3)</PresentationFormat>
  <Paragraphs>209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Courier New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Mathematics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Chatchawit Aporntewan</dc:creator>
  <cp:lastModifiedBy>ชัชวิทย์ อาภรณ์เทวัญ</cp:lastModifiedBy>
  <cp:revision>954</cp:revision>
  <dcterms:created xsi:type="dcterms:W3CDTF">2009-02-22T00:16:56Z</dcterms:created>
  <dcterms:modified xsi:type="dcterms:W3CDTF">2024-09-16T11:47:45Z</dcterms:modified>
</cp:coreProperties>
</file>