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96" r:id="rId2"/>
    <p:sldId id="300" r:id="rId3"/>
    <p:sldId id="297" r:id="rId4"/>
    <p:sldId id="298" r:id="rId5"/>
    <p:sldId id="299" r:id="rId6"/>
    <p:sldId id="336" r:id="rId7"/>
    <p:sldId id="321" r:id="rId8"/>
    <p:sldId id="322" r:id="rId9"/>
    <p:sldId id="301" r:id="rId10"/>
    <p:sldId id="323" r:id="rId11"/>
    <p:sldId id="302" r:id="rId12"/>
    <p:sldId id="304" r:id="rId13"/>
    <p:sldId id="303" r:id="rId14"/>
    <p:sldId id="325" r:id="rId15"/>
    <p:sldId id="326" r:id="rId16"/>
    <p:sldId id="324" r:id="rId17"/>
    <p:sldId id="327" r:id="rId18"/>
    <p:sldId id="340" r:id="rId19"/>
    <p:sldId id="328" r:id="rId20"/>
    <p:sldId id="305" r:id="rId21"/>
    <p:sldId id="306" r:id="rId22"/>
    <p:sldId id="307" r:id="rId23"/>
    <p:sldId id="308" r:id="rId24"/>
    <p:sldId id="309" r:id="rId25"/>
    <p:sldId id="311" r:id="rId26"/>
    <p:sldId id="320" r:id="rId27"/>
    <p:sldId id="329" r:id="rId28"/>
    <p:sldId id="330" r:id="rId29"/>
    <p:sldId id="331" r:id="rId30"/>
    <p:sldId id="332" r:id="rId31"/>
    <p:sldId id="337" r:id="rId32"/>
    <p:sldId id="334" r:id="rId33"/>
    <p:sldId id="333" r:id="rId34"/>
    <p:sldId id="338" r:id="rId35"/>
    <p:sldId id="339" r:id="rId3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1" autoAdjust="0"/>
    <p:restoredTop sz="95033" autoAdjust="0"/>
  </p:normalViewPr>
  <p:slideViewPr>
    <p:cSldViewPr>
      <p:cViewPr varScale="1">
        <p:scale>
          <a:sx n="79" d="100"/>
          <a:sy n="79" d="100"/>
        </p:scale>
        <p:origin x="14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7C728866-FAD5-4B37-B69A-0E5D6D69615B}" type="datetimeFigureOut">
              <a:rPr lang="en-US" smtClean="0"/>
              <a:t>9/21/2024</a:t>
            </a:fld>
            <a:endParaRPr lang="en-US"/>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20DF9C7B-9DB5-49D7-B980-B8856B208CC9}" type="slidenum">
              <a:rPr lang="en-US" smtClean="0"/>
              <a:t>‹#›</a:t>
            </a:fld>
            <a:endParaRPr lang="en-US"/>
          </a:p>
        </p:txBody>
      </p:sp>
    </p:spTree>
    <p:extLst>
      <p:ext uri="{BB962C8B-B14F-4D97-AF65-F5344CB8AC3E}">
        <p14:creationId xmlns:p14="http://schemas.microsoft.com/office/powerpoint/2010/main" val="21820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DF9C7B-9DB5-49D7-B980-B8856B208CC9}" type="slidenum">
              <a:rPr lang="en-US" smtClean="0"/>
              <a:t>30</a:t>
            </a:fld>
            <a:endParaRPr lang="en-US"/>
          </a:p>
        </p:txBody>
      </p:sp>
    </p:spTree>
    <p:extLst>
      <p:ext uri="{BB962C8B-B14F-4D97-AF65-F5344CB8AC3E}">
        <p14:creationId xmlns:p14="http://schemas.microsoft.com/office/powerpoint/2010/main" val="2351783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0CD361-CAEC-41BC-8C05-6385537DF04D}"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C0CD361-CAEC-41BC-8C05-6385537DF04D}"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C0CD361-CAEC-41BC-8C05-6385537DF04D}"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CD361-CAEC-41BC-8C05-6385537DF04D}"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0CD361-CAEC-41BC-8C05-6385537DF04D}"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1FAB3-59D6-4CF6-AE04-AC93DFA6EE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CD361-CAEC-41BC-8C05-6385537DF04D}"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FAB3-59D6-4CF6-AE04-AC93DFA6EE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Race_condition" TargetMode="External"/><Relationship Id="rId2" Type="http://schemas.openxmlformats.org/officeDocument/2006/relationships/hyperlink" Target="http://en.wikipedia.org/wiki/Therac-2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Process Synchronization</a:t>
            </a:r>
          </a:p>
        </p:txBody>
      </p:sp>
      <p:sp>
        <p:nvSpPr>
          <p:cNvPr id="6" name="Rectangle 5"/>
          <p:cNvSpPr/>
          <p:nvPr/>
        </p:nvSpPr>
        <p:spPr>
          <a:xfrm>
            <a:off x="4114800" y="2895600"/>
            <a:ext cx="533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648200" y="2895600"/>
            <a:ext cx="533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2895600"/>
            <a:ext cx="533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81400" y="2895600"/>
            <a:ext cx="533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85800" y="2667000"/>
            <a:ext cx="2209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Producer</a:t>
            </a:r>
          </a:p>
        </p:txBody>
      </p:sp>
      <p:sp>
        <p:nvSpPr>
          <p:cNvPr id="11" name="Oval 10"/>
          <p:cNvSpPr/>
          <p:nvPr/>
        </p:nvSpPr>
        <p:spPr>
          <a:xfrm>
            <a:off x="6400800" y="2667000"/>
            <a:ext cx="2209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Consumer</a:t>
            </a:r>
          </a:p>
        </p:txBody>
      </p:sp>
      <p:sp>
        <p:nvSpPr>
          <p:cNvPr id="12" name="Curved Down Arrow 11"/>
          <p:cNvSpPr/>
          <p:nvPr/>
        </p:nvSpPr>
        <p:spPr>
          <a:xfrm>
            <a:off x="1676400" y="1905000"/>
            <a:ext cx="2133600" cy="685800"/>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13" name="Curved Down Arrow 12"/>
          <p:cNvSpPr/>
          <p:nvPr/>
        </p:nvSpPr>
        <p:spPr>
          <a:xfrm>
            <a:off x="5410200" y="1905000"/>
            <a:ext cx="2133600" cy="685800"/>
          </a:xfrm>
          <a:prstGeom prst="curved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715118459"/>
              </p:ext>
            </p:extLst>
          </p:nvPr>
        </p:nvGraphicFramePr>
        <p:xfrm>
          <a:off x="228600" y="4114800"/>
          <a:ext cx="8610600" cy="14859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3352800">
                  <a:extLst>
                    <a:ext uri="{9D8B030D-6E8A-4147-A177-3AD203B41FA5}">
                      <a16:colId xmlns:a16="http://schemas.microsoft.com/office/drawing/2014/main" val="20003"/>
                    </a:ext>
                  </a:extLst>
                </a:gridCol>
              </a:tblGrid>
              <a:tr h="495300">
                <a:tc>
                  <a:txBody>
                    <a:bodyPr/>
                    <a:lstStyle/>
                    <a:p>
                      <a:pPr algn="ctr"/>
                      <a:r>
                        <a:rPr lang="en-US" dirty="0"/>
                        <a:t>Example</a:t>
                      </a:r>
                    </a:p>
                  </a:txBody>
                  <a:tcPr anchor="ctr"/>
                </a:tc>
                <a:tc>
                  <a:txBody>
                    <a:bodyPr/>
                    <a:lstStyle/>
                    <a:p>
                      <a:pPr algn="ctr"/>
                      <a:r>
                        <a:rPr lang="en-US" dirty="0"/>
                        <a:t>Producer</a:t>
                      </a:r>
                    </a:p>
                  </a:txBody>
                  <a:tcPr anchor="ctr"/>
                </a:tc>
                <a:tc>
                  <a:txBody>
                    <a:bodyPr/>
                    <a:lstStyle/>
                    <a:p>
                      <a:pPr algn="ctr"/>
                      <a:r>
                        <a:rPr lang="en-US" dirty="0"/>
                        <a:t>Consumer</a:t>
                      </a:r>
                    </a:p>
                  </a:txBody>
                  <a:tcPr anchor="ctr"/>
                </a:tc>
                <a:tc>
                  <a:txBody>
                    <a:bodyPr/>
                    <a:lstStyle/>
                    <a:p>
                      <a:pPr algn="ctr"/>
                      <a:r>
                        <a:rPr lang="en-US" dirty="0"/>
                        <a:t>Linux</a:t>
                      </a:r>
                      <a:r>
                        <a:rPr lang="en-US" baseline="0" dirty="0"/>
                        <a:t> Command</a:t>
                      </a:r>
                      <a:endParaRPr lang="en-US" dirty="0"/>
                    </a:p>
                  </a:txBody>
                  <a:tcPr anchor="ctr"/>
                </a:tc>
                <a:extLst>
                  <a:ext uri="{0D108BD9-81ED-4DB2-BD59-A6C34878D82A}">
                    <a16:rowId xmlns:a16="http://schemas.microsoft.com/office/drawing/2014/main" val="10000"/>
                  </a:ext>
                </a:extLst>
              </a:tr>
              <a:tr h="495300">
                <a:tc>
                  <a:txBody>
                    <a:bodyPr/>
                    <a:lstStyle/>
                    <a:p>
                      <a:pPr algn="ctr"/>
                      <a:r>
                        <a:rPr lang="en-US" b="1" dirty="0"/>
                        <a:t>1</a:t>
                      </a:r>
                    </a:p>
                  </a:txBody>
                  <a:tcPr anchor="ctr"/>
                </a:tc>
                <a:tc>
                  <a:txBody>
                    <a:bodyPr/>
                    <a:lstStyle/>
                    <a:p>
                      <a:pPr algn="ctr"/>
                      <a:r>
                        <a:rPr lang="en-US" b="1" dirty="0"/>
                        <a:t>tar</a:t>
                      </a:r>
                    </a:p>
                  </a:txBody>
                  <a:tcPr anchor="ctr"/>
                </a:tc>
                <a:tc>
                  <a:txBody>
                    <a:bodyPr/>
                    <a:lstStyle/>
                    <a:p>
                      <a:pPr algn="ctr"/>
                      <a:r>
                        <a:rPr lang="en-US" b="1" dirty="0" err="1"/>
                        <a:t>gzip</a:t>
                      </a:r>
                      <a:endParaRPr lang="en-US" b="1" dirty="0"/>
                    </a:p>
                  </a:txBody>
                  <a:tcPr anchor="ctr"/>
                </a:tc>
                <a:tc>
                  <a:txBody>
                    <a:bodyPr/>
                    <a:lstStyle/>
                    <a:p>
                      <a:pPr algn="l"/>
                      <a:r>
                        <a:rPr lang="en-US" sz="1800" b="1" kern="1200" baseline="0" dirty="0">
                          <a:solidFill>
                            <a:schemeClr val="dk1"/>
                          </a:solidFill>
                          <a:latin typeface="+mn-lt"/>
                          <a:ea typeface="+mn-ea"/>
                          <a:cs typeface="+mn-cs"/>
                        </a:rPr>
                        <a:t>tar </a:t>
                      </a:r>
                      <a:r>
                        <a:rPr lang="en-US" sz="1800" b="1" kern="1200" baseline="0" dirty="0" err="1">
                          <a:solidFill>
                            <a:schemeClr val="dk1"/>
                          </a:solidFill>
                          <a:latin typeface="+mn-lt"/>
                          <a:ea typeface="+mn-ea"/>
                          <a:cs typeface="+mn-cs"/>
                        </a:rPr>
                        <a:t>cvf</a:t>
                      </a:r>
                      <a:r>
                        <a:rPr lang="en-US" sz="1800" b="1" kern="1200" baseline="0" dirty="0">
                          <a:solidFill>
                            <a:schemeClr val="dk1"/>
                          </a:solidFill>
                          <a:latin typeface="+mn-lt"/>
                          <a:ea typeface="+mn-ea"/>
                          <a:cs typeface="+mn-cs"/>
                        </a:rPr>
                        <a:t> - . | </a:t>
                      </a:r>
                      <a:r>
                        <a:rPr lang="en-US" sz="1800" b="1" kern="1200" baseline="0" dirty="0" err="1">
                          <a:solidFill>
                            <a:schemeClr val="dk1"/>
                          </a:solidFill>
                          <a:latin typeface="+mn-lt"/>
                          <a:ea typeface="+mn-ea"/>
                          <a:cs typeface="+mn-cs"/>
                        </a:rPr>
                        <a:t>gzip</a:t>
                      </a:r>
                      <a:r>
                        <a:rPr lang="en-US" sz="1800" b="1" kern="1200" baseline="0" dirty="0">
                          <a:solidFill>
                            <a:schemeClr val="dk1"/>
                          </a:solidFill>
                          <a:latin typeface="+mn-lt"/>
                          <a:ea typeface="+mn-ea"/>
                          <a:cs typeface="+mn-cs"/>
                        </a:rPr>
                        <a:t> &gt; target.tar.gz</a:t>
                      </a:r>
                    </a:p>
                  </a:txBody>
                  <a:tcPr anchor="ctr"/>
                </a:tc>
                <a:extLst>
                  <a:ext uri="{0D108BD9-81ED-4DB2-BD59-A6C34878D82A}">
                    <a16:rowId xmlns:a16="http://schemas.microsoft.com/office/drawing/2014/main" val="10001"/>
                  </a:ext>
                </a:extLst>
              </a:tr>
              <a:tr h="4953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t>2</a:t>
                      </a:r>
                    </a:p>
                  </a:txBody>
                  <a:tcPr anchor="ctr"/>
                </a:tc>
                <a:tc>
                  <a:txBody>
                    <a:bodyPr/>
                    <a:lstStyle/>
                    <a:p>
                      <a:pPr algn="ctr"/>
                      <a:r>
                        <a:rPr lang="en-US" b="1" baseline="0" dirty="0"/>
                        <a:t>cat</a:t>
                      </a:r>
                      <a:endParaRPr lang="en-US" b="1" dirty="0"/>
                    </a:p>
                  </a:txBody>
                  <a:tcPr anchor="ctr"/>
                </a:tc>
                <a:tc>
                  <a:txBody>
                    <a:bodyPr/>
                    <a:lstStyle/>
                    <a:p>
                      <a:pPr algn="ctr"/>
                      <a:r>
                        <a:rPr lang="en-US" b="1" dirty="0"/>
                        <a:t>grep</a:t>
                      </a:r>
                    </a:p>
                  </a:txBody>
                  <a:tcPr anchor="ctr"/>
                </a:tc>
                <a:tc>
                  <a:txBody>
                    <a:bodyPr/>
                    <a:lstStyle/>
                    <a:p>
                      <a:pPr algn="l"/>
                      <a:r>
                        <a:rPr lang="en-US" b="1" baseline="0" dirty="0"/>
                        <a:t>cat dictionary | grep board</a:t>
                      </a:r>
                      <a:endParaRPr lang="en-US" b="1" dirty="0"/>
                    </a:p>
                  </a:txBody>
                  <a:tcPr anchor="ctr"/>
                </a:tc>
                <a:extLst>
                  <a:ext uri="{0D108BD9-81ED-4DB2-BD59-A6C34878D82A}">
                    <a16:rowId xmlns:a16="http://schemas.microsoft.com/office/drawing/2014/main" val="10002"/>
                  </a:ext>
                </a:extLst>
              </a:tr>
            </a:tbl>
          </a:graphicData>
        </a:graphic>
      </p:graphicFrame>
      <p:sp>
        <p:nvSpPr>
          <p:cNvPr id="14" name="TextBox 13"/>
          <p:cNvSpPr txBox="1"/>
          <p:nvPr/>
        </p:nvSpPr>
        <p:spPr>
          <a:xfrm>
            <a:off x="3733800" y="2510135"/>
            <a:ext cx="1752600" cy="461665"/>
          </a:xfrm>
          <a:prstGeom prst="rect">
            <a:avLst/>
          </a:prstGeom>
          <a:noFill/>
        </p:spPr>
        <p:txBody>
          <a:bodyPr wrap="square" rtlCol="0">
            <a:spAutoFit/>
          </a:bodyPr>
          <a:lstStyle/>
          <a:p>
            <a:pPr algn="ctr"/>
            <a:r>
              <a:rPr lang="en-US" sz="2400" b="1" dirty="0"/>
              <a:t>Buffer</a:t>
            </a:r>
            <a:endParaRPr lang="th-TH" sz="2400" b="1" dirty="0"/>
          </a:p>
        </p:txBody>
      </p:sp>
      <p:sp>
        <p:nvSpPr>
          <p:cNvPr id="16" name="TextBox 15"/>
          <p:cNvSpPr txBox="1"/>
          <p:nvPr/>
        </p:nvSpPr>
        <p:spPr>
          <a:xfrm>
            <a:off x="2971800" y="3352800"/>
            <a:ext cx="3352800" cy="707886"/>
          </a:xfrm>
          <a:prstGeom prst="rect">
            <a:avLst/>
          </a:prstGeom>
          <a:noFill/>
        </p:spPr>
        <p:txBody>
          <a:bodyPr wrap="square" rtlCol="0">
            <a:spAutoFit/>
          </a:bodyPr>
          <a:lstStyle/>
          <a:p>
            <a:pPr algn="ctr"/>
            <a:r>
              <a:rPr lang="th-TH" sz="2000" dirty="0">
                <a:solidFill>
                  <a:srgbClr val="FF0000"/>
                </a:solidFill>
              </a:rPr>
              <a:t>ต้องมี </a:t>
            </a:r>
            <a:r>
              <a:rPr lang="en-US" sz="2000" dirty="0">
                <a:solidFill>
                  <a:srgbClr val="FF0000"/>
                </a:solidFill>
              </a:rPr>
              <a:t>buffer</a:t>
            </a:r>
            <a:r>
              <a:rPr lang="th-TH" sz="2000" dirty="0">
                <a:solidFill>
                  <a:srgbClr val="FF0000"/>
                </a:solidFill>
              </a:rPr>
              <a:t> </a:t>
            </a:r>
            <a:r>
              <a:rPr lang="en-US" sz="2000" dirty="0">
                <a:solidFill>
                  <a:srgbClr val="FF0000"/>
                </a:solidFill>
              </a:rPr>
              <a:t>(memory)</a:t>
            </a:r>
            <a:br>
              <a:rPr lang="en-US" sz="2000" dirty="0">
                <a:solidFill>
                  <a:srgbClr val="FF0000"/>
                </a:solidFill>
              </a:rPr>
            </a:br>
            <a:r>
              <a:rPr lang="th-TH" sz="2000" dirty="0">
                <a:solidFill>
                  <a:srgbClr val="FF0000"/>
                </a:solidFill>
              </a:rPr>
              <a:t>ถ้า อัตราการผลิต</a:t>
            </a:r>
            <a:r>
              <a:rPr lang="en-US" sz="2000" dirty="0">
                <a:solidFill>
                  <a:srgbClr val="FF0000"/>
                </a:solidFill>
              </a:rPr>
              <a:t>/</a:t>
            </a:r>
            <a:r>
              <a:rPr lang="th-TH" sz="2000" dirty="0">
                <a:solidFill>
                  <a:srgbClr val="FF0000"/>
                </a:solidFill>
              </a:rPr>
              <a:t>อัตราการบริโภค ไม่เท่ากัน</a:t>
            </a:r>
          </a:p>
        </p:txBody>
      </p:sp>
      <p:sp>
        <p:nvSpPr>
          <p:cNvPr id="17" name="TextBox 16"/>
          <p:cNvSpPr txBox="1"/>
          <p:nvPr/>
        </p:nvSpPr>
        <p:spPr>
          <a:xfrm>
            <a:off x="2590800" y="5715000"/>
            <a:ext cx="4343400" cy="707886"/>
          </a:xfrm>
          <a:prstGeom prst="rect">
            <a:avLst/>
          </a:prstGeom>
          <a:noFill/>
        </p:spPr>
        <p:txBody>
          <a:bodyPr wrap="square" rtlCol="0">
            <a:spAutoFit/>
          </a:bodyPr>
          <a:lstStyle/>
          <a:p>
            <a:pPr algn="ctr"/>
            <a:r>
              <a:rPr lang="th-TH" sz="2000" dirty="0"/>
              <a:t>ไม่ต้องเขียนลงฮาร์ดดิสก์ เขียนลง </a:t>
            </a:r>
            <a:r>
              <a:rPr lang="en-US" sz="2000" dirty="0"/>
              <a:t>memory </a:t>
            </a:r>
            <a:r>
              <a:rPr lang="th-TH" sz="2000" dirty="0"/>
              <a:t>แทน</a:t>
            </a:r>
            <a:br>
              <a:rPr lang="th-TH" sz="2000" dirty="0"/>
            </a:br>
            <a:r>
              <a:rPr lang="th-TH" sz="2000" dirty="0"/>
              <a:t>และไม่เปลือง </a:t>
            </a:r>
            <a:r>
              <a:rPr lang="en-US" sz="2000" dirty="0"/>
              <a:t>memory </a:t>
            </a:r>
            <a:r>
              <a:rPr lang="th-TH" sz="2000" dirty="0"/>
              <a:t>มาก</a:t>
            </a:r>
          </a:p>
        </p:txBody>
      </p:sp>
      <p:sp>
        <p:nvSpPr>
          <p:cNvPr id="18" name="TextBox 17"/>
          <p:cNvSpPr txBox="1"/>
          <p:nvPr/>
        </p:nvSpPr>
        <p:spPr>
          <a:xfrm>
            <a:off x="0" y="10998"/>
            <a:ext cx="9144000" cy="369332"/>
          </a:xfrm>
          <a:prstGeom prst="rect">
            <a:avLst/>
          </a:prstGeom>
          <a:noFill/>
        </p:spPr>
        <p:txBody>
          <a:bodyPr wrap="square" rtlCol="0">
            <a:spAutoFit/>
          </a:bodyPr>
          <a:lstStyle/>
          <a:p>
            <a:r>
              <a:rPr lang="th-TH" dirty="0">
                <a:solidFill>
                  <a:srgbClr val="FF0000"/>
                </a:solidFill>
              </a:rPr>
              <a:t>แก้ไขครั้งล่าสุดเมื่อวันที่ </a:t>
            </a:r>
            <a:r>
              <a:rPr lang="en-US">
                <a:solidFill>
                  <a:srgbClr val="FF0000"/>
                </a:solidFill>
              </a:rPr>
              <a:t>21 </a:t>
            </a:r>
            <a:r>
              <a:rPr lang="th-TH" dirty="0">
                <a:solidFill>
                  <a:srgbClr val="FF0000"/>
                </a:solidFill>
              </a:rPr>
              <a:t>กันยายน </a:t>
            </a:r>
            <a:r>
              <a:rPr lang="en-US" dirty="0">
                <a:solidFill>
                  <a:srgbClr val="FF0000"/>
                </a:solidFill>
              </a:rPr>
              <a:t>2567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5123" y="1800225"/>
            <a:ext cx="7984977" cy="2847975"/>
          </a:xfrm>
          <a:prstGeom prst="rect">
            <a:avLst/>
          </a:prstGeom>
        </p:spPr>
      </p:pic>
      <p:sp>
        <p:nvSpPr>
          <p:cNvPr id="5" name="TextBox 4"/>
          <p:cNvSpPr txBox="1"/>
          <p:nvPr/>
        </p:nvSpPr>
        <p:spPr>
          <a:xfrm>
            <a:off x="2297723" y="1735693"/>
            <a:ext cx="2286000" cy="369332"/>
          </a:xfrm>
          <a:prstGeom prst="rect">
            <a:avLst/>
          </a:prstGeom>
          <a:noFill/>
        </p:spPr>
        <p:txBody>
          <a:bodyPr wrap="square" rtlCol="0">
            <a:spAutoFit/>
          </a:bodyPr>
          <a:lstStyle/>
          <a:p>
            <a:r>
              <a:rPr lang="th-TH" dirty="0">
                <a:solidFill>
                  <a:srgbClr val="FF0000"/>
                </a:solidFill>
              </a:rPr>
              <a:t>ย้ายคำสั่ง </a:t>
            </a:r>
            <a:r>
              <a:rPr lang="en-US" dirty="0">
                <a:solidFill>
                  <a:srgbClr val="FF0000"/>
                </a:solidFill>
              </a:rPr>
              <a:t>turn = 1 </a:t>
            </a:r>
            <a:r>
              <a:rPr lang="th-TH" dirty="0">
                <a:solidFill>
                  <a:srgbClr val="FF0000"/>
                </a:solidFill>
              </a:rPr>
              <a:t>มาทำก่อน</a:t>
            </a:r>
            <a:endParaRPr lang="en-US" dirty="0">
              <a:solidFill>
                <a:srgbClr val="FF0000"/>
              </a:solidFill>
            </a:endParaRPr>
          </a:p>
        </p:txBody>
      </p:sp>
      <p:sp>
        <p:nvSpPr>
          <p:cNvPr id="6" name="TextBox 5"/>
          <p:cNvSpPr txBox="1"/>
          <p:nvPr/>
        </p:nvSpPr>
        <p:spPr>
          <a:xfrm>
            <a:off x="2678723" y="2409825"/>
            <a:ext cx="2286000" cy="369332"/>
          </a:xfrm>
          <a:prstGeom prst="rect">
            <a:avLst/>
          </a:prstGeom>
          <a:noFill/>
        </p:spPr>
        <p:txBody>
          <a:bodyPr wrap="square" rtlCol="0">
            <a:spAutoFit/>
          </a:bodyPr>
          <a:lstStyle/>
          <a:p>
            <a:r>
              <a:rPr lang="th-TH" dirty="0">
                <a:solidFill>
                  <a:srgbClr val="FF0000"/>
                </a:solidFill>
              </a:rPr>
              <a:t>ย้ายคำสั่ง </a:t>
            </a:r>
            <a:r>
              <a:rPr lang="en-US" dirty="0">
                <a:solidFill>
                  <a:srgbClr val="FF0000"/>
                </a:solidFill>
              </a:rPr>
              <a:t>turn = 0 </a:t>
            </a:r>
            <a:r>
              <a:rPr lang="th-TH" dirty="0">
                <a:solidFill>
                  <a:srgbClr val="FF0000"/>
                </a:solidFill>
              </a:rPr>
              <a:t>มาทำก่อน</a:t>
            </a:r>
            <a:endParaRPr lang="en-US" dirty="0">
              <a:solidFill>
                <a:srgbClr val="FF0000"/>
              </a:solidFill>
            </a:endParaRPr>
          </a:p>
        </p:txBody>
      </p:sp>
      <p:sp>
        <p:nvSpPr>
          <p:cNvPr id="2" name="TextBox 1"/>
          <p:cNvSpPr txBox="1"/>
          <p:nvPr/>
        </p:nvSpPr>
        <p:spPr>
          <a:xfrm>
            <a:off x="7479323" y="1279890"/>
            <a:ext cx="1283677" cy="646331"/>
          </a:xfrm>
          <a:prstGeom prst="rect">
            <a:avLst/>
          </a:prstGeom>
          <a:noFill/>
        </p:spPr>
        <p:txBody>
          <a:bodyPr wrap="square" rtlCol="0">
            <a:spAutoFit/>
          </a:bodyPr>
          <a:lstStyle/>
          <a:p>
            <a:r>
              <a:rPr lang="en-US" dirty="0">
                <a:solidFill>
                  <a:srgbClr val="FF0000"/>
                </a:solidFill>
              </a:rPr>
              <a:t>P0 </a:t>
            </a:r>
            <a:r>
              <a:rPr lang="th-TH" dirty="0">
                <a:solidFill>
                  <a:srgbClr val="FF0000"/>
                </a:solidFill>
              </a:rPr>
              <a:t>และ </a:t>
            </a:r>
            <a:r>
              <a:rPr lang="en-US" dirty="0">
                <a:solidFill>
                  <a:srgbClr val="FF0000"/>
                </a:solidFill>
              </a:rPr>
              <a:t>P1</a:t>
            </a:r>
            <a:br>
              <a:rPr lang="th-TH" dirty="0">
                <a:solidFill>
                  <a:srgbClr val="FF0000"/>
                </a:solidFill>
              </a:rPr>
            </a:br>
            <a:r>
              <a:rPr lang="th-TH" dirty="0">
                <a:solidFill>
                  <a:srgbClr val="FF0000"/>
                </a:solidFill>
              </a:rPr>
              <a:t>เข้า </a:t>
            </a:r>
            <a:r>
              <a:rPr lang="en-US" dirty="0">
                <a:solidFill>
                  <a:srgbClr val="FF0000"/>
                </a:solidFill>
              </a:rPr>
              <a:t>CS </a:t>
            </a:r>
            <a:r>
              <a:rPr lang="th-TH" dirty="0">
                <a:solidFill>
                  <a:srgbClr val="FF0000"/>
                </a:solidFill>
              </a:rPr>
              <a:t>พร้อมกัน</a:t>
            </a:r>
            <a:endParaRPr lang="en-US" dirty="0">
              <a:solidFill>
                <a:srgbClr val="FF0000"/>
              </a:solidFill>
            </a:endParaRPr>
          </a:p>
        </p:txBody>
      </p:sp>
    </p:spTree>
    <p:extLst>
      <p:ext uri="{BB962C8B-B14F-4D97-AF65-F5344CB8AC3E}">
        <p14:creationId xmlns:p14="http://schemas.microsoft.com/office/powerpoint/2010/main" val="292764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Sync. HW: </a:t>
            </a:r>
            <a:r>
              <a:rPr lang="en-US" sz="4800" b="1" dirty="0" err="1"/>
              <a:t>TestAndSet</a:t>
            </a:r>
            <a:endParaRPr lang="en-US" sz="4800" b="1" dirty="0"/>
          </a:p>
        </p:txBody>
      </p:sp>
      <p:sp>
        <p:nvSpPr>
          <p:cNvPr id="5" name="TextBox 4"/>
          <p:cNvSpPr txBox="1"/>
          <p:nvPr/>
        </p:nvSpPr>
        <p:spPr>
          <a:xfrm>
            <a:off x="838200" y="1492984"/>
            <a:ext cx="8153400" cy="1631216"/>
          </a:xfrm>
          <a:prstGeom prst="rect">
            <a:avLst/>
          </a:prstGeom>
          <a:noFill/>
        </p:spPr>
        <p:txBody>
          <a:bodyPr wrap="square" rtlCol="0">
            <a:spAutoFit/>
          </a:bodyPr>
          <a:lstStyle/>
          <a:p>
            <a:pPr marL="457200" indent="-457200">
              <a:tabLst>
                <a:tab pos="1074738" algn="l"/>
                <a:tab pos="2060575" algn="l"/>
              </a:tabLst>
            </a:pPr>
            <a:r>
              <a:rPr lang="en-US" sz="2000" b="1" dirty="0"/>
              <a:t>bool </a:t>
            </a:r>
            <a:r>
              <a:rPr lang="en-US" sz="2000" b="1" dirty="0" err="1">
                <a:solidFill>
                  <a:srgbClr val="FF0000"/>
                </a:solidFill>
              </a:rPr>
              <a:t>TestAndSet</a:t>
            </a:r>
            <a:r>
              <a:rPr lang="en-US" sz="2000" b="1" dirty="0"/>
              <a:t>(bool *target) {	// </a:t>
            </a:r>
            <a:r>
              <a:rPr lang="en-US" sz="2000" b="1" dirty="0">
                <a:highlight>
                  <a:srgbClr val="FFFF00"/>
                </a:highlight>
              </a:rPr>
              <a:t>atomic instruction</a:t>
            </a:r>
          </a:p>
          <a:p>
            <a:pPr marL="457200" indent="-457200">
              <a:tabLst>
                <a:tab pos="1074738" algn="l"/>
                <a:tab pos="2060575" algn="l"/>
              </a:tabLst>
            </a:pPr>
            <a:r>
              <a:rPr lang="en-US" sz="2000" b="1" dirty="0"/>
              <a:t>	bool </a:t>
            </a:r>
            <a:r>
              <a:rPr lang="en-US" sz="2000" b="1" dirty="0" err="1"/>
              <a:t>rv</a:t>
            </a:r>
            <a:r>
              <a:rPr lang="en-US" sz="2000" b="1" dirty="0"/>
              <a:t> = *target;		// </a:t>
            </a:r>
            <a:r>
              <a:rPr lang="en-US" sz="2000" b="1" dirty="0" err="1"/>
              <a:t>rv</a:t>
            </a:r>
            <a:r>
              <a:rPr lang="en-US" sz="2000" b="1" dirty="0"/>
              <a:t> </a:t>
            </a:r>
            <a:r>
              <a:rPr lang="th-TH" sz="2000" b="1" dirty="0"/>
              <a:t>น่าจะหมายถึง </a:t>
            </a:r>
            <a:r>
              <a:rPr lang="en-US" sz="2000" b="1" dirty="0"/>
              <a:t>return value</a:t>
            </a:r>
          </a:p>
          <a:p>
            <a:pPr marL="457200" indent="-457200">
              <a:tabLst>
                <a:tab pos="1074738" algn="l"/>
                <a:tab pos="2060575" algn="l"/>
              </a:tabLst>
            </a:pPr>
            <a:r>
              <a:rPr lang="en-US" sz="2000" b="1" dirty="0"/>
              <a:t>	*target = TRUE;</a:t>
            </a:r>
          </a:p>
          <a:p>
            <a:pPr marL="457200" indent="-457200">
              <a:tabLst>
                <a:tab pos="1074738" algn="l"/>
                <a:tab pos="2060575" algn="l"/>
              </a:tabLst>
            </a:pPr>
            <a:r>
              <a:rPr lang="en-US" sz="2000" b="1" dirty="0"/>
              <a:t>	return </a:t>
            </a:r>
            <a:r>
              <a:rPr lang="en-US" sz="2000" b="1" dirty="0" err="1"/>
              <a:t>rv</a:t>
            </a:r>
            <a:r>
              <a:rPr lang="en-US" sz="2000" b="1" dirty="0"/>
              <a:t>;</a:t>
            </a:r>
          </a:p>
          <a:p>
            <a:pPr marL="457200" indent="-457200">
              <a:tabLst>
                <a:tab pos="1074738" algn="l"/>
                <a:tab pos="2060575" algn="l"/>
              </a:tabLst>
            </a:pPr>
            <a:r>
              <a:rPr lang="en-US" sz="2000" b="1" dirty="0"/>
              <a:t>}</a:t>
            </a:r>
          </a:p>
        </p:txBody>
      </p:sp>
      <p:sp>
        <p:nvSpPr>
          <p:cNvPr id="6" name="TextBox 5"/>
          <p:cNvSpPr txBox="1"/>
          <p:nvPr/>
        </p:nvSpPr>
        <p:spPr>
          <a:xfrm>
            <a:off x="228600" y="3538478"/>
            <a:ext cx="4267200" cy="2862322"/>
          </a:xfrm>
          <a:prstGeom prst="rect">
            <a:avLst/>
          </a:prstGeom>
          <a:noFill/>
          <a:ln w="25400">
            <a:solidFill>
              <a:schemeClr val="tx1"/>
            </a:solidFill>
          </a:ln>
        </p:spPr>
        <p:txBody>
          <a:bodyPr wrap="square" rtlCol="0">
            <a:spAutoFit/>
          </a:bodyPr>
          <a:lstStyle/>
          <a:p>
            <a:r>
              <a:rPr lang="en-US" b="1" dirty="0">
                <a:solidFill>
                  <a:schemeClr val="bg1">
                    <a:lumMod val="75000"/>
                  </a:schemeClr>
                </a:solidFill>
              </a:rPr>
              <a:t>do {</a:t>
            </a:r>
          </a:p>
          <a:p>
            <a:pPr lvl="1"/>
            <a:r>
              <a:rPr lang="en-US" b="1" dirty="0"/>
              <a:t>while (</a:t>
            </a:r>
            <a:r>
              <a:rPr lang="en-US" b="1" dirty="0" err="1"/>
              <a:t>TestAndSet</a:t>
            </a:r>
            <a:r>
              <a:rPr lang="en-US" b="1" dirty="0"/>
              <a:t>(&amp;lock));</a:t>
            </a:r>
          </a:p>
          <a:p>
            <a:pPr lvl="1"/>
            <a:endParaRPr lang="en-US" b="1" dirty="0"/>
          </a:p>
          <a:p>
            <a:pPr lvl="1"/>
            <a:r>
              <a:rPr lang="en-US" b="1" dirty="0"/>
              <a:t>	// critical section</a:t>
            </a:r>
          </a:p>
          <a:p>
            <a:pPr lvl="1"/>
            <a:endParaRPr lang="en-US" b="1" dirty="0"/>
          </a:p>
          <a:p>
            <a:pPr lvl="1"/>
            <a:r>
              <a:rPr lang="en-US" b="1" dirty="0"/>
              <a:t>lock = FALSE;</a:t>
            </a:r>
          </a:p>
          <a:p>
            <a:pPr lvl="1"/>
            <a:endParaRPr lang="en-US" b="1" dirty="0"/>
          </a:p>
          <a:p>
            <a:pPr lvl="1"/>
            <a:r>
              <a:rPr lang="en-US" b="1" dirty="0"/>
              <a:t>	// remainder section</a:t>
            </a:r>
          </a:p>
          <a:p>
            <a:pPr lvl="1"/>
            <a:endParaRPr lang="en-US" b="1" dirty="0"/>
          </a:p>
          <a:p>
            <a:r>
              <a:rPr lang="en-US" b="1" dirty="0">
                <a:solidFill>
                  <a:schemeClr val="bg1">
                    <a:lumMod val="75000"/>
                  </a:schemeClr>
                </a:solidFill>
              </a:rPr>
              <a:t>} while (TRUE);</a:t>
            </a:r>
          </a:p>
        </p:txBody>
      </p:sp>
      <p:sp>
        <p:nvSpPr>
          <p:cNvPr id="16" name="TextBox 15"/>
          <p:cNvSpPr txBox="1"/>
          <p:nvPr/>
        </p:nvSpPr>
        <p:spPr>
          <a:xfrm>
            <a:off x="4648200" y="3538478"/>
            <a:ext cx="4267200" cy="2862322"/>
          </a:xfrm>
          <a:prstGeom prst="rect">
            <a:avLst/>
          </a:prstGeom>
          <a:noFill/>
          <a:ln w="25400">
            <a:solidFill>
              <a:schemeClr val="tx1"/>
            </a:solidFill>
          </a:ln>
        </p:spPr>
        <p:txBody>
          <a:bodyPr wrap="square" rtlCol="0">
            <a:spAutoFit/>
          </a:bodyPr>
          <a:lstStyle/>
          <a:p>
            <a:r>
              <a:rPr lang="en-US" b="1" dirty="0">
                <a:solidFill>
                  <a:schemeClr val="bg1">
                    <a:lumMod val="75000"/>
                  </a:schemeClr>
                </a:solidFill>
              </a:rPr>
              <a:t>do {</a:t>
            </a:r>
          </a:p>
          <a:p>
            <a:pPr lvl="1"/>
            <a:r>
              <a:rPr lang="en-US" b="1" dirty="0"/>
              <a:t>while (</a:t>
            </a:r>
            <a:r>
              <a:rPr lang="en-US" b="1" dirty="0" err="1"/>
              <a:t>TestAndSet</a:t>
            </a:r>
            <a:r>
              <a:rPr lang="en-US" b="1" dirty="0"/>
              <a:t>(&amp;lock));</a:t>
            </a:r>
          </a:p>
          <a:p>
            <a:pPr lvl="1"/>
            <a:endParaRPr lang="en-US" b="1" dirty="0"/>
          </a:p>
          <a:p>
            <a:pPr lvl="1"/>
            <a:r>
              <a:rPr lang="en-US" b="1" dirty="0"/>
              <a:t>	// critical section</a:t>
            </a:r>
          </a:p>
          <a:p>
            <a:pPr lvl="1"/>
            <a:endParaRPr lang="en-US" b="1" dirty="0"/>
          </a:p>
          <a:p>
            <a:pPr lvl="1"/>
            <a:r>
              <a:rPr lang="en-US" b="1" dirty="0"/>
              <a:t>lock = FALSE;</a:t>
            </a:r>
          </a:p>
          <a:p>
            <a:pPr lvl="1"/>
            <a:endParaRPr lang="en-US" b="1" dirty="0"/>
          </a:p>
          <a:p>
            <a:pPr lvl="1"/>
            <a:r>
              <a:rPr lang="en-US" b="1" dirty="0"/>
              <a:t>	// remainder section</a:t>
            </a:r>
          </a:p>
          <a:p>
            <a:pPr lvl="1"/>
            <a:endParaRPr lang="en-US" b="1" dirty="0"/>
          </a:p>
          <a:p>
            <a:r>
              <a:rPr lang="en-US" b="1" dirty="0">
                <a:solidFill>
                  <a:schemeClr val="bg1">
                    <a:lumMod val="75000"/>
                  </a:schemeClr>
                </a:solidFill>
              </a:rPr>
              <a:t>} while (TRUE);</a:t>
            </a:r>
          </a:p>
        </p:txBody>
      </p:sp>
      <p:cxnSp>
        <p:nvCxnSpPr>
          <p:cNvPr id="18" name="Straight Arrow Connector 17"/>
          <p:cNvCxnSpPr/>
          <p:nvPr/>
        </p:nvCxnSpPr>
        <p:spPr>
          <a:xfrm rot="10800000" flipV="1">
            <a:off x="3048000" y="2971800"/>
            <a:ext cx="3352800" cy="838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6629400" y="2971800"/>
            <a:ext cx="7620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638800" y="2602468"/>
            <a:ext cx="1828800" cy="369332"/>
          </a:xfrm>
          <a:prstGeom prst="rect">
            <a:avLst/>
          </a:prstGeom>
          <a:noFill/>
        </p:spPr>
        <p:txBody>
          <a:bodyPr wrap="square" rtlCol="0">
            <a:spAutoFit/>
          </a:bodyPr>
          <a:lstStyle/>
          <a:p>
            <a:pPr algn="ctr"/>
            <a:r>
              <a:rPr lang="en-US" b="1" dirty="0">
                <a:solidFill>
                  <a:srgbClr val="FF0000"/>
                </a:solidFill>
              </a:rPr>
              <a:t>Shared variable</a:t>
            </a:r>
            <a:endParaRPr lang="th-TH" b="1" dirty="0">
              <a:solidFill>
                <a:srgbClr val="FF0000"/>
              </a:solidFill>
            </a:endParaRPr>
          </a:p>
        </p:txBody>
      </p:sp>
      <p:sp>
        <p:nvSpPr>
          <p:cNvPr id="24" name="TextBox 23"/>
          <p:cNvSpPr txBox="1"/>
          <p:nvPr/>
        </p:nvSpPr>
        <p:spPr>
          <a:xfrm>
            <a:off x="1295400" y="3162342"/>
            <a:ext cx="2133600" cy="369332"/>
          </a:xfrm>
          <a:prstGeom prst="rect">
            <a:avLst/>
          </a:prstGeom>
          <a:noFill/>
        </p:spPr>
        <p:txBody>
          <a:bodyPr wrap="square" rtlCol="0">
            <a:spAutoFit/>
          </a:bodyPr>
          <a:lstStyle/>
          <a:p>
            <a:pPr algn="ctr"/>
            <a:r>
              <a:rPr lang="th-TH" b="1" dirty="0"/>
              <a:t>เริ่มต้น </a:t>
            </a:r>
            <a:r>
              <a:rPr lang="en-US" b="1" dirty="0"/>
              <a:t>lock = FALSE;</a:t>
            </a:r>
            <a:endParaRPr lang="th-TH" b="1" dirty="0"/>
          </a:p>
        </p:txBody>
      </p:sp>
      <p:sp>
        <p:nvSpPr>
          <p:cNvPr id="11" name="TextBox 10"/>
          <p:cNvSpPr txBox="1"/>
          <p:nvPr/>
        </p:nvSpPr>
        <p:spPr>
          <a:xfrm>
            <a:off x="838200" y="6400800"/>
            <a:ext cx="7543800" cy="369332"/>
          </a:xfrm>
          <a:prstGeom prst="rect">
            <a:avLst/>
          </a:prstGeom>
          <a:noFill/>
        </p:spPr>
        <p:txBody>
          <a:bodyPr wrap="square" rtlCol="0">
            <a:spAutoFit/>
          </a:bodyPr>
          <a:lstStyle/>
          <a:p>
            <a:pPr algn="ctr"/>
            <a:r>
              <a:rPr lang="en-US" dirty="0">
                <a:solidFill>
                  <a:srgbClr val="FF0000"/>
                </a:solidFill>
              </a:rPr>
              <a:t>Not satisfy bounded-waiting requirement!</a:t>
            </a:r>
            <a:endParaRPr lang="th-TH" dirty="0">
              <a:solidFill>
                <a:srgbClr val="FF0000"/>
              </a:solidFill>
            </a:endParaRPr>
          </a:p>
        </p:txBody>
      </p:sp>
      <p:sp>
        <p:nvSpPr>
          <p:cNvPr id="2" name="TextBox 1"/>
          <p:cNvSpPr txBox="1"/>
          <p:nvPr/>
        </p:nvSpPr>
        <p:spPr>
          <a:xfrm>
            <a:off x="3124200" y="1770727"/>
            <a:ext cx="1447800" cy="523220"/>
          </a:xfrm>
          <a:prstGeom prst="rect">
            <a:avLst/>
          </a:prstGeom>
          <a:noFill/>
        </p:spPr>
        <p:txBody>
          <a:bodyPr wrap="square" rtlCol="0">
            <a:spAutoFit/>
          </a:bodyPr>
          <a:lstStyle/>
          <a:p>
            <a:pPr algn="ctr"/>
            <a:r>
              <a:rPr lang="en-US" sz="1400" dirty="0">
                <a:solidFill>
                  <a:srgbClr val="FF0000"/>
                </a:solidFill>
              </a:rPr>
              <a:t>(object)</a:t>
            </a:r>
            <a:br>
              <a:rPr lang="th-TH" sz="1400" dirty="0">
                <a:solidFill>
                  <a:srgbClr val="FF0000"/>
                </a:solidFill>
              </a:rPr>
            </a:br>
            <a:r>
              <a:rPr lang="en-US" sz="1400" dirty="0">
                <a:solidFill>
                  <a:srgbClr val="FF0000"/>
                </a:solidFill>
              </a:rPr>
              <a:t>pass by reference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8153400" cy="707886"/>
          </a:xfrm>
          <a:prstGeom prst="rect">
            <a:avLst/>
          </a:prstGeom>
          <a:noFill/>
        </p:spPr>
        <p:txBody>
          <a:bodyPr wrap="square" rtlCol="0">
            <a:spAutoFit/>
          </a:bodyPr>
          <a:lstStyle/>
          <a:p>
            <a:pPr algn="ctr"/>
            <a:r>
              <a:rPr lang="en-US" sz="4000" b="1" dirty="0"/>
              <a:t>Bounded-waiting mutual exclusion</a:t>
            </a:r>
          </a:p>
        </p:txBody>
      </p:sp>
      <p:sp>
        <p:nvSpPr>
          <p:cNvPr id="5" name="TextBox 4"/>
          <p:cNvSpPr txBox="1"/>
          <p:nvPr/>
        </p:nvSpPr>
        <p:spPr>
          <a:xfrm>
            <a:off x="1524000" y="1143000"/>
            <a:ext cx="6324600" cy="5632311"/>
          </a:xfrm>
          <a:prstGeom prst="rect">
            <a:avLst/>
          </a:prstGeom>
          <a:noFill/>
        </p:spPr>
        <p:txBody>
          <a:bodyPr wrap="square" rtlCol="0">
            <a:spAutoFit/>
          </a:bodyPr>
          <a:lstStyle/>
          <a:p>
            <a:pPr marL="457200" indent="-457200">
              <a:tabLst>
                <a:tab pos="1074738" algn="l"/>
                <a:tab pos="2060575" algn="l"/>
              </a:tabLst>
            </a:pPr>
            <a:r>
              <a:rPr lang="en-US" b="1" dirty="0">
                <a:solidFill>
                  <a:schemeClr val="bg1">
                    <a:lumMod val="75000"/>
                  </a:schemeClr>
                </a:solidFill>
              </a:rPr>
              <a:t>do {</a:t>
            </a:r>
          </a:p>
          <a:p>
            <a:pPr marL="457200" indent="-457200">
              <a:tabLst>
                <a:tab pos="1074738" algn="l"/>
                <a:tab pos="2060575" algn="l"/>
              </a:tabLst>
            </a:pPr>
            <a:r>
              <a:rPr lang="en-US" sz="2000" b="1" dirty="0"/>
              <a:t>	waiting[</a:t>
            </a:r>
            <a:r>
              <a:rPr lang="en-US" sz="2000" b="1" dirty="0" err="1"/>
              <a:t>i</a:t>
            </a:r>
            <a:r>
              <a:rPr lang="en-US" sz="2000" b="1" dirty="0"/>
              <a:t>] = TRUE;</a:t>
            </a:r>
          </a:p>
          <a:p>
            <a:pPr marL="457200" indent="-457200">
              <a:tabLst>
                <a:tab pos="1074738" algn="l"/>
                <a:tab pos="2060575" algn="l"/>
              </a:tabLst>
            </a:pPr>
            <a:r>
              <a:rPr lang="en-US" sz="2000" b="1" dirty="0"/>
              <a:t>	key = TRUE;</a:t>
            </a:r>
          </a:p>
          <a:p>
            <a:pPr marL="457200" indent="-457200">
              <a:tabLst>
                <a:tab pos="1074738" algn="l"/>
                <a:tab pos="2060575" algn="l"/>
              </a:tabLst>
            </a:pPr>
            <a:r>
              <a:rPr lang="en-US" sz="2000" b="1" dirty="0"/>
              <a:t>	while (</a:t>
            </a:r>
            <a:r>
              <a:rPr lang="en-US" sz="2000" b="1" dirty="0">
                <a:solidFill>
                  <a:srgbClr val="00B0F0"/>
                </a:solidFill>
              </a:rPr>
              <a:t>waiting[</a:t>
            </a:r>
            <a:r>
              <a:rPr lang="en-US" sz="2000" b="1" dirty="0" err="1">
                <a:solidFill>
                  <a:srgbClr val="00B0F0"/>
                </a:solidFill>
              </a:rPr>
              <a:t>i</a:t>
            </a:r>
            <a:r>
              <a:rPr lang="en-US" sz="2000" b="1" dirty="0">
                <a:solidFill>
                  <a:srgbClr val="00B0F0"/>
                </a:solidFill>
              </a:rPr>
              <a:t>]</a:t>
            </a:r>
            <a:r>
              <a:rPr lang="en-US" sz="2000" b="1" dirty="0"/>
              <a:t> &amp;&amp; key) key = </a:t>
            </a:r>
            <a:r>
              <a:rPr lang="en-US" sz="2000" b="1" dirty="0" err="1">
                <a:highlight>
                  <a:srgbClr val="FFFF00"/>
                </a:highlight>
              </a:rPr>
              <a:t>TestAndSet</a:t>
            </a:r>
            <a:r>
              <a:rPr lang="en-US" sz="2000" b="1" dirty="0"/>
              <a:t>(&amp;lock);</a:t>
            </a:r>
          </a:p>
          <a:p>
            <a:pPr marL="457200" indent="-457200">
              <a:tabLst>
                <a:tab pos="1074738" algn="l"/>
                <a:tab pos="2060575" algn="l"/>
              </a:tabLst>
            </a:pPr>
            <a:r>
              <a:rPr lang="en-US" sz="2000" b="1" dirty="0"/>
              <a:t>	waiting[</a:t>
            </a:r>
            <a:r>
              <a:rPr lang="en-US" sz="2000" b="1" dirty="0" err="1"/>
              <a:t>i</a:t>
            </a:r>
            <a:r>
              <a:rPr lang="en-US" sz="2000" b="1" dirty="0"/>
              <a:t>] = FALSE;</a:t>
            </a:r>
          </a:p>
          <a:p>
            <a:pPr marL="457200" indent="-457200">
              <a:tabLst>
                <a:tab pos="1074738" algn="l"/>
                <a:tab pos="2060575" algn="l"/>
              </a:tabLst>
            </a:pPr>
            <a:r>
              <a:rPr lang="en-US" sz="2000" b="1" dirty="0"/>
              <a:t>	</a:t>
            </a:r>
          </a:p>
          <a:p>
            <a:pPr marL="457200" indent="-457200">
              <a:tabLst>
                <a:tab pos="1074738" algn="l"/>
                <a:tab pos="2060575" algn="l"/>
              </a:tabLst>
            </a:pPr>
            <a:r>
              <a:rPr lang="en-US" sz="2000" b="1" dirty="0"/>
              <a:t>		// critical section</a:t>
            </a:r>
          </a:p>
          <a:p>
            <a:pPr marL="457200" indent="-457200">
              <a:tabLst>
                <a:tab pos="1074738" algn="l"/>
                <a:tab pos="2060575" algn="l"/>
              </a:tabLst>
            </a:pPr>
            <a:endParaRPr lang="en-US" sz="2000" b="1" dirty="0"/>
          </a:p>
          <a:p>
            <a:pPr marL="457200" indent="-457200">
              <a:tabLst>
                <a:tab pos="1074738" algn="l"/>
                <a:tab pos="2060575" algn="l"/>
              </a:tabLst>
            </a:pPr>
            <a:r>
              <a:rPr lang="en-US" sz="2000" b="1" dirty="0"/>
              <a:t>	j = (</a:t>
            </a:r>
            <a:r>
              <a:rPr lang="en-US" sz="2000" b="1" dirty="0" err="1"/>
              <a:t>i</a:t>
            </a:r>
            <a:r>
              <a:rPr lang="en-US" sz="2000" b="1" dirty="0"/>
              <a:t> + 1) % n;</a:t>
            </a:r>
          </a:p>
          <a:p>
            <a:pPr marL="457200" indent="-457200">
              <a:tabLst>
                <a:tab pos="1074738" algn="l"/>
                <a:tab pos="2060575" algn="l"/>
              </a:tabLst>
            </a:pPr>
            <a:r>
              <a:rPr lang="en-US" sz="2000" b="1" dirty="0"/>
              <a:t>	while ((j != </a:t>
            </a:r>
            <a:r>
              <a:rPr lang="en-US" sz="2000" b="1" dirty="0" err="1"/>
              <a:t>i</a:t>
            </a:r>
            <a:r>
              <a:rPr lang="en-US" sz="2000" b="1" dirty="0"/>
              <a:t>) &amp;&amp; !waiting[j]) j = (j + 1) % n;</a:t>
            </a:r>
          </a:p>
          <a:p>
            <a:pPr marL="457200" indent="-457200">
              <a:tabLst>
                <a:tab pos="1074738" algn="l"/>
                <a:tab pos="2060575" algn="l"/>
              </a:tabLst>
            </a:pPr>
            <a:endParaRPr lang="en-US" sz="2000" b="1" dirty="0"/>
          </a:p>
          <a:p>
            <a:pPr marL="457200" indent="-457200">
              <a:tabLst>
                <a:tab pos="1074738" algn="l"/>
                <a:tab pos="2060575" algn="l"/>
              </a:tabLst>
            </a:pPr>
            <a:r>
              <a:rPr lang="en-US" sz="2000" b="1" dirty="0"/>
              <a:t>	if (j == </a:t>
            </a:r>
            <a:r>
              <a:rPr lang="en-US" sz="2000" b="1" dirty="0" err="1"/>
              <a:t>i</a:t>
            </a:r>
            <a:r>
              <a:rPr lang="en-US" sz="2000" b="1" dirty="0"/>
              <a:t>)</a:t>
            </a:r>
          </a:p>
          <a:p>
            <a:pPr marL="457200" indent="-457200">
              <a:tabLst>
                <a:tab pos="1074738" algn="l"/>
                <a:tab pos="2060575" algn="l"/>
              </a:tabLst>
            </a:pPr>
            <a:r>
              <a:rPr lang="en-US" sz="2000" b="1" dirty="0"/>
              <a:t>		lock = FALSE;</a:t>
            </a:r>
          </a:p>
          <a:p>
            <a:pPr marL="457200" indent="-457200">
              <a:tabLst>
                <a:tab pos="1074738" algn="l"/>
                <a:tab pos="2060575" algn="l"/>
              </a:tabLst>
            </a:pPr>
            <a:r>
              <a:rPr lang="en-US" sz="2000" b="1" dirty="0"/>
              <a:t>	else</a:t>
            </a:r>
          </a:p>
          <a:p>
            <a:pPr marL="457200" indent="-457200">
              <a:tabLst>
                <a:tab pos="1074738" algn="l"/>
                <a:tab pos="2060575" algn="l"/>
              </a:tabLst>
            </a:pPr>
            <a:r>
              <a:rPr lang="en-US" sz="2000" b="1" dirty="0"/>
              <a:t>		</a:t>
            </a:r>
            <a:r>
              <a:rPr lang="en-US" sz="2000" b="1" dirty="0">
                <a:solidFill>
                  <a:srgbClr val="00B0F0"/>
                </a:solidFill>
              </a:rPr>
              <a:t>waiting[j]</a:t>
            </a:r>
            <a:r>
              <a:rPr lang="en-US" sz="2000" b="1" dirty="0"/>
              <a:t> = FALSE;</a:t>
            </a:r>
          </a:p>
          <a:p>
            <a:pPr marL="457200" indent="-457200">
              <a:tabLst>
                <a:tab pos="1074738" algn="l"/>
                <a:tab pos="2060575" algn="l"/>
              </a:tabLst>
            </a:pPr>
            <a:r>
              <a:rPr lang="en-US" sz="2000" b="1" dirty="0"/>
              <a:t>	</a:t>
            </a:r>
          </a:p>
          <a:p>
            <a:pPr marL="457200" indent="-457200">
              <a:tabLst>
                <a:tab pos="1074738" algn="l"/>
                <a:tab pos="2060575" algn="l"/>
              </a:tabLst>
            </a:pPr>
            <a:r>
              <a:rPr lang="en-US" sz="2000" b="1" dirty="0"/>
              <a:t>		// remainder section</a:t>
            </a:r>
          </a:p>
          <a:p>
            <a:pPr marL="457200" indent="-457200">
              <a:tabLst>
                <a:tab pos="1074738" algn="l"/>
                <a:tab pos="2060575" algn="l"/>
              </a:tabLst>
            </a:pPr>
            <a:r>
              <a:rPr lang="en-US" b="1" dirty="0">
                <a:solidFill>
                  <a:schemeClr val="bg1">
                    <a:lumMod val="75000"/>
                  </a:schemeClr>
                </a:solidFill>
              </a:rPr>
              <a:t>} while (TRUE);</a:t>
            </a:r>
          </a:p>
        </p:txBody>
      </p:sp>
      <p:sp>
        <p:nvSpPr>
          <p:cNvPr id="6" name="TextBox 5"/>
          <p:cNvSpPr txBox="1"/>
          <p:nvPr/>
        </p:nvSpPr>
        <p:spPr>
          <a:xfrm>
            <a:off x="1524000" y="696063"/>
            <a:ext cx="3276600" cy="584775"/>
          </a:xfrm>
          <a:prstGeom prst="rect">
            <a:avLst/>
          </a:prstGeom>
          <a:noFill/>
        </p:spPr>
        <p:txBody>
          <a:bodyPr wrap="square" rtlCol="0">
            <a:spAutoFit/>
          </a:bodyPr>
          <a:lstStyle/>
          <a:p>
            <a:r>
              <a:rPr lang="th-TH" sz="1600" dirty="0">
                <a:solidFill>
                  <a:srgbClr val="FF0000"/>
                </a:solidFill>
              </a:rPr>
              <a:t>ต้องจัดคิวให้ </a:t>
            </a:r>
            <a:r>
              <a:rPr lang="en-US" sz="1600" dirty="0">
                <a:solidFill>
                  <a:srgbClr val="FF0000"/>
                </a:solidFill>
              </a:rPr>
              <a:t>process </a:t>
            </a:r>
            <a:r>
              <a:rPr lang="th-TH" sz="1600" dirty="0">
                <a:solidFill>
                  <a:srgbClr val="FF0000"/>
                </a:solidFill>
              </a:rPr>
              <a:t>ที่รออยู่</a:t>
            </a:r>
            <a:br>
              <a:rPr lang="th-TH" sz="1600" dirty="0">
                <a:solidFill>
                  <a:srgbClr val="FF0000"/>
                </a:solidFill>
              </a:rPr>
            </a:br>
            <a:r>
              <a:rPr lang="th-TH" sz="1600" dirty="0"/>
              <a:t>เริ่มต้น </a:t>
            </a:r>
            <a:r>
              <a:rPr lang="en-US" sz="1600" dirty="0"/>
              <a:t>waiting[</a:t>
            </a:r>
            <a:r>
              <a:rPr lang="en-US" sz="1600" dirty="0" err="1"/>
              <a:t>i</a:t>
            </a:r>
            <a:r>
              <a:rPr lang="en-US" sz="1600" dirty="0"/>
              <a:t>] = false </a:t>
            </a:r>
            <a:r>
              <a:rPr lang="th-TH" sz="1600" dirty="0"/>
              <a:t>และ </a:t>
            </a:r>
            <a:r>
              <a:rPr lang="en-US" sz="1600" dirty="0"/>
              <a:t>lock = false</a:t>
            </a:r>
            <a:endParaRPr lang="th-TH" sz="1600" dirty="0"/>
          </a:p>
        </p:txBody>
      </p:sp>
      <p:sp>
        <p:nvSpPr>
          <p:cNvPr id="7" name="TextBox 6"/>
          <p:cNvSpPr txBox="1"/>
          <p:nvPr/>
        </p:nvSpPr>
        <p:spPr>
          <a:xfrm>
            <a:off x="4000500" y="1481554"/>
            <a:ext cx="1790700" cy="369332"/>
          </a:xfrm>
          <a:prstGeom prst="rect">
            <a:avLst/>
          </a:prstGeom>
          <a:noFill/>
        </p:spPr>
        <p:txBody>
          <a:bodyPr wrap="square" rtlCol="0">
            <a:spAutoFit/>
          </a:bodyPr>
          <a:lstStyle/>
          <a:p>
            <a:r>
              <a:rPr lang="en-US" dirty="0">
                <a:solidFill>
                  <a:srgbClr val="FF0000"/>
                </a:solidFill>
              </a:rPr>
              <a:t>process </a:t>
            </a:r>
            <a:r>
              <a:rPr lang="en-US" dirty="0" err="1">
                <a:solidFill>
                  <a:srgbClr val="FF0000"/>
                </a:solidFill>
              </a:rPr>
              <a:t>i</a:t>
            </a:r>
            <a:r>
              <a:rPr lang="en-US" dirty="0">
                <a:solidFill>
                  <a:srgbClr val="FF0000"/>
                </a:solidFill>
              </a:rPr>
              <a:t> </a:t>
            </a:r>
            <a:r>
              <a:rPr lang="th-TH" dirty="0">
                <a:solidFill>
                  <a:srgbClr val="FF0000"/>
                </a:solidFill>
              </a:rPr>
              <a:t>รอใช้ </a:t>
            </a:r>
            <a:r>
              <a:rPr lang="en-US" dirty="0">
                <a:solidFill>
                  <a:srgbClr val="FF0000"/>
                </a:solidFill>
              </a:rPr>
              <a:t>CS</a:t>
            </a:r>
            <a:endParaRPr lang="th-TH" dirty="0">
              <a:solidFill>
                <a:srgbClr val="FF0000"/>
              </a:solidFill>
            </a:endParaRPr>
          </a:p>
        </p:txBody>
      </p:sp>
      <p:sp>
        <p:nvSpPr>
          <p:cNvPr id="9" name="TextBox 8"/>
          <p:cNvSpPr txBox="1"/>
          <p:nvPr/>
        </p:nvSpPr>
        <p:spPr>
          <a:xfrm>
            <a:off x="4038600" y="2394197"/>
            <a:ext cx="1981200" cy="369332"/>
          </a:xfrm>
          <a:prstGeom prst="rect">
            <a:avLst/>
          </a:prstGeom>
          <a:noFill/>
        </p:spPr>
        <p:txBody>
          <a:bodyPr wrap="square" rtlCol="0">
            <a:spAutoFit/>
          </a:bodyPr>
          <a:lstStyle/>
          <a:p>
            <a:r>
              <a:rPr lang="th-TH" dirty="0">
                <a:solidFill>
                  <a:srgbClr val="FF0000"/>
                </a:solidFill>
              </a:rPr>
              <a:t>ได้เข้าใช้ </a:t>
            </a:r>
            <a:r>
              <a:rPr lang="en-US" dirty="0">
                <a:solidFill>
                  <a:srgbClr val="FF0000"/>
                </a:solidFill>
              </a:rPr>
              <a:t>CS </a:t>
            </a:r>
            <a:r>
              <a:rPr lang="th-TH" dirty="0">
                <a:solidFill>
                  <a:srgbClr val="FF0000"/>
                </a:solidFill>
              </a:rPr>
              <a:t>แล้ว</a:t>
            </a:r>
          </a:p>
        </p:txBody>
      </p:sp>
      <p:sp>
        <p:nvSpPr>
          <p:cNvPr id="10" name="TextBox 9"/>
          <p:cNvSpPr txBox="1"/>
          <p:nvPr/>
        </p:nvSpPr>
        <p:spPr>
          <a:xfrm>
            <a:off x="3048000" y="4495800"/>
            <a:ext cx="2209800" cy="369332"/>
          </a:xfrm>
          <a:prstGeom prst="rect">
            <a:avLst/>
          </a:prstGeom>
          <a:noFill/>
        </p:spPr>
        <p:txBody>
          <a:bodyPr wrap="square" rtlCol="0">
            <a:spAutoFit/>
          </a:bodyPr>
          <a:lstStyle/>
          <a:p>
            <a:r>
              <a:rPr lang="th-TH" dirty="0" err="1">
                <a:solidFill>
                  <a:srgbClr val="FF0000"/>
                </a:solidFill>
              </a:rPr>
              <a:t>ใม่</a:t>
            </a:r>
            <a:r>
              <a:rPr lang="th-TH" dirty="0">
                <a:solidFill>
                  <a:srgbClr val="FF0000"/>
                </a:solidFill>
              </a:rPr>
              <a:t>มี </a:t>
            </a:r>
            <a:r>
              <a:rPr lang="en-US" dirty="0">
                <a:solidFill>
                  <a:srgbClr val="FF0000"/>
                </a:solidFill>
              </a:rPr>
              <a:t>process </a:t>
            </a:r>
            <a:r>
              <a:rPr lang="th-TH" dirty="0">
                <a:solidFill>
                  <a:srgbClr val="FF0000"/>
                </a:solidFill>
              </a:rPr>
              <a:t>อื่นที่รอใช้ </a:t>
            </a:r>
            <a:r>
              <a:rPr lang="en-US" dirty="0">
                <a:solidFill>
                  <a:srgbClr val="FF0000"/>
                </a:solidFill>
              </a:rPr>
              <a:t>CS</a:t>
            </a:r>
            <a:endParaRPr lang="th-TH" dirty="0">
              <a:solidFill>
                <a:srgbClr val="FF0000"/>
              </a:solidFill>
            </a:endParaRPr>
          </a:p>
        </p:txBody>
      </p:sp>
      <p:sp>
        <p:nvSpPr>
          <p:cNvPr id="11" name="TextBox 10"/>
          <p:cNvSpPr txBox="1"/>
          <p:nvPr/>
        </p:nvSpPr>
        <p:spPr>
          <a:xfrm>
            <a:off x="3505200" y="3505200"/>
            <a:ext cx="5181600" cy="369332"/>
          </a:xfrm>
          <a:prstGeom prst="rect">
            <a:avLst/>
          </a:prstGeom>
          <a:noFill/>
        </p:spPr>
        <p:txBody>
          <a:bodyPr wrap="square" rtlCol="0">
            <a:spAutoFit/>
          </a:bodyPr>
          <a:lstStyle/>
          <a:p>
            <a:r>
              <a:rPr lang="th-TH" dirty="0">
                <a:solidFill>
                  <a:srgbClr val="FF0000"/>
                </a:solidFill>
              </a:rPr>
              <a:t>ค้นหา </a:t>
            </a:r>
            <a:r>
              <a:rPr lang="en-US" dirty="0">
                <a:solidFill>
                  <a:srgbClr val="FF0000"/>
                </a:solidFill>
              </a:rPr>
              <a:t>process </a:t>
            </a:r>
            <a:r>
              <a:rPr lang="th-TH" dirty="0">
                <a:solidFill>
                  <a:srgbClr val="FF0000"/>
                </a:solidFill>
              </a:rPr>
              <a:t>ที่รอใช้ </a:t>
            </a:r>
            <a:r>
              <a:rPr lang="en-US" dirty="0">
                <a:solidFill>
                  <a:srgbClr val="FF0000"/>
                </a:solidFill>
              </a:rPr>
              <a:t>CS (</a:t>
            </a:r>
            <a:r>
              <a:rPr lang="th-TH" dirty="0">
                <a:solidFill>
                  <a:srgbClr val="FF0000"/>
                </a:solidFill>
              </a:rPr>
              <a:t>หาไปทางขวา</a:t>
            </a:r>
            <a:r>
              <a:rPr lang="en-US" dirty="0">
                <a:solidFill>
                  <a:srgbClr val="FF0000"/>
                </a:solidFill>
              </a:rPr>
              <a:t>)</a:t>
            </a:r>
            <a:endParaRPr lang="th-TH" dirty="0">
              <a:solidFill>
                <a:srgbClr val="FF0000"/>
              </a:solidFill>
            </a:endParaRPr>
          </a:p>
        </p:txBody>
      </p:sp>
      <p:sp>
        <p:nvSpPr>
          <p:cNvPr id="12" name="TextBox 11"/>
          <p:cNvSpPr txBox="1"/>
          <p:nvPr/>
        </p:nvSpPr>
        <p:spPr>
          <a:xfrm>
            <a:off x="4038600" y="4888468"/>
            <a:ext cx="2209800" cy="369332"/>
          </a:xfrm>
          <a:prstGeom prst="rect">
            <a:avLst/>
          </a:prstGeom>
          <a:noFill/>
        </p:spPr>
        <p:txBody>
          <a:bodyPr wrap="square" rtlCol="0">
            <a:spAutoFit/>
          </a:bodyPr>
          <a:lstStyle/>
          <a:p>
            <a:r>
              <a:rPr lang="en-US" dirty="0">
                <a:solidFill>
                  <a:srgbClr val="FF0000"/>
                </a:solidFill>
              </a:rPr>
              <a:t>unlock </a:t>
            </a:r>
            <a:r>
              <a:rPr lang="th-TH" dirty="0">
                <a:solidFill>
                  <a:srgbClr val="FF0000"/>
                </a:solidFill>
              </a:rPr>
              <a:t>ปล่อย </a:t>
            </a:r>
            <a:r>
              <a:rPr lang="en-US" dirty="0">
                <a:solidFill>
                  <a:srgbClr val="FF0000"/>
                </a:solidFill>
              </a:rPr>
              <a:t>CS</a:t>
            </a:r>
            <a:endParaRPr lang="th-TH" dirty="0">
              <a:solidFill>
                <a:srgbClr val="FF0000"/>
              </a:solidFill>
            </a:endParaRPr>
          </a:p>
        </p:txBody>
      </p:sp>
      <p:sp>
        <p:nvSpPr>
          <p:cNvPr id="13" name="TextBox 12"/>
          <p:cNvSpPr txBox="1"/>
          <p:nvPr/>
        </p:nvSpPr>
        <p:spPr>
          <a:xfrm>
            <a:off x="4610100" y="5458461"/>
            <a:ext cx="3505200" cy="369332"/>
          </a:xfrm>
          <a:prstGeom prst="rect">
            <a:avLst/>
          </a:prstGeom>
          <a:noFill/>
        </p:spPr>
        <p:txBody>
          <a:bodyPr wrap="square" rtlCol="0">
            <a:spAutoFit/>
          </a:bodyPr>
          <a:lstStyle/>
          <a:p>
            <a:r>
              <a:rPr lang="th-TH" dirty="0">
                <a:solidFill>
                  <a:srgbClr val="FF0000"/>
                </a:solidFill>
              </a:rPr>
              <a:t>ส่งมอบ </a:t>
            </a:r>
            <a:r>
              <a:rPr lang="en-US" dirty="0">
                <a:solidFill>
                  <a:srgbClr val="FF0000"/>
                </a:solidFill>
              </a:rPr>
              <a:t>CS </a:t>
            </a:r>
            <a:r>
              <a:rPr lang="th-TH" dirty="0">
                <a:solidFill>
                  <a:srgbClr val="FF0000"/>
                </a:solidFill>
              </a:rPr>
              <a:t>ให้ </a:t>
            </a:r>
            <a:r>
              <a:rPr lang="en-US" dirty="0">
                <a:solidFill>
                  <a:srgbClr val="FF0000"/>
                </a:solidFill>
              </a:rPr>
              <a:t>process </a:t>
            </a:r>
            <a:r>
              <a:rPr lang="th-TH" dirty="0">
                <a:solidFill>
                  <a:srgbClr val="FF0000"/>
                </a:solidFill>
              </a:rPr>
              <a:t>ตัวแรกที่อยู่ถัดไปทางขวา</a:t>
            </a:r>
          </a:p>
        </p:txBody>
      </p:sp>
      <p:sp>
        <p:nvSpPr>
          <p:cNvPr id="14" name="TextBox 13"/>
          <p:cNvSpPr txBox="1"/>
          <p:nvPr/>
        </p:nvSpPr>
        <p:spPr>
          <a:xfrm>
            <a:off x="2514600" y="5193268"/>
            <a:ext cx="2209800" cy="369332"/>
          </a:xfrm>
          <a:prstGeom prst="rect">
            <a:avLst/>
          </a:prstGeom>
          <a:noFill/>
        </p:spPr>
        <p:txBody>
          <a:bodyPr wrap="square" rtlCol="0">
            <a:spAutoFit/>
          </a:bodyPr>
          <a:lstStyle/>
          <a:p>
            <a:r>
              <a:rPr lang="th-TH" dirty="0">
                <a:solidFill>
                  <a:srgbClr val="FF0000"/>
                </a:solidFill>
              </a:rPr>
              <a:t>มี </a:t>
            </a:r>
            <a:r>
              <a:rPr lang="en-US" dirty="0">
                <a:solidFill>
                  <a:srgbClr val="FF0000"/>
                </a:solidFill>
              </a:rPr>
              <a:t>process j </a:t>
            </a:r>
            <a:r>
              <a:rPr lang="th-TH" dirty="0">
                <a:solidFill>
                  <a:srgbClr val="FF0000"/>
                </a:solidFill>
              </a:rPr>
              <a:t>รอใช้ </a:t>
            </a:r>
            <a:r>
              <a:rPr lang="en-US" dirty="0">
                <a:solidFill>
                  <a:srgbClr val="FF0000"/>
                </a:solidFill>
              </a:rPr>
              <a:t>CS</a:t>
            </a:r>
            <a:endParaRPr lang="th-TH" dirty="0">
              <a:solidFill>
                <a:srgbClr val="FF0000"/>
              </a:solidFill>
            </a:endParaRPr>
          </a:p>
        </p:txBody>
      </p:sp>
      <p:sp>
        <p:nvSpPr>
          <p:cNvPr id="15" name="TextBox 14"/>
          <p:cNvSpPr txBox="1"/>
          <p:nvPr/>
        </p:nvSpPr>
        <p:spPr>
          <a:xfrm>
            <a:off x="0" y="0"/>
            <a:ext cx="2133600" cy="369332"/>
          </a:xfrm>
          <a:prstGeom prst="rect">
            <a:avLst/>
          </a:prstGeom>
          <a:noFill/>
        </p:spPr>
        <p:txBody>
          <a:bodyPr wrap="square" rtlCol="0">
            <a:spAutoFit/>
          </a:bodyPr>
          <a:lstStyle/>
          <a:p>
            <a:r>
              <a:rPr lang="th-TH" dirty="0">
                <a:solidFill>
                  <a:srgbClr val="FF0000"/>
                </a:solidFill>
              </a:rPr>
              <a:t>อยู่ใน </a:t>
            </a:r>
            <a:r>
              <a:rPr lang="en-US" dirty="0">
                <a:solidFill>
                  <a:srgbClr val="FF0000"/>
                </a:solidFill>
              </a:rPr>
              <a:t>textbook </a:t>
            </a:r>
            <a:r>
              <a:rPr lang="th-TH" dirty="0">
                <a:solidFill>
                  <a:srgbClr val="FF0000"/>
                </a:solidFill>
              </a:rPr>
              <a:t>เล่มเก่า</a:t>
            </a:r>
            <a:endParaRPr lang="en-US" dirty="0">
              <a:solidFill>
                <a:srgbClr val="FF0000"/>
              </a:solidFill>
            </a:endParaRPr>
          </a:p>
        </p:txBody>
      </p:sp>
      <p:sp>
        <p:nvSpPr>
          <p:cNvPr id="16" name="TextBox 15"/>
          <p:cNvSpPr txBox="1"/>
          <p:nvPr/>
        </p:nvSpPr>
        <p:spPr>
          <a:xfrm>
            <a:off x="3324958" y="1786354"/>
            <a:ext cx="1790700" cy="369332"/>
          </a:xfrm>
          <a:prstGeom prst="rect">
            <a:avLst/>
          </a:prstGeom>
          <a:noFill/>
        </p:spPr>
        <p:txBody>
          <a:bodyPr wrap="square" rtlCol="0">
            <a:spAutoFit/>
          </a:bodyPr>
          <a:lstStyle/>
          <a:p>
            <a:r>
              <a:rPr lang="th-TH" dirty="0">
                <a:solidFill>
                  <a:srgbClr val="FF0000"/>
                </a:solidFill>
              </a:rPr>
              <a:t>มี </a:t>
            </a:r>
            <a:r>
              <a:rPr lang="en-US" dirty="0">
                <a:solidFill>
                  <a:srgbClr val="FF0000"/>
                </a:solidFill>
              </a:rPr>
              <a:t>process </a:t>
            </a:r>
            <a:r>
              <a:rPr lang="th-TH" dirty="0">
                <a:solidFill>
                  <a:srgbClr val="FF0000"/>
                </a:solidFill>
              </a:rPr>
              <a:t>ใช้ </a:t>
            </a:r>
            <a:r>
              <a:rPr lang="en-US" dirty="0">
                <a:solidFill>
                  <a:srgbClr val="FF0000"/>
                </a:solidFill>
              </a:rPr>
              <a:t>CS </a:t>
            </a:r>
            <a:r>
              <a:rPr lang="th-TH" dirty="0">
                <a:solidFill>
                  <a:srgbClr val="FF0000"/>
                </a:solidFill>
              </a:rPr>
              <a:t>อยู่</a:t>
            </a:r>
          </a:p>
        </p:txBody>
      </p:sp>
      <p:cxnSp>
        <p:nvCxnSpPr>
          <p:cNvPr id="19" name="Straight Connector 18">
            <a:extLst>
              <a:ext uri="{FF2B5EF4-FFF2-40B4-BE49-F238E27FC236}">
                <a16:creationId xmlns:a16="http://schemas.microsoft.com/office/drawing/2014/main" id="{DF40C35C-8BD4-99B7-675D-B92650B0DAC0}"/>
              </a:ext>
            </a:extLst>
          </p:cNvPr>
          <p:cNvCxnSpPr/>
          <p:nvPr/>
        </p:nvCxnSpPr>
        <p:spPr>
          <a:xfrm flipH="1">
            <a:off x="1143000" y="5638800"/>
            <a:ext cx="1447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73D66B8-559C-51AA-D80D-7B486B9D9D59}"/>
              </a:ext>
            </a:extLst>
          </p:cNvPr>
          <p:cNvCxnSpPr>
            <a:cxnSpLocks/>
          </p:cNvCxnSpPr>
          <p:nvPr/>
        </p:nvCxnSpPr>
        <p:spPr>
          <a:xfrm flipV="1">
            <a:off x="1143000" y="2286000"/>
            <a:ext cx="0" cy="33528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6F45FC2-5DE3-AA1F-FC75-17D1F473DE2E}"/>
              </a:ext>
            </a:extLst>
          </p:cNvPr>
          <p:cNvCxnSpPr>
            <a:cxnSpLocks/>
          </p:cNvCxnSpPr>
          <p:nvPr/>
        </p:nvCxnSpPr>
        <p:spPr>
          <a:xfrm>
            <a:off x="1143000" y="2286000"/>
            <a:ext cx="838200" cy="0"/>
          </a:xfrm>
          <a:prstGeom prst="line">
            <a:avLst/>
          </a:prstGeom>
          <a:ln w="190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Sync. HW: Swap</a:t>
            </a:r>
          </a:p>
        </p:txBody>
      </p:sp>
      <p:sp>
        <p:nvSpPr>
          <p:cNvPr id="5" name="TextBox 4"/>
          <p:cNvSpPr txBox="1"/>
          <p:nvPr/>
        </p:nvSpPr>
        <p:spPr>
          <a:xfrm>
            <a:off x="838200" y="1219200"/>
            <a:ext cx="7772400" cy="1631216"/>
          </a:xfrm>
          <a:prstGeom prst="rect">
            <a:avLst/>
          </a:prstGeom>
          <a:noFill/>
        </p:spPr>
        <p:txBody>
          <a:bodyPr wrap="square" rtlCol="0">
            <a:spAutoFit/>
          </a:bodyPr>
          <a:lstStyle/>
          <a:p>
            <a:pPr marL="457200" indent="-457200">
              <a:tabLst>
                <a:tab pos="1074738" algn="l"/>
                <a:tab pos="2060575" algn="l"/>
              </a:tabLst>
            </a:pPr>
            <a:r>
              <a:rPr lang="en-US" sz="2000" b="1" dirty="0"/>
              <a:t>void </a:t>
            </a:r>
            <a:r>
              <a:rPr lang="en-US" sz="2000" b="1" dirty="0">
                <a:solidFill>
                  <a:srgbClr val="FF0000"/>
                </a:solidFill>
              </a:rPr>
              <a:t>Swap</a:t>
            </a:r>
            <a:r>
              <a:rPr lang="en-US" sz="2000" b="1" dirty="0"/>
              <a:t>(bool *a, bool *b) {	// </a:t>
            </a:r>
            <a:r>
              <a:rPr lang="en-US" sz="2000" b="1" dirty="0">
                <a:highlight>
                  <a:srgbClr val="FFFF00"/>
                </a:highlight>
              </a:rPr>
              <a:t>atomic instruction</a:t>
            </a:r>
          </a:p>
          <a:p>
            <a:pPr marL="457200" indent="-457200">
              <a:tabLst>
                <a:tab pos="1074738" algn="l"/>
                <a:tab pos="2060575" algn="l"/>
              </a:tabLst>
            </a:pPr>
            <a:r>
              <a:rPr lang="en-US" sz="2000" b="1" dirty="0"/>
              <a:t>	bool </a:t>
            </a:r>
            <a:r>
              <a:rPr lang="en-US" sz="2000" b="1" dirty="0" err="1"/>
              <a:t>tmp</a:t>
            </a:r>
            <a:r>
              <a:rPr lang="en-US" sz="2000" b="1" dirty="0"/>
              <a:t> = *a;</a:t>
            </a:r>
          </a:p>
          <a:p>
            <a:pPr marL="457200" indent="-457200">
              <a:tabLst>
                <a:tab pos="1074738" algn="l"/>
                <a:tab pos="2060575" algn="l"/>
              </a:tabLst>
            </a:pPr>
            <a:r>
              <a:rPr lang="en-US" sz="2000" b="1" dirty="0"/>
              <a:t>	*a = *b;</a:t>
            </a:r>
          </a:p>
          <a:p>
            <a:pPr marL="457200" indent="-457200">
              <a:tabLst>
                <a:tab pos="1074738" algn="l"/>
                <a:tab pos="2060575" algn="l"/>
              </a:tabLst>
            </a:pPr>
            <a:r>
              <a:rPr lang="en-US" sz="2000" b="1" dirty="0"/>
              <a:t>	*b = </a:t>
            </a:r>
            <a:r>
              <a:rPr lang="en-US" sz="2000" b="1" dirty="0" err="1"/>
              <a:t>tmp</a:t>
            </a:r>
            <a:r>
              <a:rPr lang="en-US" sz="2000" b="1" dirty="0"/>
              <a:t>;</a:t>
            </a:r>
          </a:p>
          <a:p>
            <a:pPr marL="457200" indent="-457200">
              <a:tabLst>
                <a:tab pos="1074738" algn="l"/>
                <a:tab pos="2060575" algn="l"/>
              </a:tabLst>
            </a:pPr>
            <a:r>
              <a:rPr lang="en-US" sz="2000" b="1" dirty="0"/>
              <a:t>} </a:t>
            </a:r>
          </a:p>
        </p:txBody>
      </p:sp>
      <p:sp>
        <p:nvSpPr>
          <p:cNvPr id="6" name="TextBox 5"/>
          <p:cNvSpPr txBox="1"/>
          <p:nvPr/>
        </p:nvSpPr>
        <p:spPr>
          <a:xfrm>
            <a:off x="228600" y="3048000"/>
            <a:ext cx="4267200" cy="3139321"/>
          </a:xfrm>
          <a:prstGeom prst="rect">
            <a:avLst/>
          </a:prstGeom>
          <a:noFill/>
          <a:ln w="25400">
            <a:solidFill>
              <a:schemeClr val="tx1"/>
            </a:solidFill>
          </a:ln>
        </p:spPr>
        <p:txBody>
          <a:bodyPr wrap="square" rtlCol="0">
            <a:spAutoFit/>
          </a:bodyPr>
          <a:lstStyle/>
          <a:p>
            <a:pPr>
              <a:tabLst>
                <a:tab pos="234950" algn="l"/>
                <a:tab pos="457200" algn="l"/>
                <a:tab pos="692150" algn="l"/>
                <a:tab pos="914400" algn="l"/>
              </a:tabLst>
            </a:pPr>
            <a:r>
              <a:rPr lang="en-US" b="1" dirty="0">
                <a:solidFill>
                  <a:schemeClr val="bg1">
                    <a:lumMod val="75000"/>
                  </a:schemeClr>
                </a:solidFill>
              </a:rPr>
              <a:t>do {</a:t>
            </a:r>
          </a:p>
          <a:p>
            <a:pPr marL="0" lvl="1">
              <a:tabLst>
                <a:tab pos="234950" algn="l"/>
                <a:tab pos="457200" algn="l"/>
                <a:tab pos="692150" algn="l"/>
                <a:tab pos="914400" algn="l"/>
              </a:tabLst>
            </a:pPr>
            <a:r>
              <a:rPr lang="th-TH" b="1" dirty="0"/>
              <a:t>	</a:t>
            </a:r>
            <a:r>
              <a:rPr lang="en-US" b="1" dirty="0"/>
              <a:t>key = TRUE;</a:t>
            </a:r>
            <a:br>
              <a:rPr lang="th-TH" b="1" dirty="0"/>
            </a:br>
            <a:r>
              <a:rPr lang="th-TH" b="1" dirty="0"/>
              <a:t>	</a:t>
            </a:r>
            <a:r>
              <a:rPr lang="en-US" b="1" dirty="0"/>
              <a:t>while (key == TRUE)</a:t>
            </a:r>
            <a:r>
              <a:rPr lang="th-TH" b="1" dirty="0"/>
              <a:t> </a:t>
            </a:r>
            <a:r>
              <a:rPr lang="en-US" b="1" dirty="0"/>
              <a:t>Swap(&amp;lock,</a:t>
            </a:r>
            <a:r>
              <a:rPr lang="th-TH" b="1" dirty="0"/>
              <a:t> </a:t>
            </a:r>
            <a:r>
              <a:rPr lang="en-US" b="1" dirty="0"/>
              <a:t>&amp;key);</a:t>
            </a:r>
            <a:br>
              <a:rPr lang="th-TH" b="1" dirty="0"/>
            </a:br>
            <a:endParaRPr lang="en-US" b="1" dirty="0"/>
          </a:p>
          <a:p>
            <a:pPr marL="0" lvl="1">
              <a:tabLst>
                <a:tab pos="234950" algn="l"/>
                <a:tab pos="457200" algn="l"/>
                <a:tab pos="692150" algn="l"/>
                <a:tab pos="914400" algn="l"/>
              </a:tabLst>
            </a:pPr>
            <a:r>
              <a:rPr lang="th-TH" b="1" dirty="0"/>
              <a:t>	</a:t>
            </a:r>
            <a:r>
              <a:rPr lang="en-US" b="1" dirty="0"/>
              <a:t>// critical section</a:t>
            </a:r>
            <a:endParaRPr lang="th-TH" b="1" dirty="0"/>
          </a:p>
          <a:p>
            <a:pPr marL="0" lvl="1">
              <a:tabLst>
                <a:tab pos="234950" algn="l"/>
                <a:tab pos="457200" algn="l"/>
                <a:tab pos="692150" algn="l"/>
                <a:tab pos="914400" algn="l"/>
              </a:tabLst>
            </a:pPr>
            <a:r>
              <a:rPr lang="th-TH" b="1" dirty="0"/>
              <a:t>	</a:t>
            </a:r>
          </a:p>
          <a:p>
            <a:pPr marL="0" lvl="1">
              <a:tabLst>
                <a:tab pos="234950" algn="l"/>
                <a:tab pos="457200" algn="l"/>
                <a:tab pos="692150" algn="l"/>
                <a:tab pos="914400" algn="l"/>
              </a:tabLst>
            </a:pPr>
            <a:r>
              <a:rPr lang="th-TH" b="1" dirty="0"/>
              <a:t>	</a:t>
            </a:r>
            <a:r>
              <a:rPr lang="en-US" b="1" dirty="0"/>
              <a:t>lock = FALSE;</a:t>
            </a:r>
            <a:endParaRPr lang="th-TH" b="1" dirty="0"/>
          </a:p>
          <a:p>
            <a:pPr marL="0" lvl="1">
              <a:tabLst>
                <a:tab pos="234950" algn="l"/>
                <a:tab pos="457200" algn="l"/>
                <a:tab pos="692150" algn="l"/>
                <a:tab pos="914400" algn="l"/>
              </a:tabLst>
            </a:pPr>
            <a:endParaRPr lang="th-TH" b="1" dirty="0"/>
          </a:p>
          <a:p>
            <a:pPr marL="0" lvl="1">
              <a:tabLst>
                <a:tab pos="234950" algn="l"/>
                <a:tab pos="457200" algn="l"/>
                <a:tab pos="692150" algn="l"/>
                <a:tab pos="914400" algn="l"/>
              </a:tabLst>
            </a:pPr>
            <a:r>
              <a:rPr lang="th-TH" b="1" dirty="0"/>
              <a:t>	</a:t>
            </a:r>
            <a:r>
              <a:rPr lang="en-US" b="1" dirty="0"/>
              <a:t>// remainder section</a:t>
            </a:r>
            <a:endParaRPr lang="th-TH" b="1" dirty="0"/>
          </a:p>
          <a:p>
            <a:pPr marL="0" lvl="1">
              <a:tabLst>
                <a:tab pos="234950" algn="l"/>
                <a:tab pos="457200" algn="l"/>
                <a:tab pos="692150" algn="l"/>
                <a:tab pos="914400" algn="l"/>
              </a:tabLst>
            </a:pPr>
            <a:endParaRPr lang="en-US" b="1" dirty="0"/>
          </a:p>
          <a:p>
            <a:pPr>
              <a:tabLst>
                <a:tab pos="234950" algn="l"/>
                <a:tab pos="457200" algn="l"/>
                <a:tab pos="692150" algn="l"/>
                <a:tab pos="914400" algn="l"/>
              </a:tabLst>
            </a:pPr>
            <a:r>
              <a:rPr lang="en-US" b="1" dirty="0">
                <a:solidFill>
                  <a:schemeClr val="bg1">
                    <a:lumMod val="75000"/>
                  </a:schemeClr>
                </a:solidFill>
              </a:rPr>
              <a:t>} while (TRUE);</a:t>
            </a:r>
          </a:p>
        </p:txBody>
      </p:sp>
      <p:cxnSp>
        <p:nvCxnSpPr>
          <p:cNvPr id="18" name="Straight Arrow Connector 17"/>
          <p:cNvCxnSpPr/>
          <p:nvPr/>
        </p:nvCxnSpPr>
        <p:spPr>
          <a:xfrm flipH="1">
            <a:off x="3387969" y="2514600"/>
            <a:ext cx="1565031" cy="10978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181600" y="2514600"/>
            <a:ext cx="2590800" cy="110501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91000" y="2057400"/>
            <a:ext cx="1828800" cy="369332"/>
          </a:xfrm>
          <a:prstGeom prst="rect">
            <a:avLst/>
          </a:prstGeom>
          <a:noFill/>
        </p:spPr>
        <p:txBody>
          <a:bodyPr wrap="square" rtlCol="0">
            <a:spAutoFit/>
          </a:bodyPr>
          <a:lstStyle/>
          <a:p>
            <a:pPr algn="ctr"/>
            <a:r>
              <a:rPr lang="en-US" b="1" dirty="0">
                <a:solidFill>
                  <a:srgbClr val="FF0000"/>
                </a:solidFill>
              </a:rPr>
              <a:t>Shared variable</a:t>
            </a:r>
            <a:endParaRPr lang="th-TH" b="1" dirty="0">
              <a:solidFill>
                <a:srgbClr val="FF0000"/>
              </a:solidFill>
            </a:endParaRPr>
          </a:p>
        </p:txBody>
      </p:sp>
      <p:sp>
        <p:nvSpPr>
          <p:cNvPr id="9" name="TextBox 8"/>
          <p:cNvSpPr txBox="1"/>
          <p:nvPr/>
        </p:nvSpPr>
        <p:spPr>
          <a:xfrm>
            <a:off x="4648200" y="3048000"/>
            <a:ext cx="4267200" cy="3139321"/>
          </a:xfrm>
          <a:prstGeom prst="rect">
            <a:avLst/>
          </a:prstGeom>
          <a:noFill/>
          <a:ln w="25400">
            <a:solidFill>
              <a:schemeClr val="tx1"/>
            </a:solidFill>
          </a:ln>
        </p:spPr>
        <p:txBody>
          <a:bodyPr wrap="square" rtlCol="0">
            <a:spAutoFit/>
          </a:bodyPr>
          <a:lstStyle/>
          <a:p>
            <a:pPr>
              <a:tabLst>
                <a:tab pos="234950" algn="l"/>
                <a:tab pos="457200" algn="l"/>
                <a:tab pos="692150" algn="l"/>
                <a:tab pos="914400" algn="l"/>
              </a:tabLst>
            </a:pPr>
            <a:r>
              <a:rPr lang="en-US" b="1" dirty="0">
                <a:solidFill>
                  <a:schemeClr val="bg1">
                    <a:lumMod val="75000"/>
                  </a:schemeClr>
                </a:solidFill>
              </a:rPr>
              <a:t>do {</a:t>
            </a:r>
          </a:p>
          <a:p>
            <a:pPr marL="0" lvl="1">
              <a:tabLst>
                <a:tab pos="234950" algn="l"/>
                <a:tab pos="457200" algn="l"/>
                <a:tab pos="692150" algn="l"/>
                <a:tab pos="914400" algn="l"/>
              </a:tabLst>
            </a:pPr>
            <a:r>
              <a:rPr lang="th-TH" b="1" dirty="0"/>
              <a:t>	</a:t>
            </a:r>
            <a:r>
              <a:rPr lang="en-US" b="1" dirty="0"/>
              <a:t>key = TRUE;</a:t>
            </a:r>
            <a:br>
              <a:rPr lang="en-US" b="1" dirty="0"/>
            </a:br>
            <a:r>
              <a:rPr lang="th-TH" b="1" dirty="0"/>
              <a:t>	</a:t>
            </a:r>
            <a:r>
              <a:rPr lang="en-US" b="1" dirty="0"/>
              <a:t>while (key == TRUE)</a:t>
            </a:r>
            <a:r>
              <a:rPr lang="th-TH" b="1" dirty="0"/>
              <a:t> </a:t>
            </a:r>
            <a:r>
              <a:rPr lang="en-US" b="1" dirty="0"/>
              <a:t>Swap(&amp;lock, &amp;key);</a:t>
            </a:r>
          </a:p>
          <a:p>
            <a:pPr marL="0" lvl="1">
              <a:tabLst>
                <a:tab pos="234950" algn="l"/>
                <a:tab pos="457200" algn="l"/>
                <a:tab pos="692150" algn="l"/>
                <a:tab pos="914400" algn="l"/>
              </a:tabLst>
            </a:pPr>
            <a:endParaRPr lang="en-US" b="1" dirty="0"/>
          </a:p>
          <a:p>
            <a:pPr marL="0" lvl="1">
              <a:tabLst>
                <a:tab pos="234950" algn="l"/>
                <a:tab pos="457200" algn="l"/>
                <a:tab pos="692150" algn="l"/>
                <a:tab pos="914400" algn="l"/>
              </a:tabLst>
            </a:pPr>
            <a:r>
              <a:rPr lang="en-US" b="1" dirty="0"/>
              <a:t>	// critical section</a:t>
            </a:r>
          </a:p>
          <a:p>
            <a:pPr marL="0" lvl="1">
              <a:tabLst>
                <a:tab pos="234950" algn="l"/>
                <a:tab pos="457200" algn="l"/>
                <a:tab pos="692150" algn="l"/>
                <a:tab pos="914400" algn="l"/>
              </a:tabLst>
            </a:pPr>
            <a:endParaRPr lang="en-US" b="1" dirty="0"/>
          </a:p>
          <a:p>
            <a:pPr marL="0" lvl="1">
              <a:tabLst>
                <a:tab pos="234950" algn="l"/>
                <a:tab pos="457200" algn="l"/>
                <a:tab pos="692150" algn="l"/>
                <a:tab pos="914400" algn="l"/>
              </a:tabLst>
            </a:pPr>
            <a:r>
              <a:rPr lang="th-TH" b="1" dirty="0"/>
              <a:t>	</a:t>
            </a:r>
            <a:r>
              <a:rPr lang="en-US" b="1" dirty="0"/>
              <a:t>lock = FALSE;</a:t>
            </a:r>
          </a:p>
          <a:p>
            <a:pPr marL="0" lvl="1">
              <a:tabLst>
                <a:tab pos="234950" algn="l"/>
                <a:tab pos="457200" algn="l"/>
                <a:tab pos="692150" algn="l"/>
                <a:tab pos="914400" algn="l"/>
              </a:tabLst>
            </a:pPr>
            <a:endParaRPr lang="en-US" b="1" dirty="0"/>
          </a:p>
          <a:p>
            <a:pPr marL="0" lvl="1">
              <a:tabLst>
                <a:tab pos="234950" algn="l"/>
                <a:tab pos="457200" algn="l"/>
                <a:tab pos="692150" algn="l"/>
                <a:tab pos="914400" algn="l"/>
              </a:tabLst>
            </a:pPr>
            <a:r>
              <a:rPr lang="en-US" b="1" dirty="0"/>
              <a:t>	// remainder section</a:t>
            </a:r>
          </a:p>
          <a:p>
            <a:pPr marL="0" lvl="1">
              <a:tabLst>
                <a:tab pos="234950" algn="l"/>
                <a:tab pos="457200" algn="l"/>
                <a:tab pos="692150" algn="l"/>
                <a:tab pos="914400" algn="l"/>
              </a:tabLst>
            </a:pPr>
            <a:endParaRPr lang="en-US" b="1" dirty="0"/>
          </a:p>
          <a:p>
            <a:pPr>
              <a:tabLst>
                <a:tab pos="234950" algn="l"/>
                <a:tab pos="457200" algn="l"/>
                <a:tab pos="692150" algn="l"/>
                <a:tab pos="914400" algn="l"/>
              </a:tabLst>
            </a:pPr>
            <a:r>
              <a:rPr lang="en-US" b="1" dirty="0">
                <a:solidFill>
                  <a:schemeClr val="bg1">
                    <a:lumMod val="75000"/>
                  </a:schemeClr>
                </a:solidFill>
              </a:rPr>
              <a:t>} while (TRUE);</a:t>
            </a:r>
          </a:p>
        </p:txBody>
      </p:sp>
      <p:sp>
        <p:nvSpPr>
          <p:cNvPr id="12" name="TextBox 11"/>
          <p:cNvSpPr txBox="1"/>
          <p:nvPr/>
        </p:nvSpPr>
        <p:spPr>
          <a:xfrm>
            <a:off x="1101969" y="2710933"/>
            <a:ext cx="2133600" cy="369332"/>
          </a:xfrm>
          <a:prstGeom prst="rect">
            <a:avLst/>
          </a:prstGeom>
          <a:noFill/>
        </p:spPr>
        <p:txBody>
          <a:bodyPr wrap="square" rtlCol="0">
            <a:spAutoFit/>
          </a:bodyPr>
          <a:lstStyle/>
          <a:p>
            <a:pPr algn="ctr"/>
            <a:r>
              <a:rPr lang="en-US" b="1" dirty="0"/>
              <a:t>lock = FALSE;</a:t>
            </a:r>
            <a:endParaRPr lang="th-TH" b="1" dirty="0"/>
          </a:p>
        </p:txBody>
      </p:sp>
      <p:sp>
        <p:nvSpPr>
          <p:cNvPr id="11" name="TextBox 10"/>
          <p:cNvSpPr txBox="1"/>
          <p:nvPr/>
        </p:nvSpPr>
        <p:spPr>
          <a:xfrm>
            <a:off x="838200" y="6488668"/>
            <a:ext cx="7543800" cy="369332"/>
          </a:xfrm>
          <a:prstGeom prst="rect">
            <a:avLst/>
          </a:prstGeom>
          <a:noFill/>
        </p:spPr>
        <p:txBody>
          <a:bodyPr wrap="square" rtlCol="0">
            <a:spAutoFit/>
          </a:bodyPr>
          <a:lstStyle/>
          <a:p>
            <a:pPr algn="ctr"/>
            <a:r>
              <a:rPr lang="en-US" dirty="0">
                <a:solidFill>
                  <a:srgbClr val="FF0000"/>
                </a:solidFill>
              </a:rPr>
              <a:t>Not satisfy bounded-waiting requirement</a:t>
            </a:r>
            <a:endParaRPr lang="th-TH" dirty="0">
              <a:solidFill>
                <a:srgbClr val="FF0000"/>
              </a:solidFill>
            </a:endParaRPr>
          </a:p>
        </p:txBody>
      </p:sp>
      <p:sp>
        <p:nvSpPr>
          <p:cNvPr id="7" name="TextBox 6"/>
          <p:cNvSpPr txBox="1"/>
          <p:nvPr/>
        </p:nvSpPr>
        <p:spPr>
          <a:xfrm>
            <a:off x="0" y="0"/>
            <a:ext cx="2133600" cy="369332"/>
          </a:xfrm>
          <a:prstGeom prst="rect">
            <a:avLst/>
          </a:prstGeom>
          <a:noFill/>
        </p:spPr>
        <p:txBody>
          <a:bodyPr wrap="square" rtlCol="0">
            <a:spAutoFit/>
          </a:bodyPr>
          <a:lstStyle/>
          <a:p>
            <a:r>
              <a:rPr lang="th-TH" dirty="0">
                <a:solidFill>
                  <a:srgbClr val="FF0000"/>
                </a:solidFill>
              </a:rPr>
              <a:t>อยู่ใน </a:t>
            </a:r>
            <a:r>
              <a:rPr lang="en-US" dirty="0">
                <a:solidFill>
                  <a:srgbClr val="FF0000"/>
                </a:solidFill>
              </a:rPr>
              <a:t>textbook </a:t>
            </a:r>
            <a:r>
              <a:rPr lang="th-TH" dirty="0">
                <a:solidFill>
                  <a:srgbClr val="FF0000"/>
                </a:solidFill>
              </a:rPr>
              <a:t>เล่มเก่า</a:t>
            </a:r>
            <a:endParaRPr lang="en-US"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381000"/>
            <a:ext cx="6743700" cy="2828925"/>
          </a:xfrm>
          <a:prstGeom prst="rect">
            <a:avLst/>
          </a:prstGeom>
        </p:spPr>
      </p:pic>
      <p:pic>
        <p:nvPicPr>
          <p:cNvPr id="5" name="Picture 4"/>
          <p:cNvPicPr>
            <a:picLocks noChangeAspect="1"/>
          </p:cNvPicPr>
          <p:nvPr/>
        </p:nvPicPr>
        <p:blipFill>
          <a:blip r:embed="rId3"/>
          <a:stretch>
            <a:fillRect/>
          </a:stretch>
        </p:blipFill>
        <p:spPr>
          <a:xfrm>
            <a:off x="1257300" y="3276600"/>
            <a:ext cx="6667500" cy="3238500"/>
          </a:xfrm>
          <a:prstGeom prst="rect">
            <a:avLst/>
          </a:prstGeom>
        </p:spPr>
      </p:pic>
      <p:sp>
        <p:nvSpPr>
          <p:cNvPr id="2" name="TextBox 1"/>
          <p:cNvSpPr txBox="1"/>
          <p:nvPr/>
        </p:nvSpPr>
        <p:spPr>
          <a:xfrm>
            <a:off x="1676400" y="3352800"/>
            <a:ext cx="2286000" cy="338554"/>
          </a:xfrm>
          <a:prstGeom prst="rect">
            <a:avLst/>
          </a:prstGeom>
          <a:noFill/>
        </p:spPr>
        <p:txBody>
          <a:bodyPr wrap="square" rtlCol="0">
            <a:spAutoFit/>
          </a:bodyPr>
          <a:lstStyle/>
          <a:p>
            <a:r>
              <a:rPr lang="th-TH" sz="1600" dirty="0">
                <a:solidFill>
                  <a:srgbClr val="FF0000"/>
                </a:solidFill>
              </a:rPr>
              <a:t>เริ่มต้น </a:t>
            </a:r>
            <a:r>
              <a:rPr lang="en-US" sz="1600" dirty="0">
                <a:solidFill>
                  <a:srgbClr val="FF0000"/>
                </a:solidFill>
              </a:rPr>
              <a:t>lock  = 0</a:t>
            </a:r>
          </a:p>
        </p:txBody>
      </p:sp>
    </p:spTree>
    <p:extLst>
      <p:ext uri="{BB962C8B-B14F-4D97-AF65-F5344CB8AC3E}">
        <p14:creationId xmlns:p14="http://schemas.microsoft.com/office/powerpoint/2010/main" val="184097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57300" y="952500"/>
            <a:ext cx="6629400" cy="5410200"/>
          </a:xfrm>
          <a:prstGeom prst="rect">
            <a:avLst/>
          </a:prstGeom>
        </p:spPr>
      </p:pic>
      <p:pic>
        <p:nvPicPr>
          <p:cNvPr id="5" name="Picture 4"/>
          <p:cNvPicPr>
            <a:picLocks noChangeAspect="1"/>
          </p:cNvPicPr>
          <p:nvPr/>
        </p:nvPicPr>
        <p:blipFill>
          <a:blip r:embed="rId3"/>
          <a:stretch>
            <a:fillRect/>
          </a:stretch>
        </p:blipFill>
        <p:spPr>
          <a:xfrm>
            <a:off x="2514600" y="381000"/>
            <a:ext cx="2124075" cy="504825"/>
          </a:xfrm>
          <a:prstGeom prst="rect">
            <a:avLst/>
          </a:prstGeom>
        </p:spPr>
      </p:pic>
      <p:sp>
        <p:nvSpPr>
          <p:cNvPr id="2" name="Rectangle 1"/>
          <p:cNvSpPr/>
          <p:nvPr/>
        </p:nvSpPr>
        <p:spPr>
          <a:xfrm>
            <a:off x="3733800" y="2133600"/>
            <a:ext cx="2971800" cy="228600"/>
          </a:xfrm>
          <a:prstGeom prst="rect">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5600" y="2127738"/>
            <a:ext cx="1981200" cy="369332"/>
          </a:xfrm>
          <a:prstGeom prst="rect">
            <a:avLst/>
          </a:prstGeom>
          <a:noFill/>
        </p:spPr>
        <p:txBody>
          <a:bodyPr wrap="square" rtlCol="0">
            <a:spAutoFit/>
          </a:bodyPr>
          <a:lstStyle/>
          <a:p>
            <a:r>
              <a:rPr lang="th-TH" dirty="0">
                <a:solidFill>
                  <a:srgbClr val="FF0000"/>
                </a:solidFill>
              </a:rPr>
              <a:t>ใช้ </a:t>
            </a:r>
            <a:r>
              <a:rPr lang="en-US" dirty="0" err="1">
                <a:solidFill>
                  <a:srgbClr val="FF0000"/>
                </a:solidFill>
              </a:rPr>
              <a:t>TestAndSet</a:t>
            </a:r>
            <a:r>
              <a:rPr lang="en-US" dirty="0">
                <a:solidFill>
                  <a:srgbClr val="FF0000"/>
                </a:solidFill>
              </a:rPr>
              <a:t>() </a:t>
            </a:r>
            <a:r>
              <a:rPr lang="th-TH" dirty="0">
                <a:solidFill>
                  <a:srgbClr val="FF0000"/>
                </a:solidFill>
              </a:rPr>
              <a:t>ก็ได้</a:t>
            </a:r>
          </a:p>
        </p:txBody>
      </p:sp>
      <p:sp>
        <p:nvSpPr>
          <p:cNvPr id="6" name="TextBox 5"/>
          <p:cNvSpPr txBox="1"/>
          <p:nvPr/>
        </p:nvSpPr>
        <p:spPr>
          <a:xfrm>
            <a:off x="6429375" y="2428875"/>
            <a:ext cx="2533650" cy="338554"/>
          </a:xfrm>
          <a:prstGeom prst="rect">
            <a:avLst/>
          </a:prstGeom>
          <a:noFill/>
        </p:spPr>
        <p:txBody>
          <a:bodyPr wrap="square" rtlCol="0">
            <a:spAutoFit/>
          </a:bodyPr>
          <a:lstStyle/>
          <a:p>
            <a:r>
              <a:rPr lang="en-US" sz="1600" dirty="0">
                <a:solidFill>
                  <a:srgbClr val="FF0000"/>
                </a:solidFill>
              </a:rPr>
              <a:t>Intel </a:t>
            </a:r>
            <a:r>
              <a:rPr lang="th-TH" sz="1600" dirty="0">
                <a:solidFill>
                  <a:srgbClr val="FF0000"/>
                </a:solidFill>
              </a:rPr>
              <a:t>ใช้ </a:t>
            </a:r>
            <a:r>
              <a:rPr lang="en-US" sz="1600" dirty="0" err="1">
                <a:solidFill>
                  <a:srgbClr val="FF0000"/>
                </a:solidFill>
              </a:rPr>
              <a:t>compare_and_swap</a:t>
            </a:r>
            <a:endParaRPr lang="th-TH" sz="1600" dirty="0">
              <a:solidFill>
                <a:srgbClr val="FF0000"/>
              </a:solidFill>
            </a:endParaRPr>
          </a:p>
        </p:txBody>
      </p:sp>
    </p:spTree>
    <p:extLst>
      <p:ext uri="{BB962C8B-B14F-4D97-AF65-F5344CB8AC3E}">
        <p14:creationId xmlns:p14="http://schemas.microsoft.com/office/powerpoint/2010/main" val="187789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4800" y="228600"/>
            <a:ext cx="6553200" cy="2152650"/>
          </a:xfrm>
          <a:prstGeom prst="rect">
            <a:avLst/>
          </a:prstGeom>
        </p:spPr>
      </p:pic>
      <p:pic>
        <p:nvPicPr>
          <p:cNvPr id="6" name="Picture 5"/>
          <p:cNvPicPr>
            <a:picLocks noChangeAspect="1"/>
          </p:cNvPicPr>
          <p:nvPr/>
        </p:nvPicPr>
        <p:blipFill>
          <a:blip r:embed="rId3"/>
          <a:stretch>
            <a:fillRect/>
          </a:stretch>
        </p:blipFill>
        <p:spPr>
          <a:xfrm>
            <a:off x="1295400" y="3048000"/>
            <a:ext cx="6534150" cy="2857500"/>
          </a:xfrm>
          <a:prstGeom prst="rect">
            <a:avLst/>
          </a:prstGeom>
        </p:spPr>
      </p:pic>
    </p:spTree>
    <p:extLst>
      <p:ext uri="{BB962C8B-B14F-4D97-AF65-F5344CB8AC3E}">
        <p14:creationId xmlns:p14="http://schemas.microsoft.com/office/powerpoint/2010/main" val="20662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80131"/>
            <a:ext cx="6153150" cy="3226009"/>
          </a:xfrm>
          <a:prstGeom prst="rect">
            <a:avLst/>
          </a:prstGeom>
        </p:spPr>
      </p:pic>
      <p:pic>
        <p:nvPicPr>
          <p:cNvPr id="5" name="Picture 4"/>
          <p:cNvPicPr>
            <a:picLocks noChangeAspect="1"/>
          </p:cNvPicPr>
          <p:nvPr/>
        </p:nvPicPr>
        <p:blipFill>
          <a:blip r:embed="rId3"/>
          <a:stretch>
            <a:fillRect/>
          </a:stretch>
        </p:blipFill>
        <p:spPr>
          <a:xfrm>
            <a:off x="1752600" y="3505200"/>
            <a:ext cx="6197101" cy="3173267"/>
          </a:xfrm>
          <a:prstGeom prst="rect">
            <a:avLst/>
          </a:prstGeom>
        </p:spPr>
      </p:pic>
      <p:cxnSp>
        <p:nvCxnSpPr>
          <p:cNvPr id="6" name="Straight Arrow Connector 5"/>
          <p:cNvCxnSpPr/>
          <p:nvPr/>
        </p:nvCxnSpPr>
        <p:spPr>
          <a:xfrm flipV="1">
            <a:off x="3352800" y="990600"/>
            <a:ext cx="685801"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352800" y="1394460"/>
            <a:ext cx="685801" cy="39867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0" y="932795"/>
            <a:ext cx="1828800" cy="923330"/>
          </a:xfrm>
          <a:prstGeom prst="rect">
            <a:avLst/>
          </a:prstGeom>
          <a:noFill/>
        </p:spPr>
        <p:txBody>
          <a:bodyPr wrap="square" rtlCol="0">
            <a:spAutoFit/>
          </a:bodyPr>
          <a:lstStyle/>
          <a:p>
            <a:r>
              <a:rPr lang="en-US" dirty="0">
                <a:solidFill>
                  <a:srgbClr val="FF0000"/>
                </a:solidFill>
              </a:rPr>
              <a:t>library </a:t>
            </a:r>
            <a:r>
              <a:rPr lang="th-TH" dirty="0">
                <a:solidFill>
                  <a:srgbClr val="FF0000"/>
                </a:solidFill>
              </a:rPr>
              <a:t>มักจะมีฟังก์ชัน</a:t>
            </a:r>
            <a:br>
              <a:rPr lang="th-TH" dirty="0">
                <a:solidFill>
                  <a:srgbClr val="FF0000"/>
                </a:solidFill>
              </a:rPr>
            </a:br>
            <a:r>
              <a:rPr lang="en-US" dirty="0">
                <a:solidFill>
                  <a:srgbClr val="FF0000"/>
                </a:solidFill>
              </a:rPr>
              <a:t>  - acquire()</a:t>
            </a:r>
            <a:br>
              <a:rPr lang="en-US" dirty="0">
                <a:solidFill>
                  <a:srgbClr val="FF0000"/>
                </a:solidFill>
              </a:rPr>
            </a:br>
            <a:r>
              <a:rPr lang="en-US" dirty="0">
                <a:solidFill>
                  <a:srgbClr val="FF0000"/>
                </a:solidFill>
              </a:rPr>
              <a:t>  - release()</a:t>
            </a:r>
          </a:p>
        </p:txBody>
      </p:sp>
      <p:sp>
        <p:nvSpPr>
          <p:cNvPr id="12" name="TextBox 11"/>
          <p:cNvSpPr txBox="1"/>
          <p:nvPr/>
        </p:nvSpPr>
        <p:spPr>
          <a:xfrm>
            <a:off x="6686550" y="1394460"/>
            <a:ext cx="1981200" cy="1231106"/>
          </a:xfrm>
          <a:prstGeom prst="rect">
            <a:avLst/>
          </a:prstGeom>
          <a:noFill/>
        </p:spPr>
        <p:txBody>
          <a:bodyPr wrap="square" rtlCol="0">
            <a:spAutoFit/>
          </a:bodyPr>
          <a:lstStyle/>
          <a:p>
            <a:r>
              <a:rPr lang="th-TH" sz="2000" b="1" u="sng" dirty="0">
                <a:solidFill>
                  <a:srgbClr val="FF0000"/>
                </a:solidFill>
              </a:rPr>
              <a:t>ภาษา </a:t>
            </a:r>
            <a:r>
              <a:rPr lang="en-US" sz="2000" b="1" u="sng" dirty="0">
                <a:solidFill>
                  <a:srgbClr val="FF0000"/>
                </a:solidFill>
              </a:rPr>
              <a:t>C# </a:t>
            </a:r>
            <a:r>
              <a:rPr lang="th-TH" sz="2000" b="1" u="sng" dirty="0">
                <a:solidFill>
                  <a:srgbClr val="FF0000"/>
                </a:solidFill>
              </a:rPr>
              <a:t>ใช้</a:t>
            </a:r>
            <a:br>
              <a:rPr lang="th-TH" dirty="0">
                <a:solidFill>
                  <a:srgbClr val="FF0000"/>
                </a:solidFill>
              </a:rPr>
            </a:br>
            <a:r>
              <a:rPr lang="en-US" dirty="0">
                <a:solidFill>
                  <a:srgbClr val="FF0000"/>
                </a:solidFill>
              </a:rPr>
              <a:t>lock (object) {</a:t>
            </a:r>
            <a:br>
              <a:rPr lang="en-US" dirty="0">
                <a:solidFill>
                  <a:srgbClr val="FF0000"/>
                </a:solidFill>
              </a:rPr>
            </a:br>
            <a:r>
              <a:rPr lang="en-US" dirty="0">
                <a:solidFill>
                  <a:srgbClr val="FF0000"/>
                </a:solidFill>
              </a:rPr>
              <a:t>    // critical section</a:t>
            </a:r>
            <a:br>
              <a:rPr lang="en-US" dirty="0">
                <a:solidFill>
                  <a:srgbClr val="FF0000"/>
                </a:solidFill>
              </a:rPr>
            </a:br>
            <a:r>
              <a:rPr lang="en-US" dirty="0">
                <a:solidFill>
                  <a:srgbClr val="FF0000"/>
                </a:solidFill>
              </a:rPr>
              <a:t>}</a:t>
            </a:r>
          </a:p>
        </p:txBody>
      </p:sp>
    </p:spTree>
    <p:extLst>
      <p:ext uri="{BB962C8B-B14F-4D97-AF65-F5344CB8AC3E}">
        <p14:creationId xmlns:p14="http://schemas.microsoft.com/office/powerpoint/2010/main" val="4027914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8A046E-076C-DE45-0D1B-8F20E8F5AD3A}"/>
              </a:ext>
            </a:extLst>
          </p:cNvPr>
          <p:cNvSpPr txBox="1"/>
          <p:nvPr/>
        </p:nvSpPr>
        <p:spPr>
          <a:xfrm>
            <a:off x="228600" y="228600"/>
            <a:ext cx="8686800" cy="2862322"/>
          </a:xfrm>
          <a:prstGeom prst="rect">
            <a:avLst/>
          </a:prstGeom>
          <a:noFill/>
        </p:spPr>
        <p:txBody>
          <a:bodyPr wrap="square" rtlCol="0">
            <a:spAutoFit/>
          </a:bodyPr>
          <a:lstStyle/>
          <a:p>
            <a:pPr algn="just"/>
            <a:r>
              <a:rPr lang="en-US" b="0" i="0" dirty="0">
                <a:solidFill>
                  <a:srgbClr val="3B4045"/>
                </a:solidFill>
                <a:effectLst/>
                <a:latin typeface="-apple-system"/>
              </a:rPr>
              <a:t>On multiprocessor systems, ensuring atomicity exists is a little harder. It is still possible to use a lock (e.g. a spinlock) the same as on single processor systems, but merely using a single instruction or disabling interrupts will not guarantee atomic access. </a:t>
            </a:r>
            <a:r>
              <a:rPr lang="en-US" b="1" i="0" dirty="0">
                <a:solidFill>
                  <a:srgbClr val="FF0000"/>
                </a:solidFill>
                <a:effectLst/>
                <a:latin typeface="-apple-system"/>
              </a:rPr>
              <a:t>You must also ensure that no other processor or core in the system attempts to access the data you are working with. The easiest way to achieve this is to ensure that the instructions you are using assert the 'LOCK' signal on the bus, which prevents any other processor in the system from accessing the memory at the same time.</a:t>
            </a:r>
            <a:r>
              <a:rPr lang="en-US" b="0" i="0" dirty="0">
                <a:solidFill>
                  <a:srgbClr val="FF0000"/>
                </a:solidFill>
                <a:effectLst/>
                <a:latin typeface="-apple-system"/>
              </a:rPr>
              <a:t> </a:t>
            </a:r>
            <a:r>
              <a:rPr lang="en-US" b="0" i="0" dirty="0">
                <a:solidFill>
                  <a:srgbClr val="3B4045"/>
                </a:solidFill>
                <a:effectLst/>
                <a:latin typeface="-apple-system"/>
              </a:rPr>
              <a:t>On x86 processors, some instructions automatically lock the bus (e.g. 'XCHG') while others require you to specify a 'LOCK' prefix to the instruction to achieve this (e.g. 'CMPXCHG', which you should write as 'LOCK CMPXCHG op1, op2’).</a:t>
            </a:r>
            <a:endParaRPr lang="en-US" dirty="0">
              <a:solidFill>
                <a:srgbClr val="0070C0"/>
              </a:solidFill>
            </a:endParaRPr>
          </a:p>
        </p:txBody>
      </p:sp>
      <p:sp>
        <p:nvSpPr>
          <p:cNvPr id="8" name="TextBox 7">
            <a:extLst>
              <a:ext uri="{FF2B5EF4-FFF2-40B4-BE49-F238E27FC236}">
                <a16:creationId xmlns:a16="http://schemas.microsoft.com/office/drawing/2014/main" id="{779D01B9-91B3-FCDA-01D3-05B00286B933}"/>
              </a:ext>
            </a:extLst>
          </p:cNvPr>
          <p:cNvSpPr txBox="1"/>
          <p:nvPr/>
        </p:nvSpPr>
        <p:spPr>
          <a:xfrm>
            <a:off x="1752600" y="6550223"/>
            <a:ext cx="7391400" cy="307777"/>
          </a:xfrm>
          <a:prstGeom prst="rect">
            <a:avLst/>
          </a:prstGeom>
          <a:noFill/>
        </p:spPr>
        <p:txBody>
          <a:bodyPr wrap="square">
            <a:spAutoFit/>
          </a:bodyPr>
          <a:lstStyle/>
          <a:p>
            <a:pPr algn="r"/>
            <a:r>
              <a:rPr lang="en-US" sz="1400" b="0" i="0" dirty="0">
                <a:solidFill>
                  <a:srgbClr val="0070C0"/>
                </a:solidFill>
                <a:effectLst/>
                <a:latin typeface="-apple-system"/>
              </a:rPr>
              <a:t>https://stackoverflow.com/questions/49346612/atomic-operation-definition-and-multiprocessor</a:t>
            </a:r>
            <a:endParaRPr lang="en-US" sz="1400" dirty="0"/>
          </a:p>
        </p:txBody>
      </p:sp>
      <p:sp>
        <p:nvSpPr>
          <p:cNvPr id="10" name="Rectangle 9">
            <a:extLst>
              <a:ext uri="{FF2B5EF4-FFF2-40B4-BE49-F238E27FC236}">
                <a16:creationId xmlns:a16="http://schemas.microsoft.com/office/drawing/2014/main" id="{880E47BE-5F84-11E2-002B-F39FF5A6739B}"/>
              </a:ext>
            </a:extLst>
          </p:cNvPr>
          <p:cNvSpPr/>
          <p:nvPr/>
        </p:nvSpPr>
        <p:spPr>
          <a:xfrm>
            <a:off x="228600" y="3392269"/>
            <a:ext cx="8686800" cy="646331"/>
          </a:xfrm>
          <a:prstGeom prst="rect">
            <a:avLst/>
          </a:prstGeom>
        </p:spPr>
        <p:txBody>
          <a:bodyPr wrap="square">
            <a:spAutoFit/>
          </a:bodyPr>
          <a:lstStyle/>
          <a:p>
            <a:r>
              <a:rPr lang="en-US" b="1" dirty="0">
                <a:solidFill>
                  <a:srgbClr val="FF0000"/>
                </a:solidFill>
              </a:rPr>
              <a:t>OS </a:t>
            </a:r>
            <a:r>
              <a:rPr lang="th-TH" b="1" dirty="0">
                <a:solidFill>
                  <a:srgbClr val="FF0000"/>
                </a:solidFill>
              </a:rPr>
              <a:t>สมัยก่อนเป็นแบบ </a:t>
            </a:r>
            <a:r>
              <a:rPr lang="en-US" b="1" dirty="0">
                <a:solidFill>
                  <a:srgbClr val="FF0000"/>
                </a:solidFill>
              </a:rPr>
              <a:t>non-preemptive </a:t>
            </a:r>
            <a:r>
              <a:rPr lang="th-TH" b="1" dirty="0">
                <a:solidFill>
                  <a:srgbClr val="FF0000"/>
                </a:solidFill>
              </a:rPr>
              <a:t>เพราะ </a:t>
            </a:r>
            <a:r>
              <a:rPr lang="en-US" b="1" dirty="0">
                <a:solidFill>
                  <a:srgbClr val="FF0000"/>
                </a:solidFill>
              </a:rPr>
              <a:t>CPU </a:t>
            </a:r>
            <a:r>
              <a:rPr lang="th-TH" b="1" dirty="0">
                <a:solidFill>
                  <a:srgbClr val="FF0000"/>
                </a:solidFill>
              </a:rPr>
              <a:t>ยังไม่มี </a:t>
            </a:r>
            <a:r>
              <a:rPr lang="en-US" b="1" dirty="0">
                <a:solidFill>
                  <a:srgbClr val="FF0000"/>
                </a:solidFill>
              </a:rPr>
              <a:t>atomic instruction </a:t>
            </a:r>
            <a:r>
              <a:rPr lang="th-TH" b="1" dirty="0">
                <a:solidFill>
                  <a:srgbClr val="FF0000"/>
                </a:solidFill>
              </a:rPr>
              <a:t>ดังนั้นต้องทำ </a:t>
            </a:r>
            <a:r>
              <a:rPr lang="en-US" b="1" dirty="0">
                <a:solidFill>
                  <a:srgbClr val="FF0000"/>
                </a:solidFill>
              </a:rPr>
              <a:t>critical section </a:t>
            </a:r>
            <a:r>
              <a:rPr lang="th-TH" b="1" dirty="0">
                <a:solidFill>
                  <a:srgbClr val="FF0000"/>
                </a:solidFill>
              </a:rPr>
              <a:t>ให้เสร็จก่อนปล่อย </a:t>
            </a:r>
            <a:r>
              <a:rPr lang="en-US" b="1" dirty="0">
                <a:solidFill>
                  <a:srgbClr val="FF0000"/>
                </a:solidFill>
              </a:rPr>
              <a:t>CPU </a:t>
            </a:r>
            <a:r>
              <a:rPr lang="th-TH" b="1" dirty="0">
                <a:solidFill>
                  <a:srgbClr val="FF0000"/>
                </a:solidFill>
              </a:rPr>
              <a:t>เช่น </a:t>
            </a:r>
            <a:r>
              <a:rPr lang="en-US" b="1" dirty="0">
                <a:solidFill>
                  <a:srgbClr val="FF0000"/>
                </a:solidFill>
              </a:rPr>
              <a:t>iPad, iOS &lt; 4 (</a:t>
            </a:r>
            <a:r>
              <a:rPr lang="th-TH" b="1" dirty="0">
                <a:solidFill>
                  <a:srgbClr val="FF0000"/>
                </a:solidFill>
              </a:rPr>
              <a:t>อาจจะเพราะพัฒนา </a:t>
            </a:r>
            <a:r>
              <a:rPr lang="en-US" b="1" dirty="0">
                <a:solidFill>
                  <a:srgbClr val="FF0000"/>
                </a:solidFill>
              </a:rPr>
              <a:t>kernel </a:t>
            </a:r>
            <a:r>
              <a:rPr lang="th-TH" b="1" dirty="0">
                <a:solidFill>
                  <a:srgbClr val="FF0000"/>
                </a:solidFill>
              </a:rPr>
              <a:t>ไม่ทันด้วย</a:t>
            </a:r>
            <a:r>
              <a:rPr lang="en-US" b="1" dirty="0">
                <a:solidFill>
                  <a:srgbClr val="FF0000"/>
                </a:solidFill>
              </a:rPr>
              <a:t>)</a:t>
            </a:r>
          </a:p>
        </p:txBody>
      </p:sp>
    </p:spTree>
    <p:extLst>
      <p:ext uri="{BB962C8B-B14F-4D97-AF65-F5344CB8AC3E}">
        <p14:creationId xmlns:p14="http://schemas.microsoft.com/office/powerpoint/2010/main" val="169469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7459" y="609600"/>
            <a:ext cx="8099341" cy="3124200"/>
          </a:xfrm>
          <a:prstGeom prst="rect">
            <a:avLst/>
          </a:prstGeom>
        </p:spPr>
      </p:pic>
      <p:cxnSp>
        <p:nvCxnSpPr>
          <p:cNvPr id="7" name="Straight Connector 6"/>
          <p:cNvCxnSpPr/>
          <p:nvPr/>
        </p:nvCxnSpPr>
        <p:spPr>
          <a:xfrm>
            <a:off x="816059" y="3200400"/>
            <a:ext cx="2362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7458" y="3733799"/>
            <a:ext cx="8099341" cy="923330"/>
          </a:xfrm>
          <a:prstGeom prst="rect">
            <a:avLst/>
          </a:prstGeom>
          <a:noFill/>
        </p:spPr>
        <p:txBody>
          <a:bodyPr wrap="square" rtlCol="0">
            <a:spAutoFit/>
          </a:bodyPr>
          <a:lstStyle/>
          <a:p>
            <a:r>
              <a:rPr lang="th-TH" dirty="0">
                <a:solidFill>
                  <a:srgbClr val="FF0000"/>
                </a:solidFill>
              </a:rPr>
              <a:t>ตัวอย่างการลด </a:t>
            </a:r>
            <a:r>
              <a:rPr lang="en-US" dirty="0">
                <a:solidFill>
                  <a:srgbClr val="FF0000"/>
                </a:solidFill>
              </a:rPr>
              <a:t>Lock Contention</a:t>
            </a:r>
            <a:r>
              <a:rPr lang="th-TH" dirty="0">
                <a:solidFill>
                  <a:srgbClr val="FF0000"/>
                </a:solidFill>
              </a:rPr>
              <a:t> เช่น</a:t>
            </a:r>
            <a:endParaRPr lang="en-US" dirty="0">
              <a:solidFill>
                <a:srgbClr val="FF0000"/>
              </a:solidFill>
            </a:endParaRPr>
          </a:p>
          <a:p>
            <a:pPr>
              <a:tabLst>
                <a:tab pos="457200" algn="l"/>
              </a:tabLst>
            </a:pPr>
            <a:r>
              <a:rPr lang="en-US" dirty="0">
                <a:solidFill>
                  <a:srgbClr val="FF0000"/>
                </a:solidFill>
              </a:rPr>
              <a:t>	- </a:t>
            </a:r>
            <a:r>
              <a:rPr lang="th-TH" dirty="0">
                <a:solidFill>
                  <a:srgbClr val="FF0000"/>
                </a:solidFill>
              </a:rPr>
              <a:t>แยก </a:t>
            </a:r>
            <a:r>
              <a:rPr lang="en-US" dirty="0">
                <a:solidFill>
                  <a:srgbClr val="FF0000"/>
                </a:solidFill>
              </a:rPr>
              <a:t>lock </a:t>
            </a:r>
            <a:r>
              <a:rPr lang="th-TH" dirty="0">
                <a:solidFill>
                  <a:srgbClr val="FF0000"/>
                </a:solidFill>
              </a:rPr>
              <a:t>ของแต่ละบัญชีธนาคาร </a:t>
            </a:r>
            <a:r>
              <a:rPr lang="en-US" dirty="0">
                <a:solidFill>
                  <a:srgbClr val="FF0000"/>
                </a:solidFill>
              </a:rPr>
              <a:t>(account) </a:t>
            </a:r>
            <a:r>
              <a:rPr lang="th-TH" dirty="0">
                <a:solidFill>
                  <a:srgbClr val="FF0000"/>
                </a:solidFill>
              </a:rPr>
              <a:t>ไม่ใช้ </a:t>
            </a:r>
            <a:r>
              <a:rPr lang="en-US" dirty="0">
                <a:solidFill>
                  <a:srgbClr val="FF0000"/>
                </a:solidFill>
              </a:rPr>
              <a:t>global lock </a:t>
            </a:r>
            <a:r>
              <a:rPr lang="th-TH" dirty="0">
                <a:solidFill>
                  <a:srgbClr val="FF0000"/>
                </a:solidFill>
              </a:rPr>
              <a:t>อันเดียว</a:t>
            </a:r>
            <a:endParaRPr lang="en-US" dirty="0">
              <a:solidFill>
                <a:srgbClr val="FF0000"/>
              </a:solidFill>
            </a:endParaRPr>
          </a:p>
          <a:p>
            <a:pPr>
              <a:tabLst>
                <a:tab pos="457200" algn="l"/>
              </a:tabLst>
            </a:pPr>
            <a:r>
              <a:rPr lang="en-US" dirty="0">
                <a:solidFill>
                  <a:srgbClr val="FF0000"/>
                </a:solidFill>
              </a:rPr>
              <a:t>	- </a:t>
            </a:r>
            <a:r>
              <a:rPr lang="th-TH" dirty="0">
                <a:solidFill>
                  <a:srgbClr val="FF0000"/>
                </a:solidFill>
              </a:rPr>
              <a:t>แยก </a:t>
            </a:r>
            <a:r>
              <a:rPr lang="en-US" dirty="0">
                <a:solidFill>
                  <a:srgbClr val="FF0000"/>
                </a:solidFill>
              </a:rPr>
              <a:t>lock </a:t>
            </a:r>
            <a:r>
              <a:rPr lang="th-TH" dirty="0">
                <a:solidFill>
                  <a:srgbClr val="FF0000"/>
                </a:solidFill>
              </a:rPr>
              <a:t>ของ </a:t>
            </a:r>
            <a:r>
              <a:rPr lang="en-US" dirty="0">
                <a:solidFill>
                  <a:srgbClr val="FF0000"/>
                </a:solidFill>
              </a:rPr>
              <a:t>reader(s) </a:t>
            </a:r>
            <a:r>
              <a:rPr lang="th-TH" dirty="0">
                <a:solidFill>
                  <a:srgbClr val="FF0000"/>
                </a:solidFill>
              </a:rPr>
              <a:t>และ </a:t>
            </a:r>
            <a:r>
              <a:rPr lang="en-US" dirty="0">
                <a:solidFill>
                  <a:srgbClr val="FF0000"/>
                </a:solidFill>
              </a:rPr>
              <a:t>writer </a:t>
            </a:r>
            <a:r>
              <a:rPr lang="th-TH" dirty="0">
                <a:solidFill>
                  <a:srgbClr val="FF0000"/>
                </a:solidFill>
              </a:rPr>
              <a:t>ในปัญหา </a:t>
            </a:r>
            <a:r>
              <a:rPr lang="en-US" dirty="0">
                <a:solidFill>
                  <a:srgbClr val="FF0000"/>
                </a:solidFill>
              </a:rPr>
              <a:t>readers-writers problem</a:t>
            </a:r>
            <a:endParaRPr lang="th-TH" dirty="0">
              <a:solidFill>
                <a:srgbClr val="FF0000"/>
              </a:solidFill>
            </a:endParaRPr>
          </a:p>
        </p:txBody>
      </p:sp>
    </p:spTree>
    <p:extLst>
      <p:ext uri="{BB962C8B-B14F-4D97-AF65-F5344CB8AC3E}">
        <p14:creationId xmlns:p14="http://schemas.microsoft.com/office/powerpoint/2010/main" val="289190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830997"/>
          </a:xfrm>
          <a:prstGeom prst="rect">
            <a:avLst/>
          </a:prstGeom>
          <a:noFill/>
        </p:spPr>
        <p:txBody>
          <a:bodyPr wrap="square" rtlCol="0">
            <a:spAutoFit/>
          </a:bodyPr>
          <a:lstStyle/>
          <a:p>
            <a:pPr algn="ctr"/>
            <a:r>
              <a:rPr lang="en-US" sz="4800" b="1" dirty="0"/>
              <a:t>Circular Queue</a:t>
            </a:r>
          </a:p>
        </p:txBody>
      </p:sp>
      <p:sp>
        <p:nvSpPr>
          <p:cNvPr id="5" name="Oval 4"/>
          <p:cNvSpPr/>
          <p:nvPr/>
        </p:nvSpPr>
        <p:spPr>
          <a:xfrm>
            <a:off x="2743200" y="2362200"/>
            <a:ext cx="3505200" cy="3124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133600" y="1828800"/>
            <a:ext cx="4724400" cy="4191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a:stCxn id="5" idx="0"/>
            <a:endCxn id="6" idx="0"/>
          </p:cNvCxnSpPr>
          <p:nvPr/>
        </p:nvCxnSpPr>
        <p:spPr>
          <a:xfrm rot="5400000" flipH="1" flipV="1">
            <a:off x="4229100" y="2095500"/>
            <a:ext cx="533400" cy="1588"/>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a:stCxn id="6" idx="7"/>
            <a:endCxn id="5" idx="7"/>
          </p:cNvCxnSpPr>
          <p:nvPr/>
        </p:nvCxnSpPr>
        <p:spPr>
          <a:xfrm rot="16200000" flipH="1" flipV="1">
            <a:off x="5762015" y="2415616"/>
            <a:ext cx="377171" cy="431052"/>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a:stCxn id="6" idx="6"/>
            <a:endCxn id="5" idx="6"/>
          </p:cNvCxnSpPr>
          <p:nvPr/>
        </p:nvCxnSpPr>
        <p:spPr>
          <a:xfrm flipH="1">
            <a:off x="6248400" y="3924300"/>
            <a:ext cx="609600" cy="1588"/>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a:stCxn id="6" idx="5"/>
            <a:endCxn id="5" idx="5"/>
          </p:cNvCxnSpPr>
          <p:nvPr/>
        </p:nvCxnSpPr>
        <p:spPr>
          <a:xfrm rot="5400000" flipH="1">
            <a:off x="5762015" y="5001932"/>
            <a:ext cx="377171" cy="431052"/>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a:stCxn id="6" idx="4"/>
            <a:endCxn id="5" idx="4"/>
          </p:cNvCxnSpPr>
          <p:nvPr/>
        </p:nvCxnSpPr>
        <p:spPr>
          <a:xfrm rot="5400000" flipH="1">
            <a:off x="4229100" y="5753100"/>
            <a:ext cx="533400" cy="1588"/>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a:stCxn id="6" idx="3"/>
            <a:endCxn id="5" idx="3"/>
          </p:cNvCxnSpPr>
          <p:nvPr/>
        </p:nvCxnSpPr>
        <p:spPr>
          <a:xfrm rot="5400000" flipH="1" flipV="1">
            <a:off x="2852413" y="5001932"/>
            <a:ext cx="377171" cy="431052"/>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a:stCxn id="6" idx="2"/>
            <a:endCxn id="5" idx="2"/>
          </p:cNvCxnSpPr>
          <p:nvPr/>
        </p:nvCxnSpPr>
        <p:spPr>
          <a:xfrm rot="10800000" flipH="1">
            <a:off x="2133600" y="3924300"/>
            <a:ext cx="609600" cy="1588"/>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7" name="Straight Connector 26"/>
          <p:cNvCxnSpPr>
            <a:stCxn id="5" idx="1"/>
            <a:endCxn id="6" idx="1"/>
          </p:cNvCxnSpPr>
          <p:nvPr/>
        </p:nvCxnSpPr>
        <p:spPr>
          <a:xfrm rot="16200000" flipV="1">
            <a:off x="2852414" y="2415617"/>
            <a:ext cx="377171" cy="431052"/>
          </a:xfrm>
          <a:prstGeom prst="lin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1" name="Straight Arrow Connector 30"/>
          <p:cNvCxnSpPr/>
          <p:nvPr/>
        </p:nvCxnSpPr>
        <p:spPr>
          <a:xfrm>
            <a:off x="1600200" y="2819400"/>
            <a:ext cx="685800" cy="2286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6705600" y="2743200"/>
            <a:ext cx="685800" cy="3048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91400" y="2514600"/>
            <a:ext cx="533400" cy="369332"/>
          </a:xfrm>
          <a:prstGeom prst="rect">
            <a:avLst/>
          </a:prstGeom>
          <a:noFill/>
        </p:spPr>
        <p:txBody>
          <a:bodyPr wrap="square" rtlCol="0">
            <a:spAutoFit/>
          </a:bodyPr>
          <a:lstStyle/>
          <a:p>
            <a:pPr algn="ctr"/>
            <a:r>
              <a:rPr lang="en-US" b="1" dirty="0"/>
              <a:t>in</a:t>
            </a:r>
          </a:p>
        </p:txBody>
      </p:sp>
      <p:sp>
        <p:nvSpPr>
          <p:cNvPr id="39" name="TextBox 38"/>
          <p:cNvSpPr txBox="1"/>
          <p:nvPr/>
        </p:nvSpPr>
        <p:spPr>
          <a:xfrm>
            <a:off x="914400" y="2590800"/>
            <a:ext cx="609600" cy="369332"/>
          </a:xfrm>
          <a:prstGeom prst="rect">
            <a:avLst/>
          </a:prstGeom>
          <a:noFill/>
        </p:spPr>
        <p:txBody>
          <a:bodyPr wrap="square" rtlCol="0">
            <a:spAutoFit/>
          </a:bodyPr>
          <a:lstStyle/>
          <a:p>
            <a:pPr algn="ctr"/>
            <a:r>
              <a:rPr lang="en-US" b="1" dirty="0"/>
              <a:t>out</a:t>
            </a:r>
          </a:p>
        </p:txBody>
      </p:sp>
      <p:sp>
        <p:nvSpPr>
          <p:cNvPr id="40" name="TextBox 39"/>
          <p:cNvSpPr txBox="1"/>
          <p:nvPr/>
        </p:nvSpPr>
        <p:spPr>
          <a:xfrm>
            <a:off x="2362200" y="2983468"/>
            <a:ext cx="533400" cy="369332"/>
          </a:xfrm>
          <a:prstGeom prst="rect">
            <a:avLst/>
          </a:prstGeom>
          <a:noFill/>
        </p:spPr>
        <p:txBody>
          <a:bodyPr wrap="square" rtlCol="0">
            <a:spAutoFit/>
          </a:bodyPr>
          <a:lstStyle/>
          <a:p>
            <a:pPr algn="ctr"/>
            <a:r>
              <a:rPr lang="en-US" b="1" dirty="0"/>
              <a:t>C</a:t>
            </a:r>
          </a:p>
        </p:txBody>
      </p:sp>
      <p:sp>
        <p:nvSpPr>
          <p:cNvPr id="41" name="TextBox 40"/>
          <p:cNvSpPr txBox="1"/>
          <p:nvPr/>
        </p:nvSpPr>
        <p:spPr>
          <a:xfrm>
            <a:off x="3429000" y="2069068"/>
            <a:ext cx="533400" cy="369332"/>
          </a:xfrm>
          <a:prstGeom prst="rect">
            <a:avLst/>
          </a:prstGeom>
          <a:noFill/>
        </p:spPr>
        <p:txBody>
          <a:bodyPr wrap="square" rtlCol="0">
            <a:spAutoFit/>
          </a:bodyPr>
          <a:lstStyle/>
          <a:p>
            <a:pPr algn="ctr"/>
            <a:r>
              <a:rPr lang="en-US" b="1" dirty="0"/>
              <a:t>D</a:t>
            </a:r>
          </a:p>
        </p:txBody>
      </p:sp>
      <p:sp>
        <p:nvSpPr>
          <p:cNvPr id="42" name="TextBox 41"/>
          <p:cNvSpPr txBox="1"/>
          <p:nvPr/>
        </p:nvSpPr>
        <p:spPr>
          <a:xfrm>
            <a:off x="4953000" y="2057400"/>
            <a:ext cx="533400" cy="369332"/>
          </a:xfrm>
          <a:prstGeom prst="rect">
            <a:avLst/>
          </a:prstGeom>
          <a:noFill/>
        </p:spPr>
        <p:txBody>
          <a:bodyPr wrap="square" rtlCol="0">
            <a:spAutoFit/>
          </a:bodyPr>
          <a:lstStyle/>
          <a:p>
            <a:pPr algn="ctr"/>
            <a:r>
              <a:rPr lang="en-US" b="1" dirty="0"/>
              <a:t>A</a:t>
            </a:r>
          </a:p>
        </p:txBody>
      </p:sp>
      <p:sp>
        <p:nvSpPr>
          <p:cNvPr id="43" name="TextBox 42"/>
          <p:cNvSpPr txBox="1"/>
          <p:nvPr/>
        </p:nvSpPr>
        <p:spPr>
          <a:xfrm>
            <a:off x="6422174" y="5943600"/>
            <a:ext cx="2667000" cy="830997"/>
          </a:xfrm>
          <a:prstGeom prst="rect">
            <a:avLst/>
          </a:prstGeom>
          <a:noFill/>
        </p:spPr>
        <p:txBody>
          <a:bodyPr wrap="square" rtlCol="0">
            <a:spAutoFit/>
          </a:bodyPr>
          <a:lstStyle/>
          <a:p>
            <a:r>
              <a:rPr lang="en-US" sz="2400" dirty="0"/>
              <a:t>count = 3</a:t>
            </a:r>
            <a:br>
              <a:rPr lang="en-US" sz="2400" dirty="0"/>
            </a:br>
            <a:r>
              <a:rPr lang="en-US" sz="2400" dirty="0"/>
              <a:t>BUFFER_SIZE = 8</a:t>
            </a:r>
          </a:p>
        </p:txBody>
      </p:sp>
      <p:sp>
        <p:nvSpPr>
          <p:cNvPr id="44" name="TextBox 43"/>
          <p:cNvSpPr txBox="1"/>
          <p:nvPr/>
        </p:nvSpPr>
        <p:spPr>
          <a:xfrm>
            <a:off x="2895600" y="3200400"/>
            <a:ext cx="533400" cy="369332"/>
          </a:xfrm>
          <a:prstGeom prst="rect">
            <a:avLst/>
          </a:prstGeom>
          <a:noFill/>
        </p:spPr>
        <p:txBody>
          <a:bodyPr wrap="square" rtlCol="0">
            <a:spAutoFit/>
          </a:bodyPr>
          <a:lstStyle/>
          <a:p>
            <a:pPr algn="ctr"/>
            <a:r>
              <a:rPr lang="en-US" b="1" dirty="0"/>
              <a:t>0</a:t>
            </a:r>
          </a:p>
        </p:txBody>
      </p:sp>
      <p:sp>
        <p:nvSpPr>
          <p:cNvPr id="45" name="TextBox 44"/>
          <p:cNvSpPr txBox="1"/>
          <p:nvPr/>
        </p:nvSpPr>
        <p:spPr>
          <a:xfrm>
            <a:off x="3657600" y="2526268"/>
            <a:ext cx="533400" cy="369332"/>
          </a:xfrm>
          <a:prstGeom prst="rect">
            <a:avLst/>
          </a:prstGeom>
          <a:noFill/>
        </p:spPr>
        <p:txBody>
          <a:bodyPr wrap="square" rtlCol="0">
            <a:spAutoFit/>
          </a:bodyPr>
          <a:lstStyle/>
          <a:p>
            <a:pPr algn="ctr"/>
            <a:r>
              <a:rPr lang="en-US" b="1" dirty="0"/>
              <a:t>1</a:t>
            </a:r>
          </a:p>
        </p:txBody>
      </p:sp>
      <p:sp>
        <p:nvSpPr>
          <p:cNvPr id="46" name="TextBox 45"/>
          <p:cNvSpPr txBox="1"/>
          <p:nvPr/>
        </p:nvSpPr>
        <p:spPr>
          <a:xfrm>
            <a:off x="4800600" y="2602468"/>
            <a:ext cx="533400" cy="369332"/>
          </a:xfrm>
          <a:prstGeom prst="rect">
            <a:avLst/>
          </a:prstGeom>
          <a:noFill/>
        </p:spPr>
        <p:txBody>
          <a:bodyPr wrap="square" rtlCol="0">
            <a:spAutoFit/>
          </a:bodyPr>
          <a:lstStyle/>
          <a:p>
            <a:pPr algn="ctr"/>
            <a:r>
              <a:rPr lang="en-US" b="1" dirty="0"/>
              <a:t>2</a:t>
            </a:r>
          </a:p>
        </p:txBody>
      </p:sp>
      <p:sp>
        <p:nvSpPr>
          <p:cNvPr id="47" name="TextBox 46"/>
          <p:cNvSpPr txBox="1"/>
          <p:nvPr/>
        </p:nvSpPr>
        <p:spPr>
          <a:xfrm>
            <a:off x="5638800" y="3212068"/>
            <a:ext cx="533400" cy="369332"/>
          </a:xfrm>
          <a:prstGeom prst="rect">
            <a:avLst/>
          </a:prstGeom>
          <a:noFill/>
        </p:spPr>
        <p:txBody>
          <a:bodyPr wrap="square" rtlCol="0">
            <a:spAutoFit/>
          </a:bodyPr>
          <a:lstStyle/>
          <a:p>
            <a:pPr algn="ctr"/>
            <a:r>
              <a:rPr lang="en-US" b="1" dirty="0"/>
              <a:t>3</a:t>
            </a:r>
          </a:p>
        </p:txBody>
      </p:sp>
      <p:sp>
        <p:nvSpPr>
          <p:cNvPr id="48" name="TextBox 47"/>
          <p:cNvSpPr txBox="1"/>
          <p:nvPr/>
        </p:nvSpPr>
        <p:spPr>
          <a:xfrm>
            <a:off x="5638800" y="4191000"/>
            <a:ext cx="533400" cy="369332"/>
          </a:xfrm>
          <a:prstGeom prst="rect">
            <a:avLst/>
          </a:prstGeom>
          <a:noFill/>
        </p:spPr>
        <p:txBody>
          <a:bodyPr wrap="square" rtlCol="0">
            <a:spAutoFit/>
          </a:bodyPr>
          <a:lstStyle/>
          <a:p>
            <a:pPr algn="ctr"/>
            <a:r>
              <a:rPr lang="en-US" b="1" dirty="0"/>
              <a:t>4</a:t>
            </a:r>
          </a:p>
        </p:txBody>
      </p:sp>
      <p:sp>
        <p:nvSpPr>
          <p:cNvPr id="49" name="TextBox 48"/>
          <p:cNvSpPr txBox="1"/>
          <p:nvPr/>
        </p:nvSpPr>
        <p:spPr>
          <a:xfrm>
            <a:off x="4876800" y="4964668"/>
            <a:ext cx="533400" cy="369332"/>
          </a:xfrm>
          <a:prstGeom prst="rect">
            <a:avLst/>
          </a:prstGeom>
          <a:noFill/>
        </p:spPr>
        <p:txBody>
          <a:bodyPr wrap="square" rtlCol="0">
            <a:spAutoFit/>
          </a:bodyPr>
          <a:lstStyle/>
          <a:p>
            <a:pPr algn="ctr"/>
            <a:r>
              <a:rPr lang="en-US" b="1" dirty="0"/>
              <a:t>5</a:t>
            </a:r>
          </a:p>
        </p:txBody>
      </p:sp>
      <p:sp>
        <p:nvSpPr>
          <p:cNvPr id="50" name="TextBox 49"/>
          <p:cNvSpPr txBox="1"/>
          <p:nvPr/>
        </p:nvSpPr>
        <p:spPr>
          <a:xfrm>
            <a:off x="3581400" y="4953000"/>
            <a:ext cx="533400" cy="369332"/>
          </a:xfrm>
          <a:prstGeom prst="rect">
            <a:avLst/>
          </a:prstGeom>
          <a:noFill/>
        </p:spPr>
        <p:txBody>
          <a:bodyPr wrap="square" rtlCol="0">
            <a:spAutoFit/>
          </a:bodyPr>
          <a:lstStyle/>
          <a:p>
            <a:pPr algn="ctr"/>
            <a:r>
              <a:rPr lang="en-US" b="1" dirty="0"/>
              <a:t>6</a:t>
            </a:r>
          </a:p>
        </p:txBody>
      </p:sp>
      <p:sp>
        <p:nvSpPr>
          <p:cNvPr id="51" name="TextBox 50"/>
          <p:cNvSpPr txBox="1"/>
          <p:nvPr/>
        </p:nvSpPr>
        <p:spPr>
          <a:xfrm>
            <a:off x="2819400" y="4267200"/>
            <a:ext cx="533400" cy="369332"/>
          </a:xfrm>
          <a:prstGeom prst="rect">
            <a:avLst/>
          </a:prstGeom>
          <a:noFill/>
        </p:spPr>
        <p:txBody>
          <a:bodyPr wrap="square" rtlCol="0">
            <a:spAutoFit/>
          </a:bodyPr>
          <a:lstStyle/>
          <a:p>
            <a:pPr algn="ctr"/>
            <a:r>
              <a:rPr lang="en-US" b="1" dirty="0"/>
              <a:t>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707886"/>
          </a:xfrm>
          <a:prstGeom prst="rect">
            <a:avLst/>
          </a:prstGeom>
          <a:noFill/>
        </p:spPr>
        <p:txBody>
          <a:bodyPr wrap="square" rtlCol="0">
            <a:spAutoFit/>
          </a:bodyPr>
          <a:lstStyle/>
          <a:p>
            <a:pPr algn="ctr"/>
            <a:r>
              <a:rPr lang="en-US" sz="4000" b="1" dirty="0"/>
              <a:t>Semaphores</a:t>
            </a:r>
          </a:p>
        </p:txBody>
      </p:sp>
      <p:sp>
        <p:nvSpPr>
          <p:cNvPr id="6" name="TextBox 5"/>
          <p:cNvSpPr txBox="1"/>
          <p:nvPr/>
        </p:nvSpPr>
        <p:spPr>
          <a:xfrm>
            <a:off x="838200" y="1892562"/>
            <a:ext cx="4800600" cy="1323439"/>
          </a:xfrm>
          <a:prstGeom prst="rect">
            <a:avLst/>
          </a:prstGeom>
          <a:noFill/>
        </p:spPr>
        <p:txBody>
          <a:bodyPr wrap="square" rtlCol="0">
            <a:spAutoFit/>
          </a:bodyPr>
          <a:lstStyle/>
          <a:p>
            <a:pPr marL="457200" indent="-457200">
              <a:tabLst>
                <a:tab pos="1074738" algn="l"/>
                <a:tab pos="2060575" algn="l"/>
              </a:tabLst>
            </a:pPr>
            <a:r>
              <a:rPr lang="en-US" sz="2000" b="1" dirty="0"/>
              <a:t>wait(S) {</a:t>
            </a:r>
          </a:p>
          <a:p>
            <a:pPr marL="457200" indent="-457200">
              <a:tabLst>
                <a:tab pos="1074738" algn="l"/>
                <a:tab pos="2060575" algn="l"/>
              </a:tabLst>
            </a:pPr>
            <a:r>
              <a:rPr lang="en-US" sz="2000" b="1" dirty="0"/>
              <a:t>	while (S &lt;= 0);</a:t>
            </a:r>
            <a:r>
              <a:rPr lang="th-TH" sz="2000" b="1" dirty="0"/>
              <a:t> </a:t>
            </a:r>
            <a:r>
              <a:rPr lang="en-US" sz="2000" b="1" dirty="0"/>
              <a:t>// </a:t>
            </a:r>
            <a:r>
              <a:rPr lang="th-TH" sz="2000" b="1" dirty="0"/>
              <a:t>ไม่มีทรัพยากรเหลือ ต้องรอ</a:t>
            </a:r>
            <a:endParaRPr lang="en-US" sz="2000" b="1" dirty="0"/>
          </a:p>
          <a:p>
            <a:pPr marL="457200" indent="-457200">
              <a:tabLst>
                <a:tab pos="1074738" algn="l"/>
                <a:tab pos="2060575" algn="l"/>
              </a:tabLst>
            </a:pPr>
            <a:r>
              <a:rPr lang="en-US" sz="2000" b="1" dirty="0"/>
              <a:t>	S--; // </a:t>
            </a:r>
            <a:r>
              <a:rPr lang="th-TH" sz="2000" b="1" dirty="0"/>
              <a:t>ยืมทรัพยากรไปใช้ </a:t>
            </a:r>
            <a:r>
              <a:rPr lang="en-US" sz="2000" b="1" dirty="0"/>
              <a:t>1 </a:t>
            </a:r>
            <a:r>
              <a:rPr lang="th-TH" sz="2000" b="1" dirty="0"/>
              <a:t>ชิ้น</a:t>
            </a:r>
            <a:endParaRPr lang="en-US" sz="2000" b="1" dirty="0"/>
          </a:p>
          <a:p>
            <a:pPr marL="457200" indent="-457200">
              <a:tabLst>
                <a:tab pos="1074738" algn="l"/>
                <a:tab pos="2060575" algn="l"/>
              </a:tabLst>
            </a:pPr>
            <a:r>
              <a:rPr lang="en-US" sz="2000" b="1" dirty="0"/>
              <a:t>}</a:t>
            </a:r>
          </a:p>
        </p:txBody>
      </p:sp>
      <p:sp>
        <p:nvSpPr>
          <p:cNvPr id="7" name="TextBox 6"/>
          <p:cNvSpPr txBox="1"/>
          <p:nvPr/>
        </p:nvSpPr>
        <p:spPr>
          <a:xfrm>
            <a:off x="5791200" y="1892907"/>
            <a:ext cx="3048000" cy="1015663"/>
          </a:xfrm>
          <a:prstGeom prst="rect">
            <a:avLst/>
          </a:prstGeom>
          <a:noFill/>
        </p:spPr>
        <p:txBody>
          <a:bodyPr wrap="square" rtlCol="0">
            <a:spAutoFit/>
          </a:bodyPr>
          <a:lstStyle/>
          <a:p>
            <a:pPr marL="457200" indent="-457200">
              <a:tabLst>
                <a:tab pos="1074738" algn="l"/>
                <a:tab pos="2060575" algn="l"/>
              </a:tabLst>
            </a:pPr>
            <a:r>
              <a:rPr lang="en-US" sz="2000" b="1" dirty="0"/>
              <a:t>signal(S) {</a:t>
            </a:r>
          </a:p>
          <a:p>
            <a:pPr marL="457200" indent="-457200">
              <a:tabLst>
                <a:tab pos="1074738" algn="l"/>
                <a:tab pos="2060575" algn="l"/>
              </a:tabLst>
            </a:pPr>
            <a:r>
              <a:rPr lang="en-US" sz="2000" b="1" dirty="0"/>
              <a:t>	S++; // </a:t>
            </a:r>
            <a:r>
              <a:rPr lang="th-TH" sz="2000" b="1" dirty="0"/>
              <a:t>คืนทรัพยากร </a:t>
            </a:r>
            <a:r>
              <a:rPr lang="en-US" sz="2000" b="1" dirty="0"/>
              <a:t>1 </a:t>
            </a:r>
            <a:r>
              <a:rPr lang="th-TH" sz="2000" b="1" dirty="0"/>
              <a:t>ชิ้น</a:t>
            </a:r>
            <a:endParaRPr lang="en-US" sz="2000" b="1" dirty="0"/>
          </a:p>
          <a:p>
            <a:pPr marL="457200" indent="-457200">
              <a:tabLst>
                <a:tab pos="1074738" algn="l"/>
                <a:tab pos="2060575" algn="l"/>
              </a:tabLst>
            </a:pPr>
            <a:r>
              <a:rPr lang="en-US" sz="2000" b="1" dirty="0"/>
              <a:t>}</a:t>
            </a:r>
          </a:p>
        </p:txBody>
      </p:sp>
      <p:sp>
        <p:nvSpPr>
          <p:cNvPr id="9" name="TextBox 8"/>
          <p:cNvSpPr txBox="1"/>
          <p:nvPr/>
        </p:nvSpPr>
        <p:spPr>
          <a:xfrm>
            <a:off x="2590800" y="5373170"/>
            <a:ext cx="1600200" cy="923330"/>
          </a:xfrm>
          <a:prstGeom prst="rect">
            <a:avLst/>
          </a:prstGeom>
          <a:noFill/>
          <a:ln w="25400">
            <a:solidFill>
              <a:schemeClr val="tx1"/>
            </a:solidFill>
          </a:ln>
        </p:spPr>
        <p:txBody>
          <a:bodyPr wrap="square" rtlCol="0">
            <a:spAutoFit/>
          </a:bodyPr>
          <a:lstStyle/>
          <a:p>
            <a:r>
              <a:rPr lang="en-US" b="1" dirty="0"/>
              <a:t>wait(</a:t>
            </a:r>
            <a:r>
              <a:rPr lang="en-US" b="1" dirty="0">
                <a:solidFill>
                  <a:srgbClr val="FF0000"/>
                </a:solidFill>
              </a:rPr>
              <a:t>S</a:t>
            </a:r>
            <a:r>
              <a:rPr lang="en-US" b="1" dirty="0"/>
              <a:t>)</a:t>
            </a:r>
          </a:p>
          <a:p>
            <a:r>
              <a:rPr lang="en-US" b="1" dirty="0">
                <a:highlight>
                  <a:srgbClr val="FFFF00"/>
                </a:highlight>
              </a:rPr>
              <a:t>Critical section</a:t>
            </a:r>
          </a:p>
          <a:p>
            <a:r>
              <a:rPr lang="en-US" b="1" dirty="0"/>
              <a:t>signal(</a:t>
            </a:r>
            <a:r>
              <a:rPr lang="en-US" b="1" dirty="0">
                <a:solidFill>
                  <a:srgbClr val="FF0000"/>
                </a:solidFill>
              </a:rPr>
              <a:t>S</a:t>
            </a:r>
            <a:r>
              <a:rPr lang="en-US" b="1" dirty="0"/>
              <a:t>)</a:t>
            </a:r>
          </a:p>
        </p:txBody>
      </p:sp>
      <p:sp>
        <p:nvSpPr>
          <p:cNvPr id="10" name="TextBox 9"/>
          <p:cNvSpPr txBox="1"/>
          <p:nvPr/>
        </p:nvSpPr>
        <p:spPr>
          <a:xfrm>
            <a:off x="762000" y="5373170"/>
            <a:ext cx="1600200" cy="923330"/>
          </a:xfrm>
          <a:prstGeom prst="rect">
            <a:avLst/>
          </a:prstGeom>
          <a:noFill/>
          <a:ln w="25400">
            <a:solidFill>
              <a:schemeClr val="tx1"/>
            </a:solidFill>
          </a:ln>
        </p:spPr>
        <p:txBody>
          <a:bodyPr wrap="square" rtlCol="0">
            <a:spAutoFit/>
          </a:bodyPr>
          <a:lstStyle/>
          <a:p>
            <a:r>
              <a:rPr lang="en-US" b="1" dirty="0"/>
              <a:t>wait(</a:t>
            </a:r>
            <a:r>
              <a:rPr lang="en-US" b="1" dirty="0">
                <a:solidFill>
                  <a:srgbClr val="FF0000"/>
                </a:solidFill>
              </a:rPr>
              <a:t>S</a:t>
            </a:r>
            <a:r>
              <a:rPr lang="en-US" b="1" dirty="0"/>
              <a:t>)</a:t>
            </a:r>
          </a:p>
          <a:p>
            <a:r>
              <a:rPr lang="en-US" b="1" dirty="0">
                <a:highlight>
                  <a:srgbClr val="FFFF00"/>
                </a:highlight>
              </a:rPr>
              <a:t>Critical section</a:t>
            </a:r>
          </a:p>
          <a:p>
            <a:r>
              <a:rPr lang="en-US" b="1" dirty="0"/>
              <a:t>signal(</a:t>
            </a:r>
            <a:r>
              <a:rPr lang="en-US" b="1" dirty="0">
                <a:solidFill>
                  <a:srgbClr val="FF0000"/>
                </a:solidFill>
              </a:rPr>
              <a:t>S</a:t>
            </a:r>
            <a:r>
              <a:rPr lang="en-US" b="1" dirty="0"/>
              <a:t>)</a:t>
            </a:r>
          </a:p>
        </p:txBody>
      </p:sp>
      <p:cxnSp>
        <p:nvCxnSpPr>
          <p:cNvPr id="11" name="Straight Arrow Connector 10"/>
          <p:cNvCxnSpPr/>
          <p:nvPr/>
        </p:nvCxnSpPr>
        <p:spPr>
          <a:xfrm flipH="1">
            <a:off x="2208576" y="5020268"/>
            <a:ext cx="201252" cy="3259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932476" y="5017332"/>
            <a:ext cx="105389" cy="3288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09700" y="4419600"/>
            <a:ext cx="2514600" cy="646331"/>
          </a:xfrm>
          <a:prstGeom prst="rect">
            <a:avLst/>
          </a:prstGeom>
          <a:noFill/>
        </p:spPr>
        <p:txBody>
          <a:bodyPr wrap="square" rtlCol="0">
            <a:spAutoFit/>
          </a:bodyPr>
          <a:lstStyle/>
          <a:p>
            <a:pPr algn="ctr"/>
            <a:r>
              <a:rPr lang="en-US" b="1" dirty="0">
                <a:solidFill>
                  <a:srgbClr val="FF0000"/>
                </a:solidFill>
              </a:rPr>
              <a:t>S</a:t>
            </a:r>
            <a:r>
              <a:rPr lang="en-US" b="1" dirty="0"/>
              <a:t> is a shared variable</a:t>
            </a:r>
            <a:br>
              <a:rPr lang="en-US" b="1" dirty="0"/>
            </a:br>
            <a:r>
              <a:rPr lang="en-US" b="1" dirty="0"/>
              <a:t>between process</a:t>
            </a:r>
            <a:endParaRPr lang="th-TH" b="1" dirty="0"/>
          </a:p>
        </p:txBody>
      </p:sp>
      <p:sp>
        <p:nvSpPr>
          <p:cNvPr id="13" name="TextBox 12"/>
          <p:cNvSpPr txBox="1"/>
          <p:nvPr/>
        </p:nvSpPr>
        <p:spPr>
          <a:xfrm>
            <a:off x="838200" y="1354697"/>
            <a:ext cx="7239000" cy="461665"/>
          </a:xfrm>
          <a:prstGeom prst="rect">
            <a:avLst/>
          </a:prstGeom>
          <a:noFill/>
        </p:spPr>
        <p:txBody>
          <a:bodyPr wrap="square" rtlCol="0">
            <a:spAutoFit/>
          </a:bodyPr>
          <a:lstStyle/>
          <a:p>
            <a:r>
              <a:rPr lang="th-TH" sz="2400" dirty="0"/>
              <a:t>ใน </a:t>
            </a:r>
            <a:r>
              <a:rPr lang="en-US" sz="2400" dirty="0"/>
              <a:t>critical section </a:t>
            </a:r>
            <a:r>
              <a:rPr lang="th-TH" sz="2400" dirty="0"/>
              <a:t>มี </a:t>
            </a:r>
            <a:r>
              <a:rPr lang="en-US" sz="2400" u="sng" dirty="0"/>
              <a:t>resource</a:t>
            </a:r>
            <a:r>
              <a:rPr lang="en-US" sz="2400" dirty="0"/>
              <a:t> </a:t>
            </a:r>
            <a:r>
              <a:rPr lang="th-TH" sz="2400" dirty="0"/>
              <a:t>อยู่ </a:t>
            </a:r>
            <a:r>
              <a:rPr lang="en-US" sz="2400" dirty="0"/>
              <a:t>S </a:t>
            </a:r>
            <a:r>
              <a:rPr lang="th-TH" sz="2400" dirty="0"/>
              <a:t>ชิ้น เป็น </a:t>
            </a:r>
            <a:r>
              <a:rPr lang="en-US" sz="2400" dirty="0"/>
              <a:t>mutual exclusive</a:t>
            </a:r>
            <a:endParaRPr lang="th-TH" sz="2400" dirty="0"/>
          </a:p>
        </p:txBody>
      </p:sp>
      <p:sp>
        <p:nvSpPr>
          <p:cNvPr id="14" name="TextBox 13"/>
          <p:cNvSpPr txBox="1"/>
          <p:nvPr/>
        </p:nvSpPr>
        <p:spPr>
          <a:xfrm>
            <a:off x="838200" y="3323005"/>
            <a:ext cx="7696200" cy="830997"/>
          </a:xfrm>
          <a:prstGeom prst="rect">
            <a:avLst/>
          </a:prstGeom>
          <a:noFill/>
        </p:spPr>
        <p:txBody>
          <a:bodyPr wrap="square" rtlCol="0">
            <a:spAutoFit/>
          </a:bodyPr>
          <a:lstStyle/>
          <a:p>
            <a:r>
              <a:rPr lang="en-US" sz="2400" dirty="0"/>
              <a:t>S </a:t>
            </a:r>
            <a:r>
              <a:rPr lang="th-TH" sz="2400" dirty="0"/>
              <a:t>คือ</a:t>
            </a:r>
            <a:r>
              <a:rPr lang="th-TH" sz="2400" u="sng" dirty="0"/>
              <a:t>จำนวนทรัพยากร</a:t>
            </a:r>
            <a:r>
              <a:rPr lang="th-TH" sz="2400" dirty="0"/>
              <a:t>ที่มี</a:t>
            </a:r>
          </a:p>
          <a:p>
            <a:r>
              <a:rPr lang="th-TH" sz="2400" dirty="0"/>
              <a:t>ถ้า </a:t>
            </a:r>
            <a:r>
              <a:rPr lang="en-US" sz="2400" dirty="0"/>
              <a:t>1 process </a:t>
            </a:r>
            <a:r>
              <a:rPr lang="th-TH" sz="2400" dirty="0"/>
              <a:t>ใช้ทรัพยากร 1 ชิ้น ก็จะเข้าใช้</a:t>
            </a:r>
            <a:r>
              <a:rPr lang="en-US" sz="2400" dirty="0"/>
              <a:t> CS </a:t>
            </a:r>
            <a:r>
              <a:rPr lang="th-TH" sz="2400" dirty="0"/>
              <a:t>ได้พร้อมกันไม่เกิน </a:t>
            </a:r>
            <a:r>
              <a:rPr lang="en-US" sz="2400" dirty="0"/>
              <a:t>S process(es)</a:t>
            </a:r>
            <a:endParaRPr lang="th-TH" sz="2400" dirty="0"/>
          </a:p>
        </p:txBody>
      </p:sp>
      <p:sp>
        <p:nvSpPr>
          <p:cNvPr id="2" name="TextBox 1">
            <a:extLst>
              <a:ext uri="{FF2B5EF4-FFF2-40B4-BE49-F238E27FC236}">
                <a16:creationId xmlns:a16="http://schemas.microsoft.com/office/drawing/2014/main" id="{03C593DE-0D7A-BC8B-46B1-D8CCD6BD5D7B}"/>
              </a:ext>
            </a:extLst>
          </p:cNvPr>
          <p:cNvSpPr txBox="1"/>
          <p:nvPr/>
        </p:nvSpPr>
        <p:spPr>
          <a:xfrm>
            <a:off x="4246521" y="5373170"/>
            <a:ext cx="4648200" cy="923330"/>
          </a:xfrm>
          <a:prstGeom prst="rect">
            <a:avLst/>
          </a:prstGeom>
          <a:noFill/>
        </p:spPr>
        <p:txBody>
          <a:bodyPr wrap="square" rtlCol="0">
            <a:spAutoFit/>
          </a:bodyPr>
          <a:lstStyle/>
          <a:p>
            <a:r>
              <a:rPr lang="en-US" b="1" dirty="0"/>
              <a:t>Semaphore </a:t>
            </a:r>
            <a:r>
              <a:rPr lang="th-TH" b="1" dirty="0"/>
              <a:t>เป็น </a:t>
            </a:r>
            <a:r>
              <a:rPr lang="en-US" b="1" dirty="0"/>
              <a:t>system call</a:t>
            </a:r>
            <a:r>
              <a:rPr lang="th-TH" b="1" dirty="0"/>
              <a:t> มีวิธีป้องกัน </a:t>
            </a:r>
            <a:r>
              <a:rPr lang="en-US" b="1" dirty="0"/>
              <a:t>concurrent</a:t>
            </a:r>
            <a:br>
              <a:rPr lang="th-TH" b="1" dirty="0"/>
            </a:br>
            <a:r>
              <a:rPr lang="en-US" b="1" dirty="0"/>
              <a:t>threads </a:t>
            </a:r>
            <a:r>
              <a:rPr lang="th-TH" b="1" dirty="0"/>
              <a:t>เช่น </a:t>
            </a:r>
            <a:r>
              <a:rPr lang="th-TH" b="1" dirty="0" err="1"/>
              <a:t>การทำ</a:t>
            </a:r>
            <a:r>
              <a:rPr lang="th-TH" b="1" dirty="0"/>
              <a:t> </a:t>
            </a:r>
            <a:r>
              <a:rPr lang="en-US" b="1" dirty="0"/>
              <a:t>S++ </a:t>
            </a:r>
            <a:r>
              <a:rPr lang="th-TH" b="1" dirty="0"/>
              <a:t>ด้วยฟังก์ชัน </a:t>
            </a:r>
            <a:r>
              <a:rPr lang="en-US" b="1" dirty="0"/>
              <a:t>increment()</a:t>
            </a:r>
            <a:r>
              <a:rPr lang="th-TH" b="1" dirty="0"/>
              <a:t> ที่ใช้คำสั่ง </a:t>
            </a:r>
            <a:r>
              <a:rPr lang="en-US" b="1" dirty="0"/>
              <a:t>compare-and-swap </a:t>
            </a:r>
            <a:r>
              <a:rPr lang="th-TH" b="1" dirty="0" err="1"/>
              <a:t>การทำ</a:t>
            </a:r>
            <a:r>
              <a:rPr lang="th-TH" b="1" dirty="0"/>
              <a:t> </a:t>
            </a:r>
            <a:r>
              <a:rPr lang="en-US" b="1" dirty="0"/>
              <a:t>S-- </a:t>
            </a:r>
            <a:r>
              <a:rPr lang="th-TH" b="1" dirty="0"/>
              <a:t>ก็คล้าย ๆ กัน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707886"/>
          </a:xfrm>
          <a:prstGeom prst="rect">
            <a:avLst/>
          </a:prstGeom>
          <a:noFill/>
        </p:spPr>
        <p:txBody>
          <a:bodyPr wrap="square" rtlCol="0">
            <a:spAutoFit/>
          </a:bodyPr>
          <a:lstStyle/>
          <a:p>
            <a:pPr algn="ctr"/>
            <a:r>
              <a:rPr lang="en-US" sz="4000" b="1" dirty="0"/>
              <a:t>Semaphores: spinlock</a:t>
            </a:r>
          </a:p>
        </p:txBody>
      </p:sp>
      <p:sp>
        <p:nvSpPr>
          <p:cNvPr id="13" name="TextBox 12"/>
          <p:cNvSpPr txBox="1"/>
          <p:nvPr/>
        </p:nvSpPr>
        <p:spPr>
          <a:xfrm>
            <a:off x="914400" y="1371600"/>
            <a:ext cx="3657600" cy="3477875"/>
          </a:xfrm>
          <a:prstGeom prst="rect">
            <a:avLst/>
          </a:prstGeom>
          <a:noFill/>
        </p:spPr>
        <p:txBody>
          <a:bodyPr wrap="square" rtlCol="0">
            <a:spAutoFit/>
          </a:bodyPr>
          <a:lstStyle/>
          <a:p>
            <a:pPr marL="457200" indent="-457200">
              <a:tabLst>
                <a:tab pos="1074738" algn="l"/>
                <a:tab pos="2060575" algn="l"/>
              </a:tabLst>
            </a:pPr>
            <a:r>
              <a:rPr lang="en-US" sz="2000" b="1" dirty="0">
                <a:solidFill>
                  <a:schemeClr val="bg1">
                    <a:lumMod val="75000"/>
                  </a:schemeClr>
                </a:solidFill>
              </a:rPr>
              <a:t>do {</a:t>
            </a:r>
            <a:r>
              <a:rPr lang="en-US" sz="2000" b="1" dirty="0"/>
              <a:t>		// n = #resources</a:t>
            </a:r>
          </a:p>
          <a:p>
            <a:pPr marL="457200" indent="-457200">
              <a:tabLst>
                <a:tab pos="1074738" algn="l"/>
                <a:tab pos="2060575" algn="l"/>
              </a:tabLst>
            </a:pPr>
            <a:endParaRPr lang="en-US" sz="2000" b="1" dirty="0"/>
          </a:p>
          <a:p>
            <a:pPr marL="457200" indent="-457200">
              <a:tabLst>
                <a:tab pos="1074738" algn="l"/>
                <a:tab pos="2060575" algn="l"/>
              </a:tabLst>
            </a:pPr>
            <a:r>
              <a:rPr lang="en-US" sz="2000" b="1" dirty="0"/>
              <a:t>	wait(n);</a:t>
            </a:r>
          </a:p>
          <a:p>
            <a:pPr marL="457200" indent="-457200">
              <a:tabLst>
                <a:tab pos="1074738" algn="l"/>
                <a:tab pos="2060575" algn="l"/>
              </a:tabLst>
            </a:pPr>
            <a:r>
              <a:rPr lang="en-US" sz="2000" b="1" dirty="0"/>
              <a:t>	</a:t>
            </a:r>
          </a:p>
          <a:p>
            <a:pPr marL="457200" indent="-457200">
              <a:tabLst>
                <a:tab pos="1074738" algn="l"/>
                <a:tab pos="2060575" algn="l"/>
              </a:tabLst>
            </a:pPr>
            <a:r>
              <a:rPr lang="en-US" sz="2000" b="1" dirty="0"/>
              <a:t>		// critical section</a:t>
            </a:r>
          </a:p>
          <a:p>
            <a:pPr marL="457200" indent="-457200">
              <a:tabLst>
                <a:tab pos="1074738" algn="l"/>
                <a:tab pos="2060575" algn="l"/>
              </a:tabLst>
            </a:pPr>
            <a:endParaRPr lang="en-US" sz="2000" b="1" dirty="0"/>
          </a:p>
          <a:p>
            <a:pPr marL="457200" indent="-457200">
              <a:tabLst>
                <a:tab pos="1074738" algn="l"/>
                <a:tab pos="2060575" algn="l"/>
              </a:tabLst>
            </a:pPr>
            <a:r>
              <a:rPr lang="en-US" sz="2000" b="1" dirty="0"/>
              <a:t>	signal(n);</a:t>
            </a:r>
          </a:p>
          <a:p>
            <a:pPr marL="457200" indent="-457200">
              <a:tabLst>
                <a:tab pos="1074738" algn="l"/>
                <a:tab pos="2060575" algn="l"/>
              </a:tabLst>
            </a:pPr>
            <a:endParaRPr lang="en-US" sz="2000" b="1" dirty="0"/>
          </a:p>
          <a:p>
            <a:pPr marL="457200" indent="-457200">
              <a:tabLst>
                <a:tab pos="1074738" algn="l"/>
                <a:tab pos="2060575" algn="l"/>
              </a:tabLst>
            </a:pPr>
            <a:r>
              <a:rPr lang="en-US" sz="2000" b="1" dirty="0"/>
              <a:t>		// remainder section</a:t>
            </a:r>
          </a:p>
          <a:p>
            <a:pPr marL="457200" indent="-457200">
              <a:tabLst>
                <a:tab pos="1074738" algn="l"/>
                <a:tab pos="2060575" algn="l"/>
              </a:tabLst>
            </a:pPr>
            <a:endParaRPr lang="en-US" sz="2000" b="1" dirty="0"/>
          </a:p>
          <a:p>
            <a:pPr marL="457200" indent="-457200">
              <a:tabLst>
                <a:tab pos="1074738" algn="l"/>
                <a:tab pos="2060575" algn="l"/>
              </a:tabLst>
            </a:pPr>
            <a:r>
              <a:rPr lang="en-US" sz="2000" b="1" dirty="0">
                <a:solidFill>
                  <a:schemeClr val="bg1">
                    <a:lumMod val="75000"/>
                  </a:schemeClr>
                </a:solidFill>
              </a:rPr>
              <a:t>} while (TRUE);</a:t>
            </a:r>
          </a:p>
        </p:txBody>
      </p:sp>
      <p:cxnSp>
        <p:nvCxnSpPr>
          <p:cNvPr id="14" name="Straight Arrow Connector 13"/>
          <p:cNvCxnSpPr/>
          <p:nvPr/>
        </p:nvCxnSpPr>
        <p:spPr>
          <a:xfrm rot="10800000">
            <a:off x="3048000" y="2182475"/>
            <a:ext cx="16764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24400" y="1828800"/>
            <a:ext cx="3810000" cy="707886"/>
          </a:xfrm>
          <a:prstGeom prst="rect">
            <a:avLst/>
          </a:prstGeom>
          <a:noFill/>
        </p:spPr>
        <p:txBody>
          <a:bodyPr wrap="square" rtlCol="0">
            <a:spAutoFit/>
          </a:bodyPr>
          <a:lstStyle/>
          <a:p>
            <a:r>
              <a:rPr lang="th-TH" sz="2000" b="1" dirty="0">
                <a:solidFill>
                  <a:srgbClr val="FF0000"/>
                </a:solidFill>
              </a:rPr>
              <a:t>หยุดรอจนกว่าจะเข้า </a:t>
            </a:r>
            <a:r>
              <a:rPr lang="en-US" sz="2000" b="1" dirty="0">
                <a:solidFill>
                  <a:srgbClr val="FF0000"/>
                </a:solidFill>
              </a:rPr>
              <a:t>CS </a:t>
            </a:r>
            <a:r>
              <a:rPr lang="th-TH" sz="2000" b="1" dirty="0">
                <a:solidFill>
                  <a:srgbClr val="FF0000"/>
                </a:solidFill>
              </a:rPr>
              <a:t>ได้ หรือ</a:t>
            </a:r>
            <a:br>
              <a:rPr lang="th-TH" sz="2000" b="1" dirty="0">
                <a:solidFill>
                  <a:srgbClr val="FF0000"/>
                </a:solidFill>
              </a:rPr>
            </a:br>
            <a:r>
              <a:rPr lang="th-TH" sz="2000" b="1" dirty="0">
                <a:solidFill>
                  <a:srgbClr val="FF0000"/>
                </a:solidFill>
              </a:rPr>
              <a:t>หมด </a:t>
            </a:r>
            <a:r>
              <a:rPr lang="en-US" sz="2000" b="1" dirty="0">
                <a:solidFill>
                  <a:srgbClr val="FF0000"/>
                </a:solidFill>
              </a:rPr>
              <a:t>time slice / time quantum</a:t>
            </a:r>
          </a:p>
        </p:txBody>
      </p:sp>
      <p:sp>
        <p:nvSpPr>
          <p:cNvPr id="7" name="TextBox 6"/>
          <p:cNvSpPr txBox="1"/>
          <p:nvPr/>
        </p:nvSpPr>
        <p:spPr>
          <a:xfrm>
            <a:off x="5029200" y="2614612"/>
            <a:ext cx="3886200" cy="1015663"/>
          </a:xfrm>
          <a:prstGeom prst="rect">
            <a:avLst/>
          </a:prstGeom>
          <a:noFill/>
        </p:spPr>
        <p:txBody>
          <a:bodyPr wrap="square" rtlCol="0">
            <a:spAutoFit/>
          </a:bodyPr>
          <a:lstStyle/>
          <a:p>
            <a:r>
              <a:rPr lang="th-TH" sz="2000" dirty="0"/>
              <a:t>การหยุดรอ </a:t>
            </a:r>
            <a:r>
              <a:rPr lang="en-US" sz="2000" dirty="0"/>
              <a:t>CS </a:t>
            </a:r>
            <a:r>
              <a:rPr lang="th-TH" sz="2000" dirty="0"/>
              <a:t>ทำได้ </a:t>
            </a:r>
            <a:r>
              <a:rPr lang="en-US" sz="2000" dirty="0"/>
              <a:t>2 </a:t>
            </a:r>
            <a:r>
              <a:rPr lang="th-TH" sz="2000" dirty="0"/>
              <a:t>แบบคือ</a:t>
            </a:r>
          </a:p>
          <a:p>
            <a:pPr marL="342900" indent="-342900">
              <a:buAutoNum type="arabicPeriod"/>
            </a:pPr>
            <a:r>
              <a:rPr lang="en-US" sz="2000" dirty="0"/>
              <a:t>Spinlock </a:t>
            </a:r>
            <a:r>
              <a:rPr lang="th-TH" sz="2000" dirty="0"/>
              <a:t>ใช้ </a:t>
            </a:r>
            <a:r>
              <a:rPr lang="en-US" sz="2000" dirty="0"/>
              <a:t>time slice </a:t>
            </a:r>
            <a:r>
              <a:rPr lang="th-TH" sz="2000" dirty="0"/>
              <a:t>ต่อไป</a:t>
            </a:r>
          </a:p>
          <a:p>
            <a:pPr marL="342900" indent="-342900">
              <a:buAutoNum type="arabicPeriod"/>
            </a:pPr>
            <a:r>
              <a:rPr lang="en-US" sz="2000" dirty="0"/>
              <a:t>No spinlock </a:t>
            </a:r>
            <a:r>
              <a:rPr lang="th-TH" sz="2000" dirty="0"/>
              <a:t>เรียก </a:t>
            </a:r>
            <a:r>
              <a:rPr lang="en-US" sz="2000" dirty="0"/>
              <a:t>context-switch</a:t>
            </a:r>
            <a:endParaRPr lang="th-TH" sz="2000" dirty="0"/>
          </a:p>
        </p:txBody>
      </p:sp>
      <p:sp>
        <p:nvSpPr>
          <p:cNvPr id="8" name="Rectangle 7"/>
          <p:cNvSpPr/>
          <p:nvPr/>
        </p:nvSpPr>
        <p:spPr>
          <a:xfrm>
            <a:off x="2895600" y="5001875"/>
            <a:ext cx="2209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user process</a:t>
            </a:r>
            <a:endParaRPr lang="th-TH" b="1" dirty="0">
              <a:solidFill>
                <a:schemeClr val="tx1"/>
              </a:solidFill>
            </a:endParaRPr>
          </a:p>
        </p:txBody>
      </p:sp>
      <p:sp>
        <p:nvSpPr>
          <p:cNvPr id="9" name="Rectangle 8"/>
          <p:cNvSpPr/>
          <p:nvPr/>
        </p:nvSpPr>
        <p:spPr>
          <a:xfrm>
            <a:off x="2895600" y="5687675"/>
            <a:ext cx="22098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user process</a:t>
            </a:r>
            <a:endParaRPr lang="th-TH" b="1" dirty="0">
              <a:solidFill>
                <a:schemeClr val="tx1"/>
              </a:solidFill>
            </a:endParaRPr>
          </a:p>
        </p:txBody>
      </p:sp>
      <p:sp>
        <p:nvSpPr>
          <p:cNvPr id="10" name="TextBox 9"/>
          <p:cNvSpPr txBox="1"/>
          <p:nvPr/>
        </p:nvSpPr>
        <p:spPr>
          <a:xfrm>
            <a:off x="1143000" y="5078075"/>
            <a:ext cx="1676400" cy="369332"/>
          </a:xfrm>
          <a:prstGeom prst="rect">
            <a:avLst/>
          </a:prstGeom>
          <a:noFill/>
        </p:spPr>
        <p:txBody>
          <a:bodyPr wrap="square" rtlCol="0">
            <a:spAutoFit/>
          </a:bodyPr>
          <a:lstStyle/>
          <a:p>
            <a:pPr algn="r"/>
            <a:r>
              <a:rPr lang="en-US" b="1" dirty="0">
                <a:solidFill>
                  <a:srgbClr val="FF0000"/>
                </a:solidFill>
              </a:rPr>
              <a:t>Spinlock</a:t>
            </a:r>
          </a:p>
        </p:txBody>
      </p:sp>
      <p:sp>
        <p:nvSpPr>
          <p:cNvPr id="11" name="TextBox 10"/>
          <p:cNvSpPr txBox="1"/>
          <p:nvPr/>
        </p:nvSpPr>
        <p:spPr>
          <a:xfrm>
            <a:off x="1143000" y="5775543"/>
            <a:ext cx="1676400" cy="369332"/>
          </a:xfrm>
          <a:prstGeom prst="rect">
            <a:avLst/>
          </a:prstGeom>
          <a:noFill/>
        </p:spPr>
        <p:txBody>
          <a:bodyPr wrap="square" rtlCol="0">
            <a:spAutoFit/>
          </a:bodyPr>
          <a:lstStyle/>
          <a:p>
            <a:pPr algn="r"/>
            <a:r>
              <a:rPr lang="en-US" b="1" dirty="0">
                <a:solidFill>
                  <a:srgbClr val="FF0000"/>
                </a:solidFill>
              </a:rPr>
              <a:t>No spinlock</a:t>
            </a:r>
          </a:p>
        </p:txBody>
      </p:sp>
      <p:cxnSp>
        <p:nvCxnSpPr>
          <p:cNvPr id="15" name="Straight Connector 14"/>
          <p:cNvCxnSpPr/>
          <p:nvPr/>
        </p:nvCxnSpPr>
        <p:spPr>
          <a:xfrm rot="5400000">
            <a:off x="4191000" y="5410200"/>
            <a:ext cx="182880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105400" y="5687675"/>
            <a:ext cx="1524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Kernel</a:t>
            </a:r>
          </a:p>
          <a:p>
            <a:pPr algn="ctr"/>
            <a:r>
              <a:rPr lang="en-US" b="1" dirty="0">
                <a:solidFill>
                  <a:schemeClr val="tx1"/>
                </a:solidFill>
              </a:rPr>
              <a:t>(scheduler)</a:t>
            </a:r>
            <a:endParaRPr lang="th-TH" b="1" dirty="0">
              <a:solidFill>
                <a:schemeClr val="tx1"/>
              </a:solidFill>
            </a:endParaRPr>
          </a:p>
        </p:txBody>
      </p:sp>
      <p:sp>
        <p:nvSpPr>
          <p:cNvPr id="19" name="Rectangle 18"/>
          <p:cNvSpPr/>
          <p:nvPr/>
        </p:nvSpPr>
        <p:spPr>
          <a:xfrm>
            <a:off x="6629400" y="5687675"/>
            <a:ext cx="228237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another process</a:t>
            </a:r>
            <a:endParaRPr lang="th-TH" b="1" dirty="0">
              <a:solidFill>
                <a:schemeClr val="tx1"/>
              </a:solidFill>
            </a:endParaRPr>
          </a:p>
        </p:txBody>
      </p:sp>
      <p:sp>
        <p:nvSpPr>
          <p:cNvPr id="20" name="Rectangle 19"/>
          <p:cNvSpPr/>
          <p:nvPr/>
        </p:nvSpPr>
        <p:spPr>
          <a:xfrm>
            <a:off x="5105400" y="5001875"/>
            <a:ext cx="2286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b="1" dirty="0">
              <a:solidFill>
                <a:schemeClr val="tx1"/>
              </a:solidFill>
            </a:endParaRPr>
          </a:p>
        </p:txBody>
      </p:sp>
      <p:sp>
        <p:nvSpPr>
          <p:cNvPr id="21" name="TextBox 20"/>
          <p:cNvSpPr txBox="1"/>
          <p:nvPr/>
        </p:nvSpPr>
        <p:spPr>
          <a:xfrm>
            <a:off x="5638800" y="4267200"/>
            <a:ext cx="2895600" cy="400110"/>
          </a:xfrm>
          <a:prstGeom prst="rect">
            <a:avLst/>
          </a:prstGeom>
          <a:noFill/>
        </p:spPr>
        <p:txBody>
          <a:bodyPr wrap="square" rtlCol="0">
            <a:spAutoFit/>
          </a:bodyPr>
          <a:lstStyle/>
          <a:p>
            <a:r>
              <a:rPr lang="en-US" sz="2000" dirty="0"/>
              <a:t>Spin </a:t>
            </a:r>
            <a:r>
              <a:rPr lang="th-TH" sz="2000" dirty="0"/>
              <a:t>ก็คือ </a:t>
            </a:r>
            <a:r>
              <a:rPr lang="en-US" sz="2000" dirty="0"/>
              <a:t>while loop </a:t>
            </a:r>
            <a:r>
              <a:rPr lang="th-TH" sz="2000" dirty="0"/>
              <a:t>รอ </a:t>
            </a:r>
            <a:r>
              <a:rPr lang="en-US" sz="2000" dirty="0"/>
              <a:t>CS</a:t>
            </a:r>
            <a:endParaRPr lang="th-TH" sz="2000" dirty="0"/>
          </a:p>
        </p:txBody>
      </p:sp>
      <p:sp>
        <p:nvSpPr>
          <p:cNvPr id="22" name="Rectangle 21"/>
          <p:cNvSpPr/>
          <p:nvPr/>
        </p:nvSpPr>
        <p:spPr>
          <a:xfrm>
            <a:off x="5334000" y="5001875"/>
            <a:ext cx="357777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user process</a:t>
            </a:r>
            <a:br>
              <a:rPr lang="en-US" b="1" dirty="0">
                <a:solidFill>
                  <a:schemeClr val="tx1"/>
                </a:solidFill>
              </a:rPr>
            </a:br>
            <a:r>
              <a:rPr lang="th-TH" b="1" dirty="0">
                <a:solidFill>
                  <a:schemeClr val="tx1"/>
                </a:solidFill>
              </a:rPr>
              <a:t>ได้เข้าใช้ </a:t>
            </a:r>
            <a:r>
              <a:rPr lang="en-US" b="1" dirty="0">
                <a:solidFill>
                  <a:schemeClr val="tx1"/>
                </a:solidFill>
              </a:rPr>
              <a:t>CS</a:t>
            </a:r>
            <a:endParaRPr lang="th-TH" b="1" dirty="0">
              <a:solidFill>
                <a:schemeClr val="tx1"/>
              </a:solidFill>
            </a:endParaRPr>
          </a:p>
        </p:txBody>
      </p:sp>
      <p:sp>
        <p:nvSpPr>
          <p:cNvPr id="24" name="TextBox 23"/>
          <p:cNvSpPr txBox="1"/>
          <p:nvPr/>
        </p:nvSpPr>
        <p:spPr>
          <a:xfrm>
            <a:off x="0" y="6400800"/>
            <a:ext cx="9144000" cy="400110"/>
          </a:xfrm>
          <a:prstGeom prst="rect">
            <a:avLst/>
          </a:prstGeom>
          <a:noFill/>
        </p:spPr>
        <p:txBody>
          <a:bodyPr wrap="square" rtlCol="0">
            <a:spAutoFit/>
          </a:bodyPr>
          <a:lstStyle/>
          <a:p>
            <a:pPr algn="ctr"/>
            <a:r>
              <a:rPr lang="en-US" sz="2000" b="1" dirty="0">
                <a:solidFill>
                  <a:srgbClr val="FF0000"/>
                </a:solidFill>
              </a:rPr>
              <a:t>Semaphore (spinlock / no spinlock) </a:t>
            </a:r>
            <a:r>
              <a:rPr lang="th-TH" sz="2000" b="1" dirty="0">
                <a:solidFill>
                  <a:srgbClr val="FF0000"/>
                </a:solidFill>
              </a:rPr>
              <a:t>ก็ยังไม่รับประกัน </a:t>
            </a:r>
            <a:r>
              <a:rPr lang="en-US" sz="2000" b="1" dirty="0">
                <a:solidFill>
                  <a:srgbClr val="FF0000"/>
                </a:solidFill>
              </a:rPr>
              <a:t>bounded waiting !!!</a:t>
            </a:r>
          </a:p>
        </p:txBody>
      </p:sp>
      <p:sp>
        <p:nvSpPr>
          <p:cNvPr id="25" name="Rectangle 24"/>
          <p:cNvSpPr/>
          <p:nvPr/>
        </p:nvSpPr>
        <p:spPr>
          <a:xfrm>
            <a:off x="4613702" y="4191000"/>
            <a:ext cx="948898" cy="369332"/>
          </a:xfrm>
          <a:prstGeom prst="rect">
            <a:avLst/>
          </a:prstGeom>
        </p:spPr>
        <p:txBody>
          <a:bodyPr wrap="square">
            <a:spAutoFit/>
          </a:bodyPr>
          <a:lstStyle/>
          <a:p>
            <a:r>
              <a:rPr lang="th-TH" b="1" dirty="0">
                <a:solidFill>
                  <a:srgbClr val="FF0000"/>
                </a:solidFill>
              </a:rPr>
              <a:t>เข้า </a:t>
            </a:r>
            <a:r>
              <a:rPr lang="en-US" b="1" dirty="0">
                <a:solidFill>
                  <a:srgbClr val="FF0000"/>
                </a:solidFill>
              </a:rPr>
              <a:t>CS</a:t>
            </a:r>
            <a:endParaRPr lang="th-TH" dirty="0"/>
          </a:p>
        </p:txBody>
      </p:sp>
      <p:sp>
        <p:nvSpPr>
          <p:cNvPr id="26" name="Freeform 25"/>
          <p:cNvSpPr/>
          <p:nvPr/>
        </p:nvSpPr>
        <p:spPr>
          <a:xfrm>
            <a:off x="5225143" y="4513943"/>
            <a:ext cx="362857" cy="725714"/>
          </a:xfrm>
          <a:custGeom>
            <a:avLst/>
            <a:gdLst>
              <a:gd name="connsiteX0" fmla="*/ 362857 w 362857"/>
              <a:gd name="connsiteY0" fmla="*/ 0 h 725714"/>
              <a:gd name="connsiteX1" fmla="*/ 72571 w 362857"/>
              <a:gd name="connsiteY1" fmla="*/ 275771 h 725714"/>
              <a:gd name="connsiteX2" fmla="*/ 0 w 362857"/>
              <a:gd name="connsiteY2" fmla="*/ 725714 h 725714"/>
            </a:gdLst>
            <a:ahLst/>
            <a:cxnLst>
              <a:cxn ang="0">
                <a:pos x="connsiteX0" y="connsiteY0"/>
              </a:cxn>
              <a:cxn ang="0">
                <a:pos x="connsiteX1" y="connsiteY1"/>
              </a:cxn>
              <a:cxn ang="0">
                <a:pos x="connsiteX2" y="connsiteY2"/>
              </a:cxn>
            </a:cxnLst>
            <a:rect l="l" t="t" r="r" b="b"/>
            <a:pathLst>
              <a:path w="362857" h="725714">
                <a:moveTo>
                  <a:pt x="362857" y="0"/>
                </a:moveTo>
                <a:cubicBezTo>
                  <a:pt x="247952" y="77409"/>
                  <a:pt x="133047" y="154819"/>
                  <a:pt x="72571" y="275771"/>
                </a:cubicBezTo>
                <a:cubicBezTo>
                  <a:pt x="12095" y="396723"/>
                  <a:pt x="0" y="725714"/>
                  <a:pt x="0" y="725714"/>
                </a:cubicBezTo>
              </a:path>
            </a:pathLst>
          </a:cu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53400" cy="707886"/>
          </a:xfrm>
          <a:prstGeom prst="rect">
            <a:avLst/>
          </a:prstGeom>
          <a:noFill/>
        </p:spPr>
        <p:txBody>
          <a:bodyPr wrap="square" rtlCol="0">
            <a:spAutoFit/>
          </a:bodyPr>
          <a:lstStyle/>
          <a:p>
            <a:pPr algn="ctr"/>
            <a:r>
              <a:rPr lang="en-US" sz="4000" b="1" dirty="0"/>
              <a:t>Semaphores: no-spinlock</a:t>
            </a:r>
          </a:p>
        </p:txBody>
      </p:sp>
      <p:sp>
        <p:nvSpPr>
          <p:cNvPr id="13" name="TextBox 12"/>
          <p:cNvSpPr txBox="1"/>
          <p:nvPr/>
        </p:nvSpPr>
        <p:spPr>
          <a:xfrm>
            <a:off x="685800" y="1676400"/>
            <a:ext cx="2743200" cy="1323439"/>
          </a:xfrm>
          <a:prstGeom prst="rect">
            <a:avLst/>
          </a:prstGeom>
          <a:noFill/>
        </p:spPr>
        <p:txBody>
          <a:bodyPr wrap="square" rtlCol="0">
            <a:spAutoFit/>
          </a:bodyPr>
          <a:lstStyle/>
          <a:p>
            <a:pPr marL="457200" indent="-457200">
              <a:tabLst>
                <a:tab pos="1074738" algn="l"/>
                <a:tab pos="2060575" algn="l"/>
              </a:tabLst>
            </a:pPr>
            <a:r>
              <a:rPr lang="en-US" sz="2000" b="1" dirty="0" err="1"/>
              <a:t>typedef</a:t>
            </a:r>
            <a:r>
              <a:rPr lang="en-US" sz="2000" b="1" dirty="0"/>
              <a:t> </a:t>
            </a:r>
            <a:r>
              <a:rPr lang="en-US" sz="2000" b="1" dirty="0" err="1"/>
              <a:t>struct</a:t>
            </a:r>
            <a:r>
              <a:rPr lang="en-US" sz="2000" b="1" dirty="0"/>
              <a:t> {</a:t>
            </a:r>
          </a:p>
          <a:p>
            <a:pPr marL="457200" indent="-457200">
              <a:tabLst>
                <a:tab pos="1074738" algn="l"/>
                <a:tab pos="2060575" algn="l"/>
              </a:tabLst>
            </a:pPr>
            <a:r>
              <a:rPr lang="en-US" sz="2000" b="1" dirty="0"/>
              <a:t>	</a:t>
            </a:r>
            <a:r>
              <a:rPr lang="en-US" sz="2000" b="1" dirty="0" err="1"/>
              <a:t>int</a:t>
            </a:r>
            <a:r>
              <a:rPr lang="en-US" sz="2000" b="1" dirty="0"/>
              <a:t> value;</a:t>
            </a:r>
          </a:p>
          <a:p>
            <a:pPr marL="457200" indent="-457200">
              <a:tabLst>
                <a:tab pos="1074738" algn="l"/>
                <a:tab pos="2060575" algn="l"/>
              </a:tabLst>
            </a:pPr>
            <a:r>
              <a:rPr lang="en-US" sz="2000" b="1" dirty="0"/>
              <a:t>	</a:t>
            </a:r>
            <a:r>
              <a:rPr lang="en-US" sz="2000" b="1" dirty="0" err="1"/>
              <a:t>struct</a:t>
            </a:r>
            <a:r>
              <a:rPr lang="en-US" sz="2000" b="1" dirty="0"/>
              <a:t> process *list;</a:t>
            </a:r>
          </a:p>
          <a:p>
            <a:pPr marL="457200" indent="-457200">
              <a:tabLst>
                <a:tab pos="1074738" algn="l"/>
                <a:tab pos="2060575" algn="l"/>
              </a:tabLst>
            </a:pPr>
            <a:r>
              <a:rPr lang="en-US" sz="2000" b="1" dirty="0"/>
              <a:t>} semaphore;</a:t>
            </a:r>
          </a:p>
        </p:txBody>
      </p:sp>
      <p:sp>
        <p:nvSpPr>
          <p:cNvPr id="7" name="TextBox 6"/>
          <p:cNvSpPr txBox="1"/>
          <p:nvPr/>
        </p:nvSpPr>
        <p:spPr>
          <a:xfrm>
            <a:off x="76200" y="3657600"/>
            <a:ext cx="4724400" cy="2246769"/>
          </a:xfrm>
          <a:prstGeom prst="rect">
            <a:avLst/>
          </a:prstGeom>
          <a:noFill/>
        </p:spPr>
        <p:txBody>
          <a:bodyPr wrap="square" rtlCol="0">
            <a:spAutoFit/>
          </a:bodyPr>
          <a:lstStyle/>
          <a:p>
            <a:pPr marL="457200" indent="-457200">
              <a:tabLst>
                <a:tab pos="1074738" algn="l"/>
                <a:tab pos="2060575" algn="l"/>
              </a:tabLst>
            </a:pPr>
            <a:r>
              <a:rPr lang="en-US" sz="2000" b="1" dirty="0"/>
              <a:t>wait(semaphore *S) {</a:t>
            </a:r>
          </a:p>
          <a:p>
            <a:pPr marL="457200" indent="-457200">
              <a:tabLst>
                <a:tab pos="1074738" algn="l"/>
                <a:tab pos="2060575" algn="l"/>
              </a:tabLst>
            </a:pPr>
            <a:r>
              <a:rPr lang="en-US" sz="2000" b="1" dirty="0"/>
              <a:t>	S -&gt; value--;</a:t>
            </a:r>
          </a:p>
          <a:p>
            <a:pPr marL="457200" indent="-457200">
              <a:tabLst>
                <a:tab pos="1074738" algn="l"/>
                <a:tab pos="2060575" algn="l"/>
              </a:tabLst>
            </a:pPr>
            <a:r>
              <a:rPr lang="en-US" sz="2000" b="1" dirty="0"/>
              <a:t>	if (S -&gt; value &lt; 0) {</a:t>
            </a:r>
          </a:p>
          <a:p>
            <a:pPr marL="457200" indent="-457200">
              <a:tabLst>
                <a:tab pos="1074738" algn="l"/>
                <a:tab pos="2060575" algn="l"/>
              </a:tabLst>
            </a:pPr>
            <a:r>
              <a:rPr lang="en-US" sz="2000" b="1" dirty="0"/>
              <a:t>		append this process to S -&gt; list;</a:t>
            </a:r>
          </a:p>
          <a:p>
            <a:pPr marL="457200" indent="-457200">
              <a:tabLst>
                <a:tab pos="1074738" algn="l"/>
                <a:tab pos="2060575" algn="l"/>
              </a:tabLst>
            </a:pPr>
            <a:r>
              <a:rPr lang="en-US" sz="2000" b="1" dirty="0"/>
              <a:t>		sleep(); // context switch</a:t>
            </a:r>
          </a:p>
          <a:p>
            <a:pPr marL="457200" indent="-457200">
              <a:tabLst>
                <a:tab pos="1074738" algn="l"/>
                <a:tab pos="2060575" algn="l"/>
              </a:tabLst>
            </a:pPr>
            <a:r>
              <a:rPr lang="en-US" sz="2000" b="1" dirty="0"/>
              <a:t>	}</a:t>
            </a:r>
          </a:p>
          <a:p>
            <a:pPr marL="457200" indent="-457200">
              <a:tabLst>
                <a:tab pos="1074738" algn="l"/>
                <a:tab pos="2060575" algn="l"/>
              </a:tabLst>
            </a:pPr>
            <a:r>
              <a:rPr lang="en-US" sz="2000" b="1" dirty="0"/>
              <a:t>}</a:t>
            </a:r>
          </a:p>
        </p:txBody>
      </p:sp>
      <p:sp>
        <p:nvSpPr>
          <p:cNvPr id="8" name="TextBox 7"/>
          <p:cNvSpPr txBox="1"/>
          <p:nvPr/>
        </p:nvSpPr>
        <p:spPr>
          <a:xfrm>
            <a:off x="4267200" y="3657600"/>
            <a:ext cx="4876800" cy="2246769"/>
          </a:xfrm>
          <a:prstGeom prst="rect">
            <a:avLst/>
          </a:prstGeom>
          <a:noFill/>
        </p:spPr>
        <p:txBody>
          <a:bodyPr wrap="square" rtlCol="0">
            <a:spAutoFit/>
          </a:bodyPr>
          <a:lstStyle/>
          <a:p>
            <a:pPr marL="457200" indent="-457200">
              <a:tabLst>
                <a:tab pos="1074738" algn="l"/>
                <a:tab pos="2060575" algn="l"/>
              </a:tabLst>
            </a:pPr>
            <a:r>
              <a:rPr lang="en-US" sz="2000" b="1" dirty="0"/>
              <a:t>signal(semaphore *S) {</a:t>
            </a:r>
          </a:p>
          <a:p>
            <a:pPr marL="457200" indent="-457200">
              <a:tabLst>
                <a:tab pos="1074738" algn="l"/>
                <a:tab pos="2060575" algn="l"/>
              </a:tabLst>
            </a:pPr>
            <a:r>
              <a:rPr lang="en-US" sz="2000" b="1" dirty="0"/>
              <a:t>	S -&gt; value++;</a:t>
            </a:r>
          </a:p>
          <a:p>
            <a:pPr marL="457200" indent="-457200">
              <a:tabLst>
                <a:tab pos="1074738" algn="l"/>
                <a:tab pos="2060575" algn="l"/>
              </a:tabLst>
            </a:pPr>
            <a:r>
              <a:rPr lang="en-US" sz="2000" b="1" dirty="0"/>
              <a:t>	if (S -&gt; value </a:t>
            </a:r>
            <a:r>
              <a:rPr lang="en-US" sz="2000" b="1" dirty="0">
                <a:highlight>
                  <a:srgbClr val="FFFF00"/>
                </a:highlight>
              </a:rPr>
              <a:t>&lt;= 0</a:t>
            </a:r>
            <a:r>
              <a:rPr lang="en-US" sz="2000" b="1" dirty="0"/>
              <a:t>) {</a:t>
            </a:r>
          </a:p>
          <a:p>
            <a:pPr marL="457200" indent="-457200">
              <a:tabLst>
                <a:tab pos="1074738" algn="l"/>
                <a:tab pos="2060575" algn="l"/>
              </a:tabLst>
            </a:pPr>
            <a:r>
              <a:rPr lang="en-US" sz="2000" b="1" dirty="0"/>
              <a:t>		remove a process P from S -&gt; list;</a:t>
            </a:r>
          </a:p>
          <a:p>
            <a:pPr marL="457200" indent="-457200">
              <a:tabLst>
                <a:tab pos="1074738" algn="l"/>
                <a:tab pos="2060575" algn="l"/>
              </a:tabLst>
            </a:pPr>
            <a:r>
              <a:rPr lang="en-US" sz="2000" b="1" dirty="0"/>
              <a:t>		wakeup(P);</a:t>
            </a:r>
          </a:p>
          <a:p>
            <a:pPr marL="457200" indent="-457200">
              <a:tabLst>
                <a:tab pos="1074738" algn="l"/>
                <a:tab pos="2060575" algn="l"/>
              </a:tabLst>
            </a:pPr>
            <a:r>
              <a:rPr lang="en-US" sz="2000" b="1" dirty="0"/>
              <a:t>	}</a:t>
            </a:r>
          </a:p>
          <a:p>
            <a:pPr marL="457200" indent="-457200">
              <a:tabLst>
                <a:tab pos="1074738" algn="l"/>
                <a:tab pos="2060575" algn="l"/>
              </a:tabLst>
            </a:pPr>
            <a:r>
              <a:rPr lang="en-US" sz="2000" b="1" dirty="0"/>
              <a:t>}</a:t>
            </a:r>
          </a:p>
        </p:txBody>
      </p:sp>
      <p:cxnSp>
        <p:nvCxnSpPr>
          <p:cNvPr id="9" name="Straight Arrow Connector 8"/>
          <p:cNvCxnSpPr/>
          <p:nvPr/>
        </p:nvCxnSpPr>
        <p:spPr>
          <a:xfrm rot="10800000" flipV="1">
            <a:off x="5410200" y="1905000"/>
            <a:ext cx="685800" cy="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1905000"/>
            <a:ext cx="685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96000" y="1764268"/>
            <a:ext cx="990600" cy="369332"/>
          </a:xfrm>
          <a:prstGeom prst="rect">
            <a:avLst/>
          </a:prstGeom>
          <a:noFill/>
        </p:spPr>
        <p:txBody>
          <a:bodyPr wrap="square" rtlCol="0">
            <a:spAutoFit/>
          </a:bodyPr>
          <a:lstStyle/>
          <a:p>
            <a:pPr algn="ctr"/>
            <a:r>
              <a:rPr lang="en-US" b="1" dirty="0">
                <a:solidFill>
                  <a:srgbClr val="FF0000"/>
                </a:solidFill>
              </a:rPr>
              <a:t>value</a:t>
            </a:r>
            <a:endParaRPr lang="th-TH" b="1" dirty="0">
              <a:solidFill>
                <a:srgbClr val="FF0000"/>
              </a:solidFill>
            </a:endParaRPr>
          </a:p>
        </p:txBody>
      </p:sp>
      <p:sp>
        <p:nvSpPr>
          <p:cNvPr id="22" name="TextBox 21"/>
          <p:cNvSpPr txBox="1"/>
          <p:nvPr/>
        </p:nvSpPr>
        <p:spPr>
          <a:xfrm>
            <a:off x="7620000" y="1764268"/>
            <a:ext cx="609600" cy="369332"/>
          </a:xfrm>
          <a:prstGeom prst="rect">
            <a:avLst/>
          </a:prstGeom>
          <a:noFill/>
        </p:spPr>
        <p:txBody>
          <a:bodyPr wrap="square" rtlCol="0">
            <a:spAutoFit/>
          </a:bodyPr>
          <a:lstStyle/>
          <a:p>
            <a:pPr algn="ctr"/>
            <a:r>
              <a:rPr lang="en-US" b="1" dirty="0">
                <a:solidFill>
                  <a:srgbClr val="FF0000"/>
                </a:solidFill>
              </a:rPr>
              <a:t>+</a:t>
            </a:r>
            <a:endParaRPr lang="th-TH" b="1" dirty="0">
              <a:solidFill>
                <a:srgbClr val="FF0000"/>
              </a:solidFill>
            </a:endParaRPr>
          </a:p>
        </p:txBody>
      </p:sp>
      <p:sp>
        <p:nvSpPr>
          <p:cNvPr id="23" name="TextBox 22"/>
          <p:cNvSpPr txBox="1"/>
          <p:nvPr/>
        </p:nvSpPr>
        <p:spPr>
          <a:xfrm>
            <a:off x="4876800" y="1752600"/>
            <a:ext cx="609600" cy="369332"/>
          </a:xfrm>
          <a:prstGeom prst="rect">
            <a:avLst/>
          </a:prstGeom>
          <a:noFill/>
        </p:spPr>
        <p:txBody>
          <a:bodyPr wrap="square" rtlCol="0">
            <a:spAutoFit/>
          </a:bodyPr>
          <a:lstStyle/>
          <a:p>
            <a:pPr algn="ctr"/>
            <a:r>
              <a:rPr lang="en-US" b="1" dirty="0">
                <a:solidFill>
                  <a:srgbClr val="FF0000"/>
                </a:solidFill>
              </a:rPr>
              <a:t>– </a:t>
            </a:r>
            <a:endParaRPr lang="th-TH" b="1" dirty="0">
              <a:solidFill>
                <a:srgbClr val="FF0000"/>
              </a:solidFill>
            </a:endParaRPr>
          </a:p>
        </p:txBody>
      </p:sp>
      <p:sp>
        <p:nvSpPr>
          <p:cNvPr id="24" name="TextBox 23"/>
          <p:cNvSpPr txBox="1"/>
          <p:nvPr/>
        </p:nvSpPr>
        <p:spPr>
          <a:xfrm>
            <a:off x="6934200" y="2173069"/>
            <a:ext cx="1905000" cy="646331"/>
          </a:xfrm>
          <a:prstGeom prst="rect">
            <a:avLst/>
          </a:prstGeom>
          <a:noFill/>
        </p:spPr>
        <p:txBody>
          <a:bodyPr wrap="square" rtlCol="0">
            <a:spAutoFit/>
          </a:bodyPr>
          <a:lstStyle/>
          <a:p>
            <a:pPr algn="ctr"/>
            <a:r>
              <a:rPr lang="th-TH" b="1" dirty="0">
                <a:solidFill>
                  <a:srgbClr val="FF0000"/>
                </a:solidFill>
              </a:rPr>
              <a:t>ค่าบวกคือ </a:t>
            </a:r>
            <a:r>
              <a:rPr lang="en-US" b="1" dirty="0">
                <a:solidFill>
                  <a:srgbClr val="FF0000"/>
                </a:solidFill>
              </a:rPr>
              <a:t>#process</a:t>
            </a:r>
            <a:br>
              <a:rPr lang="en-US" b="1" dirty="0">
                <a:solidFill>
                  <a:srgbClr val="FF0000"/>
                </a:solidFill>
              </a:rPr>
            </a:br>
            <a:r>
              <a:rPr lang="th-TH" b="1" dirty="0">
                <a:solidFill>
                  <a:srgbClr val="FF0000"/>
                </a:solidFill>
              </a:rPr>
              <a:t>ที่ยังสามารถเข้า </a:t>
            </a:r>
            <a:r>
              <a:rPr lang="en-US" b="1" dirty="0">
                <a:solidFill>
                  <a:srgbClr val="FF0000"/>
                </a:solidFill>
              </a:rPr>
              <a:t>CS </a:t>
            </a:r>
            <a:r>
              <a:rPr lang="th-TH" b="1" dirty="0">
                <a:solidFill>
                  <a:srgbClr val="FF0000"/>
                </a:solidFill>
              </a:rPr>
              <a:t>ได้</a:t>
            </a:r>
          </a:p>
        </p:txBody>
      </p:sp>
      <p:sp>
        <p:nvSpPr>
          <p:cNvPr id="25" name="TextBox 24"/>
          <p:cNvSpPr txBox="1"/>
          <p:nvPr/>
        </p:nvSpPr>
        <p:spPr>
          <a:xfrm>
            <a:off x="4419600" y="2173069"/>
            <a:ext cx="1828800" cy="646331"/>
          </a:xfrm>
          <a:prstGeom prst="rect">
            <a:avLst/>
          </a:prstGeom>
          <a:noFill/>
        </p:spPr>
        <p:txBody>
          <a:bodyPr wrap="square" rtlCol="0">
            <a:spAutoFit/>
          </a:bodyPr>
          <a:lstStyle/>
          <a:p>
            <a:pPr algn="ctr"/>
            <a:r>
              <a:rPr lang="th-TH" b="1" dirty="0">
                <a:solidFill>
                  <a:srgbClr val="FF0000"/>
                </a:solidFill>
              </a:rPr>
              <a:t>ค่าลบคือ</a:t>
            </a:r>
            <a:r>
              <a:rPr lang="en-US" b="1" dirty="0">
                <a:solidFill>
                  <a:srgbClr val="FF0000"/>
                </a:solidFill>
              </a:rPr>
              <a:t> #process</a:t>
            </a:r>
            <a:br>
              <a:rPr lang="en-US" b="1" dirty="0">
                <a:solidFill>
                  <a:srgbClr val="FF0000"/>
                </a:solidFill>
              </a:rPr>
            </a:br>
            <a:r>
              <a:rPr lang="th-TH" b="1" dirty="0">
                <a:solidFill>
                  <a:srgbClr val="FF0000"/>
                </a:solidFill>
              </a:rPr>
              <a:t>ที่รอเข้าใช้ </a:t>
            </a:r>
            <a:r>
              <a:rPr lang="en-US" b="1" dirty="0">
                <a:solidFill>
                  <a:srgbClr val="FF0000"/>
                </a:solidFill>
              </a:rPr>
              <a:t>CS</a:t>
            </a:r>
            <a:endParaRPr lang="th-TH" b="1" dirty="0">
              <a:solidFill>
                <a:srgbClr val="FF0000"/>
              </a:solidFill>
            </a:endParaRPr>
          </a:p>
        </p:txBody>
      </p:sp>
      <p:sp>
        <p:nvSpPr>
          <p:cNvPr id="14" name="Rectangle 13"/>
          <p:cNvSpPr/>
          <p:nvPr/>
        </p:nvSpPr>
        <p:spPr>
          <a:xfrm>
            <a:off x="1858585" y="6172200"/>
            <a:ext cx="5380415" cy="461665"/>
          </a:xfrm>
          <a:prstGeom prst="rect">
            <a:avLst/>
          </a:prstGeom>
        </p:spPr>
        <p:txBody>
          <a:bodyPr wrap="square">
            <a:spAutoFit/>
          </a:bodyPr>
          <a:lstStyle/>
          <a:p>
            <a:pPr algn="ctr"/>
            <a:r>
              <a:rPr lang="en-US" sz="2400" b="1" dirty="0">
                <a:solidFill>
                  <a:srgbClr val="FF0000"/>
                </a:solidFill>
              </a:rPr>
              <a:t>Ensure</a:t>
            </a:r>
            <a:r>
              <a:rPr lang="th-TH" sz="2400" b="1" dirty="0">
                <a:solidFill>
                  <a:srgbClr val="FF0000"/>
                </a:solidFill>
              </a:rPr>
              <a:t> </a:t>
            </a:r>
            <a:r>
              <a:rPr lang="en-US" sz="2400" b="1" dirty="0">
                <a:solidFill>
                  <a:srgbClr val="FF0000"/>
                </a:solidFill>
              </a:rPr>
              <a:t>bounded waiting by FIFO queue</a:t>
            </a:r>
          </a:p>
        </p:txBody>
      </p:sp>
      <p:sp>
        <p:nvSpPr>
          <p:cNvPr id="15" name="TextBox 14"/>
          <p:cNvSpPr txBox="1"/>
          <p:nvPr/>
        </p:nvSpPr>
        <p:spPr>
          <a:xfrm>
            <a:off x="2057400" y="5105400"/>
            <a:ext cx="1676400" cy="369332"/>
          </a:xfrm>
          <a:prstGeom prst="rect">
            <a:avLst/>
          </a:prstGeom>
          <a:noFill/>
        </p:spPr>
        <p:txBody>
          <a:bodyPr wrap="square" rtlCol="0">
            <a:spAutoFit/>
          </a:bodyPr>
          <a:lstStyle/>
          <a:p>
            <a:pPr algn="r"/>
            <a:r>
              <a:rPr lang="en-US" b="1" dirty="0">
                <a:solidFill>
                  <a:srgbClr val="FF0000"/>
                </a:solidFill>
              </a:rPr>
              <a:t>No spinlock</a:t>
            </a:r>
          </a:p>
        </p:txBody>
      </p:sp>
      <p:sp>
        <p:nvSpPr>
          <p:cNvPr id="2" name="TextBox 1">
            <a:extLst>
              <a:ext uri="{FF2B5EF4-FFF2-40B4-BE49-F238E27FC236}">
                <a16:creationId xmlns:a16="http://schemas.microsoft.com/office/drawing/2014/main" id="{A0D46081-2E6C-BE33-FC48-2CA3A2D1D3D7}"/>
              </a:ext>
            </a:extLst>
          </p:cNvPr>
          <p:cNvSpPr txBox="1"/>
          <p:nvPr/>
        </p:nvSpPr>
        <p:spPr>
          <a:xfrm>
            <a:off x="7239000" y="4873823"/>
            <a:ext cx="1090363" cy="307777"/>
          </a:xfrm>
          <a:prstGeom prst="rect">
            <a:avLst/>
          </a:prstGeom>
          <a:noFill/>
        </p:spPr>
        <p:txBody>
          <a:bodyPr wrap="none" rtlCol="0">
            <a:spAutoFit/>
          </a:bodyPr>
          <a:lstStyle/>
          <a:p>
            <a:r>
              <a:rPr lang="th-TH" sz="1400" dirty="0">
                <a:solidFill>
                  <a:srgbClr val="FF0000"/>
                </a:solidFill>
                <a:latin typeface="Kanit" panose="00000500000000000000" pitchFamily="2" charset="-34"/>
                <a:cs typeface="Kanit" panose="00000500000000000000" pitchFamily="2" charset="-34"/>
              </a:rPr>
              <a:t>ใช้หลัก </a:t>
            </a:r>
            <a:r>
              <a:rPr lang="en-US" sz="1400" dirty="0">
                <a:solidFill>
                  <a:srgbClr val="FF0000"/>
                </a:solidFill>
                <a:latin typeface="Kanit" panose="00000500000000000000" pitchFamily="2" charset="-34"/>
                <a:cs typeface="Kanit" panose="00000500000000000000" pitchFamily="2" charset="-34"/>
              </a:rPr>
              <a:t>FIFO</a:t>
            </a:r>
          </a:p>
        </p:txBody>
      </p:sp>
      <p:sp>
        <p:nvSpPr>
          <p:cNvPr id="3" name="TextBox 2">
            <a:extLst>
              <a:ext uri="{FF2B5EF4-FFF2-40B4-BE49-F238E27FC236}">
                <a16:creationId xmlns:a16="http://schemas.microsoft.com/office/drawing/2014/main" id="{6CEB5794-0AD2-FE1C-5849-EBC878C9C374}"/>
              </a:ext>
            </a:extLst>
          </p:cNvPr>
          <p:cNvSpPr txBox="1"/>
          <p:nvPr/>
        </p:nvSpPr>
        <p:spPr>
          <a:xfrm>
            <a:off x="4267200" y="3194315"/>
            <a:ext cx="2831224" cy="523220"/>
          </a:xfrm>
          <a:prstGeom prst="rect">
            <a:avLst/>
          </a:prstGeom>
          <a:noFill/>
        </p:spPr>
        <p:txBody>
          <a:bodyPr wrap="none" rtlCol="0">
            <a:spAutoFit/>
          </a:bodyPr>
          <a:lstStyle/>
          <a:p>
            <a:r>
              <a:rPr lang="th-TH" sz="1400" dirty="0">
                <a:solidFill>
                  <a:srgbClr val="FF0000"/>
                </a:solidFill>
                <a:latin typeface="Kanit" panose="00000500000000000000" pitchFamily="2" charset="-34"/>
                <a:cs typeface="Kanit" panose="00000500000000000000" pitchFamily="2" charset="-34"/>
              </a:rPr>
              <a:t>ใช้ </a:t>
            </a:r>
            <a:r>
              <a:rPr lang="en-US" sz="1400" dirty="0">
                <a:solidFill>
                  <a:srgbClr val="FF0000"/>
                </a:solidFill>
                <a:highlight>
                  <a:srgbClr val="FFFF00"/>
                </a:highlight>
                <a:latin typeface="Kanit" panose="00000500000000000000" pitchFamily="2" charset="-34"/>
                <a:cs typeface="Kanit" panose="00000500000000000000" pitchFamily="2" charset="-34"/>
              </a:rPr>
              <a:t>&lt;= 0</a:t>
            </a:r>
            <a:r>
              <a:rPr lang="en-US" sz="1400" dirty="0">
                <a:solidFill>
                  <a:srgbClr val="FF0000"/>
                </a:solidFill>
                <a:latin typeface="Kanit" panose="00000500000000000000" pitchFamily="2" charset="-34"/>
                <a:cs typeface="Kanit" panose="00000500000000000000" pitchFamily="2" charset="-34"/>
              </a:rPr>
              <a:t> </a:t>
            </a:r>
            <a:r>
              <a:rPr lang="th-TH" sz="1400" dirty="0">
                <a:solidFill>
                  <a:srgbClr val="FF0000"/>
                </a:solidFill>
                <a:latin typeface="Kanit" panose="00000500000000000000" pitchFamily="2" charset="-34"/>
                <a:cs typeface="Kanit" panose="00000500000000000000" pitchFamily="2" charset="-34"/>
              </a:rPr>
              <a:t>เพราะ </a:t>
            </a:r>
            <a:r>
              <a:rPr lang="en-US" sz="1400" dirty="0">
                <a:solidFill>
                  <a:srgbClr val="FF0000"/>
                </a:solidFill>
                <a:latin typeface="Kanit" panose="00000500000000000000" pitchFamily="2" charset="-34"/>
                <a:cs typeface="Kanit" panose="00000500000000000000" pitchFamily="2" charset="-34"/>
              </a:rPr>
              <a:t>value++ </a:t>
            </a:r>
            <a:r>
              <a:rPr lang="th-TH" sz="1400" dirty="0">
                <a:solidFill>
                  <a:srgbClr val="FF0000"/>
                </a:solidFill>
                <a:latin typeface="Kanit" panose="00000500000000000000" pitchFamily="2" charset="-34"/>
                <a:cs typeface="Kanit" panose="00000500000000000000" pitchFamily="2" charset="-34"/>
              </a:rPr>
              <a:t>ไปแล้ว</a:t>
            </a:r>
            <a:br>
              <a:rPr lang="th-TH" sz="1400" dirty="0">
                <a:solidFill>
                  <a:srgbClr val="FF0000"/>
                </a:solidFill>
                <a:latin typeface="Kanit" panose="00000500000000000000" pitchFamily="2" charset="-34"/>
                <a:cs typeface="Kanit" panose="00000500000000000000" pitchFamily="2" charset="-34"/>
              </a:rPr>
            </a:br>
            <a:r>
              <a:rPr lang="th-TH" sz="1400" dirty="0">
                <a:solidFill>
                  <a:srgbClr val="FF0000"/>
                </a:solidFill>
                <a:latin typeface="Kanit" panose="00000500000000000000" pitchFamily="2" charset="-34"/>
                <a:cs typeface="Kanit" panose="00000500000000000000" pitchFamily="2" charset="-34"/>
              </a:rPr>
              <a:t>เช่น </a:t>
            </a:r>
            <a:r>
              <a:rPr lang="en-US" sz="1400" dirty="0">
                <a:solidFill>
                  <a:srgbClr val="FF0000"/>
                </a:solidFill>
                <a:latin typeface="Kanit" panose="00000500000000000000" pitchFamily="2" charset="-34"/>
                <a:cs typeface="Kanit" panose="00000500000000000000" pitchFamily="2" charset="-34"/>
              </a:rPr>
              <a:t>-1, -2, -3 </a:t>
            </a:r>
            <a:r>
              <a:rPr lang="th-TH" sz="1400" dirty="0">
                <a:solidFill>
                  <a:srgbClr val="FF0000"/>
                </a:solidFill>
                <a:latin typeface="Kanit" panose="00000500000000000000" pitchFamily="2" charset="-34"/>
                <a:cs typeface="Kanit" panose="00000500000000000000" pitchFamily="2" charset="-34"/>
              </a:rPr>
              <a:t>จะกลายเป็น </a:t>
            </a:r>
            <a:r>
              <a:rPr lang="en-US" sz="1400" dirty="0">
                <a:solidFill>
                  <a:srgbClr val="FF0000"/>
                </a:solidFill>
                <a:latin typeface="Kanit" panose="00000500000000000000" pitchFamily="2" charset="-34"/>
                <a:cs typeface="Kanit" panose="00000500000000000000" pitchFamily="2" charset="-34"/>
              </a:rPr>
              <a:t>0, -1, -2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52400"/>
            <a:ext cx="8153400" cy="707886"/>
          </a:xfrm>
          <a:prstGeom prst="rect">
            <a:avLst/>
          </a:prstGeom>
          <a:noFill/>
        </p:spPr>
        <p:txBody>
          <a:bodyPr wrap="square" rtlCol="0">
            <a:spAutoFit/>
          </a:bodyPr>
          <a:lstStyle/>
          <a:p>
            <a:pPr algn="ctr"/>
            <a:r>
              <a:rPr lang="en-US" sz="4000" b="1" dirty="0"/>
              <a:t>Spinlock: A case study</a:t>
            </a:r>
          </a:p>
        </p:txBody>
      </p:sp>
      <p:pic>
        <p:nvPicPr>
          <p:cNvPr id="5" name="Picture 2"/>
          <p:cNvPicPr>
            <a:picLocks noChangeAspect="1" noChangeArrowheads="1"/>
          </p:cNvPicPr>
          <p:nvPr/>
        </p:nvPicPr>
        <p:blipFill>
          <a:blip r:embed="rId2" cstate="print"/>
          <a:srcRect/>
          <a:stretch>
            <a:fillRect/>
          </a:stretch>
        </p:blipFill>
        <p:spPr bwMode="auto">
          <a:xfrm>
            <a:off x="914400" y="1371600"/>
            <a:ext cx="2362200" cy="2230152"/>
          </a:xfrm>
          <a:prstGeom prst="rect">
            <a:avLst/>
          </a:prstGeom>
          <a:noFill/>
          <a:ln w="9525">
            <a:noFill/>
            <a:miter lim="800000"/>
            <a:headEnd/>
            <a:tailEnd/>
          </a:ln>
          <a:effectLst/>
        </p:spPr>
      </p:pic>
      <p:pic>
        <p:nvPicPr>
          <p:cNvPr id="6" name="Picture 4"/>
          <p:cNvPicPr>
            <a:picLocks noChangeAspect="1" noChangeArrowheads="1"/>
          </p:cNvPicPr>
          <p:nvPr/>
        </p:nvPicPr>
        <p:blipFill>
          <a:blip r:embed="rId3" cstate="print"/>
          <a:srcRect/>
          <a:stretch>
            <a:fillRect/>
          </a:stretch>
        </p:blipFill>
        <p:spPr bwMode="auto">
          <a:xfrm>
            <a:off x="1066800" y="3657600"/>
            <a:ext cx="7194379" cy="3048000"/>
          </a:xfrm>
          <a:prstGeom prst="rect">
            <a:avLst/>
          </a:prstGeom>
          <a:noFill/>
          <a:ln w="9525">
            <a:noFill/>
            <a:miter lim="800000"/>
            <a:headEnd/>
            <a:tailEnd/>
          </a:ln>
          <a:effectLst/>
        </p:spPr>
      </p:pic>
      <p:sp>
        <p:nvSpPr>
          <p:cNvPr id="7" name="TextBox 6"/>
          <p:cNvSpPr txBox="1"/>
          <p:nvPr/>
        </p:nvSpPr>
        <p:spPr>
          <a:xfrm>
            <a:off x="1524000" y="762000"/>
            <a:ext cx="6096000" cy="523220"/>
          </a:xfrm>
          <a:prstGeom prst="rect">
            <a:avLst/>
          </a:prstGeom>
          <a:noFill/>
        </p:spPr>
        <p:txBody>
          <a:bodyPr wrap="square" rtlCol="0">
            <a:spAutoFit/>
          </a:bodyPr>
          <a:lstStyle/>
          <a:p>
            <a:pPr algn="ctr"/>
            <a:r>
              <a:rPr lang="en-US" sz="2800" b="1" dirty="0"/>
              <a:t>Error diffusion on multi-core processors</a:t>
            </a:r>
            <a:endParaRPr lang="th-TH" sz="2800" b="1" dirty="0"/>
          </a:p>
        </p:txBody>
      </p:sp>
      <p:sp>
        <p:nvSpPr>
          <p:cNvPr id="8" name="TextBox 7"/>
          <p:cNvSpPr txBox="1"/>
          <p:nvPr/>
        </p:nvSpPr>
        <p:spPr>
          <a:xfrm>
            <a:off x="3352800" y="2590800"/>
            <a:ext cx="5486400" cy="830997"/>
          </a:xfrm>
          <a:prstGeom prst="rect">
            <a:avLst/>
          </a:prstGeom>
          <a:noFill/>
        </p:spPr>
        <p:txBody>
          <a:bodyPr wrap="square" rtlCol="0">
            <a:spAutoFit/>
          </a:bodyPr>
          <a:lstStyle/>
          <a:p>
            <a:r>
              <a:rPr lang="th-TH" sz="2400" b="1" dirty="0">
                <a:solidFill>
                  <a:srgbClr val="FF0000"/>
                </a:solidFill>
              </a:rPr>
              <a:t>ทำ</a:t>
            </a:r>
            <a:r>
              <a:rPr lang="en-US" sz="2400" b="1" dirty="0">
                <a:solidFill>
                  <a:srgbClr val="FF0000"/>
                </a:solidFill>
              </a:rPr>
              <a:t> spinlock</a:t>
            </a:r>
            <a:r>
              <a:rPr lang="th-TH" sz="2400" b="1" dirty="0">
                <a:solidFill>
                  <a:srgbClr val="FF0000"/>
                </a:solidFill>
              </a:rPr>
              <a:t> เพื่อไม่ให้เกิด </a:t>
            </a:r>
            <a:r>
              <a:rPr lang="en-US" sz="2400" b="1" dirty="0">
                <a:solidFill>
                  <a:srgbClr val="FF0000"/>
                </a:solidFill>
              </a:rPr>
              <a:t>context switch</a:t>
            </a:r>
            <a:br>
              <a:rPr lang="en-US" sz="2400" b="1" dirty="0">
                <a:solidFill>
                  <a:srgbClr val="FF0000"/>
                </a:solidFill>
              </a:rPr>
            </a:br>
            <a:r>
              <a:rPr lang="th-TH" sz="2400" b="1" dirty="0">
                <a:solidFill>
                  <a:srgbClr val="FF0000"/>
                </a:solidFill>
              </a:rPr>
              <a:t>ใช้ </a:t>
            </a:r>
            <a:r>
              <a:rPr lang="en-US" sz="2400" b="1" dirty="0">
                <a:solidFill>
                  <a:srgbClr val="FF0000"/>
                </a:solidFill>
              </a:rPr>
              <a:t>loop </a:t>
            </a:r>
            <a:r>
              <a:rPr lang="th-TH" sz="2400" b="1" dirty="0">
                <a:solidFill>
                  <a:srgbClr val="FF0000"/>
                </a:solidFill>
              </a:rPr>
              <a:t>รอแถวบนทำเสร็จ อย่าเรียก </a:t>
            </a:r>
            <a:r>
              <a:rPr lang="en-US" sz="2400" b="1" dirty="0">
                <a:solidFill>
                  <a:srgbClr val="FF0000"/>
                </a:solidFill>
              </a:rPr>
              <a:t>semaphore</a:t>
            </a:r>
            <a:endParaRPr lang="th-TH" sz="24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52400"/>
            <a:ext cx="8153400" cy="707886"/>
          </a:xfrm>
          <a:prstGeom prst="rect">
            <a:avLst/>
          </a:prstGeom>
          <a:noFill/>
        </p:spPr>
        <p:txBody>
          <a:bodyPr wrap="square" rtlCol="0">
            <a:spAutoFit/>
          </a:bodyPr>
          <a:lstStyle/>
          <a:p>
            <a:pPr algn="ctr"/>
            <a:r>
              <a:rPr lang="en-US" sz="4000" b="1" dirty="0"/>
              <a:t>Race Condition in Web Application</a:t>
            </a:r>
          </a:p>
        </p:txBody>
      </p:sp>
      <p:sp>
        <p:nvSpPr>
          <p:cNvPr id="3" name="Oval 2"/>
          <p:cNvSpPr/>
          <p:nvPr/>
        </p:nvSpPr>
        <p:spPr>
          <a:xfrm>
            <a:off x="1434019" y="1524000"/>
            <a:ext cx="1766455" cy="10910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rPr>
              <a:t>Web Application</a:t>
            </a:r>
            <a:endParaRPr lang="th-TH" sz="1700" b="1" dirty="0">
              <a:solidFill>
                <a:schemeClr val="tx1"/>
              </a:solidFill>
            </a:endParaRPr>
          </a:p>
        </p:txBody>
      </p:sp>
      <p:sp>
        <p:nvSpPr>
          <p:cNvPr id="5" name="Oval 4"/>
          <p:cNvSpPr/>
          <p:nvPr/>
        </p:nvSpPr>
        <p:spPr>
          <a:xfrm>
            <a:off x="367219" y="3810000"/>
            <a:ext cx="1143000" cy="6234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Browser</a:t>
            </a:r>
            <a:endParaRPr lang="th-TH" sz="1400" b="1" dirty="0">
              <a:solidFill>
                <a:schemeClr val="tx1"/>
              </a:solidFill>
            </a:endParaRPr>
          </a:p>
        </p:txBody>
      </p:sp>
      <p:sp>
        <p:nvSpPr>
          <p:cNvPr id="6" name="Oval 5"/>
          <p:cNvSpPr/>
          <p:nvPr/>
        </p:nvSpPr>
        <p:spPr>
          <a:xfrm>
            <a:off x="1738819" y="5029200"/>
            <a:ext cx="1143000" cy="6234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Browser</a:t>
            </a:r>
            <a:endParaRPr lang="th-TH" sz="1400" b="1" dirty="0">
              <a:solidFill>
                <a:schemeClr val="tx1"/>
              </a:solidFill>
            </a:endParaRPr>
          </a:p>
        </p:txBody>
      </p:sp>
      <p:sp>
        <p:nvSpPr>
          <p:cNvPr id="7" name="Oval 6"/>
          <p:cNvSpPr/>
          <p:nvPr/>
        </p:nvSpPr>
        <p:spPr>
          <a:xfrm>
            <a:off x="3567619" y="3962400"/>
            <a:ext cx="1143000" cy="62345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Browser</a:t>
            </a:r>
            <a:endParaRPr lang="th-TH" sz="1400" b="1" dirty="0">
              <a:solidFill>
                <a:schemeClr val="tx1"/>
              </a:solidFill>
            </a:endParaRPr>
          </a:p>
        </p:txBody>
      </p:sp>
      <p:cxnSp>
        <p:nvCxnSpPr>
          <p:cNvPr id="9" name="Straight Arrow Connector 8"/>
          <p:cNvCxnSpPr>
            <a:stCxn id="3" idx="4"/>
            <a:endCxn id="6" idx="0"/>
          </p:cNvCxnSpPr>
          <p:nvPr/>
        </p:nvCxnSpPr>
        <p:spPr>
          <a:xfrm flipH="1">
            <a:off x="2310319" y="2615046"/>
            <a:ext cx="6928" cy="2414154"/>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 idx="3"/>
            <a:endCxn id="5" idx="0"/>
          </p:cNvCxnSpPr>
          <p:nvPr/>
        </p:nvCxnSpPr>
        <p:spPr>
          <a:xfrm flipH="1">
            <a:off x="938719" y="2455266"/>
            <a:ext cx="753991" cy="1354734"/>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 idx="5"/>
            <a:endCxn id="7" idx="0"/>
          </p:cNvCxnSpPr>
          <p:nvPr/>
        </p:nvCxnSpPr>
        <p:spPr>
          <a:xfrm>
            <a:off x="2941783" y="2455266"/>
            <a:ext cx="1197336" cy="1507134"/>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29836" y="1524000"/>
            <a:ext cx="3886200" cy="3046988"/>
          </a:xfrm>
          <a:prstGeom prst="rect">
            <a:avLst/>
          </a:prstGeom>
          <a:noFill/>
        </p:spPr>
        <p:txBody>
          <a:bodyPr wrap="square" rtlCol="0">
            <a:spAutoFit/>
          </a:bodyPr>
          <a:lstStyle/>
          <a:p>
            <a:r>
              <a:rPr lang="th-TH" sz="2400" u="sng" dirty="0"/>
              <a:t>กรณีศึกษา</a:t>
            </a:r>
            <a:r>
              <a:rPr lang="th-TH" sz="2400" dirty="0"/>
              <a:t> เว็บรับสมัครสอบ</a:t>
            </a:r>
            <a:br>
              <a:rPr lang="th-TH" sz="2400" dirty="0"/>
            </a:br>
            <a:r>
              <a:rPr lang="th-TH" sz="2400" dirty="0"/>
              <a:t>เริ่มต้น </a:t>
            </a:r>
            <a:r>
              <a:rPr lang="en-US" sz="2400" dirty="0"/>
              <a:t>n = 0</a:t>
            </a:r>
            <a:br>
              <a:rPr lang="th-TH" sz="2400" dirty="0"/>
            </a:br>
            <a:r>
              <a:rPr lang="th-TH" sz="2400" dirty="0"/>
              <a:t>เมื่อมีผู้สมัครสอบได้สำเร็จ</a:t>
            </a:r>
            <a:r>
              <a:rPr lang="en-US" sz="2400" dirty="0"/>
              <a:t> </a:t>
            </a:r>
            <a:r>
              <a:rPr lang="en-US" sz="2400" dirty="0">
                <a:solidFill>
                  <a:srgbClr val="FF0000"/>
                </a:solidFill>
              </a:rPr>
              <a:t>n = n + 1</a:t>
            </a:r>
            <a:br>
              <a:rPr lang="th-TH" sz="2400" dirty="0">
                <a:solidFill>
                  <a:srgbClr val="FF0000"/>
                </a:solidFill>
              </a:rPr>
            </a:br>
            <a:r>
              <a:rPr lang="th-TH" sz="2400" dirty="0"/>
              <a:t>จะสร้าง </a:t>
            </a:r>
            <a:r>
              <a:rPr lang="en-US" sz="2400" dirty="0"/>
              <a:t>id </a:t>
            </a:r>
            <a:r>
              <a:rPr lang="th-TH" sz="2400" dirty="0"/>
              <a:t>ให้ผู้สมัครสอบ เช่น</a:t>
            </a:r>
            <a:r>
              <a:rPr lang="en-US" sz="2400" dirty="0"/>
              <a:t> year + n</a:t>
            </a:r>
            <a:br>
              <a:rPr lang="en-US" sz="2400" dirty="0"/>
            </a:br>
            <a:r>
              <a:rPr lang="th-TH" sz="2400" dirty="0"/>
              <a:t>ถ้าไม่ป้องกัน </a:t>
            </a:r>
            <a:r>
              <a:rPr lang="en-US" sz="2400" dirty="0">
                <a:solidFill>
                  <a:srgbClr val="FF0000"/>
                </a:solidFill>
              </a:rPr>
              <a:t>CS</a:t>
            </a:r>
            <a:r>
              <a:rPr lang="th-TH" sz="2400" dirty="0"/>
              <a:t> จะมีคนได้ </a:t>
            </a:r>
            <a:r>
              <a:rPr lang="en-US" sz="2400" dirty="0"/>
              <a:t>id </a:t>
            </a:r>
            <a:r>
              <a:rPr lang="th-TH" sz="2400" dirty="0"/>
              <a:t>สอบซ้ำกัน</a:t>
            </a:r>
            <a:endParaRPr lang="en-US" sz="2400" dirty="0"/>
          </a:p>
          <a:p>
            <a:r>
              <a:rPr lang="th-TH" sz="2400" dirty="0"/>
              <a:t>และถ้าได้ผู้สมัครเต็มจำนวนที่นั่งสอบแล้ว</a:t>
            </a:r>
          </a:p>
          <a:p>
            <a:r>
              <a:rPr lang="th-TH" sz="2400" dirty="0"/>
              <a:t>จะหยุดรับสมัคร เช่น </a:t>
            </a:r>
            <a:r>
              <a:rPr lang="en-US" sz="2400" dirty="0"/>
              <a:t>n </a:t>
            </a:r>
            <a:r>
              <a:rPr lang="th-TH" sz="2400" dirty="0"/>
              <a:t>ต้องไม่เกิน </a:t>
            </a:r>
            <a:r>
              <a:rPr lang="en-US" sz="2400" dirty="0"/>
              <a:t>1,000</a:t>
            </a:r>
            <a:br>
              <a:rPr lang="en-US" sz="2400" dirty="0"/>
            </a:br>
            <a:r>
              <a:rPr lang="th-TH" sz="2400" dirty="0"/>
              <a:t>ถ้าไม่ป้องกัน </a:t>
            </a:r>
            <a:r>
              <a:rPr lang="en-US" sz="2400" dirty="0">
                <a:solidFill>
                  <a:srgbClr val="FF0000"/>
                </a:solidFill>
              </a:rPr>
              <a:t>CS</a:t>
            </a:r>
            <a:r>
              <a:rPr lang="en-US" sz="2400" dirty="0"/>
              <a:t> </a:t>
            </a:r>
            <a:r>
              <a:rPr lang="th-TH" sz="2400" dirty="0"/>
              <a:t>จะรับสมัครเกินจำนวนที่นั่ง</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57200"/>
            <a:ext cx="8686800" cy="2800767"/>
          </a:xfrm>
          <a:prstGeom prst="rect">
            <a:avLst/>
          </a:prstGeom>
        </p:spPr>
        <p:txBody>
          <a:bodyPr wrap="square">
            <a:spAutoFit/>
          </a:bodyPr>
          <a:lstStyle/>
          <a:p>
            <a:pPr marL="363538" indent="-363538"/>
            <a:r>
              <a:rPr lang="en-US" sz="3200" b="1" u="sng" dirty="0"/>
              <a:t>History's Worst Software Bugs </a:t>
            </a:r>
            <a:br>
              <a:rPr lang="en-US" sz="2400" b="1" dirty="0"/>
            </a:br>
            <a:br>
              <a:rPr lang="en-US" sz="2400" b="1" dirty="0"/>
            </a:br>
            <a:r>
              <a:rPr lang="en-US" sz="2400" b="1" dirty="0"/>
              <a:t>July 28, 1962 -- Mariner I space probe</a:t>
            </a:r>
            <a:br>
              <a:rPr lang="en-US" sz="2400" b="1" dirty="0"/>
            </a:br>
            <a:r>
              <a:rPr lang="en-US" sz="2400" b="1" dirty="0"/>
              <a:t>1982 -- Soviet gas pipeline</a:t>
            </a:r>
            <a:br>
              <a:rPr lang="en-US" sz="2400" b="1" dirty="0"/>
            </a:br>
            <a:r>
              <a:rPr lang="en-US" sz="2400" b="1" dirty="0"/>
              <a:t>1985-1987 -- Therac-25 medical accelerator (</a:t>
            </a:r>
            <a:r>
              <a:rPr lang="en-US" sz="2400" b="1" dirty="0">
                <a:highlight>
                  <a:srgbClr val="FFFF00"/>
                </a:highlight>
              </a:rPr>
              <a:t>race condition</a:t>
            </a:r>
            <a:r>
              <a:rPr lang="en-US" sz="2400" b="1" dirty="0"/>
              <a:t>)</a:t>
            </a:r>
            <a:br>
              <a:rPr lang="en-US" sz="2400" b="1" dirty="0"/>
            </a:br>
            <a:r>
              <a:rPr lang="en-US" sz="2400" b="1" dirty="0"/>
              <a:t>	 </a:t>
            </a:r>
            <a:r>
              <a:rPr lang="en-US" sz="2400" b="1" dirty="0">
                <a:solidFill>
                  <a:srgbClr val="FF0000"/>
                </a:solidFill>
              </a:rPr>
              <a:t>At least five patients die</a:t>
            </a:r>
            <a:r>
              <a:rPr lang="en-US" sz="2400" b="1" dirty="0"/>
              <a:t>; others are seriously injured. </a:t>
            </a:r>
            <a:br>
              <a:rPr lang="en-US" sz="2400" b="1" dirty="0"/>
            </a:br>
            <a:r>
              <a:rPr lang="en-US" sz="2400" b="1" dirty="0"/>
              <a:t>1988 -- Buffer overflow in Berkeley Unix finger daemon</a:t>
            </a:r>
            <a:endParaRPr lang="th-TH" sz="2400" b="1" dirty="0"/>
          </a:p>
        </p:txBody>
      </p:sp>
      <p:sp>
        <p:nvSpPr>
          <p:cNvPr id="2" name="Rectangle 1"/>
          <p:cNvSpPr/>
          <p:nvPr/>
        </p:nvSpPr>
        <p:spPr>
          <a:xfrm>
            <a:off x="838200" y="3418344"/>
            <a:ext cx="7467600" cy="2677656"/>
          </a:xfrm>
          <a:prstGeom prst="rect">
            <a:avLst/>
          </a:prstGeom>
        </p:spPr>
        <p:txBody>
          <a:bodyPr wrap="square">
            <a:spAutoFit/>
          </a:bodyPr>
          <a:lstStyle/>
          <a:p>
            <a:r>
              <a:rPr lang="en-US" sz="1400" b="1" dirty="0"/>
              <a:t>1985-1987 -- Therac-25 medical accelerator.</a:t>
            </a:r>
            <a:r>
              <a:rPr lang="en-US" sz="1400" dirty="0"/>
              <a:t> A radiation therapy device malfunctions and delivers lethal radiation doses at several medical facilities. Based upon a previous design, the </a:t>
            </a:r>
            <a:r>
              <a:rPr lang="en-US" sz="1400" dirty="0">
                <a:hlinkClick r:id="rId2"/>
              </a:rPr>
              <a:t>Therac-25</a:t>
            </a:r>
            <a:r>
              <a:rPr lang="en-US" sz="1400" dirty="0"/>
              <a:t> was an "improved" therapy system that could deliver two different kinds of radiation: either a low-power electron beam (beta particles) or X-rays. The Therac-25's X-rays were generated by smashing high-power electrons into a metal target positioned between the electron gun and the patient. A second "improvement" was the replacement of the older Therac-20's electromechanical safety interlocks with software control, a decision made because software was perceived to be more reliable.</a:t>
            </a:r>
          </a:p>
          <a:p>
            <a:r>
              <a:rPr lang="en-US" sz="1400" dirty="0"/>
              <a:t>What engineers didn't know was that both the 20 and the 25 were built upon an operating system that had been kludged together by a programmer with no formal training. Because of a subtle bug called a "</a:t>
            </a:r>
            <a:r>
              <a:rPr lang="en-US" sz="1400" dirty="0">
                <a:hlinkClick r:id="rId3"/>
              </a:rPr>
              <a:t>race condition</a:t>
            </a:r>
            <a:r>
              <a:rPr lang="en-US" sz="1400" dirty="0"/>
              <a:t>," a quick-fingered typist could accidentally configure the Therac-25 so the electron beam would fire in high-power mode but with the metal X-ray target out of position. At least five patients die; others are seriously injured.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50223"/>
            <a:ext cx="9144000" cy="307777"/>
          </a:xfrm>
          <a:prstGeom prst="rect">
            <a:avLst/>
          </a:prstGeom>
        </p:spPr>
        <p:txBody>
          <a:bodyPr wrap="square">
            <a:spAutoFit/>
          </a:bodyPr>
          <a:lstStyle/>
          <a:p>
            <a:r>
              <a:rPr lang="en-US" sz="1400" dirty="0"/>
              <a:t>https://docs.microsoft.com/en-us/dotnet/csharp/language-reference/keywords/lock-statement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48665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 y="228600"/>
            <a:ext cx="4677178" cy="523220"/>
          </a:xfrm>
          <a:prstGeom prst="rect">
            <a:avLst/>
          </a:prstGeom>
        </p:spPr>
        <p:txBody>
          <a:bodyPr wrap="none">
            <a:spAutoFit/>
          </a:bodyPr>
          <a:lstStyle/>
          <a:p>
            <a:r>
              <a:rPr lang="en-US" sz="2800" b="1" dirty="0"/>
              <a:t>lock Statement (C# Reference)</a:t>
            </a:r>
          </a:p>
        </p:txBody>
      </p:sp>
      <p:sp>
        <p:nvSpPr>
          <p:cNvPr id="8" name="TextBox 7"/>
          <p:cNvSpPr txBox="1"/>
          <p:nvPr/>
        </p:nvSpPr>
        <p:spPr>
          <a:xfrm>
            <a:off x="3962400" y="5362337"/>
            <a:ext cx="4972050" cy="1077218"/>
          </a:xfrm>
          <a:prstGeom prst="rect">
            <a:avLst/>
          </a:prstGeom>
          <a:noFill/>
        </p:spPr>
        <p:txBody>
          <a:bodyPr wrap="square" rtlCol="0">
            <a:spAutoFit/>
          </a:bodyPr>
          <a:lstStyle/>
          <a:p>
            <a:r>
              <a:rPr lang="th-TH" sz="3200" dirty="0">
                <a:solidFill>
                  <a:srgbClr val="FF0000"/>
                </a:solidFill>
              </a:rPr>
              <a:t>เรียนมาถึงตรงนี้แล้ว</a:t>
            </a:r>
            <a:r>
              <a:rPr lang="en-US" sz="3200" dirty="0">
                <a:solidFill>
                  <a:srgbClr val="FF0000"/>
                </a:solidFill>
              </a:rPr>
              <a:t> </a:t>
            </a:r>
            <a:r>
              <a:rPr lang="th-TH" sz="3200" dirty="0">
                <a:solidFill>
                  <a:srgbClr val="FF0000"/>
                </a:solidFill>
              </a:rPr>
              <a:t>ถ้าไม่มีคำสั่ง </a:t>
            </a:r>
            <a:r>
              <a:rPr lang="en-US" sz="3200" dirty="0">
                <a:solidFill>
                  <a:srgbClr val="FF0000"/>
                </a:solidFill>
              </a:rPr>
              <a:t>lock</a:t>
            </a:r>
            <a:endParaRPr lang="th-TH" sz="3200" dirty="0">
              <a:solidFill>
                <a:srgbClr val="FF0000"/>
              </a:solidFill>
            </a:endParaRPr>
          </a:p>
          <a:p>
            <a:r>
              <a:rPr lang="th-TH" sz="3200" dirty="0">
                <a:solidFill>
                  <a:srgbClr val="FF0000"/>
                </a:solidFill>
              </a:rPr>
              <a:t>ดูออกหรือยังว่าโปรแกรมนี้ </a:t>
            </a:r>
            <a:r>
              <a:rPr lang="en-US" sz="3200" dirty="0">
                <a:solidFill>
                  <a:srgbClr val="FF0000"/>
                </a:solidFill>
              </a:rPr>
              <a:t>bug </a:t>
            </a:r>
            <a:r>
              <a:rPr lang="th-TH" sz="3200" dirty="0">
                <a:solidFill>
                  <a:srgbClr val="FF0000"/>
                </a:solidFill>
              </a:rPr>
              <a:t>ยังไง</a:t>
            </a:r>
            <a:r>
              <a:rPr lang="en-US" sz="3200" dirty="0">
                <a:solidFill>
                  <a:srgbClr val="FF0000"/>
                </a:solidFill>
              </a:rPr>
              <a:t> ?</a:t>
            </a:r>
          </a:p>
        </p:txBody>
      </p:sp>
      <p:cxnSp>
        <p:nvCxnSpPr>
          <p:cNvPr id="9" name="Straight Arrow Connector 8">
            <a:extLst>
              <a:ext uri="{FF2B5EF4-FFF2-40B4-BE49-F238E27FC236}">
                <a16:creationId xmlns:a16="http://schemas.microsoft.com/office/drawing/2014/main" id="{08E803BA-FF80-60DB-21B8-1CE5B5B8EE46}"/>
              </a:ext>
            </a:extLst>
          </p:cNvPr>
          <p:cNvCxnSpPr/>
          <p:nvPr/>
        </p:nvCxnSpPr>
        <p:spPr>
          <a:xfrm flipV="1">
            <a:off x="2514599" y="2133600"/>
            <a:ext cx="0" cy="304800"/>
          </a:xfrm>
          <a:prstGeom prst="straightConnector1">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D0A2DE4-EEA6-550C-0C1C-64DE2CDE2643}"/>
              </a:ext>
            </a:extLst>
          </p:cNvPr>
          <p:cNvSpPr txBox="1"/>
          <p:nvPr/>
        </p:nvSpPr>
        <p:spPr>
          <a:xfrm>
            <a:off x="2514599" y="2292485"/>
            <a:ext cx="5486401" cy="584775"/>
          </a:xfrm>
          <a:prstGeom prst="rect">
            <a:avLst/>
          </a:prstGeom>
          <a:noFill/>
        </p:spPr>
        <p:txBody>
          <a:bodyPr wrap="square" rtlCol="0">
            <a:spAutoFit/>
          </a:bodyPr>
          <a:lstStyle/>
          <a:p>
            <a:r>
              <a:rPr lang="th-TH" sz="1600" dirty="0">
                <a:solidFill>
                  <a:srgbClr val="FF0000"/>
                </a:solidFill>
              </a:rPr>
              <a:t>ถ้าเติม </a:t>
            </a:r>
            <a:r>
              <a:rPr lang="en-US" sz="1600" dirty="0">
                <a:solidFill>
                  <a:srgbClr val="FF0000"/>
                </a:solidFill>
              </a:rPr>
              <a:t>static </a:t>
            </a:r>
            <a:r>
              <a:rPr lang="th-TH" sz="1600" dirty="0">
                <a:solidFill>
                  <a:srgbClr val="FF0000"/>
                </a:solidFill>
              </a:rPr>
              <a:t>จะเป็น </a:t>
            </a:r>
            <a:r>
              <a:rPr lang="en-US" sz="1600" dirty="0">
                <a:solidFill>
                  <a:srgbClr val="FF0000"/>
                </a:solidFill>
              </a:rPr>
              <a:t>global lock (</a:t>
            </a:r>
            <a:r>
              <a:rPr lang="th-TH" sz="1600" dirty="0">
                <a:solidFill>
                  <a:srgbClr val="FF0000"/>
                </a:solidFill>
              </a:rPr>
              <a:t>มี </a:t>
            </a:r>
            <a:r>
              <a:rPr lang="en-US" sz="1600" dirty="0">
                <a:solidFill>
                  <a:srgbClr val="FF0000"/>
                </a:solidFill>
              </a:rPr>
              <a:t>lock </a:t>
            </a:r>
            <a:r>
              <a:rPr lang="th-TH" sz="1600" dirty="0">
                <a:solidFill>
                  <a:srgbClr val="FF0000"/>
                </a:solidFill>
              </a:rPr>
              <a:t>เพียงอันเดียว สำหรับทุก ๆ </a:t>
            </a:r>
            <a:r>
              <a:rPr lang="en-US" sz="1600" dirty="0">
                <a:solidFill>
                  <a:srgbClr val="FF0000"/>
                </a:solidFill>
              </a:rPr>
              <a:t>account)</a:t>
            </a:r>
            <a:br>
              <a:rPr lang="th-TH" sz="1600" dirty="0">
                <a:solidFill>
                  <a:srgbClr val="FF0000"/>
                </a:solidFill>
              </a:rPr>
            </a:br>
            <a:r>
              <a:rPr lang="th-TH" sz="1600" dirty="0">
                <a:solidFill>
                  <a:srgbClr val="FF0000"/>
                </a:solidFill>
              </a:rPr>
              <a:t>                                                                                                  เกิด </a:t>
            </a:r>
            <a:r>
              <a:rPr lang="en-US" sz="1600" dirty="0">
                <a:solidFill>
                  <a:srgbClr val="FF0000"/>
                </a:solidFill>
              </a:rPr>
              <a:t>lock contention </a:t>
            </a:r>
            <a:r>
              <a:rPr lang="th-TH" sz="1600" dirty="0">
                <a:solidFill>
                  <a:srgbClr val="FF0000"/>
                </a:solidFill>
              </a:rPr>
              <a:t>สูง</a:t>
            </a:r>
            <a:endParaRPr lang="en-US" sz="1600" dirty="0">
              <a:solidFill>
                <a:srgbClr val="FF0000"/>
              </a:solidFill>
            </a:endParaRPr>
          </a:p>
        </p:txBody>
      </p:sp>
    </p:spTree>
    <p:extLst>
      <p:ext uri="{BB962C8B-B14F-4D97-AF65-F5344CB8AC3E}">
        <p14:creationId xmlns:p14="http://schemas.microsoft.com/office/powerpoint/2010/main" val="4046554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505670"/>
            <a:ext cx="8153400" cy="923330"/>
          </a:xfrm>
          <a:prstGeom prst="rect">
            <a:avLst/>
          </a:prstGeom>
          <a:noFill/>
        </p:spPr>
        <p:txBody>
          <a:bodyPr wrap="square" rtlCol="0">
            <a:spAutoFit/>
          </a:bodyPr>
          <a:lstStyle/>
          <a:p>
            <a:pPr algn="ctr"/>
            <a:r>
              <a:rPr lang="en-US" sz="5400" b="1" dirty="0"/>
              <a:t>Synchronization Example</a:t>
            </a:r>
          </a:p>
        </p:txBody>
      </p:sp>
    </p:spTree>
    <p:extLst>
      <p:ext uri="{BB962C8B-B14F-4D97-AF65-F5344CB8AC3E}">
        <p14:creationId xmlns:p14="http://schemas.microsoft.com/office/powerpoint/2010/main" val="379605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457200"/>
            <a:ext cx="7543800" cy="6059331"/>
          </a:xfrm>
          <a:prstGeom prst="rect">
            <a:avLst/>
          </a:prstGeom>
        </p:spPr>
      </p:pic>
      <p:sp>
        <p:nvSpPr>
          <p:cNvPr id="2" name="TextBox 1"/>
          <p:cNvSpPr txBox="1"/>
          <p:nvPr/>
        </p:nvSpPr>
        <p:spPr>
          <a:xfrm>
            <a:off x="5791200" y="3200400"/>
            <a:ext cx="2895600" cy="369332"/>
          </a:xfrm>
          <a:prstGeom prst="rect">
            <a:avLst/>
          </a:prstGeom>
          <a:noFill/>
        </p:spPr>
        <p:txBody>
          <a:bodyPr wrap="square" rtlCol="0">
            <a:spAutoFit/>
          </a:bodyPr>
          <a:lstStyle/>
          <a:p>
            <a:r>
              <a:rPr lang="th-TH" dirty="0">
                <a:solidFill>
                  <a:srgbClr val="FF0000"/>
                </a:solidFill>
              </a:rPr>
              <a:t>จำนวนที่เก็บ สำหรับ </a:t>
            </a:r>
            <a:r>
              <a:rPr lang="en-US" dirty="0">
                <a:solidFill>
                  <a:srgbClr val="FF0000"/>
                </a:solidFill>
              </a:rPr>
              <a:t>producer</a:t>
            </a:r>
          </a:p>
        </p:txBody>
      </p:sp>
      <p:sp>
        <p:nvSpPr>
          <p:cNvPr id="4" name="TextBox 3"/>
          <p:cNvSpPr txBox="1"/>
          <p:nvPr/>
        </p:nvSpPr>
        <p:spPr>
          <a:xfrm>
            <a:off x="5791200" y="3440668"/>
            <a:ext cx="2902085" cy="369332"/>
          </a:xfrm>
          <a:prstGeom prst="rect">
            <a:avLst/>
          </a:prstGeom>
          <a:noFill/>
        </p:spPr>
        <p:txBody>
          <a:bodyPr wrap="square" rtlCol="0">
            <a:spAutoFit/>
          </a:bodyPr>
          <a:lstStyle/>
          <a:p>
            <a:r>
              <a:rPr lang="th-TH" dirty="0">
                <a:solidFill>
                  <a:srgbClr val="FF0000"/>
                </a:solidFill>
              </a:rPr>
              <a:t>จำนวนผลผลิต</a:t>
            </a:r>
            <a:r>
              <a:rPr lang="en-US" dirty="0">
                <a:solidFill>
                  <a:srgbClr val="FF0000"/>
                </a:solidFill>
              </a:rPr>
              <a:t> </a:t>
            </a:r>
            <a:r>
              <a:rPr lang="th-TH" dirty="0">
                <a:solidFill>
                  <a:srgbClr val="FF0000"/>
                </a:solidFill>
              </a:rPr>
              <a:t>สำหรับ </a:t>
            </a:r>
            <a:r>
              <a:rPr lang="en-US" dirty="0">
                <a:solidFill>
                  <a:srgbClr val="FF0000"/>
                </a:solidFill>
              </a:rPr>
              <a:t>consumer</a:t>
            </a:r>
          </a:p>
        </p:txBody>
      </p:sp>
      <p:sp>
        <p:nvSpPr>
          <p:cNvPr id="3" name="TextBox 2">
            <a:extLst>
              <a:ext uri="{FF2B5EF4-FFF2-40B4-BE49-F238E27FC236}">
                <a16:creationId xmlns:a16="http://schemas.microsoft.com/office/drawing/2014/main" id="{49C440DC-2FF5-55A4-379A-DD6B0FBCAACD}"/>
              </a:ext>
            </a:extLst>
          </p:cNvPr>
          <p:cNvSpPr txBox="1"/>
          <p:nvPr/>
        </p:nvSpPr>
        <p:spPr>
          <a:xfrm>
            <a:off x="5797685" y="2728436"/>
            <a:ext cx="2895600" cy="369332"/>
          </a:xfrm>
          <a:prstGeom prst="rect">
            <a:avLst/>
          </a:prstGeom>
          <a:noFill/>
        </p:spPr>
        <p:txBody>
          <a:bodyPr wrap="square" rtlCol="0">
            <a:spAutoFit/>
          </a:bodyPr>
          <a:lstStyle/>
          <a:p>
            <a:r>
              <a:rPr lang="th-TH" dirty="0">
                <a:solidFill>
                  <a:srgbClr val="FF0000"/>
                </a:solidFill>
              </a:rPr>
              <a:t>ขนาดของ </a:t>
            </a:r>
            <a:r>
              <a:rPr lang="en-US" dirty="0">
                <a:solidFill>
                  <a:srgbClr val="FF0000"/>
                </a:solidFill>
              </a:rPr>
              <a:t>buffer (buffer size)</a:t>
            </a:r>
          </a:p>
        </p:txBody>
      </p:sp>
      <p:sp>
        <p:nvSpPr>
          <p:cNvPr id="6" name="TextBox 5">
            <a:extLst>
              <a:ext uri="{FF2B5EF4-FFF2-40B4-BE49-F238E27FC236}">
                <a16:creationId xmlns:a16="http://schemas.microsoft.com/office/drawing/2014/main" id="{D02387F9-5D94-EF43-D0D3-FD69E0B7329B}"/>
              </a:ext>
            </a:extLst>
          </p:cNvPr>
          <p:cNvSpPr txBox="1"/>
          <p:nvPr/>
        </p:nvSpPr>
        <p:spPr>
          <a:xfrm>
            <a:off x="5791200" y="2971800"/>
            <a:ext cx="2895600" cy="369332"/>
          </a:xfrm>
          <a:prstGeom prst="rect">
            <a:avLst/>
          </a:prstGeom>
          <a:noFill/>
        </p:spPr>
        <p:txBody>
          <a:bodyPr wrap="square" rtlCol="0">
            <a:spAutoFit/>
          </a:bodyPr>
          <a:lstStyle/>
          <a:p>
            <a:r>
              <a:rPr lang="th-TH" dirty="0">
                <a:solidFill>
                  <a:srgbClr val="FF0000"/>
                </a:solidFill>
              </a:rPr>
              <a:t>จำนวน </a:t>
            </a:r>
            <a:r>
              <a:rPr lang="en-US" dirty="0">
                <a:solidFill>
                  <a:srgbClr val="FF0000"/>
                </a:solidFill>
              </a:rPr>
              <a:t>thread </a:t>
            </a:r>
            <a:r>
              <a:rPr lang="th-TH" dirty="0">
                <a:solidFill>
                  <a:srgbClr val="FF0000"/>
                </a:solidFill>
              </a:rPr>
              <a:t>ที่จะเข้าไปใช้ </a:t>
            </a:r>
            <a:r>
              <a:rPr lang="en-US" dirty="0">
                <a:solidFill>
                  <a:srgbClr val="FF0000"/>
                </a:solidFill>
              </a:rPr>
              <a:t>buffer</a:t>
            </a:r>
          </a:p>
        </p:txBody>
      </p:sp>
    </p:spTree>
    <p:extLst>
      <p:ext uri="{BB962C8B-B14F-4D97-AF65-F5344CB8AC3E}">
        <p14:creationId xmlns:p14="http://schemas.microsoft.com/office/powerpoint/2010/main" val="245310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3100" y="364569"/>
            <a:ext cx="5257800" cy="2924175"/>
          </a:xfrm>
          <a:prstGeom prst="rect">
            <a:avLst/>
          </a:prstGeom>
        </p:spPr>
      </p:pic>
      <p:pic>
        <p:nvPicPr>
          <p:cNvPr id="3" name="Picture 2"/>
          <p:cNvPicPr>
            <a:picLocks noChangeAspect="1"/>
          </p:cNvPicPr>
          <p:nvPr/>
        </p:nvPicPr>
        <p:blipFill>
          <a:blip r:embed="rId3"/>
          <a:stretch>
            <a:fillRect/>
          </a:stretch>
        </p:blipFill>
        <p:spPr>
          <a:xfrm>
            <a:off x="1924050" y="3564969"/>
            <a:ext cx="5295900" cy="2905125"/>
          </a:xfrm>
          <a:prstGeom prst="rect">
            <a:avLst/>
          </a:prstGeom>
        </p:spPr>
      </p:pic>
      <p:sp>
        <p:nvSpPr>
          <p:cNvPr id="4" name="TextBox 3"/>
          <p:cNvSpPr txBox="1"/>
          <p:nvPr/>
        </p:nvSpPr>
        <p:spPr>
          <a:xfrm>
            <a:off x="4572000" y="1212294"/>
            <a:ext cx="4419600" cy="338554"/>
          </a:xfrm>
          <a:prstGeom prst="rect">
            <a:avLst/>
          </a:prstGeom>
          <a:noFill/>
        </p:spPr>
        <p:txBody>
          <a:bodyPr wrap="square" rtlCol="0">
            <a:spAutoFit/>
          </a:bodyPr>
          <a:lstStyle/>
          <a:p>
            <a:r>
              <a:rPr lang="en-US" sz="1600" dirty="0">
                <a:solidFill>
                  <a:srgbClr val="FF0000"/>
                </a:solidFill>
              </a:rPr>
              <a:t>producer</a:t>
            </a:r>
            <a:r>
              <a:rPr lang="th-TH" sz="1600" dirty="0">
                <a:solidFill>
                  <a:srgbClr val="FF0000"/>
                </a:solidFill>
              </a:rPr>
              <a:t> ตรวจสอบก่อนว่ามีที่เก็บใน </a:t>
            </a:r>
            <a:r>
              <a:rPr lang="en-US" sz="1600" dirty="0">
                <a:solidFill>
                  <a:srgbClr val="FF0000"/>
                </a:solidFill>
              </a:rPr>
              <a:t>buffer </a:t>
            </a:r>
            <a:r>
              <a:rPr lang="th-TH" sz="1600" dirty="0">
                <a:solidFill>
                  <a:srgbClr val="FF0000"/>
                </a:solidFill>
              </a:rPr>
              <a:t>หรือไม่</a:t>
            </a:r>
            <a:endParaRPr lang="en-US" sz="1600" dirty="0">
              <a:solidFill>
                <a:srgbClr val="FF0000"/>
              </a:solidFill>
            </a:endParaRPr>
          </a:p>
        </p:txBody>
      </p:sp>
      <p:sp>
        <p:nvSpPr>
          <p:cNvPr id="5" name="TextBox 4"/>
          <p:cNvSpPr txBox="1"/>
          <p:nvPr/>
        </p:nvSpPr>
        <p:spPr>
          <a:xfrm>
            <a:off x="4648200" y="2282075"/>
            <a:ext cx="4343400" cy="338554"/>
          </a:xfrm>
          <a:prstGeom prst="rect">
            <a:avLst/>
          </a:prstGeom>
          <a:noFill/>
        </p:spPr>
        <p:txBody>
          <a:bodyPr wrap="square" rtlCol="0">
            <a:spAutoFit/>
          </a:bodyPr>
          <a:lstStyle/>
          <a:p>
            <a:r>
              <a:rPr lang="th-TH" sz="1600" dirty="0">
                <a:solidFill>
                  <a:srgbClr val="FF0000"/>
                </a:solidFill>
              </a:rPr>
              <a:t>บอก </a:t>
            </a:r>
            <a:r>
              <a:rPr lang="en-US" sz="1600" dirty="0">
                <a:solidFill>
                  <a:srgbClr val="FF0000"/>
                </a:solidFill>
              </a:rPr>
              <a:t>consumer </a:t>
            </a:r>
            <a:r>
              <a:rPr lang="th-TH" sz="1600" dirty="0">
                <a:solidFill>
                  <a:srgbClr val="FF0000"/>
                </a:solidFill>
              </a:rPr>
              <a:t>ว่าผลิตเพิ่มได้ </a:t>
            </a:r>
            <a:r>
              <a:rPr lang="en-US" sz="1600" dirty="0">
                <a:solidFill>
                  <a:srgbClr val="FF0000"/>
                </a:solidFill>
              </a:rPr>
              <a:t>1 </a:t>
            </a:r>
            <a:r>
              <a:rPr lang="th-TH" sz="1600" dirty="0">
                <a:solidFill>
                  <a:srgbClr val="FF0000"/>
                </a:solidFill>
              </a:rPr>
              <a:t>ชิ้น</a:t>
            </a:r>
            <a:endParaRPr lang="en-US" sz="1600" dirty="0">
              <a:solidFill>
                <a:srgbClr val="FF0000"/>
              </a:solidFill>
            </a:endParaRPr>
          </a:p>
        </p:txBody>
      </p:sp>
      <p:sp>
        <p:nvSpPr>
          <p:cNvPr id="6" name="TextBox 5"/>
          <p:cNvSpPr txBox="1"/>
          <p:nvPr/>
        </p:nvSpPr>
        <p:spPr>
          <a:xfrm>
            <a:off x="4038600" y="3879294"/>
            <a:ext cx="4953000" cy="338554"/>
          </a:xfrm>
          <a:prstGeom prst="rect">
            <a:avLst/>
          </a:prstGeom>
          <a:noFill/>
        </p:spPr>
        <p:txBody>
          <a:bodyPr wrap="square" rtlCol="0">
            <a:spAutoFit/>
          </a:bodyPr>
          <a:lstStyle/>
          <a:p>
            <a:r>
              <a:rPr lang="en-US" sz="1600" dirty="0">
                <a:solidFill>
                  <a:srgbClr val="FF0000"/>
                </a:solidFill>
              </a:rPr>
              <a:t>consumer</a:t>
            </a:r>
            <a:r>
              <a:rPr lang="th-TH" sz="1600" dirty="0">
                <a:solidFill>
                  <a:srgbClr val="FF0000"/>
                </a:solidFill>
              </a:rPr>
              <a:t> ตรวจสอบก่อนว่ามีผลผลิตใน </a:t>
            </a:r>
            <a:r>
              <a:rPr lang="en-US" sz="1600" dirty="0">
                <a:solidFill>
                  <a:srgbClr val="FF0000"/>
                </a:solidFill>
              </a:rPr>
              <a:t>buffer </a:t>
            </a:r>
            <a:r>
              <a:rPr lang="th-TH" sz="1600" dirty="0">
                <a:solidFill>
                  <a:srgbClr val="FF0000"/>
                </a:solidFill>
              </a:rPr>
              <a:t>หรือไม่</a:t>
            </a:r>
            <a:endParaRPr lang="en-US" sz="1600" dirty="0">
              <a:solidFill>
                <a:srgbClr val="FF0000"/>
              </a:solidFill>
            </a:endParaRPr>
          </a:p>
        </p:txBody>
      </p:sp>
      <p:sp>
        <p:nvSpPr>
          <p:cNvPr id="7" name="TextBox 6"/>
          <p:cNvSpPr txBox="1"/>
          <p:nvPr/>
        </p:nvSpPr>
        <p:spPr>
          <a:xfrm>
            <a:off x="4267200" y="4946094"/>
            <a:ext cx="4724400" cy="338554"/>
          </a:xfrm>
          <a:prstGeom prst="rect">
            <a:avLst/>
          </a:prstGeom>
          <a:noFill/>
        </p:spPr>
        <p:txBody>
          <a:bodyPr wrap="square" rtlCol="0">
            <a:spAutoFit/>
          </a:bodyPr>
          <a:lstStyle/>
          <a:p>
            <a:r>
              <a:rPr lang="th-TH" sz="1600" dirty="0">
                <a:solidFill>
                  <a:srgbClr val="FF0000"/>
                </a:solidFill>
              </a:rPr>
              <a:t>บอก </a:t>
            </a:r>
            <a:r>
              <a:rPr lang="en-US" sz="1600" dirty="0">
                <a:solidFill>
                  <a:srgbClr val="FF0000"/>
                </a:solidFill>
              </a:rPr>
              <a:t>producer</a:t>
            </a:r>
            <a:r>
              <a:rPr lang="th-TH" sz="1600" dirty="0">
                <a:solidFill>
                  <a:srgbClr val="FF0000"/>
                </a:solidFill>
              </a:rPr>
              <a:t> ว่าเอาผลผลิตไปแล้ว </a:t>
            </a:r>
            <a:r>
              <a:rPr lang="en-US" sz="1600" dirty="0">
                <a:solidFill>
                  <a:srgbClr val="FF0000"/>
                </a:solidFill>
              </a:rPr>
              <a:t>1 </a:t>
            </a:r>
            <a:r>
              <a:rPr lang="th-TH" sz="1600" dirty="0">
                <a:solidFill>
                  <a:srgbClr val="FF0000"/>
                </a:solidFill>
              </a:rPr>
              <a:t>ชิ้น</a:t>
            </a:r>
            <a:endParaRPr lang="en-US" sz="1600" dirty="0">
              <a:solidFill>
                <a:srgbClr val="FF0000"/>
              </a:solidFill>
            </a:endParaRPr>
          </a:p>
        </p:txBody>
      </p:sp>
      <p:sp>
        <p:nvSpPr>
          <p:cNvPr id="8" name="TextBox 7"/>
          <p:cNvSpPr txBox="1"/>
          <p:nvPr/>
        </p:nvSpPr>
        <p:spPr>
          <a:xfrm>
            <a:off x="1924050" y="152400"/>
            <a:ext cx="4572000" cy="369332"/>
          </a:xfrm>
          <a:prstGeom prst="rect">
            <a:avLst/>
          </a:prstGeom>
          <a:noFill/>
        </p:spPr>
        <p:txBody>
          <a:bodyPr wrap="square" rtlCol="0">
            <a:spAutoFit/>
          </a:bodyPr>
          <a:lstStyle/>
          <a:p>
            <a:r>
              <a:rPr lang="th-TH" dirty="0">
                <a:solidFill>
                  <a:srgbClr val="FF0000"/>
                </a:solidFill>
              </a:rPr>
              <a:t>สำหรับ </a:t>
            </a:r>
            <a:r>
              <a:rPr lang="en-US" dirty="0">
                <a:solidFill>
                  <a:srgbClr val="FF0000"/>
                </a:solidFill>
              </a:rPr>
              <a:t>producer </a:t>
            </a:r>
            <a:r>
              <a:rPr lang="th-TH" dirty="0">
                <a:solidFill>
                  <a:srgbClr val="FF0000"/>
                </a:solidFill>
              </a:rPr>
              <a:t>หลาย ๆ </a:t>
            </a:r>
            <a:r>
              <a:rPr lang="en-US" dirty="0">
                <a:solidFill>
                  <a:srgbClr val="FF0000"/>
                </a:solidFill>
              </a:rPr>
              <a:t>process/thread</a:t>
            </a:r>
          </a:p>
        </p:txBody>
      </p:sp>
      <p:sp>
        <p:nvSpPr>
          <p:cNvPr id="9" name="TextBox 8"/>
          <p:cNvSpPr txBox="1"/>
          <p:nvPr/>
        </p:nvSpPr>
        <p:spPr>
          <a:xfrm>
            <a:off x="1918188" y="3347724"/>
            <a:ext cx="4572000" cy="369332"/>
          </a:xfrm>
          <a:prstGeom prst="rect">
            <a:avLst/>
          </a:prstGeom>
          <a:noFill/>
        </p:spPr>
        <p:txBody>
          <a:bodyPr wrap="square" rtlCol="0">
            <a:spAutoFit/>
          </a:bodyPr>
          <a:lstStyle/>
          <a:p>
            <a:r>
              <a:rPr lang="th-TH" dirty="0">
                <a:solidFill>
                  <a:srgbClr val="FF0000"/>
                </a:solidFill>
              </a:rPr>
              <a:t>สำหรับ </a:t>
            </a:r>
            <a:r>
              <a:rPr lang="en-US" dirty="0">
                <a:solidFill>
                  <a:srgbClr val="FF0000"/>
                </a:solidFill>
              </a:rPr>
              <a:t>consumer </a:t>
            </a:r>
            <a:r>
              <a:rPr lang="th-TH" dirty="0">
                <a:solidFill>
                  <a:srgbClr val="FF0000"/>
                </a:solidFill>
              </a:rPr>
              <a:t>หลาย ๆ </a:t>
            </a:r>
            <a:r>
              <a:rPr lang="en-US" dirty="0">
                <a:solidFill>
                  <a:srgbClr val="FF0000"/>
                </a:solidFill>
              </a:rPr>
              <a:t>process/thread</a:t>
            </a:r>
          </a:p>
        </p:txBody>
      </p:sp>
      <p:sp>
        <p:nvSpPr>
          <p:cNvPr id="10" name="TextBox 9"/>
          <p:cNvSpPr txBox="1"/>
          <p:nvPr/>
        </p:nvSpPr>
        <p:spPr>
          <a:xfrm>
            <a:off x="6629400" y="1667992"/>
            <a:ext cx="1752600" cy="584775"/>
          </a:xfrm>
          <a:prstGeom prst="rect">
            <a:avLst/>
          </a:prstGeom>
          <a:noFill/>
        </p:spPr>
        <p:txBody>
          <a:bodyPr wrap="square" rtlCol="0">
            <a:spAutoFit/>
          </a:bodyPr>
          <a:lstStyle/>
          <a:p>
            <a:r>
              <a:rPr lang="th-TH" sz="1600" dirty="0">
                <a:solidFill>
                  <a:srgbClr val="FF0000"/>
                </a:solidFill>
              </a:rPr>
              <a:t>การแก้ไข</a:t>
            </a:r>
            <a:r>
              <a:rPr lang="en-US" sz="1600" dirty="0">
                <a:solidFill>
                  <a:srgbClr val="FF0000"/>
                </a:solidFill>
              </a:rPr>
              <a:t> buffer</a:t>
            </a:r>
            <a:endParaRPr lang="th-TH" sz="1600" dirty="0">
              <a:solidFill>
                <a:srgbClr val="FF0000"/>
              </a:solidFill>
            </a:endParaRPr>
          </a:p>
          <a:p>
            <a:r>
              <a:rPr lang="th-TH" sz="1600" dirty="0">
                <a:solidFill>
                  <a:srgbClr val="FF0000"/>
                </a:solidFill>
              </a:rPr>
              <a:t>ทำได้แค่ทีละ </a:t>
            </a:r>
            <a:r>
              <a:rPr lang="en-US" sz="1600" dirty="0">
                <a:solidFill>
                  <a:srgbClr val="FF0000"/>
                </a:solidFill>
              </a:rPr>
              <a:t>1 thread</a:t>
            </a:r>
          </a:p>
        </p:txBody>
      </p:sp>
      <p:sp>
        <p:nvSpPr>
          <p:cNvPr id="11" name="TextBox 10"/>
          <p:cNvSpPr txBox="1"/>
          <p:nvPr/>
        </p:nvSpPr>
        <p:spPr>
          <a:xfrm>
            <a:off x="7195038" y="4299779"/>
            <a:ext cx="1720362" cy="584775"/>
          </a:xfrm>
          <a:prstGeom prst="rect">
            <a:avLst/>
          </a:prstGeom>
          <a:noFill/>
        </p:spPr>
        <p:txBody>
          <a:bodyPr wrap="square" rtlCol="0">
            <a:spAutoFit/>
          </a:bodyPr>
          <a:lstStyle/>
          <a:p>
            <a:r>
              <a:rPr lang="th-TH" sz="1600" dirty="0">
                <a:solidFill>
                  <a:srgbClr val="FF0000"/>
                </a:solidFill>
              </a:rPr>
              <a:t>แก้ไข </a:t>
            </a:r>
            <a:r>
              <a:rPr lang="en-US" sz="1600" dirty="0">
                <a:solidFill>
                  <a:srgbClr val="FF0000"/>
                </a:solidFill>
              </a:rPr>
              <a:t>data structure</a:t>
            </a:r>
            <a:br>
              <a:rPr lang="en-US" sz="1600" dirty="0">
                <a:solidFill>
                  <a:srgbClr val="FF0000"/>
                </a:solidFill>
              </a:rPr>
            </a:br>
            <a:r>
              <a:rPr lang="th-TH" sz="1600" dirty="0">
                <a:solidFill>
                  <a:srgbClr val="FF0000"/>
                </a:solidFill>
              </a:rPr>
              <a:t>ทำได้แค่ทีละ </a:t>
            </a:r>
            <a:r>
              <a:rPr lang="en-US" sz="1600" dirty="0">
                <a:solidFill>
                  <a:srgbClr val="FF0000"/>
                </a:solidFill>
              </a:rPr>
              <a:t>1 thread</a:t>
            </a:r>
          </a:p>
        </p:txBody>
      </p:sp>
      <p:sp>
        <p:nvSpPr>
          <p:cNvPr id="12" name="TextBox 11"/>
          <p:cNvSpPr txBox="1"/>
          <p:nvPr/>
        </p:nvSpPr>
        <p:spPr>
          <a:xfrm>
            <a:off x="1981200" y="6488668"/>
            <a:ext cx="7162800" cy="369332"/>
          </a:xfrm>
          <a:prstGeom prst="rect">
            <a:avLst/>
          </a:prstGeom>
          <a:noFill/>
        </p:spPr>
        <p:txBody>
          <a:bodyPr wrap="square" rtlCol="0">
            <a:spAutoFit/>
          </a:bodyPr>
          <a:lstStyle/>
          <a:p>
            <a:pPr algn="r"/>
            <a:r>
              <a:rPr lang="th-TH" dirty="0">
                <a:solidFill>
                  <a:srgbClr val="FF0000"/>
                </a:solidFill>
              </a:rPr>
              <a:t>บาง </a:t>
            </a:r>
            <a:r>
              <a:rPr lang="en-US" dirty="0">
                <a:solidFill>
                  <a:srgbClr val="FF0000"/>
                </a:solidFill>
              </a:rPr>
              <a:t>library </a:t>
            </a:r>
            <a:r>
              <a:rPr lang="th-TH" dirty="0">
                <a:solidFill>
                  <a:srgbClr val="FF0000"/>
                </a:solidFill>
              </a:rPr>
              <a:t>ให้ </a:t>
            </a:r>
            <a:r>
              <a:rPr lang="en-US" dirty="0">
                <a:solidFill>
                  <a:srgbClr val="FF0000"/>
                </a:solidFill>
              </a:rPr>
              <a:t>data structure </a:t>
            </a:r>
            <a:r>
              <a:rPr lang="th-TH" dirty="0">
                <a:solidFill>
                  <a:srgbClr val="FF0000"/>
                </a:solidFill>
              </a:rPr>
              <a:t>ที่เป็น </a:t>
            </a:r>
            <a:r>
              <a:rPr lang="en-US" dirty="0">
                <a:solidFill>
                  <a:srgbClr val="FF0000"/>
                </a:solidFill>
              </a:rPr>
              <a:t>thread-safe </a:t>
            </a:r>
            <a:r>
              <a:rPr lang="th-TH" dirty="0">
                <a:solidFill>
                  <a:srgbClr val="FF0000"/>
                </a:solidFill>
              </a:rPr>
              <a:t>มาเลย เราไม่ต้องป้องกัน </a:t>
            </a:r>
            <a:r>
              <a:rPr lang="en-US" dirty="0">
                <a:solidFill>
                  <a:srgbClr val="FF0000"/>
                </a:solidFill>
              </a:rPr>
              <a:t>CS </a:t>
            </a:r>
            <a:r>
              <a:rPr lang="th-TH" dirty="0">
                <a:solidFill>
                  <a:srgbClr val="FF0000"/>
                </a:solidFill>
              </a:rPr>
              <a:t>เอง</a:t>
            </a:r>
            <a:endParaRPr lang="en-US" dirty="0">
              <a:solidFill>
                <a:srgbClr val="FF0000"/>
              </a:solidFill>
            </a:endParaRPr>
          </a:p>
        </p:txBody>
      </p:sp>
    </p:spTree>
    <p:extLst>
      <p:ext uri="{BB962C8B-B14F-4D97-AF65-F5344CB8AC3E}">
        <p14:creationId xmlns:p14="http://schemas.microsoft.com/office/powerpoint/2010/main" val="5685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95400"/>
            <a:ext cx="8001000" cy="5324535"/>
          </a:xfrm>
          <a:prstGeom prst="rect">
            <a:avLst/>
          </a:prstGeom>
          <a:noFill/>
        </p:spPr>
        <p:txBody>
          <a:bodyPr wrap="square" rtlCol="0">
            <a:spAutoFit/>
          </a:bodyPr>
          <a:lstStyle/>
          <a:p>
            <a:pPr marL="457200" indent="-457200"/>
            <a:r>
              <a:rPr lang="en-US" sz="2000" b="1" dirty="0"/>
              <a:t>Producer:</a:t>
            </a:r>
          </a:p>
          <a:p>
            <a:pPr marL="457200" indent="-457200"/>
            <a:r>
              <a:rPr lang="en-US" sz="2000" b="1" dirty="0"/>
              <a:t>	</a:t>
            </a:r>
          </a:p>
          <a:p>
            <a:pPr marL="457200" indent="-457200"/>
            <a:r>
              <a:rPr lang="en-US" sz="2000" b="1" dirty="0"/>
              <a:t>			while (</a:t>
            </a:r>
            <a:r>
              <a:rPr lang="th-TH" sz="2000" b="1" dirty="0"/>
              <a:t>ยังต้อง </a:t>
            </a:r>
            <a:r>
              <a:rPr lang="en-US" sz="2000" b="1" dirty="0"/>
              <a:t>produce </a:t>
            </a:r>
            <a:r>
              <a:rPr lang="th-TH" sz="2000" b="1" dirty="0"/>
              <a:t>อยู่</a:t>
            </a:r>
            <a:r>
              <a:rPr lang="en-US" sz="2000" b="1" dirty="0"/>
              <a:t>) {</a:t>
            </a:r>
          </a:p>
          <a:p>
            <a:pPr marL="457200" indent="-457200"/>
            <a:r>
              <a:rPr lang="en-US" sz="2000" b="1" dirty="0"/>
              <a:t>				while (count == BUFFER_SIZE)</a:t>
            </a:r>
            <a:r>
              <a:rPr lang="th-TH" sz="2000" b="1" dirty="0"/>
              <a:t> </a:t>
            </a:r>
            <a:r>
              <a:rPr lang="en-US" sz="2000" b="1" dirty="0"/>
              <a:t>{ }</a:t>
            </a:r>
          </a:p>
          <a:p>
            <a:pPr marL="457200" indent="-457200"/>
            <a:r>
              <a:rPr lang="en-US" sz="2000" b="1" dirty="0"/>
              <a:t>				buffer[in] = </a:t>
            </a:r>
            <a:r>
              <a:rPr lang="en-US" sz="2000" b="1" dirty="0" err="1"/>
              <a:t>nextProduced</a:t>
            </a:r>
            <a:endParaRPr lang="en-US" sz="2000" b="1" dirty="0"/>
          </a:p>
          <a:p>
            <a:pPr marL="457200" indent="-457200"/>
            <a:r>
              <a:rPr lang="en-US" sz="2000" b="1" dirty="0"/>
              <a:t>				in = (in + 1) % BUFFER_SIZE</a:t>
            </a:r>
          </a:p>
          <a:p>
            <a:pPr marL="457200" indent="-457200"/>
            <a:r>
              <a:rPr lang="en-US" sz="2000" b="1" dirty="0"/>
              <a:t>				count++</a:t>
            </a:r>
          </a:p>
          <a:p>
            <a:pPr marL="457200" indent="-457200"/>
            <a:r>
              <a:rPr lang="en-US" sz="2000" b="1" dirty="0"/>
              <a:t>			}</a:t>
            </a:r>
          </a:p>
          <a:p>
            <a:pPr marL="457200" indent="-457200"/>
            <a:endParaRPr lang="en-US" sz="2000" b="1" dirty="0"/>
          </a:p>
          <a:p>
            <a:pPr marL="457200" indent="-457200"/>
            <a:r>
              <a:rPr lang="en-US" sz="2000" b="1" dirty="0"/>
              <a:t>Consumer:</a:t>
            </a:r>
          </a:p>
          <a:p>
            <a:pPr marL="457200" indent="-457200"/>
            <a:endParaRPr lang="en-US" sz="2000" b="1" dirty="0"/>
          </a:p>
          <a:p>
            <a:pPr marL="457200" indent="-457200"/>
            <a:r>
              <a:rPr lang="en-US" sz="2000" b="1" dirty="0"/>
              <a:t>			while (</a:t>
            </a:r>
            <a:r>
              <a:rPr lang="th-TH" sz="2000" b="1" dirty="0"/>
              <a:t>ยังต้อง </a:t>
            </a:r>
            <a:r>
              <a:rPr lang="en-US" sz="2000" b="1" dirty="0"/>
              <a:t>consume </a:t>
            </a:r>
            <a:r>
              <a:rPr lang="th-TH" sz="2000" b="1" dirty="0"/>
              <a:t>อยู่</a:t>
            </a:r>
            <a:r>
              <a:rPr lang="en-US" sz="2000" b="1" dirty="0"/>
              <a:t>) {</a:t>
            </a:r>
          </a:p>
          <a:p>
            <a:pPr marL="457200" indent="-457200"/>
            <a:r>
              <a:rPr lang="en-US" sz="2000" b="1" dirty="0"/>
              <a:t>				while (count == 0)</a:t>
            </a:r>
          </a:p>
          <a:p>
            <a:pPr marL="457200" indent="-457200"/>
            <a:r>
              <a:rPr lang="en-US" sz="2000" b="1" dirty="0"/>
              <a:t>				</a:t>
            </a:r>
            <a:r>
              <a:rPr lang="en-US" sz="2000" b="1" dirty="0" err="1"/>
              <a:t>nextConsumed</a:t>
            </a:r>
            <a:r>
              <a:rPr lang="en-US" sz="2000" b="1" dirty="0"/>
              <a:t> = buffer[out]</a:t>
            </a:r>
          </a:p>
          <a:p>
            <a:pPr marL="457200" indent="-457200"/>
            <a:r>
              <a:rPr lang="en-US" sz="2000" b="1" dirty="0"/>
              <a:t>				out = (out + 1) % BUFFER_SIZE</a:t>
            </a:r>
          </a:p>
          <a:p>
            <a:pPr marL="457200" indent="-457200"/>
            <a:r>
              <a:rPr lang="en-US" sz="2000" b="1" dirty="0"/>
              <a:t>				count --</a:t>
            </a:r>
          </a:p>
          <a:p>
            <a:pPr marL="457200" indent="-457200"/>
            <a:r>
              <a:rPr lang="en-US" sz="2000" b="1" dirty="0"/>
              <a:t>			}</a:t>
            </a:r>
          </a:p>
        </p:txBody>
      </p:sp>
      <p:sp>
        <p:nvSpPr>
          <p:cNvPr id="5" name="TextBox 4"/>
          <p:cNvSpPr txBox="1"/>
          <p:nvPr/>
        </p:nvSpPr>
        <p:spPr>
          <a:xfrm>
            <a:off x="533400" y="228600"/>
            <a:ext cx="8153400" cy="830997"/>
          </a:xfrm>
          <a:prstGeom prst="rect">
            <a:avLst/>
          </a:prstGeom>
          <a:noFill/>
        </p:spPr>
        <p:txBody>
          <a:bodyPr wrap="square" rtlCol="0">
            <a:spAutoFit/>
          </a:bodyPr>
          <a:lstStyle/>
          <a:p>
            <a:pPr algn="ctr"/>
            <a:r>
              <a:rPr lang="en-US" sz="4800" b="1" dirty="0"/>
              <a:t>Producer &amp; Consumer problem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8189" y="457200"/>
            <a:ext cx="7550027" cy="5638800"/>
          </a:xfrm>
          <a:prstGeom prst="rect">
            <a:avLst/>
          </a:prstGeom>
        </p:spPr>
      </p:pic>
      <p:sp>
        <p:nvSpPr>
          <p:cNvPr id="2" name="TextBox 1"/>
          <p:cNvSpPr txBox="1"/>
          <p:nvPr/>
        </p:nvSpPr>
        <p:spPr>
          <a:xfrm>
            <a:off x="0" y="6457890"/>
            <a:ext cx="9144000" cy="400110"/>
          </a:xfrm>
          <a:prstGeom prst="rect">
            <a:avLst/>
          </a:prstGeom>
          <a:noFill/>
        </p:spPr>
        <p:txBody>
          <a:bodyPr wrap="square" rtlCol="0">
            <a:spAutoFit/>
          </a:bodyPr>
          <a:lstStyle/>
          <a:p>
            <a:pPr algn="r"/>
            <a:r>
              <a:rPr lang="th-TH" sz="2000" dirty="0">
                <a:solidFill>
                  <a:srgbClr val="FF0000"/>
                </a:solidFill>
              </a:rPr>
              <a:t>การบ้านให้เขียนโค้ดเพื่อแก้ปัญหา </a:t>
            </a:r>
            <a:r>
              <a:rPr lang="en-US" sz="2000" dirty="0">
                <a:solidFill>
                  <a:srgbClr val="FF0000"/>
                </a:solidFill>
              </a:rPr>
              <a:t>the first</a:t>
            </a:r>
            <a:r>
              <a:rPr lang="th-TH" sz="2000" dirty="0">
                <a:solidFill>
                  <a:srgbClr val="FF0000"/>
                </a:solidFill>
              </a:rPr>
              <a:t> </a:t>
            </a:r>
            <a:r>
              <a:rPr lang="en-US" sz="2000" dirty="0">
                <a:solidFill>
                  <a:srgbClr val="FF0000"/>
                </a:solidFill>
              </a:rPr>
              <a:t>readers-writers problem</a:t>
            </a:r>
          </a:p>
        </p:txBody>
      </p:sp>
    </p:spTree>
    <p:extLst>
      <p:ext uri="{BB962C8B-B14F-4D97-AF65-F5344CB8AC3E}">
        <p14:creationId xmlns:p14="http://schemas.microsoft.com/office/powerpoint/2010/main" val="16878824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000" y="304800"/>
            <a:ext cx="2992521" cy="838200"/>
          </a:xfrm>
          <a:prstGeom prst="rect">
            <a:avLst/>
          </a:prstGeom>
        </p:spPr>
      </p:pic>
      <p:pic>
        <p:nvPicPr>
          <p:cNvPr id="5" name="Picture 4"/>
          <p:cNvPicPr>
            <a:picLocks noChangeAspect="1"/>
          </p:cNvPicPr>
          <p:nvPr/>
        </p:nvPicPr>
        <p:blipFill>
          <a:blip r:embed="rId3"/>
          <a:stretch>
            <a:fillRect/>
          </a:stretch>
        </p:blipFill>
        <p:spPr>
          <a:xfrm>
            <a:off x="381000" y="1371600"/>
            <a:ext cx="3810000" cy="2827680"/>
          </a:xfrm>
          <a:prstGeom prst="rect">
            <a:avLst/>
          </a:prstGeom>
        </p:spPr>
      </p:pic>
      <p:pic>
        <p:nvPicPr>
          <p:cNvPr id="6" name="Picture 5"/>
          <p:cNvPicPr>
            <a:picLocks noChangeAspect="1"/>
          </p:cNvPicPr>
          <p:nvPr/>
        </p:nvPicPr>
        <p:blipFill>
          <a:blip r:embed="rId4"/>
          <a:stretch>
            <a:fillRect/>
          </a:stretch>
        </p:blipFill>
        <p:spPr>
          <a:xfrm>
            <a:off x="4800600" y="1371600"/>
            <a:ext cx="3781938" cy="4610100"/>
          </a:xfrm>
          <a:prstGeom prst="rect">
            <a:avLst/>
          </a:prstGeom>
        </p:spPr>
      </p:pic>
      <p:sp>
        <p:nvSpPr>
          <p:cNvPr id="2" name="TextBox 1">
            <a:extLst>
              <a:ext uri="{FF2B5EF4-FFF2-40B4-BE49-F238E27FC236}">
                <a16:creationId xmlns:a16="http://schemas.microsoft.com/office/drawing/2014/main" id="{7CD9E4B3-087E-83B6-4925-D5D8756E04A0}"/>
              </a:ext>
            </a:extLst>
          </p:cNvPr>
          <p:cNvSpPr txBox="1"/>
          <p:nvPr/>
        </p:nvSpPr>
        <p:spPr>
          <a:xfrm>
            <a:off x="3505200" y="539234"/>
            <a:ext cx="5486400" cy="369332"/>
          </a:xfrm>
          <a:prstGeom prst="rect">
            <a:avLst/>
          </a:prstGeom>
          <a:noFill/>
        </p:spPr>
        <p:txBody>
          <a:bodyPr wrap="square" rtlCol="0">
            <a:spAutoFit/>
          </a:bodyPr>
          <a:lstStyle/>
          <a:p>
            <a:r>
              <a:rPr lang="th-TH" dirty="0">
                <a:solidFill>
                  <a:srgbClr val="FF0000"/>
                </a:solidFill>
              </a:rPr>
              <a:t>จำนวน </a:t>
            </a:r>
            <a:r>
              <a:rPr lang="en-US" dirty="0">
                <a:solidFill>
                  <a:srgbClr val="FF0000"/>
                </a:solidFill>
              </a:rPr>
              <a:t>thread </a:t>
            </a:r>
            <a:r>
              <a:rPr lang="th-TH" dirty="0">
                <a:solidFill>
                  <a:srgbClr val="FF0000"/>
                </a:solidFill>
              </a:rPr>
              <a:t>ที่จะแก้ไข </a:t>
            </a:r>
            <a:r>
              <a:rPr lang="en-US" dirty="0" err="1">
                <a:solidFill>
                  <a:srgbClr val="FF0000"/>
                </a:solidFill>
              </a:rPr>
              <a:t>read_count</a:t>
            </a:r>
            <a:r>
              <a:rPr lang="en-US" dirty="0">
                <a:solidFill>
                  <a:srgbClr val="FF0000"/>
                </a:solidFill>
              </a:rPr>
              <a:t> </a:t>
            </a:r>
            <a:r>
              <a:rPr lang="th-TH" dirty="0">
                <a:solidFill>
                  <a:srgbClr val="FF0000"/>
                </a:solidFill>
              </a:rPr>
              <a:t>และ </a:t>
            </a:r>
            <a:r>
              <a:rPr lang="en-US" dirty="0" err="1">
                <a:solidFill>
                  <a:srgbClr val="FF0000"/>
                </a:solidFill>
              </a:rPr>
              <a:t>rw_mutex</a:t>
            </a:r>
            <a:r>
              <a:rPr lang="en-US" dirty="0">
                <a:solidFill>
                  <a:srgbClr val="FF0000"/>
                </a:solidFill>
              </a:rPr>
              <a:t> </a:t>
            </a:r>
            <a:r>
              <a:rPr lang="th-TH" dirty="0">
                <a:solidFill>
                  <a:srgbClr val="FF0000"/>
                </a:solidFill>
              </a:rPr>
              <a:t>ได้</a:t>
            </a:r>
            <a:endParaRPr lang="en-US" dirty="0">
              <a:solidFill>
                <a:srgbClr val="FF0000"/>
              </a:solidFill>
            </a:endParaRPr>
          </a:p>
        </p:txBody>
      </p:sp>
      <p:sp>
        <p:nvSpPr>
          <p:cNvPr id="3" name="TextBox 2">
            <a:extLst>
              <a:ext uri="{FF2B5EF4-FFF2-40B4-BE49-F238E27FC236}">
                <a16:creationId xmlns:a16="http://schemas.microsoft.com/office/drawing/2014/main" id="{2BCD466B-C8A7-4759-4496-C19DB954B650}"/>
              </a:ext>
            </a:extLst>
          </p:cNvPr>
          <p:cNvSpPr txBox="1"/>
          <p:nvPr/>
        </p:nvSpPr>
        <p:spPr>
          <a:xfrm>
            <a:off x="3505200" y="304800"/>
            <a:ext cx="5486400" cy="369332"/>
          </a:xfrm>
          <a:prstGeom prst="rect">
            <a:avLst/>
          </a:prstGeom>
          <a:noFill/>
        </p:spPr>
        <p:txBody>
          <a:bodyPr wrap="square" rtlCol="0">
            <a:spAutoFit/>
          </a:bodyPr>
          <a:lstStyle/>
          <a:p>
            <a:r>
              <a:rPr lang="th-TH" dirty="0">
                <a:solidFill>
                  <a:srgbClr val="FF0000"/>
                </a:solidFill>
              </a:rPr>
              <a:t>จำนวน </a:t>
            </a:r>
            <a:r>
              <a:rPr lang="en-US" dirty="0">
                <a:solidFill>
                  <a:srgbClr val="FF0000"/>
                </a:solidFill>
              </a:rPr>
              <a:t>reader(s) </a:t>
            </a:r>
            <a:r>
              <a:rPr lang="th-TH" dirty="0">
                <a:solidFill>
                  <a:srgbClr val="FF0000"/>
                </a:solidFill>
              </a:rPr>
              <a:t>หรือ </a:t>
            </a:r>
            <a:r>
              <a:rPr lang="en-US" dirty="0">
                <a:solidFill>
                  <a:srgbClr val="FF0000"/>
                </a:solidFill>
              </a:rPr>
              <a:t>writer </a:t>
            </a:r>
            <a:r>
              <a:rPr lang="th-TH" dirty="0">
                <a:solidFill>
                  <a:srgbClr val="FF0000"/>
                </a:solidFill>
              </a:rPr>
              <a:t>ที่จะใช้ </a:t>
            </a:r>
            <a:r>
              <a:rPr lang="en-US" dirty="0" err="1">
                <a:solidFill>
                  <a:srgbClr val="FF0000"/>
                </a:solidFill>
              </a:rPr>
              <a:t>db</a:t>
            </a:r>
            <a:r>
              <a:rPr lang="en-US" dirty="0">
                <a:solidFill>
                  <a:srgbClr val="FF0000"/>
                </a:solidFill>
              </a:rPr>
              <a:t> </a:t>
            </a:r>
            <a:r>
              <a:rPr lang="th-TH" dirty="0">
                <a:solidFill>
                  <a:srgbClr val="FF0000"/>
                </a:solidFill>
              </a:rPr>
              <a:t>ได้ </a:t>
            </a:r>
            <a:r>
              <a:rPr lang="en-US" dirty="0">
                <a:solidFill>
                  <a:srgbClr val="FF0000"/>
                </a:solidFill>
              </a:rPr>
              <a:t>(readers </a:t>
            </a:r>
            <a:r>
              <a:rPr lang="th-TH" dirty="0">
                <a:solidFill>
                  <a:srgbClr val="FF0000"/>
                </a:solidFill>
              </a:rPr>
              <a:t>หลายตัวนับเป็น </a:t>
            </a:r>
            <a:r>
              <a:rPr lang="en-US" dirty="0">
                <a:solidFill>
                  <a:srgbClr val="FF0000"/>
                </a:solidFill>
              </a:rPr>
              <a:t>1)</a:t>
            </a:r>
          </a:p>
        </p:txBody>
      </p:sp>
      <p:sp>
        <p:nvSpPr>
          <p:cNvPr id="7" name="TextBox 6">
            <a:extLst>
              <a:ext uri="{FF2B5EF4-FFF2-40B4-BE49-F238E27FC236}">
                <a16:creationId xmlns:a16="http://schemas.microsoft.com/office/drawing/2014/main" id="{458D8EA8-0E93-5FA5-2EAC-14E619365DE8}"/>
              </a:ext>
            </a:extLst>
          </p:cNvPr>
          <p:cNvSpPr txBox="1"/>
          <p:nvPr/>
        </p:nvSpPr>
        <p:spPr>
          <a:xfrm>
            <a:off x="3505200" y="792480"/>
            <a:ext cx="5486400" cy="369332"/>
          </a:xfrm>
          <a:prstGeom prst="rect">
            <a:avLst/>
          </a:prstGeom>
          <a:noFill/>
        </p:spPr>
        <p:txBody>
          <a:bodyPr wrap="square" rtlCol="0">
            <a:spAutoFit/>
          </a:bodyPr>
          <a:lstStyle/>
          <a:p>
            <a:r>
              <a:rPr lang="th-TH" dirty="0">
                <a:solidFill>
                  <a:srgbClr val="FF0000"/>
                </a:solidFill>
              </a:rPr>
              <a:t>จำนวน </a:t>
            </a:r>
            <a:r>
              <a:rPr lang="en-US" dirty="0">
                <a:solidFill>
                  <a:srgbClr val="FF0000"/>
                </a:solidFill>
              </a:rPr>
              <a:t>reader process </a:t>
            </a:r>
            <a:r>
              <a:rPr lang="th-TH" dirty="0">
                <a:solidFill>
                  <a:srgbClr val="FF0000"/>
                </a:solidFill>
              </a:rPr>
              <a:t>ที่รอ </a:t>
            </a:r>
            <a:r>
              <a:rPr lang="en-US" dirty="0">
                <a:solidFill>
                  <a:srgbClr val="FF0000"/>
                </a:solidFill>
              </a:rPr>
              <a:t>read </a:t>
            </a:r>
            <a:r>
              <a:rPr lang="th-TH" dirty="0">
                <a:solidFill>
                  <a:srgbClr val="FF0000"/>
                </a:solidFill>
              </a:rPr>
              <a:t>หรือกำลัง </a:t>
            </a:r>
            <a:r>
              <a:rPr lang="en-US" dirty="0">
                <a:solidFill>
                  <a:srgbClr val="FF0000"/>
                </a:solidFill>
              </a:rPr>
              <a:t>read</a:t>
            </a:r>
          </a:p>
        </p:txBody>
      </p:sp>
      <p:sp>
        <p:nvSpPr>
          <p:cNvPr id="8" name="TextBox 7">
            <a:extLst>
              <a:ext uri="{FF2B5EF4-FFF2-40B4-BE49-F238E27FC236}">
                <a16:creationId xmlns:a16="http://schemas.microsoft.com/office/drawing/2014/main" id="{4102DF7E-5509-B345-6A0C-6AF2694D11D8}"/>
              </a:ext>
            </a:extLst>
          </p:cNvPr>
          <p:cNvSpPr txBox="1"/>
          <p:nvPr/>
        </p:nvSpPr>
        <p:spPr>
          <a:xfrm>
            <a:off x="152400" y="6161008"/>
            <a:ext cx="8839200" cy="646331"/>
          </a:xfrm>
          <a:prstGeom prst="rect">
            <a:avLst/>
          </a:prstGeom>
          <a:noFill/>
        </p:spPr>
        <p:txBody>
          <a:bodyPr wrap="square" rtlCol="0">
            <a:spAutoFit/>
          </a:bodyPr>
          <a:lstStyle/>
          <a:p>
            <a:r>
              <a:rPr lang="th-TH" dirty="0">
                <a:solidFill>
                  <a:srgbClr val="FF0000"/>
                </a:solidFill>
              </a:rPr>
              <a:t>อันนี้คือแบบ </a:t>
            </a:r>
            <a:r>
              <a:rPr lang="en-US" dirty="0">
                <a:solidFill>
                  <a:srgbClr val="FF0000"/>
                </a:solidFill>
              </a:rPr>
              <a:t>first problem </a:t>
            </a:r>
            <a:r>
              <a:rPr lang="th-TH" dirty="0">
                <a:solidFill>
                  <a:srgbClr val="FF0000"/>
                </a:solidFill>
              </a:rPr>
              <a:t>เพราะ </a:t>
            </a:r>
            <a:r>
              <a:rPr lang="en-US" dirty="0">
                <a:solidFill>
                  <a:srgbClr val="FF0000"/>
                </a:solidFill>
              </a:rPr>
              <a:t>reader </a:t>
            </a:r>
            <a:r>
              <a:rPr lang="th-TH" dirty="0">
                <a:solidFill>
                  <a:srgbClr val="FF0000"/>
                </a:solidFill>
              </a:rPr>
              <a:t>ที่เข้ามาทีหลัง</a:t>
            </a:r>
            <a:r>
              <a:rPr lang="en-US" dirty="0">
                <a:solidFill>
                  <a:srgbClr val="FF0000"/>
                </a:solidFill>
              </a:rPr>
              <a:t> </a:t>
            </a:r>
            <a:r>
              <a:rPr lang="th-TH" dirty="0">
                <a:solidFill>
                  <a:srgbClr val="FF0000"/>
                </a:solidFill>
              </a:rPr>
              <a:t>แซง </a:t>
            </a:r>
            <a:r>
              <a:rPr lang="en-US" dirty="0">
                <a:solidFill>
                  <a:srgbClr val="FF0000"/>
                </a:solidFill>
              </a:rPr>
              <a:t>writer </a:t>
            </a:r>
            <a:r>
              <a:rPr lang="th-TH" dirty="0">
                <a:solidFill>
                  <a:srgbClr val="FF0000"/>
                </a:solidFill>
              </a:rPr>
              <a:t>ไปก่อนได้ ถ้ามี </a:t>
            </a:r>
            <a:r>
              <a:rPr lang="en-US" dirty="0">
                <a:solidFill>
                  <a:srgbClr val="FF0000"/>
                </a:solidFill>
              </a:rPr>
              <a:t>reader </a:t>
            </a:r>
            <a:r>
              <a:rPr lang="th-TH" dirty="0">
                <a:solidFill>
                  <a:srgbClr val="FF0000"/>
                </a:solidFill>
              </a:rPr>
              <a:t>ก่อนหน้ากำลัง </a:t>
            </a:r>
            <a:r>
              <a:rPr lang="en-US" dirty="0">
                <a:solidFill>
                  <a:srgbClr val="FF0000"/>
                </a:solidFill>
              </a:rPr>
              <a:t>read </a:t>
            </a:r>
            <a:r>
              <a:rPr lang="th-TH" dirty="0">
                <a:solidFill>
                  <a:srgbClr val="FF0000"/>
                </a:solidFill>
              </a:rPr>
              <a:t>อยู่</a:t>
            </a:r>
          </a:p>
          <a:p>
            <a:r>
              <a:rPr lang="th-TH" dirty="0">
                <a:solidFill>
                  <a:srgbClr val="FF0000"/>
                </a:solidFill>
              </a:rPr>
              <a:t>ถ้ามี </a:t>
            </a:r>
            <a:r>
              <a:rPr lang="en-US" dirty="0">
                <a:solidFill>
                  <a:srgbClr val="FF0000"/>
                </a:solidFill>
              </a:rPr>
              <a:t>reader </a:t>
            </a:r>
            <a:r>
              <a:rPr lang="th-TH" dirty="0">
                <a:solidFill>
                  <a:srgbClr val="FF0000"/>
                </a:solidFill>
              </a:rPr>
              <a:t>เข้ามาเรื่อย ๆ ไม่หยุด จะทำให้ </a:t>
            </a:r>
            <a:r>
              <a:rPr lang="en-US" dirty="0">
                <a:solidFill>
                  <a:srgbClr val="FF0000"/>
                </a:solidFill>
              </a:rPr>
              <a:t>writer </a:t>
            </a:r>
            <a:r>
              <a:rPr lang="th-TH" dirty="0">
                <a:solidFill>
                  <a:srgbClr val="FF0000"/>
                </a:solidFill>
              </a:rPr>
              <a:t>เกิด </a:t>
            </a:r>
            <a:r>
              <a:rPr lang="en-US" dirty="0">
                <a:solidFill>
                  <a:srgbClr val="FF0000"/>
                </a:solidFill>
              </a:rPr>
              <a:t>starvation </a:t>
            </a:r>
            <a:r>
              <a:rPr lang="th-TH" dirty="0">
                <a:solidFill>
                  <a:srgbClr val="FF0000"/>
                </a:solidFill>
              </a:rPr>
              <a:t>ได้ </a:t>
            </a:r>
            <a:r>
              <a:rPr lang="en-US" dirty="0">
                <a:solidFill>
                  <a:srgbClr val="FF0000"/>
                </a:solidFill>
              </a:rPr>
              <a:t>(</a:t>
            </a:r>
            <a:r>
              <a:rPr lang="th-TH" dirty="0">
                <a:solidFill>
                  <a:srgbClr val="FF0000"/>
                </a:solidFill>
              </a:rPr>
              <a:t>จึงมี </a:t>
            </a:r>
            <a:r>
              <a:rPr lang="en-US" dirty="0">
                <a:solidFill>
                  <a:srgbClr val="FF0000"/>
                </a:solidFill>
              </a:rPr>
              <a:t>second problem </a:t>
            </a:r>
            <a:r>
              <a:rPr lang="th-TH" dirty="0">
                <a:solidFill>
                  <a:srgbClr val="FF0000"/>
                </a:solidFill>
              </a:rPr>
              <a:t>เพื่อแก้ </a:t>
            </a:r>
            <a:r>
              <a:rPr lang="en-US" dirty="0">
                <a:solidFill>
                  <a:srgbClr val="FF0000"/>
                </a:solidFill>
              </a:rPr>
              <a:t>starvation)</a:t>
            </a:r>
          </a:p>
        </p:txBody>
      </p:sp>
      <p:sp>
        <p:nvSpPr>
          <p:cNvPr id="9" name="TextBox 8">
            <a:extLst>
              <a:ext uri="{FF2B5EF4-FFF2-40B4-BE49-F238E27FC236}">
                <a16:creationId xmlns:a16="http://schemas.microsoft.com/office/drawing/2014/main" id="{A47D5284-2412-D01C-D75D-594DA2CB2C31}"/>
              </a:ext>
            </a:extLst>
          </p:cNvPr>
          <p:cNvSpPr txBox="1"/>
          <p:nvPr/>
        </p:nvSpPr>
        <p:spPr>
          <a:xfrm>
            <a:off x="7367081" y="2630269"/>
            <a:ext cx="1472119" cy="646331"/>
          </a:xfrm>
          <a:prstGeom prst="rect">
            <a:avLst/>
          </a:prstGeom>
          <a:noFill/>
        </p:spPr>
        <p:txBody>
          <a:bodyPr wrap="square" rtlCol="0">
            <a:spAutoFit/>
          </a:bodyPr>
          <a:lstStyle/>
          <a:p>
            <a:r>
              <a:rPr lang="th-TH" dirty="0">
                <a:solidFill>
                  <a:srgbClr val="FF0000"/>
                </a:solidFill>
              </a:rPr>
              <a:t>รอ </a:t>
            </a:r>
            <a:r>
              <a:rPr lang="en-US" dirty="0">
                <a:solidFill>
                  <a:srgbClr val="FF0000"/>
                </a:solidFill>
              </a:rPr>
              <a:t>writer</a:t>
            </a:r>
            <a:r>
              <a:rPr lang="th-TH" dirty="0">
                <a:solidFill>
                  <a:srgbClr val="FF0000"/>
                </a:solidFill>
              </a:rPr>
              <a:t> </a:t>
            </a:r>
            <a:r>
              <a:rPr lang="en-US" dirty="0">
                <a:solidFill>
                  <a:srgbClr val="FF0000"/>
                </a:solidFill>
              </a:rPr>
              <a:t>(</a:t>
            </a:r>
            <a:r>
              <a:rPr lang="th-TH" dirty="0">
                <a:solidFill>
                  <a:srgbClr val="FF0000"/>
                </a:solidFill>
              </a:rPr>
              <a:t>ถ้ามี</a:t>
            </a:r>
            <a:r>
              <a:rPr lang="en-US" dirty="0">
                <a:solidFill>
                  <a:srgbClr val="FF0000"/>
                </a:solidFill>
              </a:rPr>
              <a:t>) </a:t>
            </a:r>
            <a:r>
              <a:rPr lang="th-TH" dirty="0">
                <a:solidFill>
                  <a:srgbClr val="FF0000"/>
                </a:solidFill>
              </a:rPr>
              <a:t>ให้ออกไปก่อน</a:t>
            </a:r>
            <a:endParaRPr lang="en-US" dirty="0">
              <a:solidFill>
                <a:srgbClr val="FF0000"/>
              </a:solidFill>
            </a:endParaRPr>
          </a:p>
        </p:txBody>
      </p:sp>
      <p:sp>
        <p:nvSpPr>
          <p:cNvPr id="10" name="TextBox 9">
            <a:extLst>
              <a:ext uri="{FF2B5EF4-FFF2-40B4-BE49-F238E27FC236}">
                <a16:creationId xmlns:a16="http://schemas.microsoft.com/office/drawing/2014/main" id="{976EAAE0-0377-FAB3-41A1-54067B518AB4}"/>
              </a:ext>
            </a:extLst>
          </p:cNvPr>
          <p:cNvSpPr txBox="1"/>
          <p:nvPr/>
        </p:nvSpPr>
        <p:spPr>
          <a:xfrm>
            <a:off x="7548664" y="4533813"/>
            <a:ext cx="1595336" cy="923330"/>
          </a:xfrm>
          <a:prstGeom prst="rect">
            <a:avLst/>
          </a:prstGeom>
          <a:noFill/>
        </p:spPr>
        <p:txBody>
          <a:bodyPr wrap="square" rtlCol="0">
            <a:spAutoFit/>
          </a:bodyPr>
          <a:lstStyle/>
          <a:p>
            <a:r>
              <a:rPr lang="en-US" dirty="0">
                <a:solidFill>
                  <a:srgbClr val="FF0000"/>
                </a:solidFill>
              </a:rPr>
              <a:t>reader </a:t>
            </a:r>
            <a:r>
              <a:rPr lang="th-TH" dirty="0">
                <a:solidFill>
                  <a:srgbClr val="FF0000"/>
                </a:solidFill>
              </a:rPr>
              <a:t>ตัวสุดท้าย</a:t>
            </a:r>
            <a:br>
              <a:rPr lang="th-TH" dirty="0">
                <a:solidFill>
                  <a:srgbClr val="FF0000"/>
                </a:solidFill>
              </a:rPr>
            </a:br>
            <a:r>
              <a:rPr lang="en-US" dirty="0">
                <a:solidFill>
                  <a:srgbClr val="FF0000"/>
                </a:solidFill>
              </a:rPr>
              <a:t>signal </a:t>
            </a:r>
            <a:r>
              <a:rPr lang="th-TH" dirty="0">
                <a:solidFill>
                  <a:srgbClr val="FF0000"/>
                </a:solidFill>
              </a:rPr>
              <a:t>ให้ </a:t>
            </a:r>
            <a:r>
              <a:rPr lang="en-US" dirty="0">
                <a:solidFill>
                  <a:srgbClr val="FF0000"/>
                </a:solidFill>
              </a:rPr>
              <a:t>writer</a:t>
            </a:r>
            <a:br>
              <a:rPr lang="en-US" dirty="0">
                <a:solidFill>
                  <a:srgbClr val="FF0000"/>
                </a:solidFill>
              </a:rPr>
            </a:br>
            <a:r>
              <a:rPr lang="en-US" dirty="0">
                <a:solidFill>
                  <a:srgbClr val="FF0000"/>
                </a:solidFill>
              </a:rPr>
              <a:t>(</a:t>
            </a:r>
            <a:r>
              <a:rPr lang="th-TH" dirty="0">
                <a:solidFill>
                  <a:srgbClr val="FF0000"/>
                </a:solidFill>
              </a:rPr>
              <a:t>ถ้ามี</a:t>
            </a:r>
            <a:r>
              <a:rPr lang="en-US" dirty="0">
                <a:solidFill>
                  <a:srgbClr val="FF0000"/>
                </a:solidFill>
              </a:rPr>
              <a:t>) </a:t>
            </a:r>
            <a:r>
              <a:rPr lang="th-TH" dirty="0">
                <a:solidFill>
                  <a:srgbClr val="FF0000"/>
                </a:solidFill>
              </a:rPr>
              <a:t>เข้ามาได้</a:t>
            </a:r>
            <a:endParaRPr lang="en-US" dirty="0">
              <a:solidFill>
                <a:srgbClr val="FF0000"/>
              </a:solidFill>
            </a:endParaRPr>
          </a:p>
        </p:txBody>
      </p:sp>
    </p:spTree>
    <p:extLst>
      <p:ext uri="{BB962C8B-B14F-4D97-AF65-F5344CB8AC3E}">
        <p14:creationId xmlns:p14="http://schemas.microsoft.com/office/powerpoint/2010/main" val="2940429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534400" cy="4031873"/>
          </a:xfrm>
          <a:prstGeom prst="rect">
            <a:avLst/>
          </a:prstGeom>
        </p:spPr>
        <p:txBody>
          <a:bodyPr wrap="square">
            <a:spAutoFit/>
          </a:bodyPr>
          <a:lstStyle/>
          <a:p>
            <a:pPr algn="thaiDist"/>
            <a:r>
              <a:rPr lang="th-TH" sz="3200" dirty="0">
                <a:latin typeface="TH Sarabun New" panose="020B0500040200020003" pitchFamily="34" charset="-34"/>
                <a:cs typeface="TH Sarabun New" panose="020B0500040200020003" pitchFamily="34" charset="-34"/>
              </a:rPr>
              <a:t>ให้เขียนโปรแกรมดังนี้</a:t>
            </a:r>
            <a:endParaRPr lang="en-US" sz="3200" dirty="0">
              <a:latin typeface="TH Sarabun New" panose="020B0500040200020003" pitchFamily="34" charset="-34"/>
              <a:cs typeface="TH Sarabun New" panose="020B0500040200020003" pitchFamily="34" charset="-34"/>
            </a:endParaRPr>
          </a:p>
          <a:p>
            <a:pPr marL="342900" indent="-342900">
              <a:buFontTx/>
              <a:buChar char="-"/>
            </a:pPr>
            <a:r>
              <a:rPr lang="en-US" sz="2400" dirty="0" err="1">
                <a:latin typeface="TH Sarabun New" panose="020B0500040200020003" pitchFamily="34" charset="-34"/>
                <a:cs typeface="TH Sarabun New" panose="020B0500040200020003" pitchFamily="34" charset="-34"/>
              </a:rPr>
              <a:t>สร้าง</a:t>
            </a:r>
            <a:r>
              <a:rPr lang="en-US" sz="2400" dirty="0">
                <a:latin typeface="TH Sarabun New" panose="020B0500040200020003" pitchFamily="34" charset="-34"/>
                <a:cs typeface="TH Sarabun New" panose="020B0500040200020003" pitchFamily="34" charset="-34"/>
              </a:rPr>
              <a:t> thread </a:t>
            </a:r>
            <a:r>
              <a:rPr lang="en-US" sz="2400" dirty="0" err="1">
                <a:latin typeface="TH Sarabun New" panose="020B0500040200020003" pitchFamily="34" charset="-34"/>
                <a:cs typeface="TH Sarabun New" panose="020B0500040200020003" pitchFamily="34" charset="-34"/>
              </a:rPr>
              <a:t>มา</a:t>
            </a:r>
            <a:r>
              <a:rPr lang="en-US" sz="2400" dirty="0">
                <a:latin typeface="TH Sarabun New" panose="020B0500040200020003" pitchFamily="34" charset="-34"/>
                <a:cs typeface="TH Sarabun New" panose="020B0500040200020003" pitchFamily="34" charset="-34"/>
              </a:rPr>
              <a:t> 1,000 thread </a:t>
            </a:r>
            <a:r>
              <a:rPr lang="en-US" sz="2400" dirty="0" err="1">
                <a:latin typeface="TH Sarabun New" panose="020B0500040200020003" pitchFamily="34" charset="-34"/>
                <a:cs typeface="TH Sarabun New" panose="020B0500040200020003" pitchFamily="34" charset="-34"/>
              </a:rPr>
              <a:t>สุ่ม</a:t>
            </a:r>
            <a:r>
              <a:rPr lang="en-US" sz="2400" dirty="0">
                <a:latin typeface="TH Sarabun New" panose="020B0500040200020003" pitchFamily="34" charset="-34"/>
                <a:cs typeface="TH Sarabun New" panose="020B0500040200020003" pitchFamily="34" charset="-34"/>
              </a:rPr>
              <a:t> 1% </a:t>
            </a:r>
            <a:r>
              <a:rPr lang="en-US" sz="2400" dirty="0" err="1">
                <a:latin typeface="TH Sarabun New" panose="020B0500040200020003" pitchFamily="34" charset="-34"/>
                <a:cs typeface="TH Sarabun New" panose="020B0500040200020003" pitchFamily="34" charset="-34"/>
              </a:rPr>
              <a:t>ให้เป็น</a:t>
            </a:r>
            <a:r>
              <a:rPr lang="en-US" sz="2400" dirty="0">
                <a:latin typeface="TH Sarabun New" panose="020B0500040200020003" pitchFamily="34" charset="-34"/>
                <a:cs typeface="TH Sarabun New" panose="020B0500040200020003" pitchFamily="34" charset="-34"/>
              </a:rPr>
              <a:t> writer </a:t>
            </a:r>
            <a:r>
              <a:rPr lang="en-US" sz="2400" dirty="0" err="1">
                <a:latin typeface="TH Sarabun New" panose="020B0500040200020003" pitchFamily="34" charset="-34"/>
                <a:cs typeface="TH Sarabun New" panose="020B0500040200020003" pitchFamily="34" charset="-34"/>
              </a:rPr>
              <a:t>อีก</a:t>
            </a:r>
            <a:r>
              <a:rPr lang="en-US" sz="2400" dirty="0">
                <a:latin typeface="TH Sarabun New" panose="020B0500040200020003" pitchFamily="34" charset="-34"/>
                <a:cs typeface="TH Sarabun New" panose="020B0500040200020003" pitchFamily="34" charset="-34"/>
              </a:rPr>
              <a:t> 99% </a:t>
            </a:r>
            <a:r>
              <a:rPr lang="en-US" sz="2400" dirty="0" err="1">
                <a:latin typeface="TH Sarabun New" panose="020B0500040200020003" pitchFamily="34" charset="-34"/>
                <a:cs typeface="TH Sarabun New" panose="020B0500040200020003" pitchFamily="34" charset="-34"/>
              </a:rPr>
              <a:t>เป็น</a:t>
            </a:r>
            <a:r>
              <a:rPr lang="en-US" sz="2400" dirty="0">
                <a:latin typeface="TH Sarabun New" panose="020B0500040200020003" pitchFamily="34" charset="-34"/>
                <a:cs typeface="TH Sarabun New" panose="020B0500040200020003" pitchFamily="34" charset="-34"/>
              </a:rPr>
              <a:t> reader</a:t>
            </a:r>
            <a:endParaRPr lang="th-TH" sz="2400" dirty="0">
              <a:latin typeface="TH Sarabun New" panose="020B0500040200020003" pitchFamily="34" charset="-34"/>
              <a:cs typeface="TH Sarabun New" panose="020B0500040200020003" pitchFamily="34" charset="-34"/>
            </a:endParaRPr>
          </a:p>
          <a:p>
            <a:pPr marL="342900" indent="-342900">
              <a:buFontTx/>
              <a:buChar char="-"/>
            </a:pPr>
            <a:r>
              <a:rPr lang="en-US" sz="2400" dirty="0" err="1">
                <a:latin typeface="TH Sarabun New" panose="020B0500040200020003" pitchFamily="34" charset="-34"/>
                <a:cs typeface="TH Sarabun New" panose="020B0500040200020003" pitchFamily="34" charset="-34"/>
              </a:rPr>
              <a:t>ทั้ง</a:t>
            </a:r>
            <a:r>
              <a:rPr lang="en-US" sz="2400" dirty="0">
                <a:latin typeface="TH Sarabun New" panose="020B0500040200020003" pitchFamily="34" charset="-34"/>
                <a:cs typeface="TH Sarabun New" panose="020B0500040200020003" pitchFamily="34" charset="-34"/>
              </a:rPr>
              <a:t> reader </a:t>
            </a:r>
            <a:r>
              <a:rPr lang="en-US" sz="2400" dirty="0" err="1">
                <a:latin typeface="TH Sarabun New" panose="020B0500040200020003" pitchFamily="34" charset="-34"/>
                <a:cs typeface="TH Sarabun New" panose="020B0500040200020003" pitchFamily="34" charset="-34"/>
              </a:rPr>
              <a:t>และ</a:t>
            </a:r>
            <a:r>
              <a:rPr lang="en-US" sz="2400" dirty="0">
                <a:latin typeface="TH Sarabun New" panose="020B0500040200020003" pitchFamily="34" charset="-34"/>
                <a:cs typeface="TH Sarabun New" panose="020B0500040200020003" pitchFamily="34" charset="-34"/>
              </a:rPr>
              <a:t> writer </a:t>
            </a:r>
            <a:r>
              <a:rPr lang="en-US" sz="2400" dirty="0" err="1">
                <a:latin typeface="TH Sarabun New" panose="020B0500040200020003" pitchFamily="34" charset="-34"/>
                <a:cs typeface="TH Sarabun New" panose="020B0500040200020003" pitchFamily="34" charset="-34"/>
              </a:rPr>
              <a:t>ใช้เวลา</a:t>
            </a:r>
            <a:r>
              <a:rPr lang="en-US" sz="2400" dirty="0">
                <a:latin typeface="TH Sarabun New" panose="020B0500040200020003" pitchFamily="34" charset="-34"/>
                <a:cs typeface="TH Sarabun New" panose="020B0500040200020003" pitchFamily="34" charset="-34"/>
              </a:rPr>
              <a:t> 1 </a:t>
            </a:r>
            <a:r>
              <a:rPr lang="en-US" sz="2400" dirty="0" err="1">
                <a:latin typeface="TH Sarabun New" panose="020B0500040200020003" pitchFamily="34" charset="-34"/>
                <a:cs typeface="TH Sarabun New" panose="020B0500040200020003" pitchFamily="34" charset="-34"/>
              </a:rPr>
              <a:t>วินาที</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ใส่</a:t>
            </a:r>
            <a:r>
              <a:rPr lang="en-US" sz="2400" dirty="0">
                <a:latin typeface="TH Sarabun New" panose="020B0500040200020003" pitchFamily="34" charset="-34"/>
                <a:cs typeface="TH Sarabun New" panose="020B0500040200020003" pitchFamily="34" charset="-34"/>
              </a:rPr>
              <a:t> delay </a:t>
            </a:r>
            <a:r>
              <a:rPr lang="en-US" sz="2400" dirty="0" err="1">
                <a:latin typeface="TH Sarabun New" panose="020B0500040200020003" pitchFamily="34" charset="-34"/>
                <a:cs typeface="TH Sarabun New" panose="020B0500040200020003" pitchFamily="34" charset="-34"/>
              </a:rPr>
              <a:t>ช่วย</a:t>
            </a:r>
            <a:r>
              <a:rPr lang="en-US" sz="2400" dirty="0">
                <a:latin typeface="TH Sarabun New" panose="020B0500040200020003" pitchFamily="34" charset="-34"/>
                <a:cs typeface="TH Sarabun New" panose="020B0500040200020003" pitchFamily="34" charset="-34"/>
              </a:rPr>
              <a:t>)</a:t>
            </a:r>
            <a:endParaRPr lang="th-TH" sz="2400" dirty="0">
              <a:latin typeface="TH Sarabun New" panose="020B0500040200020003" pitchFamily="34" charset="-34"/>
              <a:cs typeface="TH Sarabun New" panose="020B0500040200020003" pitchFamily="34" charset="-34"/>
            </a:endParaRPr>
          </a:p>
          <a:p>
            <a:pPr marL="342900" indent="-342900">
              <a:buFontTx/>
              <a:buChar char="-"/>
            </a:pPr>
            <a:r>
              <a:rPr lang="en-US" sz="2400" dirty="0" err="1">
                <a:latin typeface="TH Sarabun New" panose="020B0500040200020003" pitchFamily="34" charset="-34"/>
                <a:cs typeface="TH Sarabun New" panose="020B0500040200020003" pitchFamily="34" charset="-34"/>
              </a:rPr>
              <a:t>ถ้า</a:t>
            </a:r>
            <a:r>
              <a:rPr lang="en-US" sz="2400" dirty="0">
                <a:latin typeface="TH Sarabun New" panose="020B0500040200020003" pitchFamily="34" charset="-34"/>
                <a:cs typeface="TH Sarabun New" panose="020B0500040200020003" pitchFamily="34" charset="-34"/>
              </a:rPr>
              <a:t> synchronization </a:t>
            </a:r>
            <a:r>
              <a:rPr lang="en-US" sz="2400" dirty="0" err="1">
                <a:latin typeface="TH Sarabun New" panose="020B0500040200020003" pitchFamily="34" charset="-34"/>
                <a:cs typeface="TH Sarabun New" panose="020B0500040200020003" pitchFamily="34" charset="-34"/>
              </a:rPr>
              <a:t>ถูก</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โปรแกรมควรจะ</a:t>
            </a:r>
            <a:r>
              <a:rPr lang="th-TH" sz="2400" dirty="0">
                <a:latin typeface="TH Sarabun New" panose="020B0500040200020003" pitchFamily="34" charset="-34"/>
                <a:cs typeface="TH Sarabun New" panose="020B0500040200020003" pitchFamily="34" charset="-34"/>
              </a:rPr>
              <a:t>ใช้</a:t>
            </a:r>
            <a:r>
              <a:rPr lang="en-US" sz="2400" dirty="0" err="1">
                <a:latin typeface="TH Sarabun New" panose="020B0500040200020003" pitchFamily="34" charset="-34"/>
                <a:cs typeface="TH Sarabun New" panose="020B0500040200020003" pitchFamily="34" charset="-34"/>
              </a:rPr>
              <a:t>เวลารันแค่</a:t>
            </a:r>
            <a:r>
              <a:rPr lang="en-US" sz="2400" dirty="0">
                <a:latin typeface="TH Sarabun New" panose="020B0500040200020003" pitchFamily="34" charset="-34"/>
                <a:cs typeface="TH Sarabun New" panose="020B0500040200020003" pitchFamily="34" charset="-34"/>
              </a:rPr>
              <a:t> 1,000 x 1% x 1 = 10 </a:t>
            </a:r>
            <a:r>
              <a:rPr lang="en-US" sz="2400" dirty="0" err="1">
                <a:latin typeface="TH Sarabun New" panose="020B0500040200020003" pitchFamily="34" charset="-34"/>
                <a:cs typeface="TH Sarabun New" panose="020B0500040200020003" pitchFamily="34" charset="-34"/>
              </a:rPr>
              <a:t>วินาที</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เศษ</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เพราะต้องทำ</a:t>
            </a:r>
            <a:r>
              <a:rPr lang="en-US" sz="2400" dirty="0">
                <a:latin typeface="TH Sarabun New" panose="020B0500040200020003" pitchFamily="34" charset="-34"/>
                <a:cs typeface="TH Sarabun New" panose="020B0500040200020003" pitchFamily="34" charset="-34"/>
              </a:rPr>
              <a:t> writer </a:t>
            </a:r>
            <a:r>
              <a:rPr lang="en-US" sz="2400" dirty="0" err="1">
                <a:latin typeface="TH Sarabun New" panose="020B0500040200020003" pitchFamily="34" charset="-34"/>
                <a:cs typeface="TH Sarabun New" panose="020B0500040200020003" pitchFamily="34" charset="-34"/>
              </a:rPr>
              <a:t>ทีละตัว</a:t>
            </a:r>
            <a:r>
              <a:rPr lang="en-US" sz="2400" dirty="0">
                <a:latin typeface="TH Sarabun New" panose="020B0500040200020003" pitchFamily="34" charset="-34"/>
                <a:cs typeface="TH Sarabun New" panose="020B0500040200020003" pitchFamily="34" charset="-34"/>
              </a:rPr>
              <a:t> </a:t>
            </a:r>
            <a:r>
              <a:rPr lang="en-US" sz="2400" dirty="0" err="1">
                <a:latin typeface="TH Sarabun New" panose="020B0500040200020003" pitchFamily="34" charset="-34"/>
                <a:cs typeface="TH Sarabun New" panose="020B0500040200020003" pitchFamily="34" charset="-34"/>
              </a:rPr>
              <a:t>แต่</a:t>
            </a:r>
            <a:r>
              <a:rPr lang="en-US" sz="2400" dirty="0">
                <a:latin typeface="TH Sarabun New" panose="020B0500040200020003" pitchFamily="34" charset="-34"/>
                <a:cs typeface="TH Sarabun New" panose="020B0500040200020003" pitchFamily="34" charset="-34"/>
              </a:rPr>
              <a:t> reader </a:t>
            </a:r>
            <a:r>
              <a:rPr lang="en-US" sz="2400" dirty="0" err="1">
                <a:latin typeface="TH Sarabun New" panose="020B0500040200020003" pitchFamily="34" charset="-34"/>
                <a:cs typeface="TH Sarabun New" panose="020B0500040200020003" pitchFamily="34" charset="-34"/>
              </a:rPr>
              <a:t>มันทำพร้อม</a:t>
            </a:r>
            <a:r>
              <a:rPr lang="en-US" sz="2400" dirty="0">
                <a:latin typeface="TH Sarabun New" panose="020B0500040200020003" pitchFamily="34" charset="-34"/>
                <a:cs typeface="TH Sarabun New" panose="020B0500040200020003" pitchFamily="34" charset="-34"/>
              </a:rPr>
              <a:t> ๆ </a:t>
            </a:r>
            <a:r>
              <a:rPr lang="en-US" sz="2400" dirty="0" err="1">
                <a:latin typeface="TH Sarabun New" panose="020B0500040200020003" pitchFamily="34" charset="-34"/>
                <a:cs typeface="TH Sarabun New" panose="020B0500040200020003" pitchFamily="34" charset="-34"/>
              </a:rPr>
              <a:t>กันได้</a:t>
            </a:r>
            <a:r>
              <a:rPr lang="th-TH" sz="2400" dirty="0">
                <a:latin typeface="TH Sarabun New" panose="020B0500040200020003" pitchFamily="34" charset="-34"/>
                <a:cs typeface="TH Sarabun New" panose="020B0500040200020003" pitchFamily="34" charset="-34"/>
              </a:rPr>
              <a:t> </a:t>
            </a:r>
            <a:r>
              <a:rPr lang="en-US" sz="2400" dirty="0">
                <a:latin typeface="TH Sarabun New" panose="020B0500040200020003" pitchFamily="34" charset="-34"/>
                <a:cs typeface="TH Sarabun New" panose="020B0500040200020003" pitchFamily="34" charset="-34"/>
              </a:rPr>
              <a:t>(</a:t>
            </a:r>
            <a:r>
              <a:rPr lang="th-TH" sz="2400" dirty="0">
                <a:latin typeface="TH Sarabun New" panose="020B0500040200020003" pitchFamily="34" charset="-34"/>
                <a:cs typeface="TH Sarabun New" panose="020B0500040200020003" pitchFamily="34" charset="-34"/>
              </a:rPr>
              <a:t>ถ้าทำทีละ </a:t>
            </a:r>
            <a:r>
              <a:rPr lang="en-US" sz="2400" dirty="0">
                <a:latin typeface="TH Sarabun New" panose="020B0500040200020003" pitchFamily="34" charset="-34"/>
                <a:cs typeface="TH Sarabun New" panose="020B0500040200020003" pitchFamily="34" charset="-34"/>
              </a:rPr>
              <a:t>thread </a:t>
            </a:r>
            <a:r>
              <a:rPr lang="th-TH" sz="2400" dirty="0">
                <a:latin typeface="TH Sarabun New" panose="020B0500040200020003" pitchFamily="34" charset="-34"/>
                <a:cs typeface="TH Sarabun New" panose="020B0500040200020003" pitchFamily="34" charset="-34"/>
              </a:rPr>
              <a:t>ก็ </a:t>
            </a:r>
            <a:r>
              <a:rPr lang="en-US" sz="2400" dirty="0">
                <a:latin typeface="TH Sarabun New" panose="020B0500040200020003" pitchFamily="34" charset="-34"/>
                <a:cs typeface="TH Sarabun New" panose="020B0500040200020003" pitchFamily="34" charset="-34"/>
              </a:rPr>
              <a:t>1,000 </a:t>
            </a:r>
            <a:r>
              <a:rPr lang="th-TH" sz="2400" dirty="0">
                <a:latin typeface="TH Sarabun New" panose="020B0500040200020003" pitchFamily="34" charset="-34"/>
                <a:cs typeface="TH Sarabun New" panose="020B0500040200020003" pitchFamily="34" charset="-34"/>
              </a:rPr>
              <a:t>วินาทีเสร็จ</a:t>
            </a:r>
            <a:r>
              <a:rPr lang="en-US" sz="2400" dirty="0">
                <a:latin typeface="TH Sarabun New" panose="020B0500040200020003" pitchFamily="34" charset="-34"/>
                <a:cs typeface="TH Sarabun New" panose="020B0500040200020003" pitchFamily="34" charset="-34"/>
              </a:rPr>
              <a:t>)</a:t>
            </a:r>
            <a:endParaRPr lang="th-TH" sz="2400" dirty="0">
              <a:latin typeface="TH Sarabun New" panose="020B0500040200020003" pitchFamily="34" charset="-34"/>
              <a:cs typeface="TH Sarabun New" panose="020B0500040200020003" pitchFamily="34" charset="-34"/>
            </a:endParaRPr>
          </a:p>
          <a:p>
            <a:pPr marL="342900" indent="-342900">
              <a:buFontTx/>
              <a:buChar char="-"/>
            </a:pPr>
            <a:r>
              <a:rPr lang="en-US" sz="2400" dirty="0">
                <a:latin typeface="TH Sarabun New" panose="020B0500040200020003" pitchFamily="34" charset="-34"/>
                <a:cs typeface="TH Sarabun New" panose="020B0500040200020003" pitchFamily="34" charset="-34"/>
              </a:rPr>
              <a:t>thread </a:t>
            </a:r>
            <a:r>
              <a:rPr lang="th-TH" sz="2400" dirty="0">
                <a:latin typeface="TH Sarabun New" panose="020B0500040200020003" pitchFamily="34" charset="-34"/>
                <a:cs typeface="TH Sarabun New" panose="020B0500040200020003" pitchFamily="34" charset="-34"/>
              </a:rPr>
              <a:t>ที่เป็น </a:t>
            </a:r>
            <a:r>
              <a:rPr lang="en-US" sz="2400" dirty="0">
                <a:latin typeface="TH Sarabun New" panose="020B0500040200020003" pitchFamily="34" charset="-34"/>
                <a:cs typeface="TH Sarabun New" panose="020B0500040200020003" pitchFamily="34" charset="-34"/>
              </a:rPr>
              <a:t>reader </a:t>
            </a:r>
            <a:r>
              <a:rPr lang="th-TH" sz="2400" dirty="0">
                <a:latin typeface="TH Sarabun New" panose="020B0500040200020003" pitchFamily="34" charset="-34"/>
                <a:cs typeface="TH Sarabun New" panose="020B0500040200020003" pitchFamily="34" charset="-34"/>
              </a:rPr>
              <a:t>ให้ </a:t>
            </a:r>
            <a:r>
              <a:rPr lang="en-US" sz="2400" dirty="0">
                <a:latin typeface="TH Sarabun New" panose="020B0500040200020003" pitchFamily="34" charset="-34"/>
                <a:cs typeface="TH Sarabun New" panose="020B0500040200020003" pitchFamily="34" charset="-34"/>
              </a:rPr>
              <a:t>print "reading" 1 </a:t>
            </a:r>
            <a:r>
              <a:rPr lang="th-TH" sz="2400" dirty="0">
                <a:latin typeface="TH Sarabun New" panose="020B0500040200020003" pitchFamily="34" charset="-34"/>
                <a:cs typeface="TH Sarabun New" panose="020B0500040200020003" pitchFamily="34" charset="-34"/>
              </a:rPr>
              <a:t>ครั้ง แล้ว </a:t>
            </a:r>
            <a:r>
              <a:rPr lang="en-US" sz="2400" dirty="0">
                <a:latin typeface="TH Sarabun New" panose="020B0500040200020003" pitchFamily="34" charset="-34"/>
                <a:cs typeface="TH Sarabun New" panose="020B0500040200020003" pitchFamily="34" charset="-34"/>
              </a:rPr>
              <a:t>sleep 1 </a:t>
            </a:r>
            <a:r>
              <a:rPr lang="th-TH" sz="2400" dirty="0">
                <a:latin typeface="TH Sarabun New" panose="020B0500040200020003" pitchFamily="34" charset="-34"/>
                <a:cs typeface="TH Sarabun New" panose="020B0500040200020003" pitchFamily="34" charset="-34"/>
              </a:rPr>
              <a:t>วินาที</a:t>
            </a:r>
          </a:p>
          <a:p>
            <a:pPr marL="342900" indent="-342900">
              <a:buFontTx/>
              <a:buChar char="-"/>
            </a:pPr>
            <a:r>
              <a:rPr lang="en-US" sz="2400" dirty="0">
                <a:latin typeface="TH Sarabun New" panose="020B0500040200020003" pitchFamily="34" charset="-34"/>
                <a:cs typeface="TH Sarabun New" panose="020B0500040200020003" pitchFamily="34" charset="-34"/>
              </a:rPr>
              <a:t>thread </a:t>
            </a:r>
            <a:r>
              <a:rPr lang="th-TH" sz="2400" dirty="0">
                <a:latin typeface="TH Sarabun New" panose="020B0500040200020003" pitchFamily="34" charset="-34"/>
                <a:cs typeface="TH Sarabun New" panose="020B0500040200020003" pitchFamily="34" charset="-34"/>
              </a:rPr>
              <a:t>ที่เป็น </a:t>
            </a:r>
            <a:r>
              <a:rPr lang="en-US" sz="2400" dirty="0">
                <a:latin typeface="TH Sarabun New" panose="020B0500040200020003" pitchFamily="34" charset="-34"/>
                <a:cs typeface="TH Sarabun New" panose="020B0500040200020003" pitchFamily="34" charset="-34"/>
              </a:rPr>
              <a:t>writer </a:t>
            </a:r>
            <a:r>
              <a:rPr lang="th-TH" sz="2400" dirty="0">
                <a:latin typeface="TH Sarabun New" panose="020B0500040200020003" pitchFamily="34" charset="-34"/>
                <a:cs typeface="TH Sarabun New" panose="020B0500040200020003" pitchFamily="34" charset="-34"/>
              </a:rPr>
              <a:t>ให้ </a:t>
            </a:r>
            <a:r>
              <a:rPr lang="en-US" sz="2400" dirty="0">
                <a:latin typeface="TH Sarabun New" panose="020B0500040200020003" pitchFamily="34" charset="-34"/>
                <a:cs typeface="TH Sarabun New" panose="020B0500040200020003" pitchFamily="34" charset="-34"/>
              </a:rPr>
              <a:t>print "writing" 1 </a:t>
            </a:r>
            <a:r>
              <a:rPr lang="th-TH" sz="2400" dirty="0">
                <a:latin typeface="TH Sarabun New" panose="020B0500040200020003" pitchFamily="34" charset="-34"/>
                <a:cs typeface="TH Sarabun New" panose="020B0500040200020003" pitchFamily="34" charset="-34"/>
              </a:rPr>
              <a:t>ครั้ง แล้ว </a:t>
            </a:r>
            <a:r>
              <a:rPr lang="en-US" sz="2400" dirty="0">
                <a:latin typeface="TH Sarabun New" panose="020B0500040200020003" pitchFamily="34" charset="-34"/>
                <a:cs typeface="TH Sarabun New" panose="020B0500040200020003" pitchFamily="34" charset="-34"/>
              </a:rPr>
              <a:t>sleep 1 </a:t>
            </a:r>
            <a:r>
              <a:rPr lang="th-TH" sz="2400" dirty="0">
                <a:latin typeface="TH Sarabun New" panose="020B0500040200020003" pitchFamily="34" charset="-34"/>
                <a:cs typeface="TH Sarabun New" panose="020B0500040200020003" pitchFamily="34" charset="-34"/>
              </a:rPr>
              <a:t>วินาที</a:t>
            </a:r>
          </a:p>
          <a:p>
            <a:endParaRPr lang="en-US" sz="2400" dirty="0">
              <a:latin typeface="TH Sarabun New" panose="020B0500040200020003" pitchFamily="34" charset="-34"/>
              <a:cs typeface="TH Sarabun New" panose="020B0500040200020003" pitchFamily="34" charset="-34"/>
            </a:endParaRPr>
          </a:p>
          <a:p>
            <a:r>
              <a:rPr lang="th-TH" sz="3200" dirty="0">
                <a:latin typeface="TH Sarabun New" panose="020B0500040200020003" pitchFamily="34" charset="-34"/>
                <a:cs typeface="TH Sarabun New" panose="020B0500040200020003" pitchFamily="34" charset="-34"/>
              </a:rPr>
              <a:t>ภาษา </a:t>
            </a:r>
            <a:r>
              <a:rPr lang="en-US" sz="3200" dirty="0">
                <a:latin typeface="TH Sarabun New" panose="020B0500040200020003" pitchFamily="34" charset="-34"/>
                <a:cs typeface="TH Sarabun New" panose="020B0500040200020003" pitchFamily="34" charset="-34"/>
              </a:rPr>
              <a:t>C# </a:t>
            </a:r>
            <a:r>
              <a:rPr lang="th-TH" sz="3200" dirty="0">
                <a:latin typeface="TH Sarabun New" panose="020B0500040200020003" pitchFamily="34" charset="-34"/>
                <a:cs typeface="TH Sarabun New" panose="020B0500040200020003" pitchFamily="34" charset="-34"/>
              </a:rPr>
              <a:t>มี </a:t>
            </a:r>
            <a:r>
              <a:rPr lang="en-US" sz="3200" dirty="0">
                <a:latin typeface="TH Sarabun New" panose="020B0500040200020003" pitchFamily="34" charset="-34"/>
                <a:cs typeface="TH Sarabun New" panose="020B0500040200020003" pitchFamily="34" charset="-34"/>
              </a:rPr>
              <a:t>semaphore</a:t>
            </a:r>
          </a:p>
          <a:p>
            <a:r>
              <a:rPr lang="en-US" sz="2400" dirty="0">
                <a:latin typeface="TH Sarabun New" panose="020B0500040200020003" pitchFamily="34" charset="-34"/>
                <a:cs typeface="TH Sarabun New" panose="020B0500040200020003" pitchFamily="34" charset="-34"/>
              </a:rPr>
              <a:t>https://docs.microsoft.com/en-us/dotnet/api/system.threading.semaphore</a:t>
            </a:r>
          </a:p>
        </p:txBody>
      </p:sp>
    </p:spTree>
    <p:extLst>
      <p:ext uri="{BB962C8B-B14F-4D97-AF65-F5344CB8AC3E}">
        <p14:creationId xmlns:p14="http://schemas.microsoft.com/office/powerpoint/2010/main" val="1852714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58189" y="457200"/>
            <a:ext cx="7550027" cy="3146970"/>
          </a:xfrm>
          <a:prstGeom prst="rect">
            <a:avLst/>
          </a:prstGeom>
        </p:spPr>
      </p:pic>
      <p:pic>
        <p:nvPicPr>
          <p:cNvPr id="5" name="Picture 4"/>
          <p:cNvPicPr>
            <a:picLocks noChangeAspect="1"/>
          </p:cNvPicPr>
          <p:nvPr/>
        </p:nvPicPr>
        <p:blipFill>
          <a:blip r:embed="rId3"/>
          <a:stretch>
            <a:fillRect/>
          </a:stretch>
        </p:blipFill>
        <p:spPr>
          <a:xfrm>
            <a:off x="2947289" y="3886200"/>
            <a:ext cx="3171825" cy="2552700"/>
          </a:xfrm>
          <a:prstGeom prst="rect">
            <a:avLst/>
          </a:prstGeom>
        </p:spPr>
      </p:pic>
      <p:cxnSp>
        <p:nvCxnSpPr>
          <p:cNvPr id="3" name="Straight Connector 2">
            <a:extLst>
              <a:ext uri="{FF2B5EF4-FFF2-40B4-BE49-F238E27FC236}">
                <a16:creationId xmlns:a16="http://schemas.microsoft.com/office/drawing/2014/main" id="{CC14C5A1-E7D2-A9DB-8E94-5B57AF930AE3}"/>
              </a:ext>
            </a:extLst>
          </p:cNvPr>
          <p:cNvCxnSpPr/>
          <p:nvPr/>
        </p:nvCxnSpPr>
        <p:spPr>
          <a:xfrm>
            <a:off x="1143000" y="2819400"/>
            <a:ext cx="2667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FF2740B-A744-0BDC-FE7F-B1F36C9A063C}"/>
              </a:ext>
            </a:extLst>
          </p:cNvPr>
          <p:cNvSpPr txBox="1"/>
          <p:nvPr/>
        </p:nvSpPr>
        <p:spPr>
          <a:xfrm>
            <a:off x="3581400" y="3657600"/>
            <a:ext cx="405511" cy="400110"/>
          </a:xfrm>
          <a:prstGeom prst="rect">
            <a:avLst/>
          </a:prstGeom>
          <a:noFill/>
        </p:spPr>
        <p:txBody>
          <a:bodyPr wrap="square" rtlCol="0">
            <a:spAutoFit/>
          </a:bodyPr>
          <a:lstStyle/>
          <a:p>
            <a:pPr algn="ctr"/>
            <a:r>
              <a:rPr lang="en-US" sz="2000" dirty="0">
                <a:solidFill>
                  <a:srgbClr val="00B0F0"/>
                </a:solidFill>
                <a:latin typeface="Kanit" panose="00000500000000000000" pitchFamily="2" charset="-34"/>
                <a:cs typeface="Kanit" panose="00000500000000000000" pitchFamily="2" charset="-34"/>
              </a:rPr>
              <a:t>0</a:t>
            </a:r>
          </a:p>
        </p:txBody>
      </p:sp>
      <p:sp>
        <p:nvSpPr>
          <p:cNvPr id="7" name="TextBox 6">
            <a:extLst>
              <a:ext uri="{FF2B5EF4-FFF2-40B4-BE49-F238E27FC236}">
                <a16:creationId xmlns:a16="http://schemas.microsoft.com/office/drawing/2014/main" id="{FB228CEA-FB22-9076-CC88-48FB2D34DC90}"/>
              </a:ext>
            </a:extLst>
          </p:cNvPr>
          <p:cNvSpPr txBox="1"/>
          <p:nvPr/>
        </p:nvSpPr>
        <p:spPr>
          <a:xfrm>
            <a:off x="5080889" y="3657600"/>
            <a:ext cx="405511" cy="400110"/>
          </a:xfrm>
          <a:prstGeom prst="rect">
            <a:avLst/>
          </a:prstGeom>
          <a:noFill/>
        </p:spPr>
        <p:txBody>
          <a:bodyPr wrap="square" rtlCol="0">
            <a:spAutoFit/>
          </a:bodyPr>
          <a:lstStyle/>
          <a:p>
            <a:pPr algn="ctr"/>
            <a:r>
              <a:rPr lang="en-US" sz="2000" dirty="0">
                <a:solidFill>
                  <a:srgbClr val="00B0F0"/>
                </a:solidFill>
                <a:latin typeface="Kanit" panose="00000500000000000000" pitchFamily="2" charset="-34"/>
                <a:cs typeface="Kanit" panose="00000500000000000000" pitchFamily="2" charset="-34"/>
              </a:rPr>
              <a:t>4</a:t>
            </a:r>
          </a:p>
        </p:txBody>
      </p:sp>
      <p:sp>
        <p:nvSpPr>
          <p:cNvPr id="8" name="TextBox 7">
            <a:extLst>
              <a:ext uri="{FF2B5EF4-FFF2-40B4-BE49-F238E27FC236}">
                <a16:creationId xmlns:a16="http://schemas.microsoft.com/office/drawing/2014/main" id="{D92FB5E7-A8F2-8C5A-C20B-360102BB1ABD}"/>
              </a:ext>
            </a:extLst>
          </p:cNvPr>
          <p:cNvSpPr txBox="1"/>
          <p:nvPr/>
        </p:nvSpPr>
        <p:spPr>
          <a:xfrm>
            <a:off x="5562600" y="5162490"/>
            <a:ext cx="405511" cy="400110"/>
          </a:xfrm>
          <a:prstGeom prst="rect">
            <a:avLst/>
          </a:prstGeom>
          <a:noFill/>
        </p:spPr>
        <p:txBody>
          <a:bodyPr wrap="square" rtlCol="0">
            <a:spAutoFit/>
          </a:bodyPr>
          <a:lstStyle/>
          <a:p>
            <a:pPr algn="ctr"/>
            <a:r>
              <a:rPr lang="en-US" sz="2000" dirty="0">
                <a:solidFill>
                  <a:srgbClr val="00B0F0"/>
                </a:solidFill>
                <a:latin typeface="Kanit" panose="00000500000000000000" pitchFamily="2" charset="-34"/>
                <a:cs typeface="Kanit" panose="00000500000000000000" pitchFamily="2" charset="-34"/>
              </a:rPr>
              <a:t>3</a:t>
            </a:r>
          </a:p>
        </p:txBody>
      </p:sp>
      <p:sp>
        <p:nvSpPr>
          <p:cNvPr id="10" name="TextBox 9">
            <a:extLst>
              <a:ext uri="{FF2B5EF4-FFF2-40B4-BE49-F238E27FC236}">
                <a16:creationId xmlns:a16="http://schemas.microsoft.com/office/drawing/2014/main" id="{1A4807F6-96B4-C1DE-BF02-F1DC84F88E2A}"/>
              </a:ext>
            </a:extLst>
          </p:cNvPr>
          <p:cNvSpPr txBox="1"/>
          <p:nvPr/>
        </p:nvSpPr>
        <p:spPr>
          <a:xfrm>
            <a:off x="3099689" y="5162550"/>
            <a:ext cx="405511" cy="400110"/>
          </a:xfrm>
          <a:prstGeom prst="rect">
            <a:avLst/>
          </a:prstGeom>
          <a:noFill/>
        </p:spPr>
        <p:txBody>
          <a:bodyPr wrap="square" rtlCol="0">
            <a:spAutoFit/>
          </a:bodyPr>
          <a:lstStyle/>
          <a:p>
            <a:pPr algn="ctr"/>
            <a:r>
              <a:rPr lang="en-US" sz="2000" dirty="0">
                <a:solidFill>
                  <a:srgbClr val="00B0F0"/>
                </a:solidFill>
                <a:latin typeface="Kanit" panose="00000500000000000000" pitchFamily="2" charset="-34"/>
                <a:cs typeface="Kanit" panose="00000500000000000000" pitchFamily="2" charset="-34"/>
              </a:rPr>
              <a:t>1</a:t>
            </a:r>
          </a:p>
        </p:txBody>
      </p:sp>
      <p:sp>
        <p:nvSpPr>
          <p:cNvPr id="11" name="TextBox 10">
            <a:extLst>
              <a:ext uri="{FF2B5EF4-FFF2-40B4-BE49-F238E27FC236}">
                <a16:creationId xmlns:a16="http://schemas.microsoft.com/office/drawing/2014/main" id="{9AD9CB29-1F17-C3F8-E954-2D509581CFD9}"/>
              </a:ext>
            </a:extLst>
          </p:cNvPr>
          <p:cNvSpPr txBox="1"/>
          <p:nvPr/>
        </p:nvSpPr>
        <p:spPr>
          <a:xfrm>
            <a:off x="4343400" y="3867090"/>
            <a:ext cx="405511" cy="400110"/>
          </a:xfrm>
          <a:prstGeom prst="rect">
            <a:avLst/>
          </a:prstGeom>
          <a:noFill/>
        </p:spPr>
        <p:txBody>
          <a:bodyPr wrap="square" rtlCol="0">
            <a:spAutoFit/>
          </a:bodyPr>
          <a:lstStyle/>
          <a:p>
            <a:pPr algn="ctr"/>
            <a:r>
              <a:rPr lang="en-US" sz="2000" dirty="0">
                <a:solidFill>
                  <a:srgbClr val="FF0000"/>
                </a:solidFill>
                <a:latin typeface="Kanit" panose="00000500000000000000" pitchFamily="2" charset="-34"/>
                <a:cs typeface="Kanit" panose="00000500000000000000" pitchFamily="2" charset="-34"/>
              </a:rPr>
              <a:t>0</a:t>
            </a:r>
          </a:p>
        </p:txBody>
      </p:sp>
      <p:sp>
        <p:nvSpPr>
          <p:cNvPr id="12" name="TextBox 11">
            <a:extLst>
              <a:ext uri="{FF2B5EF4-FFF2-40B4-BE49-F238E27FC236}">
                <a16:creationId xmlns:a16="http://schemas.microsoft.com/office/drawing/2014/main" id="{E9E2E67B-B50C-E355-1A7D-7718BAEB8969}"/>
              </a:ext>
            </a:extLst>
          </p:cNvPr>
          <p:cNvSpPr txBox="1"/>
          <p:nvPr/>
        </p:nvSpPr>
        <p:spPr>
          <a:xfrm>
            <a:off x="5181600" y="4476690"/>
            <a:ext cx="405511" cy="400110"/>
          </a:xfrm>
          <a:prstGeom prst="rect">
            <a:avLst/>
          </a:prstGeom>
          <a:noFill/>
        </p:spPr>
        <p:txBody>
          <a:bodyPr wrap="square" rtlCol="0">
            <a:spAutoFit/>
          </a:bodyPr>
          <a:lstStyle/>
          <a:p>
            <a:pPr algn="ctr"/>
            <a:r>
              <a:rPr lang="en-US" sz="2000" dirty="0">
                <a:solidFill>
                  <a:srgbClr val="FF0000"/>
                </a:solidFill>
                <a:latin typeface="Kanit" panose="00000500000000000000" pitchFamily="2" charset="-34"/>
                <a:cs typeface="Kanit" panose="00000500000000000000" pitchFamily="2" charset="-34"/>
              </a:rPr>
              <a:t>4</a:t>
            </a:r>
          </a:p>
        </p:txBody>
      </p:sp>
      <p:sp>
        <p:nvSpPr>
          <p:cNvPr id="13" name="TextBox 12">
            <a:extLst>
              <a:ext uri="{FF2B5EF4-FFF2-40B4-BE49-F238E27FC236}">
                <a16:creationId xmlns:a16="http://schemas.microsoft.com/office/drawing/2014/main" id="{E6D2B9B1-A562-A84D-33A6-BB74B55E2899}"/>
              </a:ext>
            </a:extLst>
          </p:cNvPr>
          <p:cNvSpPr txBox="1"/>
          <p:nvPr/>
        </p:nvSpPr>
        <p:spPr>
          <a:xfrm>
            <a:off x="3456178" y="4484451"/>
            <a:ext cx="405511" cy="400110"/>
          </a:xfrm>
          <a:prstGeom prst="rect">
            <a:avLst/>
          </a:prstGeom>
          <a:noFill/>
        </p:spPr>
        <p:txBody>
          <a:bodyPr wrap="square" rtlCol="0">
            <a:spAutoFit/>
          </a:bodyPr>
          <a:lstStyle/>
          <a:p>
            <a:pPr algn="ctr"/>
            <a:r>
              <a:rPr lang="en-US" sz="2000" dirty="0">
                <a:solidFill>
                  <a:srgbClr val="FF0000"/>
                </a:solidFill>
                <a:latin typeface="Kanit" panose="00000500000000000000" pitchFamily="2" charset="-34"/>
                <a:cs typeface="Kanit" panose="00000500000000000000" pitchFamily="2" charset="-34"/>
              </a:rPr>
              <a:t>1</a:t>
            </a:r>
          </a:p>
        </p:txBody>
      </p:sp>
      <p:sp>
        <p:nvSpPr>
          <p:cNvPr id="14" name="TextBox 13">
            <a:extLst>
              <a:ext uri="{FF2B5EF4-FFF2-40B4-BE49-F238E27FC236}">
                <a16:creationId xmlns:a16="http://schemas.microsoft.com/office/drawing/2014/main" id="{C26EDEFB-8A0C-35C9-2B29-7AD46F888882}"/>
              </a:ext>
            </a:extLst>
          </p:cNvPr>
          <p:cNvSpPr txBox="1"/>
          <p:nvPr/>
        </p:nvSpPr>
        <p:spPr>
          <a:xfrm>
            <a:off x="3784155" y="5482812"/>
            <a:ext cx="405511" cy="400110"/>
          </a:xfrm>
          <a:prstGeom prst="rect">
            <a:avLst/>
          </a:prstGeom>
          <a:noFill/>
        </p:spPr>
        <p:txBody>
          <a:bodyPr wrap="square" rtlCol="0">
            <a:spAutoFit/>
          </a:bodyPr>
          <a:lstStyle/>
          <a:p>
            <a:pPr algn="ctr"/>
            <a:r>
              <a:rPr lang="en-US" sz="2000" dirty="0">
                <a:solidFill>
                  <a:srgbClr val="FF0000"/>
                </a:solidFill>
                <a:latin typeface="Kanit" panose="00000500000000000000" pitchFamily="2" charset="-34"/>
                <a:cs typeface="Kanit" panose="00000500000000000000" pitchFamily="2" charset="-34"/>
              </a:rPr>
              <a:t>2</a:t>
            </a:r>
          </a:p>
        </p:txBody>
      </p:sp>
      <p:sp>
        <p:nvSpPr>
          <p:cNvPr id="15" name="TextBox 14">
            <a:extLst>
              <a:ext uri="{FF2B5EF4-FFF2-40B4-BE49-F238E27FC236}">
                <a16:creationId xmlns:a16="http://schemas.microsoft.com/office/drawing/2014/main" id="{66FC37C6-1DC5-6DDC-E46E-39F8A21FA665}"/>
              </a:ext>
            </a:extLst>
          </p:cNvPr>
          <p:cNvSpPr txBox="1"/>
          <p:nvPr/>
        </p:nvSpPr>
        <p:spPr>
          <a:xfrm>
            <a:off x="4823776" y="5457795"/>
            <a:ext cx="405511" cy="400110"/>
          </a:xfrm>
          <a:prstGeom prst="rect">
            <a:avLst/>
          </a:prstGeom>
          <a:noFill/>
        </p:spPr>
        <p:txBody>
          <a:bodyPr wrap="square" rtlCol="0">
            <a:spAutoFit/>
          </a:bodyPr>
          <a:lstStyle/>
          <a:p>
            <a:pPr algn="ctr"/>
            <a:r>
              <a:rPr lang="en-US" sz="2000" dirty="0">
                <a:solidFill>
                  <a:srgbClr val="FF0000"/>
                </a:solidFill>
                <a:latin typeface="Kanit" panose="00000500000000000000" pitchFamily="2" charset="-34"/>
                <a:cs typeface="Kanit" panose="00000500000000000000" pitchFamily="2" charset="-34"/>
              </a:rPr>
              <a:t>3</a:t>
            </a:r>
          </a:p>
        </p:txBody>
      </p:sp>
      <p:sp>
        <p:nvSpPr>
          <p:cNvPr id="16" name="Rectangle 15">
            <a:extLst>
              <a:ext uri="{FF2B5EF4-FFF2-40B4-BE49-F238E27FC236}">
                <a16:creationId xmlns:a16="http://schemas.microsoft.com/office/drawing/2014/main" id="{CCA42753-4DC7-D75C-2149-09FC177E8D3B}"/>
              </a:ext>
            </a:extLst>
          </p:cNvPr>
          <p:cNvSpPr/>
          <p:nvPr/>
        </p:nvSpPr>
        <p:spPr>
          <a:xfrm>
            <a:off x="2819400" y="6096000"/>
            <a:ext cx="3429000" cy="4001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617DB06-C92B-22E9-3D92-BB3F6B1455BD}"/>
              </a:ext>
            </a:extLst>
          </p:cNvPr>
          <p:cNvSpPr txBox="1"/>
          <p:nvPr/>
        </p:nvSpPr>
        <p:spPr>
          <a:xfrm>
            <a:off x="4330445" y="6000690"/>
            <a:ext cx="405511" cy="400110"/>
          </a:xfrm>
          <a:prstGeom prst="rect">
            <a:avLst/>
          </a:prstGeom>
          <a:noFill/>
        </p:spPr>
        <p:txBody>
          <a:bodyPr wrap="square" rtlCol="0">
            <a:spAutoFit/>
          </a:bodyPr>
          <a:lstStyle/>
          <a:p>
            <a:pPr algn="ctr"/>
            <a:r>
              <a:rPr lang="en-US" sz="2000" dirty="0">
                <a:solidFill>
                  <a:srgbClr val="00B0F0"/>
                </a:solidFill>
                <a:latin typeface="Kanit" panose="00000500000000000000" pitchFamily="2" charset="-34"/>
                <a:cs typeface="Kanit" panose="00000500000000000000" pitchFamily="2" charset="-34"/>
              </a:rPr>
              <a:t>2</a:t>
            </a:r>
          </a:p>
        </p:txBody>
      </p:sp>
    </p:spTree>
    <p:extLst>
      <p:ext uri="{BB962C8B-B14F-4D97-AF65-F5344CB8AC3E}">
        <p14:creationId xmlns:p14="http://schemas.microsoft.com/office/powerpoint/2010/main" val="3611986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81187" y="714375"/>
            <a:ext cx="5381625" cy="5429250"/>
          </a:xfrm>
          <a:prstGeom prst="rect">
            <a:avLst/>
          </a:prstGeom>
        </p:spPr>
      </p:pic>
      <p:sp>
        <p:nvSpPr>
          <p:cNvPr id="5" name="TextBox 4"/>
          <p:cNvSpPr txBox="1"/>
          <p:nvPr/>
        </p:nvSpPr>
        <p:spPr>
          <a:xfrm>
            <a:off x="3876675" y="4495800"/>
            <a:ext cx="5257800" cy="830997"/>
          </a:xfrm>
          <a:prstGeom prst="rect">
            <a:avLst/>
          </a:prstGeom>
          <a:noFill/>
        </p:spPr>
        <p:txBody>
          <a:bodyPr wrap="square" rtlCol="0">
            <a:spAutoFit/>
          </a:bodyPr>
          <a:lstStyle/>
          <a:p>
            <a:r>
              <a:rPr lang="th-TH" sz="2400" dirty="0">
                <a:solidFill>
                  <a:srgbClr val="FF0000"/>
                </a:solidFill>
              </a:rPr>
              <a:t>หยิบตะเกียบด้านซ้ายมือก่อน แล้วค่อยหยิบตะเกียบทางขวา</a:t>
            </a:r>
            <a:br>
              <a:rPr lang="th-TH" sz="2400" dirty="0">
                <a:solidFill>
                  <a:srgbClr val="FF0000"/>
                </a:solidFill>
              </a:rPr>
            </a:br>
            <a:r>
              <a:rPr lang="th-TH" sz="2400" dirty="0">
                <a:solidFill>
                  <a:srgbClr val="FF0000"/>
                </a:solidFill>
              </a:rPr>
              <a:t>อาจจะเกิด </a:t>
            </a:r>
            <a:r>
              <a:rPr lang="en-US" sz="2400" dirty="0">
                <a:solidFill>
                  <a:srgbClr val="FF0000"/>
                </a:solidFill>
              </a:rPr>
              <a:t>deadlock </a:t>
            </a:r>
            <a:r>
              <a:rPr lang="th-TH" sz="2400" dirty="0">
                <a:solidFill>
                  <a:srgbClr val="FF0000"/>
                </a:solidFill>
              </a:rPr>
              <a:t>ได้</a:t>
            </a:r>
            <a:endParaRPr lang="en-US" sz="2400" dirty="0">
              <a:solidFill>
                <a:srgbClr val="FF0000"/>
              </a:solidFill>
            </a:endParaRPr>
          </a:p>
        </p:txBody>
      </p:sp>
    </p:spTree>
    <p:extLst>
      <p:ext uri="{BB962C8B-B14F-4D97-AF65-F5344CB8AC3E}">
        <p14:creationId xmlns:p14="http://schemas.microsoft.com/office/powerpoint/2010/main" val="331722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9600" y="609600"/>
            <a:ext cx="7772400" cy="2532494"/>
          </a:xfrm>
          <a:prstGeom prst="rect">
            <a:avLst/>
          </a:prstGeom>
        </p:spPr>
      </p:pic>
      <p:sp>
        <p:nvSpPr>
          <p:cNvPr id="5" name="Rectangle 4"/>
          <p:cNvSpPr/>
          <p:nvPr/>
        </p:nvSpPr>
        <p:spPr>
          <a:xfrm>
            <a:off x="628650" y="3505200"/>
            <a:ext cx="7772400" cy="1200329"/>
          </a:xfrm>
          <a:prstGeom prst="rect">
            <a:avLst/>
          </a:prstGeom>
        </p:spPr>
        <p:txBody>
          <a:bodyPr wrap="square">
            <a:spAutoFit/>
          </a:bodyPr>
          <a:lstStyle/>
          <a:p>
            <a:pPr algn="thaiDist"/>
            <a:r>
              <a:rPr lang="en-US" dirty="0">
                <a:latin typeface="PalatinoLTStd-Roman"/>
              </a:rPr>
              <a:t>Note, however, that any satisfactory</a:t>
            </a:r>
            <a:r>
              <a:rPr lang="th-TH" dirty="0">
                <a:latin typeface="PalatinoLTStd-Roman"/>
              </a:rPr>
              <a:t> </a:t>
            </a:r>
            <a:r>
              <a:rPr lang="en-US" dirty="0">
                <a:latin typeface="PalatinoLTStd-Roman"/>
              </a:rPr>
              <a:t>solution to the dining-philosophers problem must guard against the possibility</a:t>
            </a:r>
            <a:r>
              <a:rPr lang="th-TH" dirty="0">
                <a:latin typeface="PalatinoLTStd-Roman"/>
              </a:rPr>
              <a:t> </a:t>
            </a:r>
            <a:r>
              <a:rPr lang="en-US" dirty="0">
                <a:latin typeface="PalatinoLTStd-Roman"/>
              </a:rPr>
              <a:t>that one of the philosophers</a:t>
            </a:r>
            <a:r>
              <a:rPr lang="th-TH" dirty="0">
                <a:latin typeface="PalatinoLTStd-Roman"/>
              </a:rPr>
              <a:t> </a:t>
            </a:r>
            <a:r>
              <a:rPr lang="en-US" dirty="0">
                <a:latin typeface="PalatinoLTStd-Roman"/>
              </a:rPr>
              <a:t>will starve to death. A</a:t>
            </a:r>
            <a:r>
              <a:rPr lang="th-TH" dirty="0">
                <a:latin typeface="PalatinoLTStd-Roman"/>
              </a:rPr>
              <a:t> </a:t>
            </a:r>
            <a:r>
              <a:rPr lang="en-US" dirty="0">
                <a:latin typeface="PalatinoLTStd-Roman"/>
              </a:rPr>
              <a:t>deadlock-free solution does</a:t>
            </a:r>
            <a:r>
              <a:rPr lang="th-TH" dirty="0">
                <a:latin typeface="PalatinoLTStd-Roman"/>
              </a:rPr>
              <a:t> </a:t>
            </a:r>
            <a:r>
              <a:rPr lang="en-US" dirty="0">
                <a:latin typeface="PalatinoLTStd-Roman"/>
              </a:rPr>
              <a:t>not necessarily eliminate the possibility of </a:t>
            </a:r>
            <a:r>
              <a:rPr lang="en-US" b="1" dirty="0">
                <a:solidFill>
                  <a:srgbClr val="FF0000"/>
                </a:solidFill>
                <a:latin typeface="PalatinoLTStd-Roman"/>
              </a:rPr>
              <a:t>starvation</a:t>
            </a:r>
            <a:r>
              <a:rPr lang="en-US" dirty="0">
                <a:latin typeface="PalatinoLTStd-Roman"/>
              </a:rPr>
              <a:t>.</a:t>
            </a:r>
          </a:p>
        </p:txBody>
      </p:sp>
    </p:spTree>
    <p:extLst>
      <p:ext uri="{BB962C8B-B14F-4D97-AF65-F5344CB8AC3E}">
        <p14:creationId xmlns:p14="http://schemas.microsoft.com/office/powerpoint/2010/main" val="2124280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8320" y="1158657"/>
            <a:ext cx="8608979" cy="3108543"/>
          </a:xfrm>
          <a:prstGeom prst="rect">
            <a:avLst/>
          </a:prstGeom>
          <a:noFill/>
        </p:spPr>
        <p:txBody>
          <a:bodyPr wrap="square" rtlCol="0">
            <a:spAutoFit/>
          </a:bodyPr>
          <a:lstStyle/>
          <a:p>
            <a:pPr marL="457200" indent="-457200"/>
            <a:r>
              <a:rPr lang="en-US" sz="2800" b="1" dirty="0"/>
              <a:t>count++	</a:t>
            </a:r>
            <a:r>
              <a:rPr lang="en-US" sz="2000" b="1" dirty="0" err="1"/>
              <a:t>instr</a:t>
            </a:r>
            <a:r>
              <a:rPr lang="en-US" sz="2000" b="1" dirty="0"/>
              <a:t> </a:t>
            </a:r>
            <a:r>
              <a:rPr lang="en-US" sz="2000" b="1" dirty="0">
                <a:solidFill>
                  <a:schemeClr val="tx2">
                    <a:lumMod val="60000"/>
                    <a:lumOff val="40000"/>
                  </a:schemeClr>
                </a:solidFill>
              </a:rPr>
              <a:t>1</a:t>
            </a:r>
            <a:r>
              <a:rPr lang="en-US" sz="2000" b="1" dirty="0"/>
              <a:t>: register1 = count</a:t>
            </a:r>
          </a:p>
          <a:p>
            <a:pPr marL="457200" indent="-457200"/>
            <a:r>
              <a:rPr lang="en-US" sz="2000" b="1" dirty="0"/>
              <a:t>			</a:t>
            </a:r>
            <a:r>
              <a:rPr lang="en-US" sz="2000" b="1" dirty="0" err="1"/>
              <a:t>instr</a:t>
            </a:r>
            <a:r>
              <a:rPr lang="en-US" sz="2000" b="1" dirty="0"/>
              <a:t> </a:t>
            </a:r>
            <a:r>
              <a:rPr lang="en-US" sz="2000" b="1" dirty="0">
                <a:solidFill>
                  <a:schemeClr val="tx2">
                    <a:lumMod val="60000"/>
                    <a:lumOff val="40000"/>
                  </a:schemeClr>
                </a:solidFill>
              </a:rPr>
              <a:t>2</a:t>
            </a:r>
            <a:r>
              <a:rPr lang="en-US" sz="2000" b="1" dirty="0"/>
              <a:t>: register1 = register1 + 1</a:t>
            </a:r>
          </a:p>
          <a:p>
            <a:pPr marL="457200" indent="-457200"/>
            <a:r>
              <a:rPr lang="en-US" sz="2000" b="1" dirty="0"/>
              <a:t>			</a:t>
            </a:r>
            <a:r>
              <a:rPr lang="en-US" sz="2000" b="1" dirty="0" err="1"/>
              <a:t>instr</a:t>
            </a:r>
            <a:r>
              <a:rPr lang="en-US" sz="2000" b="1" dirty="0"/>
              <a:t> </a:t>
            </a:r>
            <a:r>
              <a:rPr lang="en-US" sz="2000" b="1" dirty="0">
                <a:solidFill>
                  <a:schemeClr val="tx2">
                    <a:lumMod val="60000"/>
                    <a:lumOff val="40000"/>
                  </a:schemeClr>
                </a:solidFill>
              </a:rPr>
              <a:t>3</a:t>
            </a:r>
            <a:r>
              <a:rPr lang="en-US" sz="2000" b="1" dirty="0"/>
              <a:t>: count = register1</a:t>
            </a:r>
          </a:p>
          <a:p>
            <a:pPr marL="457200" indent="-457200"/>
            <a:r>
              <a:rPr lang="en-US" sz="2800" b="1" dirty="0"/>
              <a:t>count-- </a:t>
            </a:r>
            <a:r>
              <a:rPr lang="en-US" sz="2000" b="1" dirty="0"/>
              <a:t>	</a:t>
            </a:r>
            <a:r>
              <a:rPr lang="en-US" sz="2000" b="1" dirty="0" err="1"/>
              <a:t>instr</a:t>
            </a:r>
            <a:r>
              <a:rPr lang="en-US" sz="2000" b="1" dirty="0"/>
              <a:t> </a:t>
            </a:r>
            <a:r>
              <a:rPr lang="en-US" sz="2000" b="1" dirty="0">
                <a:solidFill>
                  <a:srgbClr val="FF0000"/>
                </a:solidFill>
              </a:rPr>
              <a:t>1</a:t>
            </a:r>
            <a:r>
              <a:rPr lang="en-US" sz="2000" b="1" dirty="0"/>
              <a:t>: register2 = count</a:t>
            </a:r>
          </a:p>
          <a:p>
            <a:pPr marL="457200" indent="-457200"/>
            <a:r>
              <a:rPr lang="en-US" sz="2000" b="1" dirty="0"/>
              <a:t>			</a:t>
            </a:r>
            <a:r>
              <a:rPr lang="en-US" sz="2000" b="1" dirty="0" err="1"/>
              <a:t>instr</a:t>
            </a:r>
            <a:r>
              <a:rPr lang="en-US" sz="2000" b="1" dirty="0"/>
              <a:t> </a:t>
            </a:r>
            <a:r>
              <a:rPr lang="en-US" sz="2000" b="1" dirty="0">
                <a:solidFill>
                  <a:srgbClr val="FF0000"/>
                </a:solidFill>
              </a:rPr>
              <a:t>2</a:t>
            </a:r>
            <a:r>
              <a:rPr lang="en-US" sz="2000" b="1" dirty="0"/>
              <a:t>: register2 = register2 – 1</a:t>
            </a:r>
          </a:p>
          <a:p>
            <a:pPr marL="457200" indent="-457200"/>
            <a:r>
              <a:rPr lang="en-US" sz="2000" b="1" dirty="0"/>
              <a:t>			</a:t>
            </a:r>
            <a:r>
              <a:rPr lang="en-US" sz="2000" b="1" dirty="0" err="1"/>
              <a:t>instr</a:t>
            </a:r>
            <a:r>
              <a:rPr lang="en-US" sz="2000" b="1" dirty="0"/>
              <a:t> </a:t>
            </a:r>
            <a:r>
              <a:rPr lang="en-US" sz="2000" b="1" dirty="0">
                <a:solidFill>
                  <a:srgbClr val="FF0000"/>
                </a:solidFill>
              </a:rPr>
              <a:t>3</a:t>
            </a:r>
            <a:r>
              <a:rPr lang="en-US" sz="2000" b="1" dirty="0"/>
              <a:t>: count = register2</a:t>
            </a:r>
          </a:p>
          <a:p>
            <a:pPr marL="457200" indent="-457200"/>
            <a:endParaRPr lang="en-US" sz="2000" b="1" dirty="0"/>
          </a:p>
          <a:p>
            <a:pPr marL="457200" indent="-457200"/>
            <a:r>
              <a:rPr lang="en-US" sz="2000" b="1" dirty="0"/>
              <a:t>			Let count = 5</a:t>
            </a:r>
          </a:p>
          <a:p>
            <a:pPr marL="457200" indent="-457200"/>
            <a:r>
              <a:rPr lang="en-US" sz="2000" b="1" dirty="0"/>
              <a:t>			Executing (single core)  </a:t>
            </a:r>
            <a:r>
              <a:rPr lang="en-US" sz="2000" b="1" dirty="0">
                <a:solidFill>
                  <a:schemeClr val="tx2">
                    <a:lumMod val="60000"/>
                    <a:lumOff val="40000"/>
                  </a:schemeClr>
                </a:solidFill>
              </a:rPr>
              <a:t>1</a:t>
            </a:r>
            <a:r>
              <a:rPr lang="en-US" sz="2000" b="1" dirty="0"/>
              <a:t> </a:t>
            </a:r>
            <a:r>
              <a:rPr lang="en-US" sz="2000" b="1" dirty="0">
                <a:solidFill>
                  <a:schemeClr val="tx2">
                    <a:lumMod val="60000"/>
                    <a:lumOff val="40000"/>
                  </a:schemeClr>
                </a:solidFill>
              </a:rPr>
              <a:t>2</a:t>
            </a:r>
            <a:r>
              <a:rPr lang="en-US" sz="2000" b="1" dirty="0"/>
              <a:t> </a:t>
            </a:r>
            <a:r>
              <a:rPr lang="en-US" sz="2000" b="1" dirty="0">
                <a:solidFill>
                  <a:srgbClr val="FF0000"/>
                </a:solidFill>
              </a:rPr>
              <a:t>1 2</a:t>
            </a:r>
            <a:r>
              <a:rPr lang="en-US" sz="2000" b="1" dirty="0"/>
              <a:t> </a:t>
            </a:r>
            <a:r>
              <a:rPr lang="en-US" sz="2000" b="1" dirty="0">
                <a:solidFill>
                  <a:schemeClr val="tx2">
                    <a:lumMod val="60000"/>
                    <a:lumOff val="40000"/>
                  </a:schemeClr>
                </a:solidFill>
              </a:rPr>
              <a:t>3</a:t>
            </a:r>
            <a:r>
              <a:rPr lang="en-US" sz="2000" b="1" dirty="0"/>
              <a:t> </a:t>
            </a:r>
            <a:r>
              <a:rPr lang="en-US" sz="2000" b="1" dirty="0">
                <a:solidFill>
                  <a:srgbClr val="FF0000"/>
                </a:solidFill>
              </a:rPr>
              <a:t>3 </a:t>
            </a:r>
            <a:r>
              <a:rPr lang="en-US" sz="2000" b="1" dirty="0"/>
              <a:t>results in “count = 4”</a:t>
            </a:r>
          </a:p>
        </p:txBody>
      </p:sp>
      <p:pic>
        <p:nvPicPr>
          <p:cNvPr id="7" name="Picture 6">
            <a:extLst>
              <a:ext uri="{FF2B5EF4-FFF2-40B4-BE49-F238E27FC236}">
                <a16:creationId xmlns:a16="http://schemas.microsoft.com/office/drawing/2014/main" id="{D6F0CE63-4639-0EA7-26E8-42BB09DB1650}"/>
              </a:ext>
            </a:extLst>
          </p:cNvPr>
          <p:cNvPicPr>
            <a:picLocks noChangeAspect="1"/>
          </p:cNvPicPr>
          <p:nvPr/>
        </p:nvPicPr>
        <p:blipFill>
          <a:blip r:embed="rId2"/>
          <a:stretch>
            <a:fillRect/>
          </a:stretch>
        </p:blipFill>
        <p:spPr>
          <a:xfrm>
            <a:off x="266700" y="4438163"/>
            <a:ext cx="8610600" cy="2343637"/>
          </a:xfrm>
          <a:prstGeom prst="rect">
            <a:avLst/>
          </a:prstGeom>
        </p:spPr>
      </p:pic>
      <p:sp>
        <p:nvSpPr>
          <p:cNvPr id="8" name="TextBox 7">
            <a:extLst>
              <a:ext uri="{FF2B5EF4-FFF2-40B4-BE49-F238E27FC236}">
                <a16:creationId xmlns:a16="http://schemas.microsoft.com/office/drawing/2014/main" id="{F311EEE3-EB1A-8959-F841-2D0439EFA9B9}"/>
              </a:ext>
            </a:extLst>
          </p:cNvPr>
          <p:cNvSpPr txBox="1"/>
          <p:nvPr/>
        </p:nvSpPr>
        <p:spPr>
          <a:xfrm>
            <a:off x="533400" y="228600"/>
            <a:ext cx="8153400" cy="830997"/>
          </a:xfrm>
          <a:prstGeom prst="rect">
            <a:avLst/>
          </a:prstGeom>
          <a:noFill/>
        </p:spPr>
        <p:txBody>
          <a:bodyPr wrap="square" rtlCol="0">
            <a:spAutoFit/>
          </a:bodyPr>
          <a:lstStyle/>
          <a:p>
            <a:pPr algn="ctr"/>
            <a:r>
              <a:rPr lang="en-US" sz="4800" b="1" dirty="0"/>
              <a:t>Race Condition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457200"/>
            <a:ext cx="8153400" cy="830997"/>
          </a:xfrm>
          <a:prstGeom prst="rect">
            <a:avLst/>
          </a:prstGeom>
          <a:noFill/>
        </p:spPr>
        <p:txBody>
          <a:bodyPr wrap="square" rtlCol="0">
            <a:spAutoFit/>
          </a:bodyPr>
          <a:lstStyle/>
          <a:p>
            <a:pPr algn="ctr"/>
            <a:r>
              <a:rPr lang="en-US" sz="4800" b="1" dirty="0"/>
              <a:t>Critical Section</a:t>
            </a:r>
          </a:p>
        </p:txBody>
      </p:sp>
      <p:sp>
        <p:nvSpPr>
          <p:cNvPr id="6" name="Rectangle 5"/>
          <p:cNvSpPr/>
          <p:nvPr/>
        </p:nvSpPr>
        <p:spPr>
          <a:xfrm>
            <a:off x="2438400" y="1675194"/>
            <a:ext cx="243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entry section</a:t>
            </a:r>
            <a:endParaRPr lang="en-US" dirty="0">
              <a:solidFill>
                <a:schemeClr val="tx1"/>
              </a:solidFill>
            </a:endParaRPr>
          </a:p>
        </p:txBody>
      </p:sp>
      <p:sp>
        <p:nvSpPr>
          <p:cNvPr id="7" name="Rectangle 6"/>
          <p:cNvSpPr/>
          <p:nvPr/>
        </p:nvSpPr>
        <p:spPr>
          <a:xfrm>
            <a:off x="2438400" y="3176587"/>
            <a:ext cx="24384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exit section</a:t>
            </a:r>
            <a:endParaRPr lang="en-US" dirty="0">
              <a:solidFill>
                <a:schemeClr val="tx1"/>
              </a:solidFill>
            </a:endParaRPr>
          </a:p>
        </p:txBody>
      </p:sp>
      <p:sp>
        <p:nvSpPr>
          <p:cNvPr id="8" name="Rectangle 7"/>
          <p:cNvSpPr/>
          <p:nvPr/>
        </p:nvSpPr>
        <p:spPr>
          <a:xfrm>
            <a:off x="2438400" y="2314574"/>
            <a:ext cx="24384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critical section</a:t>
            </a:r>
            <a:endParaRPr lang="en-US" dirty="0">
              <a:solidFill>
                <a:srgbClr val="FF0000"/>
              </a:solidFill>
            </a:endParaRPr>
          </a:p>
        </p:txBody>
      </p:sp>
      <p:sp>
        <p:nvSpPr>
          <p:cNvPr id="9" name="Rectangle 8"/>
          <p:cNvSpPr/>
          <p:nvPr/>
        </p:nvSpPr>
        <p:spPr>
          <a:xfrm>
            <a:off x="2438400" y="3810000"/>
            <a:ext cx="2438400" cy="1447800"/>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60000"/>
                    <a:lumOff val="40000"/>
                  </a:schemeClr>
                </a:solidFill>
              </a:rPr>
              <a:t>remainder section</a:t>
            </a:r>
            <a:endParaRPr lang="en-US" dirty="0">
              <a:solidFill>
                <a:schemeClr val="tx2">
                  <a:lumMod val="60000"/>
                  <a:lumOff val="40000"/>
                </a:schemeClr>
              </a:solidFill>
            </a:endParaRPr>
          </a:p>
        </p:txBody>
      </p:sp>
      <p:sp>
        <p:nvSpPr>
          <p:cNvPr id="10" name="TextBox 9"/>
          <p:cNvSpPr txBox="1"/>
          <p:nvPr/>
        </p:nvSpPr>
        <p:spPr>
          <a:xfrm>
            <a:off x="5257800" y="1676400"/>
            <a:ext cx="3505200" cy="3693319"/>
          </a:xfrm>
          <a:prstGeom prst="rect">
            <a:avLst/>
          </a:prstGeom>
          <a:noFill/>
        </p:spPr>
        <p:txBody>
          <a:bodyPr wrap="square" rtlCol="0">
            <a:spAutoFit/>
          </a:bodyPr>
          <a:lstStyle/>
          <a:p>
            <a:r>
              <a:rPr lang="en-US" b="1" dirty="0"/>
              <a:t>A solution to the critical-section problem must satisfy:</a:t>
            </a:r>
          </a:p>
          <a:p>
            <a:endParaRPr lang="en-US" b="1" dirty="0"/>
          </a:p>
          <a:p>
            <a:pPr marL="711200" indent="-347663">
              <a:buAutoNum type="arabicPeriod"/>
            </a:pPr>
            <a:r>
              <a:rPr lang="en-US" b="1" dirty="0"/>
              <a:t>Mutual exclusion</a:t>
            </a:r>
            <a:br>
              <a:rPr lang="th-TH" b="1" dirty="0"/>
            </a:br>
            <a:r>
              <a:rPr lang="en-US" dirty="0"/>
              <a:t>process/thread </a:t>
            </a:r>
            <a:r>
              <a:rPr lang="th-TH" dirty="0"/>
              <a:t>ได้เข้าใช้</a:t>
            </a:r>
            <a:br>
              <a:rPr lang="th-TH" dirty="0"/>
            </a:br>
            <a:r>
              <a:rPr lang="en-US" dirty="0"/>
              <a:t>critical section </a:t>
            </a:r>
            <a:r>
              <a:rPr lang="th-TH" dirty="0"/>
              <a:t>ทีละ </a:t>
            </a:r>
            <a:r>
              <a:rPr lang="en-US" dirty="0"/>
              <a:t>1 </a:t>
            </a:r>
            <a:r>
              <a:rPr lang="th-TH" dirty="0"/>
              <a:t>เท่านั้น</a:t>
            </a:r>
            <a:endParaRPr lang="en-US" dirty="0"/>
          </a:p>
          <a:p>
            <a:pPr marL="711200" indent="-347663">
              <a:buAutoNum type="arabicPeriod"/>
            </a:pPr>
            <a:r>
              <a:rPr lang="en-US" b="1" dirty="0"/>
              <a:t>Progress</a:t>
            </a:r>
            <a:br>
              <a:rPr lang="en-US" b="1" dirty="0"/>
            </a:br>
            <a:r>
              <a:rPr lang="th-TH" dirty="0"/>
              <a:t>เลือก </a:t>
            </a:r>
            <a:r>
              <a:rPr lang="en-US" dirty="0"/>
              <a:t>process/thread </a:t>
            </a:r>
            <a:r>
              <a:rPr lang="th-TH" dirty="0"/>
              <a:t>เข้ามาใน</a:t>
            </a:r>
            <a:br>
              <a:rPr lang="th-TH" dirty="0"/>
            </a:br>
            <a:r>
              <a:rPr lang="en-US" dirty="0"/>
              <a:t>critical section </a:t>
            </a:r>
            <a:r>
              <a:rPr lang="th-TH" dirty="0"/>
              <a:t>ได้เสมอ</a:t>
            </a:r>
            <a:br>
              <a:rPr lang="en-US" dirty="0"/>
            </a:br>
            <a:r>
              <a:rPr lang="th-TH" dirty="0"/>
              <a:t>ไม่ติดตาย </a:t>
            </a:r>
            <a:r>
              <a:rPr lang="en-US" dirty="0"/>
              <a:t>deadlock</a:t>
            </a:r>
          </a:p>
          <a:p>
            <a:pPr marL="711200" indent="-347663">
              <a:buAutoNum type="arabicPeriod"/>
            </a:pPr>
            <a:r>
              <a:rPr lang="en-US" b="1" dirty="0"/>
              <a:t>Bounded waiting</a:t>
            </a:r>
            <a:br>
              <a:rPr lang="th-TH" b="1" dirty="0"/>
            </a:br>
            <a:r>
              <a:rPr lang="th-TH" dirty="0"/>
              <a:t>รับประกันว่ารอนานไม่เกินเวลาที่กำหนด</a:t>
            </a:r>
            <a:r>
              <a:rPr lang="en-US" dirty="0"/>
              <a:t> </a:t>
            </a:r>
            <a:r>
              <a:rPr lang="th-TH" dirty="0"/>
              <a:t>จะต้องได้เข้า </a:t>
            </a:r>
            <a:r>
              <a:rPr lang="en-US" dirty="0"/>
              <a:t>critical section</a:t>
            </a:r>
            <a:endParaRPr lang="th-TH" dirty="0"/>
          </a:p>
        </p:txBody>
      </p:sp>
      <p:cxnSp>
        <p:nvCxnSpPr>
          <p:cNvPr id="12" name="Straight Arrow Connector 11"/>
          <p:cNvCxnSpPr/>
          <p:nvPr/>
        </p:nvCxnSpPr>
        <p:spPr>
          <a:xfrm flipV="1">
            <a:off x="1824273" y="1994119"/>
            <a:ext cx="457200" cy="49666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0473" y="3099018"/>
            <a:ext cx="381000" cy="342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2490787"/>
            <a:ext cx="2052873" cy="646331"/>
          </a:xfrm>
          <a:prstGeom prst="rect">
            <a:avLst/>
          </a:prstGeom>
          <a:noFill/>
        </p:spPr>
        <p:txBody>
          <a:bodyPr wrap="square" rtlCol="0">
            <a:spAutoFit/>
          </a:bodyPr>
          <a:lstStyle/>
          <a:p>
            <a:pPr algn="r"/>
            <a:r>
              <a:rPr lang="th-TH" b="1" dirty="0"/>
              <a:t>เพิ่ม </a:t>
            </a:r>
            <a:r>
              <a:rPr lang="en-US" b="1" dirty="0"/>
              <a:t>code </a:t>
            </a:r>
            <a:r>
              <a:rPr lang="th-TH" b="1" dirty="0"/>
              <a:t>เข้าไปป้องกัน </a:t>
            </a:r>
            <a:r>
              <a:rPr lang="en-US" b="1" dirty="0"/>
              <a:t>critical section</a:t>
            </a:r>
            <a:endParaRPr lang="th-TH"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0" y="6519446"/>
            <a:ext cx="4953000" cy="338554"/>
          </a:xfrm>
          <a:prstGeom prst="rect">
            <a:avLst/>
          </a:prstGeom>
        </p:spPr>
        <p:txBody>
          <a:bodyPr wrap="square">
            <a:spAutoFit/>
          </a:bodyPr>
          <a:lstStyle/>
          <a:p>
            <a:pPr algn="r"/>
            <a:r>
              <a:rPr lang="en-US" sz="1600" dirty="0"/>
              <a:t>https://www.geeksforgeeks.org/cache-coherence/</a:t>
            </a:r>
          </a:p>
        </p:txBody>
      </p:sp>
      <p:pic>
        <p:nvPicPr>
          <p:cNvPr id="1026" name="Picture 2" descr="https://media.geeksforgeeks.org/wp-content/uploads/20200731140332/cacheCoherenceGfGjp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341659" cy="33528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914400" y="4419600"/>
            <a:ext cx="7343775" cy="1419225"/>
          </a:xfrm>
          <a:prstGeom prst="rect">
            <a:avLst/>
          </a:prstGeom>
        </p:spPr>
      </p:pic>
      <p:sp>
        <p:nvSpPr>
          <p:cNvPr id="2" name="TextBox 1">
            <a:extLst>
              <a:ext uri="{FF2B5EF4-FFF2-40B4-BE49-F238E27FC236}">
                <a16:creationId xmlns:a16="http://schemas.microsoft.com/office/drawing/2014/main" id="{5B511AF0-0681-3A48-6901-812F3624B91F}"/>
              </a:ext>
            </a:extLst>
          </p:cNvPr>
          <p:cNvSpPr txBox="1"/>
          <p:nvPr/>
        </p:nvSpPr>
        <p:spPr>
          <a:xfrm>
            <a:off x="4419600" y="1057319"/>
            <a:ext cx="838200" cy="369332"/>
          </a:xfrm>
          <a:prstGeom prst="rect">
            <a:avLst/>
          </a:prstGeom>
          <a:noFill/>
        </p:spPr>
        <p:txBody>
          <a:bodyPr wrap="square" rtlCol="0">
            <a:spAutoFit/>
          </a:bodyPr>
          <a:lstStyle/>
          <a:p>
            <a:pPr algn="ctr"/>
            <a:r>
              <a:rPr lang="th-TH" dirty="0">
                <a:solidFill>
                  <a:srgbClr val="FF0000"/>
                </a:solidFill>
              </a:rPr>
              <a:t>สอดคล้อง</a:t>
            </a:r>
            <a:endParaRPr lang="en-US" dirty="0">
              <a:solidFill>
                <a:srgbClr val="FF0000"/>
              </a:solidFill>
            </a:endParaRPr>
          </a:p>
        </p:txBody>
      </p:sp>
    </p:spTree>
    <p:extLst>
      <p:ext uri="{BB962C8B-B14F-4D97-AF65-F5344CB8AC3E}">
        <p14:creationId xmlns:p14="http://schemas.microsoft.com/office/powerpoint/2010/main" val="2869597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830997"/>
          </a:xfrm>
          <a:prstGeom prst="rect">
            <a:avLst/>
          </a:prstGeom>
          <a:noFill/>
        </p:spPr>
        <p:txBody>
          <a:bodyPr wrap="square" rtlCol="0">
            <a:spAutoFit/>
          </a:bodyPr>
          <a:lstStyle/>
          <a:p>
            <a:pPr algn="ctr"/>
            <a:r>
              <a:rPr lang="en-US" sz="4800" b="1" dirty="0"/>
              <a:t>Memory Barriers</a:t>
            </a:r>
          </a:p>
        </p:txBody>
      </p:sp>
      <p:sp>
        <p:nvSpPr>
          <p:cNvPr id="5" name="Rectangle 4"/>
          <p:cNvSpPr/>
          <p:nvPr/>
        </p:nvSpPr>
        <p:spPr>
          <a:xfrm>
            <a:off x="0" y="6211669"/>
            <a:ext cx="9144000" cy="646331"/>
          </a:xfrm>
          <a:prstGeom prst="rect">
            <a:avLst/>
          </a:prstGeom>
        </p:spPr>
        <p:txBody>
          <a:bodyPr wrap="square">
            <a:spAutoFit/>
          </a:bodyPr>
          <a:lstStyle/>
          <a:p>
            <a:r>
              <a:rPr lang="en-US" dirty="0"/>
              <a:t>For most purposes, the C# lock statement, the Visual Basic </a:t>
            </a:r>
            <a:r>
              <a:rPr lang="en-US" dirty="0" err="1"/>
              <a:t>SyncLock</a:t>
            </a:r>
            <a:r>
              <a:rPr lang="en-US" dirty="0"/>
              <a:t> statement, or the Monitor class provide easier ways to synchronize data.</a:t>
            </a:r>
          </a:p>
        </p:txBody>
      </p:sp>
      <p:pic>
        <p:nvPicPr>
          <p:cNvPr id="6" name="Picture 5"/>
          <p:cNvPicPr>
            <a:picLocks noChangeAspect="1"/>
          </p:cNvPicPr>
          <p:nvPr/>
        </p:nvPicPr>
        <p:blipFill>
          <a:blip r:embed="rId2"/>
          <a:stretch>
            <a:fillRect/>
          </a:stretch>
        </p:blipFill>
        <p:spPr>
          <a:xfrm>
            <a:off x="304800" y="1613262"/>
            <a:ext cx="8534400" cy="1424447"/>
          </a:xfrm>
          <a:prstGeom prst="rect">
            <a:avLst/>
          </a:prstGeom>
        </p:spPr>
      </p:pic>
      <p:pic>
        <p:nvPicPr>
          <p:cNvPr id="7" name="Picture 6"/>
          <p:cNvPicPr>
            <a:picLocks noChangeAspect="1"/>
          </p:cNvPicPr>
          <p:nvPr/>
        </p:nvPicPr>
        <p:blipFill>
          <a:blip r:embed="rId3"/>
          <a:stretch>
            <a:fillRect/>
          </a:stretch>
        </p:blipFill>
        <p:spPr>
          <a:xfrm>
            <a:off x="520104" y="3457502"/>
            <a:ext cx="8103792" cy="2119618"/>
          </a:xfrm>
          <a:prstGeom prst="rect">
            <a:avLst/>
          </a:prstGeom>
        </p:spPr>
      </p:pic>
      <p:cxnSp>
        <p:nvCxnSpPr>
          <p:cNvPr id="8" name="Straight Connector 7">
            <a:extLst>
              <a:ext uri="{FF2B5EF4-FFF2-40B4-BE49-F238E27FC236}">
                <a16:creationId xmlns:a16="http://schemas.microsoft.com/office/drawing/2014/main" id="{A82CAD60-B055-8D3E-797D-4F6C0455B5B6}"/>
              </a:ext>
            </a:extLst>
          </p:cNvPr>
          <p:cNvCxnSpPr/>
          <p:nvPr/>
        </p:nvCxnSpPr>
        <p:spPr>
          <a:xfrm>
            <a:off x="533400" y="4038600"/>
            <a:ext cx="16896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524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603344"/>
            <a:ext cx="4733925" cy="3883056"/>
          </a:xfrm>
          <a:prstGeom prst="rect">
            <a:avLst/>
          </a:prstGeom>
        </p:spPr>
      </p:pic>
      <p:sp>
        <p:nvSpPr>
          <p:cNvPr id="5" name="TextBox 4"/>
          <p:cNvSpPr txBox="1"/>
          <p:nvPr/>
        </p:nvSpPr>
        <p:spPr>
          <a:xfrm>
            <a:off x="4953000" y="4825425"/>
            <a:ext cx="3657600" cy="584775"/>
          </a:xfrm>
          <a:prstGeom prst="rect">
            <a:avLst/>
          </a:prstGeom>
          <a:noFill/>
        </p:spPr>
        <p:txBody>
          <a:bodyPr wrap="square" rtlCol="0">
            <a:spAutoFit/>
          </a:bodyPr>
          <a:lstStyle/>
          <a:p>
            <a:r>
              <a:rPr lang="th-TH" sz="1600" dirty="0">
                <a:solidFill>
                  <a:srgbClr val="FF0000"/>
                </a:solidFill>
                <a:latin typeface="Kanit" panose="00000500000000000000" pitchFamily="2" charset="-34"/>
                <a:cs typeface="Kanit" panose="00000500000000000000" pitchFamily="2" charset="-34"/>
              </a:rPr>
              <a:t>ถ้า </a:t>
            </a:r>
            <a:r>
              <a:rPr lang="en-US" sz="1600" dirty="0">
                <a:solidFill>
                  <a:srgbClr val="FF0000"/>
                </a:solidFill>
                <a:latin typeface="Kanit" panose="00000500000000000000" pitchFamily="2" charset="-34"/>
                <a:cs typeface="Kanit" panose="00000500000000000000" pitchFamily="2" charset="-34"/>
              </a:rPr>
              <a:t>reorder 2 </a:t>
            </a:r>
            <a:r>
              <a:rPr lang="th-TH" sz="1600" dirty="0">
                <a:solidFill>
                  <a:srgbClr val="FF0000"/>
                </a:solidFill>
                <a:latin typeface="Kanit" panose="00000500000000000000" pitchFamily="2" charset="-34"/>
                <a:cs typeface="Kanit" panose="00000500000000000000" pitchFamily="2" charset="-34"/>
              </a:rPr>
              <a:t>คำสั่งนี้</a:t>
            </a:r>
            <a:br>
              <a:rPr lang="en-US" sz="1600" dirty="0">
                <a:solidFill>
                  <a:srgbClr val="FF0000"/>
                </a:solidFill>
                <a:latin typeface="Kanit" panose="00000500000000000000" pitchFamily="2" charset="-34"/>
                <a:cs typeface="Kanit" panose="00000500000000000000" pitchFamily="2" charset="-34"/>
              </a:rPr>
            </a:br>
            <a:r>
              <a:rPr lang="en-US" sz="1600" dirty="0">
                <a:solidFill>
                  <a:srgbClr val="FF0000"/>
                </a:solidFill>
                <a:latin typeface="Kanit" panose="00000500000000000000" pitchFamily="2" charset="-34"/>
                <a:cs typeface="Kanit" panose="00000500000000000000" pitchFamily="2" charset="-34"/>
              </a:rPr>
              <a:t>thread1 </a:t>
            </a:r>
            <a:r>
              <a:rPr lang="th-TH" sz="1600" dirty="0">
                <a:solidFill>
                  <a:srgbClr val="FF0000"/>
                </a:solidFill>
                <a:latin typeface="Kanit" panose="00000500000000000000" pitchFamily="2" charset="-34"/>
                <a:cs typeface="Kanit" panose="00000500000000000000" pitchFamily="2" charset="-34"/>
              </a:rPr>
              <a:t>จะ </a:t>
            </a:r>
            <a:r>
              <a:rPr lang="en-US" sz="1600" dirty="0">
                <a:solidFill>
                  <a:srgbClr val="FF0000"/>
                </a:solidFill>
                <a:latin typeface="Kanit" panose="00000500000000000000" pitchFamily="2" charset="-34"/>
                <a:cs typeface="Kanit" panose="00000500000000000000" pitchFamily="2" charset="-34"/>
              </a:rPr>
              <a:t>print 0 </a:t>
            </a:r>
            <a:r>
              <a:rPr lang="th-TH" sz="1600" dirty="0">
                <a:solidFill>
                  <a:srgbClr val="FF0000"/>
                </a:solidFill>
                <a:latin typeface="Kanit" panose="00000500000000000000" pitchFamily="2" charset="-34"/>
                <a:cs typeface="Kanit" panose="00000500000000000000" pitchFamily="2" charset="-34"/>
              </a:rPr>
              <a:t>แทนที่จะ </a:t>
            </a:r>
            <a:r>
              <a:rPr lang="en-US" sz="1600" dirty="0">
                <a:solidFill>
                  <a:srgbClr val="FF0000"/>
                </a:solidFill>
                <a:latin typeface="Kanit" panose="00000500000000000000" pitchFamily="2" charset="-34"/>
                <a:cs typeface="Kanit" panose="00000500000000000000" pitchFamily="2" charset="-34"/>
              </a:rPr>
              <a:t>print 100</a:t>
            </a:r>
          </a:p>
        </p:txBody>
      </p:sp>
      <p:sp>
        <p:nvSpPr>
          <p:cNvPr id="6" name="Right Brace 5"/>
          <p:cNvSpPr/>
          <p:nvPr/>
        </p:nvSpPr>
        <p:spPr>
          <a:xfrm>
            <a:off x="4648200" y="4879944"/>
            <a:ext cx="228600"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1447800" y="1065479"/>
            <a:ext cx="3200400" cy="400110"/>
          </a:xfrm>
          <a:prstGeom prst="rect">
            <a:avLst/>
          </a:prstGeom>
          <a:noFill/>
        </p:spPr>
        <p:txBody>
          <a:bodyPr wrap="square" rtlCol="0">
            <a:spAutoFit/>
          </a:bodyPr>
          <a:lstStyle/>
          <a:p>
            <a:r>
              <a:rPr lang="th-TH" sz="2000" dirty="0">
                <a:solidFill>
                  <a:srgbClr val="FF0000"/>
                </a:solidFill>
                <a:latin typeface="Kanit" panose="00000500000000000000" pitchFamily="2" charset="-34"/>
                <a:cs typeface="Kanit" panose="00000500000000000000" pitchFamily="2" charset="-34"/>
              </a:rPr>
              <a:t>กำหนดค่าเริ่มต้นให้ตัวแปร</a:t>
            </a:r>
            <a:endParaRPr lang="en-US" sz="2000" dirty="0">
              <a:solidFill>
                <a:srgbClr val="FF0000"/>
              </a:solidFill>
              <a:latin typeface="Kanit" panose="00000500000000000000" pitchFamily="2" charset="-34"/>
              <a:cs typeface="Kanit" panose="00000500000000000000" pitchFamily="2" charset="-34"/>
            </a:endParaRPr>
          </a:p>
        </p:txBody>
      </p:sp>
      <p:sp>
        <p:nvSpPr>
          <p:cNvPr id="3" name="TextBox 2">
            <a:extLst>
              <a:ext uri="{FF2B5EF4-FFF2-40B4-BE49-F238E27FC236}">
                <a16:creationId xmlns:a16="http://schemas.microsoft.com/office/drawing/2014/main" id="{1CFF2569-AE79-0A75-0548-6C0A34C19DD9}"/>
              </a:ext>
            </a:extLst>
          </p:cNvPr>
          <p:cNvSpPr txBox="1"/>
          <p:nvPr/>
        </p:nvSpPr>
        <p:spPr>
          <a:xfrm>
            <a:off x="1371600" y="5587425"/>
            <a:ext cx="4876800" cy="584775"/>
          </a:xfrm>
          <a:prstGeom prst="rect">
            <a:avLst/>
          </a:prstGeom>
          <a:noFill/>
        </p:spPr>
        <p:txBody>
          <a:bodyPr wrap="square" rtlCol="0">
            <a:spAutoFit/>
          </a:bodyPr>
          <a:lstStyle/>
          <a:p>
            <a:r>
              <a:rPr lang="th-TH" sz="1600" dirty="0">
                <a:solidFill>
                  <a:srgbClr val="FF0000"/>
                </a:solidFill>
                <a:latin typeface="Kanit" panose="00000500000000000000" pitchFamily="2" charset="-34"/>
                <a:cs typeface="Kanit" panose="00000500000000000000" pitchFamily="2" charset="-34"/>
              </a:rPr>
              <a:t>จะต้องใส่ </a:t>
            </a:r>
            <a:r>
              <a:rPr lang="en-US" sz="1600" dirty="0" err="1">
                <a:solidFill>
                  <a:srgbClr val="FF0000"/>
                </a:solidFill>
                <a:latin typeface="Kanit" panose="00000500000000000000" pitchFamily="2" charset="-34"/>
                <a:cs typeface="Kanit" panose="00000500000000000000" pitchFamily="2" charset="-34"/>
              </a:rPr>
              <a:t>MemoryBarrier</a:t>
            </a:r>
            <a:r>
              <a:rPr lang="en-US" sz="1600" dirty="0">
                <a:solidFill>
                  <a:srgbClr val="FF0000"/>
                </a:solidFill>
                <a:latin typeface="Kanit" panose="00000500000000000000" pitchFamily="2" charset="-34"/>
                <a:cs typeface="Kanit" panose="00000500000000000000" pitchFamily="2" charset="-34"/>
              </a:rPr>
              <a:t>()</a:t>
            </a:r>
            <a:r>
              <a:rPr lang="th-TH" sz="1600" dirty="0">
                <a:solidFill>
                  <a:srgbClr val="FF0000"/>
                </a:solidFill>
                <a:latin typeface="Kanit" panose="00000500000000000000" pitchFamily="2" charset="-34"/>
                <a:cs typeface="Kanit" panose="00000500000000000000" pitchFamily="2" charset="-34"/>
              </a:rPr>
              <a:t> เข้าไปตรงไหน</a:t>
            </a:r>
            <a:r>
              <a:rPr lang="en-US" sz="1600" dirty="0">
                <a:solidFill>
                  <a:srgbClr val="FF0000"/>
                </a:solidFill>
                <a:latin typeface="Kanit" panose="00000500000000000000" pitchFamily="2" charset="-34"/>
                <a:cs typeface="Kanit" panose="00000500000000000000" pitchFamily="2" charset="-34"/>
              </a:rPr>
              <a:t>?</a:t>
            </a:r>
            <a:br>
              <a:rPr lang="th-TH" sz="1600" dirty="0">
                <a:solidFill>
                  <a:srgbClr val="FF0000"/>
                </a:solidFill>
                <a:latin typeface="Kanit" panose="00000500000000000000" pitchFamily="2" charset="-34"/>
                <a:cs typeface="Kanit" panose="00000500000000000000" pitchFamily="2" charset="-34"/>
              </a:rPr>
            </a:br>
            <a:r>
              <a:rPr lang="th-TH" sz="1600" dirty="0">
                <a:solidFill>
                  <a:srgbClr val="FF0000"/>
                </a:solidFill>
                <a:latin typeface="Kanit" panose="00000500000000000000" pitchFamily="2" charset="-34"/>
                <a:cs typeface="Kanit" panose="00000500000000000000" pitchFamily="2" charset="-34"/>
              </a:rPr>
              <a:t>เพื่อให้ </a:t>
            </a:r>
            <a:r>
              <a:rPr lang="en-US" sz="1600" dirty="0">
                <a:solidFill>
                  <a:srgbClr val="FF0000"/>
                </a:solidFill>
                <a:latin typeface="Kanit" panose="00000500000000000000" pitchFamily="2" charset="-34"/>
                <a:cs typeface="Kanit" panose="00000500000000000000" pitchFamily="2" charset="-34"/>
              </a:rPr>
              <a:t>Thread 1 </a:t>
            </a:r>
            <a:r>
              <a:rPr lang="th-TH" sz="1600" dirty="0">
                <a:solidFill>
                  <a:srgbClr val="FF0000"/>
                </a:solidFill>
                <a:latin typeface="Kanit" panose="00000500000000000000" pitchFamily="2" charset="-34"/>
                <a:cs typeface="Kanit" panose="00000500000000000000" pitchFamily="2" charset="-34"/>
              </a:rPr>
              <a:t>พิมพ์ </a:t>
            </a:r>
            <a:r>
              <a:rPr lang="en-US" sz="1600" dirty="0">
                <a:solidFill>
                  <a:srgbClr val="FF0000"/>
                </a:solidFill>
                <a:latin typeface="Kanit" panose="00000500000000000000" pitchFamily="2" charset="-34"/>
                <a:cs typeface="Kanit" panose="00000500000000000000" pitchFamily="2" charset="-34"/>
              </a:rPr>
              <a:t>(print) 100 </a:t>
            </a:r>
            <a:r>
              <a:rPr lang="th-TH" sz="1600" dirty="0">
                <a:solidFill>
                  <a:srgbClr val="FF0000"/>
                </a:solidFill>
                <a:latin typeface="Kanit" panose="00000500000000000000" pitchFamily="2" charset="-34"/>
                <a:cs typeface="Kanit" panose="00000500000000000000" pitchFamily="2" charset="-34"/>
              </a:rPr>
              <a:t>ออกมาเสมอ</a:t>
            </a:r>
            <a:endParaRPr lang="en-US" sz="1600"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93882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04800"/>
            <a:ext cx="8153400" cy="830997"/>
          </a:xfrm>
          <a:prstGeom prst="rect">
            <a:avLst/>
          </a:prstGeom>
          <a:noFill/>
        </p:spPr>
        <p:txBody>
          <a:bodyPr wrap="square" rtlCol="0">
            <a:spAutoFit/>
          </a:bodyPr>
          <a:lstStyle/>
          <a:p>
            <a:pPr algn="ctr"/>
            <a:r>
              <a:rPr lang="en-US" sz="4800" b="1" dirty="0"/>
              <a:t>Peterson’s Solution</a:t>
            </a:r>
          </a:p>
        </p:txBody>
      </p:sp>
      <p:sp>
        <p:nvSpPr>
          <p:cNvPr id="5" name="TextBox 4"/>
          <p:cNvSpPr txBox="1"/>
          <p:nvPr/>
        </p:nvSpPr>
        <p:spPr>
          <a:xfrm>
            <a:off x="457200" y="1349514"/>
            <a:ext cx="8305800" cy="707886"/>
          </a:xfrm>
          <a:prstGeom prst="rect">
            <a:avLst/>
          </a:prstGeom>
          <a:noFill/>
        </p:spPr>
        <p:txBody>
          <a:bodyPr wrap="square" rtlCol="0">
            <a:spAutoFit/>
          </a:bodyPr>
          <a:lstStyle/>
          <a:p>
            <a:pPr marL="457200" indent="-457200">
              <a:tabLst>
                <a:tab pos="1074738" algn="l"/>
                <a:tab pos="2060575" algn="l"/>
              </a:tabLst>
            </a:pPr>
            <a:r>
              <a:rPr lang="en-US" sz="2000" b="1" dirty="0" err="1"/>
              <a:t>int</a:t>
            </a:r>
            <a:r>
              <a:rPr lang="en-US" sz="2000" b="1" dirty="0"/>
              <a:t>  		turn;	// turn = 0, 1 process that is allowed to execute in its CS.</a:t>
            </a:r>
          </a:p>
          <a:p>
            <a:pPr marL="457200" indent="-457200">
              <a:tabLst>
                <a:tab pos="1074738" algn="l"/>
                <a:tab pos="2060575" algn="l"/>
              </a:tabLst>
            </a:pPr>
            <a:r>
              <a:rPr lang="en-US" sz="2000" b="1" dirty="0"/>
              <a:t>bool	flag[2];	// flag[</a:t>
            </a:r>
            <a:r>
              <a:rPr lang="en-US" sz="2000" b="1" dirty="0" err="1"/>
              <a:t>i</a:t>
            </a:r>
            <a:r>
              <a:rPr lang="en-US" sz="2000" b="1" dirty="0"/>
              <a:t>] = true, process </a:t>
            </a:r>
            <a:r>
              <a:rPr lang="en-US" sz="2000" b="1" i="1" dirty="0" err="1"/>
              <a:t>i</a:t>
            </a:r>
            <a:r>
              <a:rPr lang="en-US" sz="2000" b="1" dirty="0"/>
              <a:t> is ready to enter its CS.</a:t>
            </a:r>
          </a:p>
        </p:txBody>
      </p:sp>
      <p:sp>
        <p:nvSpPr>
          <p:cNvPr id="6" name="TextBox 5"/>
          <p:cNvSpPr txBox="1"/>
          <p:nvPr/>
        </p:nvSpPr>
        <p:spPr>
          <a:xfrm>
            <a:off x="228600" y="2514600"/>
            <a:ext cx="4267200" cy="2862322"/>
          </a:xfrm>
          <a:prstGeom prst="rect">
            <a:avLst/>
          </a:prstGeom>
          <a:noFill/>
          <a:ln w="25400">
            <a:solidFill>
              <a:schemeClr val="tx1"/>
            </a:solidFill>
          </a:ln>
        </p:spPr>
        <p:txBody>
          <a:bodyPr wrap="square" rtlCol="0">
            <a:spAutoFit/>
          </a:bodyPr>
          <a:lstStyle/>
          <a:p>
            <a:r>
              <a:rPr lang="en-US" b="1" dirty="0">
                <a:solidFill>
                  <a:schemeClr val="bg1">
                    <a:lumMod val="75000"/>
                  </a:schemeClr>
                </a:solidFill>
              </a:rPr>
              <a:t>do {</a:t>
            </a:r>
          </a:p>
          <a:p>
            <a:endParaRPr lang="en-US" b="1" dirty="0"/>
          </a:p>
          <a:p>
            <a:endParaRPr lang="en-US" b="1" dirty="0"/>
          </a:p>
          <a:p>
            <a:endParaRPr lang="en-US" b="1" dirty="0"/>
          </a:p>
          <a:p>
            <a:endParaRPr lang="en-US" b="1" dirty="0"/>
          </a:p>
          <a:p>
            <a:r>
              <a:rPr lang="en-US" b="1" dirty="0"/>
              <a:t>	critical section</a:t>
            </a:r>
          </a:p>
          <a:p>
            <a:endParaRPr lang="en-US" b="1" dirty="0"/>
          </a:p>
          <a:p>
            <a:endParaRPr lang="en-US" b="1" dirty="0"/>
          </a:p>
          <a:p>
            <a:r>
              <a:rPr lang="en-US" b="1" dirty="0"/>
              <a:t>	remainder section</a:t>
            </a:r>
          </a:p>
          <a:p>
            <a:r>
              <a:rPr lang="en-US" b="1" dirty="0">
                <a:solidFill>
                  <a:schemeClr val="bg1">
                    <a:lumMod val="75000"/>
                  </a:schemeClr>
                </a:solidFill>
              </a:rPr>
              <a:t>} while (TRUE);</a:t>
            </a:r>
          </a:p>
        </p:txBody>
      </p:sp>
      <p:sp>
        <p:nvSpPr>
          <p:cNvPr id="8" name="Rectangle 7"/>
          <p:cNvSpPr/>
          <p:nvPr/>
        </p:nvSpPr>
        <p:spPr>
          <a:xfrm>
            <a:off x="685800" y="4267200"/>
            <a:ext cx="24384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flag[0] = FALSE</a:t>
            </a:r>
          </a:p>
        </p:txBody>
      </p:sp>
      <p:sp>
        <p:nvSpPr>
          <p:cNvPr id="9" name="Rectangle 8"/>
          <p:cNvSpPr/>
          <p:nvPr/>
        </p:nvSpPr>
        <p:spPr>
          <a:xfrm>
            <a:off x="685800" y="2895600"/>
            <a:ext cx="2895600" cy="990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flag[0] = TRUE;</a:t>
            </a:r>
            <a:br>
              <a:rPr lang="en-US" b="1" dirty="0">
                <a:solidFill>
                  <a:schemeClr val="tx1"/>
                </a:solidFill>
              </a:rPr>
            </a:br>
            <a:r>
              <a:rPr lang="en-US" b="1" dirty="0">
                <a:solidFill>
                  <a:schemeClr val="tx1"/>
                </a:solidFill>
              </a:rPr>
              <a:t>turn = 1;</a:t>
            </a:r>
          </a:p>
          <a:p>
            <a:r>
              <a:rPr lang="en-US" b="1" dirty="0">
                <a:solidFill>
                  <a:schemeClr val="tx1"/>
                </a:solidFill>
              </a:rPr>
              <a:t>while (flag[1] &amp;&amp; turn == 1);</a:t>
            </a:r>
          </a:p>
        </p:txBody>
      </p:sp>
      <p:sp>
        <p:nvSpPr>
          <p:cNvPr id="10" name="TextBox 9"/>
          <p:cNvSpPr txBox="1"/>
          <p:nvPr/>
        </p:nvSpPr>
        <p:spPr>
          <a:xfrm>
            <a:off x="4724400" y="2514600"/>
            <a:ext cx="4267200" cy="2862322"/>
          </a:xfrm>
          <a:prstGeom prst="rect">
            <a:avLst/>
          </a:prstGeom>
          <a:noFill/>
          <a:ln w="25400">
            <a:solidFill>
              <a:schemeClr val="tx1"/>
            </a:solidFill>
          </a:ln>
        </p:spPr>
        <p:txBody>
          <a:bodyPr wrap="square" rtlCol="0">
            <a:spAutoFit/>
          </a:bodyPr>
          <a:lstStyle/>
          <a:p>
            <a:r>
              <a:rPr lang="en-US" b="1" dirty="0">
                <a:solidFill>
                  <a:schemeClr val="bg1">
                    <a:lumMod val="75000"/>
                  </a:schemeClr>
                </a:solidFill>
              </a:rPr>
              <a:t>do {</a:t>
            </a:r>
          </a:p>
          <a:p>
            <a:endParaRPr lang="en-US" b="1" dirty="0"/>
          </a:p>
          <a:p>
            <a:endParaRPr lang="en-US" b="1" dirty="0"/>
          </a:p>
          <a:p>
            <a:endParaRPr lang="en-US" b="1" dirty="0"/>
          </a:p>
          <a:p>
            <a:endParaRPr lang="en-US" b="1" dirty="0"/>
          </a:p>
          <a:p>
            <a:r>
              <a:rPr lang="en-US" b="1" dirty="0"/>
              <a:t>	critical section</a:t>
            </a:r>
          </a:p>
          <a:p>
            <a:endParaRPr lang="en-US" b="1" dirty="0"/>
          </a:p>
          <a:p>
            <a:endParaRPr lang="en-US" b="1" dirty="0"/>
          </a:p>
          <a:p>
            <a:r>
              <a:rPr lang="en-US" b="1" dirty="0"/>
              <a:t>	remainder section</a:t>
            </a:r>
          </a:p>
          <a:p>
            <a:r>
              <a:rPr lang="en-US" b="1" dirty="0">
                <a:solidFill>
                  <a:schemeClr val="bg1">
                    <a:lumMod val="75000"/>
                  </a:schemeClr>
                </a:solidFill>
              </a:rPr>
              <a:t>} while (TRUE);</a:t>
            </a:r>
          </a:p>
        </p:txBody>
      </p:sp>
      <p:sp>
        <p:nvSpPr>
          <p:cNvPr id="11" name="Rectangle 10"/>
          <p:cNvSpPr/>
          <p:nvPr/>
        </p:nvSpPr>
        <p:spPr>
          <a:xfrm>
            <a:off x="5181600" y="4267200"/>
            <a:ext cx="2438400" cy="457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flag[1] = FALSE</a:t>
            </a:r>
          </a:p>
        </p:txBody>
      </p:sp>
      <p:sp>
        <p:nvSpPr>
          <p:cNvPr id="12" name="Rectangle 11"/>
          <p:cNvSpPr/>
          <p:nvPr/>
        </p:nvSpPr>
        <p:spPr>
          <a:xfrm>
            <a:off x="5181600" y="2895600"/>
            <a:ext cx="2895600" cy="9906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flag[1] = TRUE;</a:t>
            </a:r>
            <a:br>
              <a:rPr lang="en-US" b="1" dirty="0">
                <a:solidFill>
                  <a:schemeClr val="tx1"/>
                </a:solidFill>
              </a:rPr>
            </a:br>
            <a:r>
              <a:rPr lang="en-US" b="1" dirty="0">
                <a:solidFill>
                  <a:schemeClr val="tx1"/>
                </a:solidFill>
              </a:rPr>
              <a:t>turn = 0;</a:t>
            </a:r>
          </a:p>
          <a:p>
            <a:r>
              <a:rPr lang="en-US" b="1" dirty="0">
                <a:solidFill>
                  <a:schemeClr val="tx1"/>
                </a:solidFill>
              </a:rPr>
              <a:t>while (flag[0] &amp;&amp; turn == 0);</a:t>
            </a:r>
          </a:p>
        </p:txBody>
      </p:sp>
      <p:sp>
        <p:nvSpPr>
          <p:cNvPr id="13" name="TextBox 12"/>
          <p:cNvSpPr txBox="1"/>
          <p:nvPr/>
        </p:nvSpPr>
        <p:spPr>
          <a:xfrm>
            <a:off x="914400" y="1981200"/>
            <a:ext cx="2971800" cy="523220"/>
          </a:xfrm>
          <a:prstGeom prst="rect">
            <a:avLst/>
          </a:prstGeom>
          <a:noFill/>
        </p:spPr>
        <p:txBody>
          <a:bodyPr wrap="square" rtlCol="0">
            <a:spAutoFit/>
          </a:bodyPr>
          <a:lstStyle/>
          <a:p>
            <a:pPr algn="ctr"/>
            <a:r>
              <a:rPr lang="en-US" sz="2800" b="1" dirty="0"/>
              <a:t>Process 0</a:t>
            </a:r>
          </a:p>
        </p:txBody>
      </p:sp>
      <p:sp>
        <p:nvSpPr>
          <p:cNvPr id="14" name="TextBox 13"/>
          <p:cNvSpPr txBox="1"/>
          <p:nvPr/>
        </p:nvSpPr>
        <p:spPr>
          <a:xfrm>
            <a:off x="5410200" y="1981200"/>
            <a:ext cx="2971800" cy="523220"/>
          </a:xfrm>
          <a:prstGeom prst="rect">
            <a:avLst/>
          </a:prstGeom>
          <a:noFill/>
        </p:spPr>
        <p:txBody>
          <a:bodyPr wrap="square" rtlCol="0">
            <a:spAutoFit/>
          </a:bodyPr>
          <a:lstStyle/>
          <a:p>
            <a:pPr algn="ctr"/>
            <a:r>
              <a:rPr lang="en-US" sz="2800" b="1" dirty="0"/>
              <a:t>Process 1</a:t>
            </a:r>
          </a:p>
        </p:txBody>
      </p:sp>
      <p:sp>
        <p:nvSpPr>
          <p:cNvPr id="17" name="Rectangle 16"/>
          <p:cNvSpPr/>
          <p:nvPr/>
        </p:nvSpPr>
        <p:spPr>
          <a:xfrm>
            <a:off x="152400" y="5498068"/>
            <a:ext cx="8915400" cy="369332"/>
          </a:xfrm>
          <a:prstGeom prst="rect">
            <a:avLst/>
          </a:prstGeom>
        </p:spPr>
        <p:txBody>
          <a:bodyPr wrap="square">
            <a:spAutoFit/>
          </a:bodyPr>
          <a:lstStyle/>
          <a:p>
            <a:pPr marL="711200" indent="-347663"/>
            <a:r>
              <a:rPr lang="en-US" b="1" dirty="0"/>
              <a:t>Mutual exclusion, progress, bounded waiting are satisfied. </a:t>
            </a:r>
            <a:r>
              <a:rPr lang="th-TH" b="1" dirty="0"/>
              <a:t>แต่ทำได้แค่ </a:t>
            </a:r>
            <a:r>
              <a:rPr lang="en-US" b="1" dirty="0"/>
              <a:t>2 process </a:t>
            </a:r>
            <a:r>
              <a:rPr lang="th-TH" b="1" dirty="0"/>
              <a:t>เท่านั้น</a:t>
            </a:r>
            <a:endParaRPr lang="en-US" b="1" dirty="0"/>
          </a:p>
        </p:txBody>
      </p:sp>
      <p:sp>
        <p:nvSpPr>
          <p:cNvPr id="18" name="TextBox 17"/>
          <p:cNvSpPr txBox="1"/>
          <p:nvPr/>
        </p:nvSpPr>
        <p:spPr>
          <a:xfrm>
            <a:off x="2209800" y="2983468"/>
            <a:ext cx="1371600" cy="369332"/>
          </a:xfrm>
          <a:prstGeom prst="rect">
            <a:avLst/>
          </a:prstGeom>
          <a:noFill/>
        </p:spPr>
        <p:txBody>
          <a:bodyPr wrap="square" rtlCol="0">
            <a:spAutoFit/>
          </a:bodyPr>
          <a:lstStyle/>
          <a:p>
            <a:r>
              <a:rPr lang="en-US" dirty="0">
                <a:solidFill>
                  <a:srgbClr val="FF0000"/>
                </a:solidFill>
              </a:rPr>
              <a:t>P0 </a:t>
            </a:r>
            <a:r>
              <a:rPr lang="th-TH" dirty="0">
                <a:solidFill>
                  <a:srgbClr val="FF0000"/>
                </a:solidFill>
              </a:rPr>
              <a:t>พร้อมเข้า </a:t>
            </a:r>
            <a:r>
              <a:rPr lang="en-US" dirty="0">
                <a:solidFill>
                  <a:srgbClr val="FF0000"/>
                </a:solidFill>
              </a:rPr>
              <a:t>CS</a:t>
            </a:r>
          </a:p>
        </p:txBody>
      </p:sp>
      <p:sp>
        <p:nvSpPr>
          <p:cNvPr id="20" name="TextBox 19"/>
          <p:cNvSpPr txBox="1"/>
          <p:nvPr/>
        </p:nvSpPr>
        <p:spPr>
          <a:xfrm>
            <a:off x="1600200" y="3236139"/>
            <a:ext cx="1371600" cy="369332"/>
          </a:xfrm>
          <a:prstGeom prst="rect">
            <a:avLst/>
          </a:prstGeom>
          <a:noFill/>
        </p:spPr>
        <p:txBody>
          <a:bodyPr wrap="square" rtlCol="0">
            <a:spAutoFit/>
          </a:bodyPr>
          <a:lstStyle/>
          <a:p>
            <a:r>
              <a:rPr lang="th-TH" dirty="0">
                <a:solidFill>
                  <a:srgbClr val="FF0000"/>
                </a:solidFill>
              </a:rPr>
              <a:t>เป็นตาของ </a:t>
            </a:r>
            <a:r>
              <a:rPr lang="en-US" dirty="0">
                <a:solidFill>
                  <a:srgbClr val="FF0000"/>
                </a:solidFill>
              </a:rPr>
              <a:t>P1</a:t>
            </a:r>
          </a:p>
        </p:txBody>
      </p:sp>
      <p:cxnSp>
        <p:nvCxnSpPr>
          <p:cNvPr id="23" name="Straight Arrow Connector 22"/>
          <p:cNvCxnSpPr/>
          <p:nvPr/>
        </p:nvCxnSpPr>
        <p:spPr>
          <a:xfrm flipH="1">
            <a:off x="3686910" y="2608421"/>
            <a:ext cx="351690" cy="4864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220310" y="2608421"/>
            <a:ext cx="808890" cy="65507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85800" y="2575908"/>
            <a:ext cx="3429000" cy="338554"/>
          </a:xfrm>
          <a:prstGeom prst="rect">
            <a:avLst/>
          </a:prstGeom>
          <a:noFill/>
        </p:spPr>
        <p:txBody>
          <a:bodyPr wrap="square" rtlCol="0">
            <a:spAutoFit/>
          </a:bodyPr>
          <a:lstStyle/>
          <a:p>
            <a:r>
              <a:rPr lang="th-TH" sz="1600" dirty="0">
                <a:solidFill>
                  <a:srgbClr val="FF0000"/>
                </a:solidFill>
              </a:rPr>
              <a:t>ใครเขียนตัวแปร </a:t>
            </a:r>
            <a:r>
              <a:rPr lang="en-US" sz="1600" dirty="0">
                <a:solidFill>
                  <a:srgbClr val="FF0000"/>
                </a:solidFill>
              </a:rPr>
              <a:t>turn </a:t>
            </a:r>
            <a:r>
              <a:rPr lang="th-TH" sz="1600" dirty="0">
                <a:solidFill>
                  <a:srgbClr val="FF0000"/>
                </a:solidFill>
              </a:rPr>
              <a:t>ก่อน จะได้ใช้ </a:t>
            </a:r>
            <a:r>
              <a:rPr lang="en-US" sz="1600" dirty="0">
                <a:solidFill>
                  <a:srgbClr val="FF0000"/>
                </a:solidFill>
              </a:rPr>
              <a:t>cs </a:t>
            </a:r>
            <a:r>
              <a:rPr lang="th-TH" sz="1600" dirty="0">
                <a:solidFill>
                  <a:srgbClr val="FF0000"/>
                </a:solidFill>
              </a:rPr>
              <a:t>ก่อน</a:t>
            </a:r>
            <a:endParaRPr lang="en-US" sz="1600"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6346</TotalTime>
  <Words>2701</Words>
  <Application>Microsoft Office PowerPoint</Application>
  <PresentationFormat>On-screen Show (4:3)</PresentationFormat>
  <Paragraphs>355</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-apple-system</vt:lpstr>
      <vt:lpstr>Arial</vt:lpstr>
      <vt:lpstr>Calibri</vt:lpstr>
      <vt:lpstr>Kanit</vt:lpstr>
      <vt:lpstr>PalatinoLTStd-Roman</vt:lpstr>
      <vt:lpstr>TH Sarabun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Mathematics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Chatchawit Aporntewan</dc:creator>
  <cp:lastModifiedBy>ชัชวิทย์ อาภรณ์เทวัญ</cp:lastModifiedBy>
  <cp:revision>1182</cp:revision>
  <dcterms:created xsi:type="dcterms:W3CDTF">2009-02-22T00:16:56Z</dcterms:created>
  <dcterms:modified xsi:type="dcterms:W3CDTF">2024-09-21T15:41:25Z</dcterms:modified>
</cp:coreProperties>
</file>