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0" r:id="rId3"/>
    <p:sldId id="346" r:id="rId4"/>
    <p:sldId id="314" r:id="rId5"/>
    <p:sldId id="298" r:id="rId6"/>
    <p:sldId id="302" r:id="rId7"/>
    <p:sldId id="344" r:id="rId8"/>
    <p:sldId id="299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3" r:id="rId20"/>
    <p:sldId id="320" r:id="rId21"/>
    <p:sldId id="319" r:id="rId22"/>
    <p:sldId id="343" r:id="rId23"/>
    <p:sldId id="342" r:id="rId24"/>
    <p:sldId id="316" r:id="rId25"/>
    <p:sldId id="315" r:id="rId26"/>
    <p:sldId id="340" r:id="rId27"/>
    <p:sldId id="341" r:id="rId2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75" d="100"/>
          <a:sy n="75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361-CAEC-41BC-8C05-6385537DF04D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CPU and I/O bursts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3623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google.co.th/url?source=imglanding&amp;ct=img&amp;q=http://www.freevectorarts.org/images/image-of-rocket-burst-graphic-vector-23.jpg&amp;sa=X&amp;ei=a8zzT43oF8WrrAe4v5DPBg&amp;ved=0CAkQ8wc&amp;usg=AFQjCNErpwywEwOYU5WWhEG9MJoxKQWl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38349"/>
            <a:ext cx="3219450" cy="3219451"/>
          </a:xfrm>
          <a:prstGeom prst="rect">
            <a:avLst/>
          </a:prstGeom>
          <a:noFill/>
        </p:spPr>
      </p:pic>
      <p:sp>
        <p:nvSpPr>
          <p:cNvPr id="6" name="TextBox 1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First-come, First-served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27724"/>
            <a:ext cx="2286000" cy="1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44917"/>
            <a:ext cx="6400800" cy="46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926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(non-preemptive)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867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Convoy effect</a:t>
            </a:r>
          </a:p>
          <a:p>
            <a:pPr>
              <a:buFontTx/>
              <a:buChar char="-"/>
            </a:pPr>
            <a:r>
              <a:rPr lang="en-US" dirty="0"/>
              <a:t> All the other processes wait for the one big process to get off the CPU (increasing waiting time).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CPU-bound process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I/O-bound process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Shortest-job-first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27583"/>
            <a:ext cx="6019800" cy="21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27386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Provably optimal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waiting time.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751163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8028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Actual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Estimated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n+1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Estimated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71800" y="5334000"/>
            <a:ext cx="609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419600" y="53340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10200" y="5334000"/>
            <a:ext cx="7620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4583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  <a:r>
              <a:rPr lang="th-TH" dirty="0">
                <a:solidFill>
                  <a:srgbClr val="FF0000"/>
                </a:solidFill>
              </a:rPr>
              <a:t>ว่าจะเชื่ออันไหนมากกว่า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8600" y="4876800"/>
            <a:ext cx="762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08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(Tau)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14101"/>
            <a:ext cx="8077200" cy="4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81400" y="144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Actual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4361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Estimated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n+1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4361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Estimated burst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ครั้งที่ 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71800" y="978932"/>
            <a:ext cx="609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19600" y="978932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10200" y="978932"/>
            <a:ext cx="7620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  <a:r>
              <a:rPr lang="th-TH" dirty="0">
                <a:solidFill>
                  <a:srgbClr val="FF0000"/>
                </a:solidFill>
              </a:rPr>
              <a:t>ว่าจะเชื่ออันไหนมากกว่า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38175"/>
            <a:ext cx="2247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4038600" y="521732"/>
            <a:ext cx="762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00200" y="3048000"/>
            <a:ext cx="228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6600" y="30480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30480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29600" y="30480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00200" y="3505200"/>
            <a:ext cx="66294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7400" y="3212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 burst time </a:t>
            </a:r>
            <a:r>
              <a:rPr lang="th-TH" dirty="0">
                <a:solidFill>
                  <a:srgbClr val="FF0000"/>
                </a:solidFill>
              </a:rPr>
              <a:t>ในอดีต และ </a:t>
            </a:r>
            <a:r>
              <a:rPr lang="en-US" dirty="0">
                <a:solidFill>
                  <a:srgbClr val="FF0000"/>
                </a:solidFill>
              </a:rPr>
              <a:t>weight </a:t>
            </a:r>
            <a:r>
              <a:rPr lang="th-TH" dirty="0">
                <a:solidFill>
                  <a:srgbClr val="FF0000"/>
                </a:solidFill>
              </a:rPr>
              <a:t>น้อยลงเรื่อยๆ เป็น </a:t>
            </a:r>
            <a:r>
              <a:rPr lang="en-US" dirty="0">
                <a:solidFill>
                  <a:srgbClr val="FF0000"/>
                </a:solidFill>
              </a:rPr>
              <a:t>exponential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10000"/>
            <a:ext cx="4114799" cy="28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736823" y="488846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Actual</a:t>
            </a:r>
            <a:endParaRPr lang="th-TH" dirty="0"/>
          </a:p>
        </p:txBody>
      </p:sp>
      <p:sp>
        <p:nvSpPr>
          <p:cNvPr id="37" name="Rectangle 36"/>
          <p:cNvSpPr/>
          <p:nvPr/>
        </p:nvSpPr>
        <p:spPr>
          <a:xfrm>
            <a:off x="457200" y="4114800"/>
            <a:ext cx="212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Estimated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ไม่ </a:t>
            </a:r>
            <a:r>
              <a:rPr lang="en-US" dirty="0">
                <a:solidFill>
                  <a:srgbClr val="FF0000"/>
                </a:solidFill>
              </a:rPr>
              <a:t>continuous)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8516"/>
            <a:ext cx="7772400" cy="28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8916"/>
            <a:ext cx="8153400" cy="10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3962400"/>
            <a:ext cx="4527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แบบ </a:t>
            </a:r>
            <a:r>
              <a:rPr lang="en-US" dirty="0">
                <a:solidFill>
                  <a:srgbClr val="FF0000"/>
                </a:solidFill>
              </a:rPr>
              <a:t>preemptive (</a:t>
            </a:r>
            <a:r>
              <a:rPr lang="th-TH" dirty="0">
                <a:solidFill>
                  <a:srgbClr val="FF0000"/>
                </a:solidFill>
              </a:rPr>
              <a:t>จะได้ </a:t>
            </a:r>
            <a:r>
              <a:rPr lang="en-US" dirty="0">
                <a:solidFill>
                  <a:srgbClr val="FF0000"/>
                </a:solidFill>
              </a:rPr>
              <a:t>waiting time </a:t>
            </a:r>
            <a:r>
              <a:rPr lang="th-TH" dirty="0">
                <a:solidFill>
                  <a:srgbClr val="FF0000"/>
                </a:solidFill>
              </a:rPr>
              <a:t>น้อยกว่า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7637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สมมติว่ารู้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89907" y="1620610"/>
            <a:ext cx="2016579" cy="1339521"/>
          </a:xfrm>
          <a:custGeom>
            <a:avLst/>
            <a:gdLst>
              <a:gd name="connsiteX0" fmla="*/ 2016579 w 2016579"/>
              <a:gd name="connsiteY0" fmla="*/ 0 h 1318532"/>
              <a:gd name="connsiteX1" fmla="*/ 616404 w 2016579"/>
              <a:gd name="connsiteY1" fmla="*/ 253093 h 1318532"/>
              <a:gd name="connsiteX2" fmla="*/ 0 w 2016579"/>
              <a:gd name="connsiteY2" fmla="*/ 1318532 h 13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579" h="1318532">
                <a:moveTo>
                  <a:pt x="2016579" y="0"/>
                </a:moveTo>
                <a:cubicBezTo>
                  <a:pt x="1484540" y="16669"/>
                  <a:pt x="952501" y="33338"/>
                  <a:pt x="616404" y="253093"/>
                </a:cubicBezTo>
                <a:cubicBezTo>
                  <a:pt x="280307" y="472848"/>
                  <a:pt x="140153" y="895690"/>
                  <a:pt x="0" y="1318532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95400" y="1947182"/>
            <a:ext cx="1611086" cy="1012950"/>
          </a:xfrm>
          <a:custGeom>
            <a:avLst/>
            <a:gdLst>
              <a:gd name="connsiteX0" fmla="*/ 2016579 w 2016579"/>
              <a:gd name="connsiteY0" fmla="*/ 0 h 1318532"/>
              <a:gd name="connsiteX1" fmla="*/ 616404 w 2016579"/>
              <a:gd name="connsiteY1" fmla="*/ 253093 h 1318532"/>
              <a:gd name="connsiteX2" fmla="*/ 0 w 2016579"/>
              <a:gd name="connsiteY2" fmla="*/ 1318532 h 13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579" h="1318532">
                <a:moveTo>
                  <a:pt x="2016579" y="0"/>
                </a:moveTo>
                <a:cubicBezTo>
                  <a:pt x="1484540" y="16669"/>
                  <a:pt x="952501" y="33338"/>
                  <a:pt x="616404" y="253093"/>
                </a:cubicBezTo>
                <a:cubicBezTo>
                  <a:pt x="280307" y="472848"/>
                  <a:pt x="140153" y="895690"/>
                  <a:pt x="0" y="1318532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76400" y="2263650"/>
            <a:ext cx="1219200" cy="696482"/>
          </a:xfrm>
          <a:custGeom>
            <a:avLst/>
            <a:gdLst>
              <a:gd name="connsiteX0" fmla="*/ 2016579 w 2016579"/>
              <a:gd name="connsiteY0" fmla="*/ 0 h 1318532"/>
              <a:gd name="connsiteX1" fmla="*/ 616404 w 2016579"/>
              <a:gd name="connsiteY1" fmla="*/ 253093 h 1318532"/>
              <a:gd name="connsiteX2" fmla="*/ 0 w 2016579"/>
              <a:gd name="connsiteY2" fmla="*/ 1318532 h 13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579" h="1318532">
                <a:moveTo>
                  <a:pt x="2016579" y="0"/>
                </a:moveTo>
                <a:cubicBezTo>
                  <a:pt x="1484540" y="16669"/>
                  <a:pt x="952501" y="33338"/>
                  <a:pt x="616404" y="253093"/>
                </a:cubicBezTo>
                <a:cubicBezTo>
                  <a:pt x="280307" y="472848"/>
                  <a:pt x="140153" y="895690"/>
                  <a:pt x="0" y="1318532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57400" y="2586428"/>
            <a:ext cx="838200" cy="373704"/>
          </a:xfrm>
          <a:custGeom>
            <a:avLst/>
            <a:gdLst>
              <a:gd name="connsiteX0" fmla="*/ 2016579 w 2016579"/>
              <a:gd name="connsiteY0" fmla="*/ 0 h 1318532"/>
              <a:gd name="connsiteX1" fmla="*/ 616404 w 2016579"/>
              <a:gd name="connsiteY1" fmla="*/ 253093 h 1318532"/>
              <a:gd name="connsiteX2" fmla="*/ 0 w 2016579"/>
              <a:gd name="connsiteY2" fmla="*/ 1318532 h 13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579" h="1318532">
                <a:moveTo>
                  <a:pt x="2016579" y="0"/>
                </a:moveTo>
                <a:cubicBezTo>
                  <a:pt x="1484540" y="16669"/>
                  <a:pt x="952501" y="33338"/>
                  <a:pt x="616404" y="253093"/>
                </a:cubicBezTo>
                <a:cubicBezTo>
                  <a:pt x="280307" y="472848"/>
                  <a:pt x="140153" y="895690"/>
                  <a:pt x="0" y="1318532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/>
              <a:t>ลองคิดดูว่าทำไมแบบ </a:t>
            </a:r>
            <a:r>
              <a:rPr lang="en-US" dirty="0"/>
              <a:t>non-preemptive </a:t>
            </a:r>
            <a:r>
              <a:rPr lang="th-TH" dirty="0"/>
              <a:t>ได้ </a:t>
            </a:r>
            <a:r>
              <a:rPr lang="en-US" dirty="0"/>
              <a:t>7.75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Priority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7200" cy="32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30238" y="3124200"/>
            <a:ext cx="4527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แบบ </a:t>
            </a:r>
            <a:r>
              <a:rPr lang="en-US" dirty="0">
                <a:solidFill>
                  <a:srgbClr val="FF0000"/>
                </a:solidFill>
              </a:rPr>
              <a:t>non-preemptive (</a:t>
            </a:r>
            <a:r>
              <a:rPr lang="th-TH" dirty="0">
                <a:solidFill>
                  <a:srgbClr val="FF0000"/>
                </a:solidFill>
              </a:rPr>
              <a:t>ทำแบบ </a:t>
            </a:r>
            <a:r>
              <a:rPr lang="en-US" dirty="0">
                <a:solidFill>
                  <a:srgbClr val="FF0000"/>
                </a:solidFill>
              </a:rPr>
              <a:t>preemptive </a:t>
            </a:r>
            <a:r>
              <a:rPr lang="th-TH" dirty="0">
                <a:solidFill>
                  <a:srgbClr val="FF0000"/>
                </a:solidFill>
              </a:rPr>
              <a:t>ก็ได้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6553200" y="1066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ค่าน้อย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priority </a:t>
            </a:r>
            <a:r>
              <a:rPr lang="th-TH" dirty="0">
                <a:solidFill>
                  <a:srgbClr val="FF0000"/>
                </a:solidFill>
              </a:rPr>
              <a:t>มาก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47432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</a:t>
            </a:r>
          </a:p>
          <a:p>
            <a:r>
              <a:rPr lang="en-US" sz="2400" dirty="0"/>
              <a:t>	Indefinite blocking or starvation</a:t>
            </a:r>
          </a:p>
          <a:p>
            <a:r>
              <a:rPr lang="en-US" sz="2400" dirty="0"/>
              <a:t>	</a:t>
            </a:r>
            <a:r>
              <a:rPr lang="th-TH" sz="2400" dirty="0"/>
              <a:t>แก้ด้วย </a:t>
            </a:r>
            <a:r>
              <a:rPr lang="en-US" sz="2400" dirty="0"/>
              <a:t>aging (</a:t>
            </a:r>
            <a:r>
              <a:rPr lang="th-TH" sz="2400" dirty="0"/>
              <a:t>เพิ่ม </a:t>
            </a:r>
            <a:r>
              <a:rPr lang="en-US" sz="2400" dirty="0"/>
              <a:t>priority </a:t>
            </a:r>
            <a:r>
              <a:rPr lang="th-TH" sz="2400" dirty="0"/>
              <a:t>ของ </a:t>
            </a:r>
            <a:r>
              <a:rPr lang="en-US" sz="2400" dirty="0"/>
              <a:t>process </a:t>
            </a:r>
            <a:r>
              <a:rPr lang="th-TH" sz="2400" dirty="0"/>
              <a:t>ทุก ๆ </a:t>
            </a:r>
            <a:r>
              <a:rPr lang="en-US" sz="2400" dirty="0"/>
              <a:t>1</a:t>
            </a:r>
            <a:r>
              <a:rPr lang="th-TH" sz="2400" dirty="0"/>
              <a:t> นาที</a:t>
            </a:r>
            <a:r>
              <a:rPr lang="en-US" sz="2400" dirty="0"/>
              <a:t>)</a:t>
            </a:r>
            <a:endParaRPr lang="th-TH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95500" y="88602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มาพร้อมกันหมดทีเดียว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Round-Robin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05800" cy="29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00800" y="20574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 slice = 4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78" y="609600"/>
            <a:ext cx="887752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76200" y="1752600"/>
            <a:ext cx="2629122" cy="381000"/>
          </a:xfrm>
          <a:prstGeom prst="roundRect">
            <a:avLst/>
          </a:prstGeom>
          <a:noFill/>
          <a:ln w="127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713071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486400" y="4876800"/>
            <a:ext cx="3200400" cy="0"/>
          </a:xfrm>
          <a:prstGeom prst="line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4876800"/>
            <a:ext cx="1559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quantum</a:t>
            </a:r>
            <a:br>
              <a:rPr lang="en-US" dirty="0"/>
            </a:br>
            <a:r>
              <a:rPr lang="en-US" dirty="0"/>
              <a:t>(time slice)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58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น้อย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458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มาก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886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เกิด </a:t>
            </a:r>
            <a:r>
              <a:rPr lang="en-US" dirty="0"/>
              <a:t>context switch </a:t>
            </a:r>
            <a:r>
              <a:rPr lang="th-TH" dirty="0"/>
              <a:t>บ่อย</a:t>
            </a:r>
            <a:br>
              <a:rPr lang="en-US" dirty="0"/>
            </a:br>
            <a:r>
              <a:rPr lang="en-US" dirty="0"/>
              <a:t>Turnaround time </a:t>
            </a:r>
            <a:r>
              <a:rPr lang="th-TH" dirty="0"/>
              <a:t>มาก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ไม่เป็น</a:t>
            </a:r>
            <a:br>
              <a:rPr lang="th-TH" dirty="0"/>
            </a:br>
            <a:r>
              <a:rPr lang="en-US" dirty="0"/>
              <a:t>time sharing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Multilevel Queue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7675"/>
            <a:ext cx="8077200" cy="52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106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</a:t>
            </a:r>
            <a:r>
              <a:rPr lang="th-TH" dirty="0">
                <a:solidFill>
                  <a:srgbClr val="FF0000"/>
                </a:solidFill>
              </a:rPr>
              <a:t>ถ้าคิวบนไม่ </a:t>
            </a:r>
            <a:r>
              <a:rPr lang="en-US" dirty="0">
                <a:solidFill>
                  <a:srgbClr val="FF0000"/>
                </a:solidFill>
              </a:rPr>
              <a:t>empty </a:t>
            </a:r>
            <a:r>
              <a:rPr lang="th-TH" dirty="0">
                <a:solidFill>
                  <a:srgbClr val="FF0000"/>
                </a:solidFill>
              </a:rPr>
              <a:t>จะไม่ลงมาทำคิวล่าง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2) </a:t>
            </a:r>
            <a:r>
              <a:rPr lang="th-TH" dirty="0">
                <a:solidFill>
                  <a:srgbClr val="FF0000"/>
                </a:solidFill>
              </a:rPr>
              <a:t>หรือจะให้ </a:t>
            </a:r>
            <a:r>
              <a:rPr lang="en-US" dirty="0">
                <a:solidFill>
                  <a:srgbClr val="FF0000"/>
                </a:solidFill>
              </a:rPr>
              <a:t>time slice </a:t>
            </a:r>
            <a:r>
              <a:rPr lang="th-TH" dirty="0">
                <a:solidFill>
                  <a:srgbClr val="FF0000"/>
                </a:solidFill>
              </a:rPr>
              <a:t>แต่ละคิวไม่เท่ากัน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Multilevel Feedback Queue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352"/>
            <a:ext cx="69818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57512" y="29628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ทำเมื่อคิวข้างบนว่าง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7512" y="46392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ทำเมื่อคิวข้างบนว่าง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22654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ทำไม่เสร็จใน </a:t>
            </a:r>
            <a:r>
              <a:rPr lang="en-US" dirty="0">
                <a:solidFill>
                  <a:srgbClr val="FF0000"/>
                </a:solidFill>
              </a:rPr>
              <a:t>8 ms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9534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ทำไม่เสร็จใน </a:t>
            </a:r>
            <a:r>
              <a:rPr lang="en-US" dirty="0">
                <a:solidFill>
                  <a:srgbClr val="FF0000"/>
                </a:solidFill>
              </a:rPr>
              <a:t>16 ms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7060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รันไปให้หมด </a:t>
            </a:r>
            <a:r>
              <a:rPr lang="en-US" dirty="0">
                <a:solidFill>
                  <a:srgbClr val="FF0000"/>
                </a:solidFill>
              </a:rPr>
              <a:t>CPU burst </a:t>
            </a:r>
            <a:r>
              <a:rPr lang="th-TH" dirty="0">
                <a:solidFill>
                  <a:srgbClr val="FF0000"/>
                </a:solidFill>
              </a:rPr>
              <a:t>เลย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เป็น </a:t>
            </a:r>
            <a:r>
              <a:rPr lang="en-US" dirty="0">
                <a:solidFill>
                  <a:srgbClr val="FF0000"/>
                </a:solidFill>
              </a:rPr>
              <a:t>CPU-bound process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ไม่ต้องทำ </a:t>
            </a:r>
            <a:r>
              <a:rPr lang="en-US" dirty="0">
                <a:solidFill>
                  <a:srgbClr val="FF0000"/>
                </a:solidFill>
              </a:rPr>
              <a:t>time slice </a:t>
            </a:r>
            <a:r>
              <a:rPr lang="th-TH" dirty="0">
                <a:solidFill>
                  <a:srgbClr val="FF0000"/>
                </a:solidFill>
              </a:rPr>
              <a:t>แล้ว ไม่คุ้ม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CPU-burst Duration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96580"/>
            <a:ext cx="7334250" cy="48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3"/>
            <a:ext cx="8229600" cy="1828800"/>
          </a:xfrm>
        </p:spPr>
        <p:txBody>
          <a:bodyPr/>
          <a:lstStyle/>
          <a:p>
            <a:r>
              <a:rPr lang="en-US" dirty="0"/>
              <a:t>Infrastructure as a service (IaaS)</a:t>
            </a:r>
          </a:p>
          <a:p>
            <a:r>
              <a:rPr lang="en-US" dirty="0"/>
              <a:t>Platform as a service (PaaS)</a:t>
            </a:r>
          </a:p>
          <a:p>
            <a:r>
              <a:rPr lang="en-US" dirty="0"/>
              <a:t>Software as a service (SaaS)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30563"/>
            <a:ext cx="5186363" cy="3497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4582" y="3620869"/>
            <a:ext cx="266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Virtual Machines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(Windows, Linux)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4583" y="4419600"/>
            <a:ext cx="296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Software Development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https://www.heroku.com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4582" y="5235987"/>
            <a:ext cx="235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Google Apps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Microsoft Office 365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Gmail, Facebook</a:t>
            </a:r>
          </a:p>
        </p:txBody>
      </p:sp>
    </p:spTree>
    <p:extLst>
      <p:ext uri="{BB962C8B-B14F-4D97-AF65-F5344CB8AC3E}">
        <p14:creationId xmlns:p14="http://schemas.microsoft.com/office/powerpoint/2010/main" val="48261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aws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" y="737480"/>
            <a:ext cx="508836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ogle 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2" y="3221484"/>
            <a:ext cx="4186648" cy="25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icrosoft az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0780"/>
            <a:ext cx="413976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uawei 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598B5-2459-531A-D9FF-359463A5627C}"/>
              </a:ext>
            </a:extLst>
          </p:cNvPr>
          <p:cNvSpPr txBox="1"/>
          <p:nvPr/>
        </p:nvSpPr>
        <p:spPr>
          <a:xfrm>
            <a:off x="61722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solidFill>
                  <a:srgbClr val="FF0000"/>
                </a:solidFill>
              </a:rPr>
              <a:t>อาเช่อ</a:t>
            </a:r>
            <a:r>
              <a:rPr lang="en-US" sz="2400" dirty="0">
                <a:solidFill>
                  <a:srgbClr val="FF0000"/>
                </a:solidFill>
              </a:rPr>
              <a:t> (US)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th-TH" sz="2400" dirty="0">
                <a:solidFill>
                  <a:srgbClr val="FF0000"/>
                </a:solidFill>
              </a:rPr>
              <a:t>อา</a:t>
            </a:r>
            <a:r>
              <a:rPr lang="th-TH" sz="2400" dirty="0" err="1">
                <a:solidFill>
                  <a:srgbClr val="FF0000"/>
                </a:solidFill>
              </a:rPr>
              <a:t>ซัว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(EU)</a:t>
            </a:r>
          </a:p>
        </p:txBody>
      </p:sp>
    </p:spTree>
    <p:extLst>
      <p:ext uri="{BB962C8B-B14F-4D97-AF65-F5344CB8AC3E}">
        <p14:creationId xmlns:p14="http://schemas.microsoft.com/office/powerpoint/2010/main" val="63403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048"/>
            <a:ext cx="9144000" cy="36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944"/>
            <a:ext cx="9144000" cy="45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7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2537" y="6488668"/>
            <a:ext cx="370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https://aws.amazon.com/th/console/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92695" cy="655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6357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04"/>
            <a:ext cx="9144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8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760349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710" y="6488668"/>
            <a:ext cx="55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https://www.youtube.com/watch?v=xenOYWVwkGY</a:t>
            </a:r>
          </a:p>
        </p:txBody>
      </p:sp>
      <p:pic>
        <p:nvPicPr>
          <p:cNvPr id="4098" name="Picture 2" descr="Image result for ale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26" y="1733134"/>
            <a:ext cx="4940200" cy="49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772400" cy="1680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265" y="6550223"/>
            <a:ext cx="2497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https://youtu.be/eOBq__h4OJ4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3431571" cy="20414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438400"/>
            <a:ext cx="3318073" cy="20414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03171" y="3657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เหมาะกับงานที่ต้องการให้ต้นทุนแปรตามคำสั่งซื้อ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ไม่ </a:t>
            </a:r>
            <a:r>
              <a:rPr lang="en-US" dirty="0">
                <a:solidFill>
                  <a:srgbClr val="FF0000"/>
                </a:solidFill>
              </a:rPr>
              <a:t>fix cost </a:t>
            </a:r>
            <a:r>
              <a:rPr lang="th-TH" dirty="0">
                <a:solidFill>
                  <a:srgbClr val="FF0000"/>
                </a:solidFill>
              </a:rPr>
              <a:t>ของต้นทุนไว้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2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CPU-scheduling decision may take place under the following four circumstances.</a:t>
            </a:r>
          </a:p>
          <a:p>
            <a:endParaRPr lang="en-US" sz="2000" b="1" dirty="0"/>
          </a:p>
          <a:p>
            <a:pPr marL="906462" indent="-457200">
              <a:buFont typeface="+mj-lt"/>
              <a:buAutoNum type="arabicPeriod"/>
            </a:pPr>
            <a:r>
              <a:rPr lang="en-US" sz="2000" b="1" dirty="0"/>
              <a:t>Running state -&gt; waiting state (I/O request or waiting for a child)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000" b="1" dirty="0"/>
              <a:t>Running state -&gt; ready state (interrupt)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000" b="1" dirty="0"/>
              <a:t>Waiting state -&gt; ready state (I/O complete)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000" b="1" dirty="0"/>
              <a:t>A process terminates.</a:t>
            </a:r>
          </a:p>
          <a:p>
            <a:pPr marL="906462" indent="-457200"/>
            <a:endParaRPr lang="en-US" sz="2000" b="1" dirty="0"/>
          </a:p>
          <a:p>
            <a:pPr>
              <a:tabLst>
                <a:tab pos="457200" algn="l"/>
              </a:tabLst>
            </a:pPr>
            <a:r>
              <a:rPr lang="en-US" sz="2000" b="1" dirty="0"/>
              <a:t>Case 1, 4: no choices, scheduling must take place.</a:t>
            </a:r>
            <a:br>
              <a:rPr lang="en-US" sz="2000" b="1" dirty="0"/>
            </a:br>
            <a:r>
              <a:rPr lang="en-US" sz="2000" dirty="0"/>
              <a:t>	Case 1: process </a:t>
            </a:r>
            <a:r>
              <a:rPr lang="th-TH" sz="2000" dirty="0"/>
              <a:t>ที่รันอยู่ต้องหยุดแน่นอน รันต่อไม่ได้ เพราะติด </a:t>
            </a:r>
            <a:r>
              <a:rPr lang="en-US" sz="2000" dirty="0"/>
              <a:t>I/O wait</a:t>
            </a:r>
            <a:br>
              <a:rPr lang="th-TH" sz="2000" dirty="0"/>
            </a:br>
            <a:r>
              <a:rPr lang="th-TH" sz="2000" dirty="0"/>
              <a:t>	</a:t>
            </a:r>
            <a:r>
              <a:rPr lang="en-US" sz="2000" dirty="0"/>
              <a:t>Case 4: process </a:t>
            </a:r>
            <a:r>
              <a:rPr lang="th-TH" sz="2000" dirty="0"/>
              <a:t>ที่รันอยู่ต้องหยุดแน่นอน รันต่อไม่ได้ เพราะ </a:t>
            </a:r>
            <a:r>
              <a:rPr lang="en-US" sz="2000" dirty="0"/>
              <a:t>terminate </a:t>
            </a:r>
            <a:r>
              <a:rPr lang="th-TH" sz="2000" dirty="0"/>
              <a:t>แล้ว</a:t>
            </a:r>
            <a:br>
              <a:rPr lang="en-US" sz="2000" b="1" dirty="0"/>
            </a:br>
            <a:r>
              <a:rPr lang="en-US" sz="2000" b="1" dirty="0"/>
              <a:t>Case 2, 3: the running process has 2 choices, continue or break.</a:t>
            </a:r>
          </a:p>
          <a:p>
            <a:pPr>
              <a:tabLst>
                <a:tab pos="457200" algn="l"/>
              </a:tabLst>
            </a:pPr>
            <a:r>
              <a:rPr lang="th-TH" sz="2000" dirty="0"/>
              <a:t>	</a:t>
            </a:r>
            <a:r>
              <a:rPr lang="en-US" sz="2000" dirty="0"/>
              <a:t>Case 2: process </a:t>
            </a:r>
            <a:r>
              <a:rPr lang="th-TH" sz="2000" dirty="0"/>
              <a:t>ที่รันอยู่ จะไม่หยุดก็ได้ หรือยอมให้ </a:t>
            </a:r>
            <a:r>
              <a:rPr lang="en-US" sz="2000" dirty="0"/>
              <a:t>process </a:t>
            </a:r>
            <a:r>
              <a:rPr lang="th-TH" sz="2000" dirty="0"/>
              <a:t>ที่ </a:t>
            </a:r>
            <a:r>
              <a:rPr lang="en-US" sz="2000" dirty="0"/>
              <a:t>interrupt</a:t>
            </a:r>
            <a:r>
              <a:rPr lang="th-TH" sz="2000" dirty="0"/>
              <a:t> ได้ใช้ </a:t>
            </a:r>
            <a:r>
              <a:rPr lang="en-US" sz="2000" dirty="0"/>
              <a:t>CPU</a:t>
            </a:r>
            <a:br>
              <a:rPr lang="en-US" sz="2000" dirty="0"/>
            </a:br>
            <a:r>
              <a:rPr lang="en-US" sz="2000" dirty="0"/>
              <a:t>	Case 3: process </a:t>
            </a:r>
            <a:r>
              <a:rPr lang="th-TH" sz="2000" dirty="0"/>
              <a:t>ที่รันอยู่ จะไม่หยุดก็ได้ หรือยอมให้ </a:t>
            </a:r>
            <a:r>
              <a:rPr lang="en-US" sz="2000" dirty="0"/>
              <a:t>process </a:t>
            </a:r>
            <a:r>
              <a:rPr lang="th-TH" sz="2000" dirty="0"/>
              <a:t>ที่ </a:t>
            </a:r>
            <a:r>
              <a:rPr lang="en-US" sz="2000" dirty="0"/>
              <a:t>I/O complete </a:t>
            </a:r>
            <a:r>
              <a:rPr lang="th-TH" sz="2000" dirty="0"/>
              <a:t>ได้ใช้</a:t>
            </a:r>
            <a:r>
              <a:rPr lang="en-US" sz="2000" dirty="0"/>
              <a:t> CPU</a:t>
            </a:r>
          </a:p>
          <a:p>
            <a:endParaRPr lang="en-US" sz="2000" b="1" dirty="0"/>
          </a:p>
          <a:p>
            <a:r>
              <a:rPr lang="th-TH" sz="2000" dirty="0"/>
              <a:t>ถ้าเกิด </a:t>
            </a:r>
            <a:r>
              <a:rPr lang="en-US" sz="2000" dirty="0"/>
              <a:t>scheduling </a:t>
            </a:r>
            <a:r>
              <a:rPr lang="th-TH" sz="2000" dirty="0"/>
              <a:t>เฉพาะกรณี </a:t>
            </a:r>
            <a:r>
              <a:rPr lang="en-US" sz="2000" dirty="0"/>
              <a:t>1, 4 </a:t>
            </a:r>
            <a:r>
              <a:rPr lang="th-TH" sz="2000" dirty="0"/>
              <a:t>เรียกว่า </a:t>
            </a:r>
            <a:r>
              <a:rPr lang="en-US" sz="2000" dirty="0" err="1"/>
              <a:t>nonpreemptive</a:t>
            </a:r>
            <a:r>
              <a:rPr lang="en-US" sz="2000" dirty="0"/>
              <a:t>  </a:t>
            </a:r>
            <a:r>
              <a:rPr lang="th-TH" sz="2000" dirty="0"/>
              <a:t>หรือ</a:t>
            </a:r>
            <a:r>
              <a:rPr lang="en-US" sz="2000" dirty="0"/>
              <a:t> cooperative OS</a:t>
            </a:r>
            <a:br>
              <a:rPr lang="en-US" sz="2000" dirty="0"/>
            </a:br>
            <a:r>
              <a:rPr lang="th-TH" sz="2000" dirty="0"/>
              <a:t>ที่ไม่ยอมให้ </a:t>
            </a:r>
            <a:r>
              <a:rPr lang="en-US" sz="2000" dirty="0"/>
              <a:t>preempt (</a:t>
            </a:r>
            <a:r>
              <a:rPr lang="th-TH" sz="2000" dirty="0"/>
              <a:t>ยึด </a:t>
            </a:r>
            <a:r>
              <a:rPr lang="en-US" sz="2000" dirty="0"/>
              <a:t>CPU) </a:t>
            </a:r>
            <a:r>
              <a:rPr lang="th-TH" sz="2000" dirty="0"/>
              <a:t>เพราะ</a:t>
            </a:r>
            <a:r>
              <a:rPr lang="en-US" sz="2000" dirty="0"/>
              <a:t> process </a:t>
            </a:r>
            <a:r>
              <a:rPr lang="th-TH" sz="2000" dirty="0"/>
              <a:t>ที่รันอยู่อาจจะยังทำ </a:t>
            </a:r>
            <a:r>
              <a:rPr lang="en-US" sz="2000" dirty="0"/>
              <a:t>system call </a:t>
            </a:r>
            <a:r>
              <a:rPr lang="th-TH" sz="2000" dirty="0"/>
              <a:t>ยังไม่เสร็จ </a:t>
            </a:r>
            <a:br>
              <a:rPr lang="th-TH" sz="2000" dirty="0"/>
            </a:br>
            <a:r>
              <a:rPr lang="th-TH" sz="2000" dirty="0"/>
              <a:t>ถ้าหยุดกลางทาง </a:t>
            </a:r>
            <a:r>
              <a:rPr lang="en-US" sz="2000" dirty="0"/>
              <a:t>data structure </a:t>
            </a:r>
            <a:r>
              <a:rPr lang="th-TH" sz="2000" dirty="0"/>
              <a:t>จะพังได้ และยังไม่มีฮาร์ดแวร์ที่ช่วยป้องกัน </a:t>
            </a:r>
            <a:r>
              <a:rPr lang="en-US" sz="2000" dirty="0"/>
              <a:t>critical section </a:t>
            </a:r>
            <a:r>
              <a:rPr lang="th-TH" sz="2000" dirty="0"/>
              <a:t>ด้วย </a:t>
            </a:r>
            <a:r>
              <a:rPr lang="en-US" sz="2000" dirty="0"/>
              <a:t>(</a:t>
            </a:r>
            <a:r>
              <a:rPr lang="th-TH" sz="2000" dirty="0"/>
              <a:t>ดูบทต่อไป</a:t>
            </a:r>
            <a:r>
              <a:rPr lang="en-US" sz="2000" dirty="0"/>
              <a:t>)</a:t>
            </a:r>
            <a:br>
              <a:rPr lang="th-TH" sz="2000" dirty="0"/>
            </a:br>
            <a:r>
              <a:rPr lang="th-TH" sz="2000" dirty="0" err="1"/>
              <a:t>วีธี</a:t>
            </a:r>
            <a:r>
              <a:rPr lang="th-TH" sz="2000" dirty="0"/>
              <a:t>แก้ปัญหาในยุคแรกคือ ใช้ </a:t>
            </a:r>
            <a:r>
              <a:rPr lang="en-US" sz="2000" dirty="0"/>
              <a:t>kernel </a:t>
            </a:r>
            <a:r>
              <a:rPr lang="th-TH" sz="2000" dirty="0"/>
              <a:t>ที่ทำ </a:t>
            </a:r>
            <a:r>
              <a:rPr lang="en-US" sz="2000" dirty="0"/>
              <a:t>system call </a:t>
            </a:r>
            <a:r>
              <a:rPr lang="th-TH" sz="2000" dirty="0"/>
              <a:t>ให้เสร็จสมบูรณ์ก่อน แล้วค่อยคืน </a:t>
            </a:r>
            <a:r>
              <a:rPr lang="en-US" sz="2000" dirty="0"/>
              <a:t>CPU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Preemptive Scheduling</a:t>
            </a:r>
          </a:p>
        </p:txBody>
      </p:sp>
    </p:spTree>
    <p:extLst>
      <p:ext uri="{BB962C8B-B14F-4D97-AF65-F5344CB8AC3E}">
        <p14:creationId xmlns:p14="http://schemas.microsoft.com/office/powerpoint/2010/main" val="40123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dinghorror.typepad.com/.a/6a0120a85dcdae970b0120a86db3ea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248400" cy="46280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Kernel mode vs. User mode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Dispatcher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230469"/>
            <a:ext cx="2514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230469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Scheduler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4230469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Dispatcher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230469"/>
            <a:ext cx="2514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P2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524000"/>
            <a:ext cx="6648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12746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Save CPU </a:t>
            </a:r>
            <a:r>
              <a:rPr lang="en-US" b="1" dirty="0">
                <a:solidFill>
                  <a:srgbClr val="FF0000"/>
                </a:solidFill>
              </a:rPr>
              <a:t>state of P1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Restore CPU state of P2</a:t>
            </a:r>
            <a:endParaRPr lang="th-TH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8600" y="37338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364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Linux</a:t>
            </a:r>
            <a:r>
              <a:rPr lang="th-TH" dirty="0"/>
              <a:t> ใช้ </a:t>
            </a:r>
            <a:r>
              <a:rPr lang="en-US" dirty="0"/>
              <a:t>SW </a:t>
            </a:r>
            <a:r>
              <a:rPr lang="th-TH" dirty="0"/>
              <a:t>ทำ </a:t>
            </a:r>
            <a:r>
              <a:rPr lang="en-US" dirty="0"/>
              <a:t>CPU scheduling </a:t>
            </a:r>
            <a:r>
              <a:rPr lang="th-TH" dirty="0"/>
              <a:t>ในเวลา </a:t>
            </a:r>
            <a:r>
              <a:rPr lang="en-US" dirty="0"/>
              <a:t>O(1) </a:t>
            </a:r>
            <a:r>
              <a:rPr lang="th-TH" dirty="0"/>
              <a:t>ไม่ขึ้นกับจำนวน </a:t>
            </a:r>
            <a:r>
              <a:rPr lang="en-US" dirty="0"/>
              <a:t>process </a:t>
            </a:r>
            <a:r>
              <a:rPr lang="th-TH" dirty="0"/>
              <a:t>ใน </a:t>
            </a:r>
            <a:r>
              <a:rPr lang="en-US" dirty="0"/>
              <a:t>ready queue</a:t>
            </a:r>
            <a:endParaRPr lang="th-TH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34000" y="48006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Hyperthreading</a:t>
            </a:r>
            <a:r>
              <a:rPr lang="en-US" sz="4800" b="1" dirty="0"/>
              <a:t>: revisited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5249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th-TH" sz="2000" b="1" dirty="0"/>
              <a:t>ทั้ง </a:t>
            </a:r>
            <a:r>
              <a:rPr lang="en-US" sz="2000" b="1" dirty="0"/>
              <a:t>process </a:t>
            </a:r>
            <a:r>
              <a:rPr lang="th-TH" sz="2000" b="1" dirty="0"/>
              <a:t>และ </a:t>
            </a:r>
            <a:r>
              <a:rPr lang="en-US" sz="2000" b="1" dirty="0"/>
              <a:t>thread </a:t>
            </a:r>
            <a:r>
              <a:rPr lang="th-TH" sz="2000" b="1" dirty="0"/>
              <a:t>ต่างก็ใช้ </a:t>
            </a:r>
            <a:r>
              <a:rPr lang="en-US" sz="2000" b="1" dirty="0"/>
              <a:t>CPU scheduling (</a:t>
            </a:r>
            <a:r>
              <a:rPr lang="th-TH" sz="2000" b="1" dirty="0"/>
              <a:t>มองเป็น </a:t>
            </a:r>
            <a:r>
              <a:rPr lang="en-US" sz="2000" b="1" dirty="0"/>
              <a:t>thread </a:t>
            </a:r>
            <a:r>
              <a:rPr lang="th-TH" sz="2000" b="1" dirty="0"/>
              <a:t>ทั้งหมด</a:t>
            </a:r>
            <a:r>
              <a:rPr lang="en-US" sz="2000" b="1" dirty="0"/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err="1"/>
              <a:t>Hyperthreading</a:t>
            </a:r>
            <a:r>
              <a:rPr lang="en-US" sz="2000" b="1" dirty="0"/>
              <a:t> </a:t>
            </a:r>
            <a:r>
              <a:rPr lang="th-TH" sz="2000" b="1" dirty="0"/>
              <a:t>จะหลอก </a:t>
            </a:r>
            <a:r>
              <a:rPr lang="en-US" sz="2000" b="1" dirty="0"/>
              <a:t>OS </a:t>
            </a:r>
            <a:r>
              <a:rPr lang="th-TH" sz="2000" b="1" dirty="0"/>
              <a:t>ให้เห็นว่ามี </a:t>
            </a:r>
            <a:r>
              <a:rPr lang="en-US" sz="2000" b="1" dirty="0"/>
              <a:t>2</a:t>
            </a:r>
            <a:r>
              <a:rPr lang="th-TH" sz="2000" b="1" dirty="0"/>
              <a:t> </a:t>
            </a:r>
            <a:r>
              <a:rPr lang="en-US" sz="2000" b="1" dirty="0"/>
              <a:t>logical processor </a:t>
            </a:r>
            <a:r>
              <a:rPr lang="th-TH" sz="2000" b="1" dirty="0"/>
              <a:t>ที่ทำงานเป็นอิสระจากกัน ทำให้ </a:t>
            </a:r>
            <a:r>
              <a:rPr lang="en-US" sz="2000" b="1" dirty="0"/>
              <a:t>CPU scheduler </a:t>
            </a:r>
            <a:r>
              <a:rPr lang="th-TH" sz="2000" b="1" dirty="0"/>
              <a:t>สามารถใส่ </a:t>
            </a:r>
            <a:r>
              <a:rPr lang="en-US" sz="2000" b="1" dirty="0"/>
              <a:t>thread </a:t>
            </a:r>
            <a:r>
              <a:rPr lang="th-TH" sz="2000" b="1" dirty="0"/>
              <a:t>ลงไปทำงานได้ 2 </a:t>
            </a:r>
            <a:r>
              <a:rPr lang="en-US" sz="2000" b="1" dirty="0"/>
              <a:t>thread </a:t>
            </a:r>
            <a:r>
              <a:rPr lang="th-TH" sz="2000" b="1" dirty="0"/>
              <a:t>พร้อมๆ กัน </a:t>
            </a:r>
            <a:r>
              <a:rPr lang="en-US" sz="2000" b="1" dirty="0"/>
              <a:t>(</a:t>
            </a:r>
            <a:r>
              <a:rPr lang="th-TH" sz="2000" b="1" dirty="0"/>
              <a:t>แต่ไม่จำเป็นต้องใส่ลงไปพร้อมกันก็ได้</a:t>
            </a:r>
            <a:r>
              <a:rPr lang="en-US" sz="2000" b="1" dirty="0"/>
              <a:t>) </a:t>
            </a:r>
            <a:r>
              <a:rPr lang="th-TH" sz="2000" b="1" dirty="0"/>
              <a:t>แต่ที่จริงแล้ว </a:t>
            </a:r>
            <a:r>
              <a:rPr lang="en-US" sz="2000" b="1" dirty="0"/>
              <a:t>2 logical processor </a:t>
            </a:r>
            <a:r>
              <a:rPr lang="th-TH" sz="2000" b="1" dirty="0"/>
              <a:t>ไม่ได้ทำงานเป็นอิสระจากกัน แต่มี </a:t>
            </a:r>
            <a:r>
              <a:rPr lang="en-US" sz="2000" b="1" dirty="0"/>
              <a:t>physical processor </a:t>
            </a:r>
            <a:r>
              <a:rPr lang="th-TH" sz="2000" b="1" dirty="0"/>
              <a:t>เดียวที่ทำทั้ง </a:t>
            </a:r>
            <a:r>
              <a:rPr lang="en-US" sz="2000" b="1" dirty="0"/>
              <a:t>2</a:t>
            </a:r>
            <a:r>
              <a:rPr lang="th-TH" sz="2000" b="1" dirty="0"/>
              <a:t> </a:t>
            </a:r>
            <a:r>
              <a:rPr lang="en-US" sz="2000" b="1" dirty="0"/>
              <a:t>thread </a:t>
            </a:r>
            <a:r>
              <a:rPr lang="th-TH" sz="2000" b="1" dirty="0"/>
              <a:t>สลับไปมา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4075331"/>
            <a:ext cx="2133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075331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Save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075331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Restore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075331"/>
            <a:ext cx="2133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18" idx="1"/>
          </p:cNvCxnSpPr>
          <p:nvPr/>
        </p:nvCxnSpPr>
        <p:spPr>
          <a:xfrm>
            <a:off x="838200" y="3962400"/>
            <a:ext cx="0" cy="234755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" idx="1"/>
          </p:cNvCxnSpPr>
          <p:nvPr/>
        </p:nvCxnSpPr>
        <p:spPr>
          <a:xfrm>
            <a:off x="1524000" y="3962400"/>
            <a:ext cx="0" cy="19548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612528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scheduler </a:t>
            </a:r>
            <a:r>
              <a:rPr lang="th-TH" dirty="0"/>
              <a:t>เลือก </a:t>
            </a:r>
            <a:r>
              <a:rPr lang="en-US" dirty="0"/>
              <a:t>T1 </a:t>
            </a:r>
            <a:r>
              <a:rPr lang="th-TH" dirty="0"/>
              <a:t>ให้ </a:t>
            </a:r>
            <a:r>
              <a:rPr lang="en-US" dirty="0"/>
              <a:t>logical processor </a:t>
            </a:r>
            <a:r>
              <a:rPr lang="th-TH" dirty="0"/>
              <a:t>ตัวแรก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573262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scheduler </a:t>
            </a:r>
            <a:r>
              <a:rPr lang="th-TH" dirty="0"/>
              <a:t>เลือก </a:t>
            </a:r>
            <a:r>
              <a:rPr lang="en-US" dirty="0"/>
              <a:t>T2 </a:t>
            </a:r>
            <a:r>
              <a:rPr lang="th-TH" dirty="0"/>
              <a:t>ให้ </a:t>
            </a:r>
            <a:r>
              <a:rPr lang="en-US" dirty="0"/>
              <a:t>logical processor </a:t>
            </a:r>
            <a:r>
              <a:rPr lang="th-TH" dirty="0"/>
              <a:t>ตัวสอง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71800" y="3922931"/>
            <a:ext cx="0" cy="1143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476113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</a:t>
            </a:r>
            <a:r>
              <a:rPr lang="th-TH" dirty="0"/>
              <a:t>ติด </a:t>
            </a:r>
            <a:r>
              <a:rPr lang="en-US" dirty="0"/>
              <a:t>I/O block </a:t>
            </a:r>
            <a:r>
              <a:rPr lang="th-TH" dirty="0"/>
              <a:t>หรือ หมด </a:t>
            </a:r>
            <a:r>
              <a:rPr lang="en-US" dirty="0"/>
              <a:t>time slice </a:t>
            </a:r>
            <a:r>
              <a:rPr lang="th-TH" dirty="0"/>
              <a:t>หรือ </a:t>
            </a:r>
            <a:r>
              <a:rPr lang="en-US" dirty="0"/>
              <a:t>terminate</a:t>
            </a:r>
            <a:br>
              <a:rPr lang="en-US" dirty="0"/>
            </a:br>
            <a:r>
              <a:rPr lang="th-TH" dirty="0"/>
              <a:t>หรืออะไรก็ตามที่ทำให้ต้องหยุด </a:t>
            </a:r>
            <a:r>
              <a:rPr lang="en-US" dirty="0"/>
              <a:t>execute </a:t>
            </a:r>
            <a:r>
              <a:rPr lang="th-TH" dirty="0"/>
              <a:t>ก็จะสลับไปทำ </a:t>
            </a:r>
            <a:r>
              <a:rPr lang="en-US" dirty="0"/>
              <a:t>T2 </a:t>
            </a:r>
            <a:r>
              <a:rPr lang="th-TH" dirty="0"/>
              <a:t>ได้ทันที</a:t>
            </a:r>
            <a:br>
              <a:rPr lang="th-TH" dirty="0"/>
            </a:br>
            <a:r>
              <a:rPr lang="th-TH" dirty="0"/>
              <a:t>และเรียก </a:t>
            </a:r>
            <a:r>
              <a:rPr lang="en-US" dirty="0"/>
              <a:t>CPU scheduler (</a:t>
            </a:r>
            <a:r>
              <a:rPr lang="th-TH" dirty="0"/>
              <a:t>เป็นซอฟต์แวร์</a:t>
            </a:r>
            <a:r>
              <a:rPr lang="en-US" dirty="0"/>
              <a:t>) </a:t>
            </a:r>
            <a:r>
              <a:rPr lang="th-TH" dirty="0"/>
              <a:t>ให้หา </a:t>
            </a:r>
            <a:r>
              <a:rPr lang="en-US" dirty="0"/>
              <a:t>thread </a:t>
            </a:r>
            <a:r>
              <a:rPr lang="th-TH" dirty="0"/>
              <a:t>ต่อไปมาทำ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3924300" y="2665631"/>
            <a:ext cx="228600" cy="2133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2514600" y="29718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/>
              <a:t>ใช้ </a:t>
            </a:r>
            <a:r>
              <a:rPr lang="en-US" dirty="0"/>
              <a:t>HW </a:t>
            </a:r>
            <a:r>
              <a:rPr lang="th-TH" dirty="0"/>
              <a:t>คือมี </a:t>
            </a:r>
            <a:r>
              <a:rPr lang="en-US" dirty="0"/>
              <a:t>PC </a:t>
            </a:r>
            <a:r>
              <a:rPr lang="th-TH" dirty="0"/>
              <a:t>และ </a:t>
            </a:r>
            <a:r>
              <a:rPr lang="en-US" dirty="0"/>
              <a:t>registers 2</a:t>
            </a:r>
            <a:r>
              <a:rPr lang="th-TH" dirty="0"/>
              <a:t> ชุด</a:t>
            </a:r>
            <a:br>
              <a:rPr lang="th-TH" dirty="0"/>
            </a:br>
            <a:r>
              <a:rPr lang="th-TH" dirty="0"/>
              <a:t>ทำให้แทบจะ </a:t>
            </a:r>
            <a:r>
              <a:rPr lang="en-US" dirty="0"/>
              <a:t>switch </a:t>
            </a:r>
            <a:r>
              <a:rPr lang="th-TH" dirty="0"/>
              <a:t>ได้ในทันที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0" y="319147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ไม่ต้องเสียเวลาทำ </a:t>
            </a:r>
            <a:r>
              <a:rPr lang="en-US" dirty="0"/>
              <a:t>scheduling </a:t>
            </a:r>
            <a:r>
              <a:rPr lang="th-TH" dirty="0"/>
              <a:t>อีก</a:t>
            </a:r>
            <a:br>
              <a:rPr lang="th-TH" dirty="0"/>
            </a:br>
            <a:r>
              <a:rPr lang="th-TH" dirty="0"/>
              <a:t>เพราะมันมีแค่ </a:t>
            </a:r>
            <a:r>
              <a:rPr lang="en-US" dirty="0"/>
              <a:t>2</a:t>
            </a:r>
            <a:r>
              <a:rPr lang="th-TH" dirty="0"/>
              <a:t> </a:t>
            </a:r>
            <a:r>
              <a:rPr lang="en-US" dirty="0"/>
              <a:t>thread </a:t>
            </a:r>
            <a:r>
              <a:rPr lang="th-TH" dirty="0"/>
              <a:t>ต่อ </a:t>
            </a:r>
            <a:r>
              <a:rPr lang="en-US" dirty="0"/>
              <a:t>1</a:t>
            </a:r>
            <a:r>
              <a:rPr lang="th-TH" dirty="0"/>
              <a:t> </a:t>
            </a:r>
            <a:r>
              <a:rPr lang="en-US" dirty="0" err="1"/>
              <a:t>phyical</a:t>
            </a:r>
            <a:r>
              <a:rPr lang="en-US" dirty="0"/>
              <a:t> processor </a:t>
            </a:r>
            <a:r>
              <a:rPr lang="th-TH" dirty="0"/>
              <a:t>ให้สลับไปทำอีก </a:t>
            </a:r>
            <a:r>
              <a:rPr lang="en-US" dirty="0"/>
              <a:t>thread </a:t>
            </a:r>
            <a:r>
              <a:rPr lang="th-TH" dirty="0"/>
              <a:t>ได้เลย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ในบทนี้ให้คิดว่า </a:t>
            </a:r>
            <a:r>
              <a:rPr lang="en-US" sz="3200" dirty="0"/>
              <a:t>process </a:t>
            </a:r>
            <a:r>
              <a:rPr lang="th-TH" sz="3200" dirty="0"/>
              <a:t>คือ คำสั่งบน </a:t>
            </a:r>
            <a:r>
              <a:rPr lang="en-US" sz="3200" dirty="0"/>
              <a:t>Linux </a:t>
            </a:r>
            <a:r>
              <a:rPr lang="th-TH" sz="3200" dirty="0"/>
              <a:t>เช่น </a:t>
            </a:r>
            <a:r>
              <a:rPr lang="en-US" sz="3200" dirty="0"/>
              <a:t>ls </a:t>
            </a:r>
            <a:r>
              <a:rPr lang="th-TH" sz="3200" dirty="0"/>
              <a:t>เป็นต้น เป็น</a:t>
            </a:r>
            <a:r>
              <a:rPr lang="en-US" sz="3200" dirty="0"/>
              <a:t> process</a:t>
            </a:r>
            <a:r>
              <a:rPr lang="th-TH" sz="3200" dirty="0"/>
              <a:t> ที่ทำเสร็จภายในเวลาสั้น ๆ  ไม่ใช่ </a:t>
            </a:r>
            <a:r>
              <a:rPr lang="en-US" sz="3200" dirty="0"/>
              <a:t>process </a:t>
            </a:r>
            <a:r>
              <a:rPr lang="th-TH" sz="3200" dirty="0"/>
              <a:t>ที่รันนานมาก และต้องรอผู้ใช้ </a:t>
            </a:r>
            <a:r>
              <a:rPr lang="en-US" sz="3200" dirty="0"/>
              <a:t>terminate </a:t>
            </a:r>
            <a:r>
              <a:rPr lang="th-TH" sz="3200" dirty="0"/>
              <a:t>เอง เช่น </a:t>
            </a:r>
            <a:r>
              <a:rPr lang="en-US" sz="3200" dirty="0"/>
              <a:t>word </a:t>
            </a:r>
            <a:r>
              <a:rPr lang="th-TH" sz="3200" dirty="0"/>
              <a:t>เป็นต้น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Linux </a:t>
            </a:r>
            <a:r>
              <a:rPr lang="th-TH" sz="3200" dirty="0"/>
              <a:t>เป็น </a:t>
            </a:r>
            <a:r>
              <a:rPr lang="en-US" sz="3200" dirty="0"/>
              <a:t>OS </a:t>
            </a:r>
            <a:r>
              <a:rPr lang="th-TH" sz="3200" dirty="0"/>
              <a:t>แบบ </a:t>
            </a:r>
            <a:r>
              <a:rPr lang="en-US" sz="3200" dirty="0"/>
              <a:t>multi-user </a:t>
            </a:r>
            <a:r>
              <a:rPr lang="th-TH" sz="3200" dirty="0"/>
              <a:t>มีผู้ใช้ </a:t>
            </a:r>
            <a:r>
              <a:rPr lang="en-US" sz="3200" dirty="0"/>
              <a:t>remote login </a:t>
            </a:r>
            <a:r>
              <a:rPr lang="th-TH" sz="3200" dirty="0"/>
              <a:t>เข้ามาพร้อม ๆ กันได้ ดังนั้นจึงสนใจว่าจะใช้ </a:t>
            </a:r>
            <a:r>
              <a:rPr lang="en-US" sz="3200" dirty="0">
                <a:solidFill>
                  <a:srgbClr val="FF0000"/>
                </a:solidFill>
              </a:rPr>
              <a:t>Scheduling </a:t>
            </a:r>
            <a:r>
              <a:rPr lang="en-US" sz="3200" dirty="0" err="1">
                <a:solidFill>
                  <a:srgbClr val="FF0000"/>
                </a:solidFill>
              </a:rPr>
              <a:t>Algo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r>
              <a:rPr lang="en-US" sz="3200" dirty="0"/>
              <a:t> </a:t>
            </a:r>
            <a:r>
              <a:rPr lang="th-TH" sz="3200" dirty="0"/>
              <a:t>แบบใดจึงจะให้บริการได้ดีที่สุด</a:t>
            </a:r>
          </a:p>
          <a:p>
            <a:endParaRPr lang="th-TH" sz="3200" dirty="0"/>
          </a:p>
          <a:p>
            <a:r>
              <a:rPr lang="th-TH" sz="3200" dirty="0"/>
              <a:t>ต้องกำหนดเกณฑ์หรือ </a:t>
            </a:r>
            <a:r>
              <a:rPr lang="en-US" sz="3200" dirty="0">
                <a:solidFill>
                  <a:srgbClr val="FF0000"/>
                </a:solidFill>
              </a:rPr>
              <a:t>Scheduling Criteria</a:t>
            </a:r>
            <a:r>
              <a:rPr lang="th-TH" sz="3200" dirty="0"/>
              <a:t> ก่อน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Scheduling Criteria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1413808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ตัวชี้วัด </a:t>
            </a:r>
            <a:r>
              <a:rPr lang="en-US" sz="2000" b="1" dirty="0"/>
              <a:t>(benchmark)</a:t>
            </a:r>
            <a:r>
              <a:rPr lang="th-TH" sz="2000" b="1" dirty="0"/>
              <a:t> ว่า </a:t>
            </a:r>
            <a:r>
              <a:rPr lang="en-US" sz="2000" b="1" dirty="0"/>
              <a:t>CPU Scheduler </a:t>
            </a:r>
            <a:r>
              <a:rPr lang="th-TH" sz="2000" b="1" dirty="0"/>
              <a:t>ดีหรือไม่</a:t>
            </a:r>
            <a:endParaRPr lang="en-US" sz="2000" b="1" dirty="0"/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CPU Utilization </a:t>
            </a:r>
            <a:r>
              <a:rPr lang="th-TH" sz="2400" b="1" dirty="0"/>
              <a:t>วัดจากช่วงเวลาหนึ่ง เช่น </a:t>
            </a:r>
            <a:r>
              <a:rPr lang="en-US" sz="2400" b="1" dirty="0"/>
              <a:t>10</a:t>
            </a:r>
            <a:r>
              <a:rPr lang="th-TH" sz="2400" b="1" dirty="0"/>
              <a:t> วินาทีที่ผ่านมา</a:t>
            </a:r>
          </a:p>
          <a:p>
            <a:pPr marL="1363662" lvl="1" indent="-457200"/>
            <a:r>
              <a:rPr lang="en-US" sz="2400" b="1" dirty="0"/>
              <a:t>	= (</a:t>
            </a:r>
            <a:r>
              <a:rPr lang="th-TH" sz="2400" b="1" dirty="0"/>
              <a:t>เวลาที่ </a:t>
            </a:r>
            <a:r>
              <a:rPr lang="en-US" sz="2400" b="1" dirty="0"/>
              <a:t>CPU busy / </a:t>
            </a:r>
            <a:r>
              <a:rPr lang="th-TH" sz="2400" b="1" dirty="0"/>
              <a:t>เวลาทั้งหมด</a:t>
            </a:r>
            <a:r>
              <a:rPr lang="en-US" sz="2400" b="1" dirty="0"/>
              <a:t>) x 100%</a:t>
            </a:r>
            <a:endParaRPr lang="th-TH" sz="2400" b="1" dirty="0"/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Throughput </a:t>
            </a:r>
            <a:r>
              <a:rPr lang="th-TH" sz="2400" b="1" dirty="0"/>
              <a:t>ปริมาณงานที่ทำได้ วัดประสิทธิภาพ </a:t>
            </a:r>
            <a:r>
              <a:rPr lang="en-US" sz="2400" b="1" dirty="0"/>
              <a:t>(efficiency)</a:t>
            </a:r>
          </a:p>
          <a:p>
            <a:pPr marL="1616075" lvl="2" indent="-254000" defTabSz="425450"/>
            <a:r>
              <a:rPr lang="en-US" sz="2400" b="1" dirty="0"/>
              <a:t>= </a:t>
            </a:r>
            <a:r>
              <a:rPr lang="th-TH" sz="2400" b="1" dirty="0"/>
              <a:t>จำนวน </a:t>
            </a:r>
            <a:r>
              <a:rPr lang="en-US" sz="2400" b="1" dirty="0"/>
              <a:t>process </a:t>
            </a:r>
            <a:r>
              <a:rPr lang="th-TH" sz="2400" b="1" dirty="0"/>
              <a:t>ที่ทำเสร็จ ต่อ ระยะเวลา</a:t>
            </a:r>
            <a:br>
              <a:rPr lang="th-TH" sz="2400" b="1" dirty="0"/>
            </a:br>
            <a:r>
              <a:rPr lang="th-TH" sz="2400" b="1" dirty="0"/>
              <a:t>เช่น </a:t>
            </a:r>
            <a:r>
              <a:rPr lang="en-US" sz="2400" b="1" dirty="0"/>
              <a:t>10 process per second</a:t>
            </a:r>
            <a:endParaRPr lang="th-TH" sz="2400" b="1" dirty="0"/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Turnaround time </a:t>
            </a:r>
            <a:r>
              <a:rPr lang="th-TH" sz="2400" b="1" dirty="0"/>
              <a:t>ในมุมมองของ </a:t>
            </a:r>
            <a:r>
              <a:rPr lang="en-US" sz="2400" b="1" dirty="0"/>
              <a:t>process </a:t>
            </a:r>
            <a:r>
              <a:rPr lang="th-TH" sz="2400" b="1" dirty="0"/>
              <a:t>อยากให้ตัวมันเองเสร็จเร็วๆ</a:t>
            </a:r>
            <a:endParaRPr lang="en-US" sz="2400" b="1" dirty="0"/>
          </a:p>
          <a:p>
            <a:pPr marL="1438275" lvl="2" indent="-76200"/>
            <a:r>
              <a:rPr lang="en-US" sz="2400" b="1" dirty="0"/>
              <a:t>= </a:t>
            </a:r>
            <a:r>
              <a:rPr lang="th-TH" sz="2400" b="1" dirty="0"/>
              <a:t>ค่าเฉลี่ยของเวลาที่ใช้ในการทำ </a:t>
            </a:r>
            <a:r>
              <a:rPr lang="en-US" sz="2400" b="1" dirty="0"/>
              <a:t>1</a:t>
            </a:r>
            <a:r>
              <a:rPr lang="th-TH" sz="2400" b="1" dirty="0"/>
              <a:t> </a:t>
            </a:r>
            <a:r>
              <a:rPr lang="en-US" sz="2400" b="1" dirty="0"/>
              <a:t>process </a:t>
            </a:r>
            <a:r>
              <a:rPr lang="th-TH" sz="2400" b="1" dirty="0"/>
              <a:t>ให้เสร็จ</a:t>
            </a:r>
            <a:br>
              <a:rPr lang="th-TH" sz="2400" b="1" dirty="0"/>
            </a:br>
            <a:r>
              <a:rPr lang="th-TH" sz="2400" b="1" dirty="0"/>
              <a:t>นับเวลารวมทั้งหมดตั้งแต่เริ่มสร้าง </a:t>
            </a:r>
            <a:r>
              <a:rPr lang="en-US" sz="2400" b="1" dirty="0"/>
              <a:t>process </a:t>
            </a:r>
            <a:r>
              <a:rPr lang="th-TH" sz="2400" b="1" dirty="0"/>
              <a:t>จนทำงานเสร็จ</a:t>
            </a:r>
            <a:endParaRPr lang="en-US" sz="2400" b="1" dirty="0"/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Waiting time (in ready queue)</a:t>
            </a:r>
          </a:p>
          <a:p>
            <a:pPr marL="1363662" lvl="1" indent="-457200"/>
            <a:r>
              <a:rPr lang="en-US" sz="2400" b="1" dirty="0"/>
              <a:t>	= </a:t>
            </a:r>
            <a:r>
              <a:rPr lang="th-TH" sz="2400" b="1" dirty="0"/>
              <a:t>ค่าเฉลี่ยของเวลารวมทั้งหมดที่ </a:t>
            </a:r>
            <a:r>
              <a:rPr lang="en-US" sz="2400" b="1" dirty="0"/>
              <a:t>1 process </a:t>
            </a:r>
            <a:r>
              <a:rPr lang="th-TH" sz="2400" b="1" dirty="0"/>
              <a:t>ต้องรอใน </a:t>
            </a:r>
            <a:r>
              <a:rPr lang="en-US" sz="2400" b="1" dirty="0"/>
              <a:t>ready queue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Response time </a:t>
            </a:r>
            <a:r>
              <a:rPr lang="th-TH" sz="2400" b="1" dirty="0"/>
              <a:t>สำหรับ </a:t>
            </a:r>
            <a:r>
              <a:rPr lang="en-US" sz="2400" b="1" dirty="0"/>
              <a:t>interactive systems</a:t>
            </a:r>
          </a:p>
          <a:p>
            <a:pPr marL="1438275" lvl="2" indent="-76200"/>
            <a:r>
              <a:rPr lang="en-US" sz="2400" b="1" dirty="0"/>
              <a:t>The time from submission of a request until the first response is produced.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Scheduling Algorithms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41380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First-come, First-served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Shortest-job-first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Priority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Round-Robin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Multilevel Queue</a:t>
            </a:r>
          </a:p>
          <a:p>
            <a:pPr marL="906462" indent="-457200">
              <a:buFont typeface="+mj-lt"/>
              <a:buAutoNum type="arabicPeriod"/>
            </a:pPr>
            <a:r>
              <a:rPr lang="en-US" sz="2400" b="1" dirty="0"/>
              <a:t>Multilevel Feedback Queue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1139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Mathematics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Chatchawit Aporntewan</dc:creator>
  <cp:lastModifiedBy>ชัชวิทย์ อาภรณ์เทวัญ</cp:lastModifiedBy>
  <cp:revision>1088</cp:revision>
  <dcterms:created xsi:type="dcterms:W3CDTF">2009-02-22T00:16:56Z</dcterms:created>
  <dcterms:modified xsi:type="dcterms:W3CDTF">2024-09-08T16:04:27Z</dcterms:modified>
</cp:coreProperties>
</file>