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301" r:id="rId4"/>
    <p:sldId id="326" r:id="rId5"/>
    <p:sldId id="321" r:id="rId6"/>
    <p:sldId id="304" r:id="rId7"/>
    <p:sldId id="313" r:id="rId8"/>
    <p:sldId id="314" r:id="rId9"/>
    <p:sldId id="302" r:id="rId10"/>
    <p:sldId id="305" r:id="rId11"/>
    <p:sldId id="306" r:id="rId12"/>
    <p:sldId id="307" r:id="rId13"/>
    <p:sldId id="297" r:id="rId14"/>
    <p:sldId id="303" r:id="rId15"/>
    <p:sldId id="309" r:id="rId16"/>
    <p:sldId id="310" r:id="rId17"/>
    <p:sldId id="311" r:id="rId18"/>
    <p:sldId id="312" r:id="rId19"/>
    <p:sldId id="316" r:id="rId20"/>
    <p:sldId id="323" r:id="rId21"/>
    <p:sldId id="317" r:id="rId22"/>
    <p:sldId id="318" r:id="rId23"/>
    <p:sldId id="324" r:id="rId24"/>
    <p:sldId id="325" r:id="rId25"/>
    <p:sldId id="300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60"/>
  </p:normalViewPr>
  <p:slideViewPr>
    <p:cSldViewPr>
      <p:cViewPr varScale="1">
        <p:scale>
          <a:sx n="75" d="100"/>
          <a:sy n="75" d="100"/>
        </p:scale>
        <p:origin x="153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361-CAEC-41BC-8C05-6385537DF04D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w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uragjain67.github.io/writing/2016/01/15/problem-with-multithreading-in-pyth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mium.org/developers/design-documents/" TargetMode="External"/><Relationship Id="rId2" Type="http://schemas.openxmlformats.org/officeDocument/2006/relationships/hyperlink" Target="http://en.wikipedia.org/wiki/Green_thre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Thread 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What is thread?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User-level thread / Kernel thread / Hardware thread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Simultaneous multi-treading (SMT or HT), Multi-core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Multi-threading model: many-to-one, one-to-one, many-to-many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Thread libraries: </a:t>
            </a:r>
            <a:r>
              <a:rPr lang="en-US" sz="2000" b="1" dirty="0" err="1"/>
              <a:t>Pthreads</a:t>
            </a:r>
            <a:r>
              <a:rPr lang="en-US" sz="2000" b="1" dirty="0"/>
              <a:t>, Win32, Java, .NET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Thread pools</a:t>
            </a:r>
          </a:p>
          <a:p>
            <a:pPr marL="457200" indent="-457200"/>
            <a:endParaRPr lang="en-US" sz="2000" b="1" dirty="0">
              <a:solidFill>
                <a:srgbClr val="FF0000"/>
              </a:solidFill>
            </a:endParaRPr>
          </a:p>
          <a:p>
            <a:pPr marL="457200" indent="-457200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Windows XP / Linux threads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Homework: server/client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, matrix multiplication</a:t>
            </a:r>
            <a:r>
              <a:rPr lang="th-TH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(optional)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F2F57-2CB6-7A97-8E25-CE5FB213E912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</a:rPr>
              <a:t>4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543800" cy="62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CPU 2 </a:t>
            </a:r>
            <a:r>
              <a:rPr lang="th-TH" sz="2400" b="1" dirty="0">
                <a:solidFill>
                  <a:srgbClr val="FF0000"/>
                </a:solidFill>
              </a:rPr>
              <a:t>ตัว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th-TH" sz="2400" b="1" dirty="0">
                <a:solidFill>
                  <a:srgbClr val="FF0000"/>
                </a:solidFill>
              </a:rPr>
              <a:t>เป็น </a:t>
            </a:r>
            <a:r>
              <a:rPr lang="en-US" sz="2400" b="1" dirty="0">
                <a:solidFill>
                  <a:srgbClr val="FF0000"/>
                </a:solidFill>
              </a:rPr>
              <a:t>quad-core </a:t>
            </a:r>
            <a:r>
              <a:rPr lang="th-TH" sz="2400" b="1" dirty="0">
                <a:solidFill>
                  <a:srgbClr val="FF0000"/>
                </a:solidFill>
              </a:rPr>
              <a:t>แต่ละ </a:t>
            </a:r>
            <a:r>
              <a:rPr lang="en-US" sz="2400" b="1" dirty="0">
                <a:solidFill>
                  <a:srgbClr val="FF0000"/>
                </a:solidFill>
              </a:rPr>
              <a:t>core </a:t>
            </a:r>
            <a:r>
              <a:rPr lang="th-TH" sz="2400" b="1" dirty="0">
                <a:solidFill>
                  <a:srgbClr val="FF0000"/>
                </a:solidFill>
              </a:rPr>
              <a:t>เป็น </a:t>
            </a:r>
            <a:r>
              <a:rPr lang="en-US" sz="2400" b="1" dirty="0">
                <a:solidFill>
                  <a:srgbClr val="FF0000"/>
                </a:solidFill>
              </a:rPr>
              <a:t>hyper-threading (set </a:t>
            </a:r>
            <a:r>
              <a:rPr lang="th-TH" sz="2400" b="1" dirty="0">
                <a:solidFill>
                  <a:srgbClr val="FF0000"/>
                </a:solidFill>
              </a:rPr>
              <a:t>ใน </a:t>
            </a:r>
            <a:r>
              <a:rPr lang="en-US" sz="2400" b="1" dirty="0">
                <a:solidFill>
                  <a:srgbClr val="FF0000"/>
                </a:solidFill>
              </a:rPr>
              <a:t>BIOS)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904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010400" cy="60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Disable hyper-threading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05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1904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668587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Processor Affinity</a:t>
            </a:r>
            <a:endParaRPr lang="th-TH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43200" y="3733800"/>
            <a:ext cx="18288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4572000" y="2895600"/>
            <a:ext cx="304800" cy="762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Brace 8"/>
          <p:cNvSpPr/>
          <p:nvPr/>
        </p:nvSpPr>
        <p:spPr>
          <a:xfrm>
            <a:off x="4572000" y="3810000"/>
            <a:ext cx="304800" cy="762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876800" y="2971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0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 local RAM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82166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1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 local RAM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Thread libraries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err="1"/>
              <a:t>Pthreads</a:t>
            </a:r>
            <a:r>
              <a:rPr lang="en-US" sz="2000" b="1" dirty="0"/>
              <a:t>, Win32, Java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pros and cons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Java thread API is generally implemented using a thread library available on the host system (Windows / Linux / macOS).</a:t>
            </a:r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Problem: </a:t>
            </a:r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 err="1"/>
              <a:t>Pthreads</a:t>
            </a:r>
            <a:endParaRPr lang="en-US" sz="2000" b="1" dirty="0"/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Win32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Java threads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3505200"/>
          <a:ext cx="190051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31640" progId="Equation.3">
                  <p:embed/>
                </p:oleObj>
              </mc:Choice>
              <mc:Fallback>
                <p:oleObj name="Equation" r:id="rId2" imgW="6728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190051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94454"/>
              </p:ext>
            </p:extLst>
          </p:nvPr>
        </p:nvGraphicFramePr>
        <p:xfrm>
          <a:off x="2330450" y="2038350"/>
          <a:ext cx="4826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069" imgH="6034898" progId="Acrobat.Document.DC">
                  <p:embed/>
                </p:oleObj>
              </mc:Choice>
              <mc:Fallback>
                <p:oleObj name="Acrobat Document" r:id="rId4" imgW="4663069" imgH="6034898" progId="Acrobat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038350"/>
                        <a:ext cx="482600" cy="6238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90688"/>
              </p:ext>
            </p:extLst>
          </p:nvPr>
        </p:nvGraphicFramePr>
        <p:xfrm>
          <a:off x="1643063" y="4787900"/>
          <a:ext cx="322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300" imgH="8019870" progId="Acrobat.Document.DC">
                  <p:embed/>
                </p:oleObj>
              </mc:Choice>
              <mc:Fallback>
                <p:oleObj name="Acrobat Document" r:id="rId6" imgW="5667300" imgH="8019870" progId="Acrobat.Document.DC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4787900"/>
                        <a:ext cx="322262" cy="457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64623"/>
              </p:ext>
            </p:extLst>
          </p:nvPr>
        </p:nvGraphicFramePr>
        <p:xfrm>
          <a:off x="1981200" y="6096000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10685880" imgH="7558200" progId="Acrobat.Document.DC">
                  <p:embed/>
                </p:oleObj>
              </mc:Choice>
              <mc:Fallback>
                <p:oleObj name="Acrobat Document" r:id="rId8" imgW="10685880" imgH="7558200" progId="Acrobat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096000"/>
                        <a:ext cx="482600" cy="342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84426"/>
              </p:ext>
            </p:extLst>
          </p:nvPr>
        </p:nvGraphicFramePr>
        <p:xfrm>
          <a:off x="1371600" y="5562600"/>
          <a:ext cx="4524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10685880" imgH="7558200" progId="Acrobat.Document.DC">
                  <p:embed/>
                </p:oleObj>
              </mc:Choice>
              <mc:Fallback>
                <p:oleObj name="Acrobat Document" r:id="rId10" imgW="10685880" imgH="7558200" progId="Acrobat.Document.DC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452437" cy="3206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Multi-core programming</a:t>
            </a:r>
          </a:p>
        </p:txBody>
      </p:sp>
      <p:pic>
        <p:nvPicPr>
          <p:cNvPr id="5" name="Picture 4" descr="http://www.ixbt.com/short/images/Nehalem_Die_call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715000" cy="3657600"/>
          </a:xfrm>
          <a:prstGeom prst="rect">
            <a:avLst/>
          </a:prstGeom>
          <a:noFill/>
        </p:spPr>
      </p:pic>
      <p:pic>
        <p:nvPicPr>
          <p:cNvPr id="6" name="Picture 6" descr="http://media.bestofmicro.com/I/4/153580/original/intel_core_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4518"/>
            <a:ext cx="1676400" cy="986282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219200"/>
            <a:ext cx="2590800" cy="17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Error 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43548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Input:		8-bit grayscale image (1 million pixels, 10K x 10K)</a:t>
            </a:r>
          </a:p>
          <a:p>
            <a:r>
              <a:rPr lang="en-US" sz="2000" b="1" dirty="0"/>
              <a:t>Output:		black &amp; white image (same resolution)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857500" cy="40005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838450" cy="40005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43887" y="6488668"/>
            <a:ext cx="13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Lena, 1972</a:t>
            </a:r>
            <a:endParaRPr lang="th-T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2124075"/>
            <a:ext cx="287655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"/>
            <a:ext cx="2362200" cy="22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719437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67200" y="3352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เดิมทำ </a:t>
            </a:r>
            <a:r>
              <a:rPr lang="en-US" dirty="0">
                <a:solidFill>
                  <a:srgbClr val="FF0000"/>
                </a:solidFill>
              </a:rPr>
              <a:t>row </a:t>
            </a:r>
            <a:r>
              <a:rPr lang="th-TH" dirty="0">
                <a:solidFill>
                  <a:srgbClr val="FF0000"/>
                </a:solidFill>
              </a:rPr>
              <a:t>ต่อไปได้เลย ไม่ต้องสร้าง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ใหม่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670" y="1684201"/>
            <a:ext cx="609600" cy="675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รอ</a:t>
            </a:r>
            <a:br>
              <a:rPr lang="th-TH" dirty="0">
                <a:solidFill>
                  <a:schemeClr val="tx1"/>
                </a:solidFill>
              </a:rPr>
            </a:br>
            <a:r>
              <a:rPr lang="th-TH" dirty="0">
                <a:solidFill>
                  <a:schemeClr val="tx1"/>
                </a:solidFill>
              </a:rPr>
              <a:t>ที่นี่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686576"/>
            <a:ext cx="609600" cy="675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Error 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Hint:	1. put space on the edge</a:t>
            </a:r>
          </a:p>
          <a:p>
            <a:r>
              <a:rPr lang="en-US" sz="2000" b="1" dirty="0"/>
              <a:t>	2. use “byte” to save memory space</a:t>
            </a:r>
          </a:p>
          <a:p>
            <a:r>
              <a:rPr lang="en-US" sz="2000" b="1" dirty="0"/>
              <a:t>	3. use integer programming</a:t>
            </a:r>
          </a:p>
          <a:p>
            <a:r>
              <a:rPr lang="en-US" sz="2000" b="1" dirty="0"/>
              <a:t>	4. use n threads, n &lt; #cores (next row = row + n)</a:t>
            </a:r>
          </a:p>
          <a:p>
            <a:r>
              <a:rPr lang="en-US" sz="2000" b="1" dirty="0"/>
              <a:t>	5. create n threads and reuse them</a:t>
            </a:r>
          </a:p>
          <a:p>
            <a:r>
              <a:rPr lang="en-US" sz="20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6. </a:t>
            </a:r>
            <a:r>
              <a:rPr lang="th-TH" sz="2000" b="1" dirty="0">
                <a:solidFill>
                  <a:srgbClr val="FF0000"/>
                </a:solidFill>
              </a:rPr>
              <a:t>ใช้ </a:t>
            </a:r>
            <a:r>
              <a:rPr lang="en-US" sz="2000" b="1" dirty="0">
                <a:solidFill>
                  <a:srgbClr val="FF0000"/>
                </a:solidFill>
              </a:rPr>
              <a:t>C#</a:t>
            </a:r>
            <a:r>
              <a:rPr lang="th-TH" sz="2000" b="1" dirty="0">
                <a:solidFill>
                  <a:srgbClr val="FF0000"/>
                </a:solidFill>
              </a:rPr>
              <a:t> หรือ </a:t>
            </a:r>
            <a:r>
              <a:rPr lang="en-US" sz="2000" b="1" dirty="0">
                <a:solidFill>
                  <a:srgbClr val="FF0000"/>
                </a:solidFill>
              </a:rPr>
              <a:t>Java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783681"/>
            <a:ext cx="8077200" cy="36933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for (</a:t>
            </a:r>
            <a:r>
              <a:rPr lang="en-US" b="1" dirty="0" err="1"/>
              <a:t>i</a:t>
            </a:r>
            <a:r>
              <a:rPr lang="en-US" b="1" dirty="0"/>
              <a:t> = 0; </a:t>
            </a:r>
            <a:r>
              <a:rPr lang="en-US" b="1" dirty="0" err="1"/>
              <a:t>i</a:t>
            </a:r>
            <a:r>
              <a:rPr lang="en-US" b="1" dirty="0"/>
              <a:t> &lt; HEIGHT; </a:t>
            </a:r>
            <a:r>
              <a:rPr lang="en-US" b="1" dirty="0" err="1"/>
              <a:t>i</a:t>
            </a:r>
            <a:r>
              <a:rPr lang="en-US" b="1" dirty="0"/>
              <a:t>++) {</a:t>
            </a:r>
          </a:p>
          <a:p>
            <a:r>
              <a:rPr lang="en-US" b="1" dirty="0"/>
              <a:t>	for (j = 0; j &lt; WIDTH; j++) {</a:t>
            </a:r>
          </a:p>
          <a:p>
            <a:endParaRPr lang="en-US" b="1" dirty="0"/>
          </a:p>
          <a:p>
            <a:r>
              <a:rPr lang="en-US" b="1" dirty="0"/>
              <a:t>		</a:t>
            </a:r>
            <a:r>
              <a:rPr lang="en-US" b="1" dirty="0" err="1"/>
              <a:t>OutputImage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][j] = (</a:t>
            </a:r>
            <a:r>
              <a:rPr lang="en-US" b="1" dirty="0" err="1"/>
              <a:t>InputImage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][j] &lt; 128 ? 0 : 1);</a:t>
            </a:r>
          </a:p>
          <a:p>
            <a:endParaRPr lang="en-US" b="1" dirty="0"/>
          </a:p>
          <a:p>
            <a:r>
              <a:rPr lang="en-US" b="1" dirty="0"/>
              <a:t>		err = </a:t>
            </a:r>
            <a:r>
              <a:rPr lang="en-US" b="1" dirty="0" err="1"/>
              <a:t>InputImage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][j] - (255 * </a:t>
            </a:r>
            <a:r>
              <a:rPr lang="en-US" b="1" dirty="0" err="1"/>
              <a:t>OutputImage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][j]);</a:t>
            </a:r>
          </a:p>
          <a:p>
            <a:endParaRPr lang="en-US" b="1" dirty="0"/>
          </a:p>
          <a:p>
            <a:r>
              <a:rPr lang="en-US" b="1" dirty="0"/>
              <a:t>		</a:t>
            </a:r>
            <a:r>
              <a:rPr lang="en-US" b="1" dirty="0" err="1"/>
              <a:t>InputImage</a:t>
            </a:r>
            <a:r>
              <a:rPr lang="en-US" b="1" dirty="0"/>
              <a:t>[</a:t>
            </a:r>
            <a:r>
              <a:rPr lang="en-US" b="1" dirty="0" err="1"/>
              <a:t>i</a:t>
            </a:r>
            <a:r>
              <a:rPr lang="en-US" b="1" dirty="0"/>
              <a:t>][j+1] += (err * 7) / 16;</a:t>
            </a:r>
          </a:p>
          <a:p>
            <a:r>
              <a:rPr lang="en-US" b="1" dirty="0"/>
              <a:t>		</a:t>
            </a:r>
            <a:r>
              <a:rPr lang="en-US" b="1" dirty="0" err="1"/>
              <a:t>InputImage</a:t>
            </a:r>
            <a:r>
              <a:rPr lang="en-US" b="1" dirty="0"/>
              <a:t>[i+1][j-1] += (err * 3) / 16;</a:t>
            </a:r>
          </a:p>
          <a:p>
            <a:r>
              <a:rPr lang="en-US" b="1" dirty="0"/>
              <a:t>		</a:t>
            </a:r>
            <a:r>
              <a:rPr lang="en-US" b="1" dirty="0" err="1"/>
              <a:t>InputImage</a:t>
            </a:r>
            <a:r>
              <a:rPr lang="en-US" b="1" dirty="0"/>
              <a:t>[i+1][j] += (err * 5) / 16;</a:t>
            </a:r>
          </a:p>
          <a:p>
            <a:r>
              <a:rPr lang="en-US" b="1" dirty="0"/>
              <a:t>		</a:t>
            </a:r>
            <a:r>
              <a:rPr lang="en-US" b="1" dirty="0" err="1"/>
              <a:t>InputImage</a:t>
            </a:r>
            <a:r>
              <a:rPr lang="en-US" b="1" dirty="0"/>
              <a:t>[i+1][j+1] += (err * 1) / 16;</a:t>
            </a:r>
          </a:p>
          <a:p>
            <a:r>
              <a:rPr lang="en-US" b="1" dirty="0"/>
              <a:t>	}</a:t>
            </a:r>
          </a:p>
          <a:p>
            <a:r>
              <a:rPr lang="en-US" b="1" dirty="0"/>
              <a:t>}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74856"/>
              </p:ext>
            </p:extLst>
          </p:nvPr>
        </p:nvGraphicFramePr>
        <p:xfrm>
          <a:off x="6889750" y="476250"/>
          <a:ext cx="1598613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85000" imgH="8910000" progId="AcroExch.Document.DC">
                  <p:embed/>
                </p:oleObj>
              </mc:Choice>
              <mc:Fallback>
                <p:oleObj name="Acrobat Document" r:id="rId2" imgW="6885000" imgH="891000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476250"/>
                        <a:ext cx="1598613" cy="2070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00 = black, FF = white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6107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</a:rPr>
              <a:t>เช็คคำตอบ </a:t>
            </a:r>
            <a:r>
              <a:rPr lang="en-US" dirty="0">
                <a:solidFill>
                  <a:srgbClr val="FF0000"/>
                </a:solidFill>
              </a:rPr>
              <a:t>sequential vs. parallel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60493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60493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96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Example: Baboon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514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Grayscale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(298 x 298)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75149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Black &amp; white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(298 x 298)</a:t>
            </a:r>
          </a:p>
        </p:txBody>
      </p:sp>
      <p:pic>
        <p:nvPicPr>
          <p:cNvPr id="31746" name="Picture 2" descr="baboon fa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"/>
            <a:ext cx="1295400" cy="1295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243" y="732472"/>
            <a:ext cx="6726957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31243" y="4999672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Number of threads (X-axis) vs. </a:t>
            </a:r>
            <a:r>
              <a:rPr lang="en-US" b="1" dirty="0" err="1"/>
              <a:t>Wallclock</a:t>
            </a:r>
            <a:r>
              <a:rPr lang="en-US" b="1" dirty="0"/>
              <a:t> time (Y-axis)</a:t>
            </a:r>
          </a:p>
          <a:p>
            <a:endParaRPr lang="en-US" dirty="0"/>
          </a:p>
          <a:p>
            <a:r>
              <a:rPr lang="en-US" b="1" dirty="0"/>
              <a:t>Intel CoreTM2 CPU T5500 1.66 GHz</a:t>
            </a:r>
          </a:p>
          <a:p>
            <a:endParaRPr lang="en-US" b="1" dirty="0"/>
          </a:p>
          <a:p>
            <a:r>
              <a:rPr lang="en-US" b="1" dirty="0"/>
              <a:t>10,000 x 10,000 pixels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2332672"/>
            <a:ext cx="359643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02787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Sequential</a:t>
            </a:r>
          </a:p>
          <a:p>
            <a:pPr algn="r"/>
            <a:r>
              <a:rPr lang="en-US" b="1" dirty="0"/>
              <a:t>algorithm</a:t>
            </a:r>
          </a:p>
        </p:txBody>
      </p:sp>
      <p:sp>
        <p:nvSpPr>
          <p:cNvPr id="10" name="Freeform 9"/>
          <p:cNvSpPr/>
          <p:nvPr/>
        </p:nvSpPr>
        <p:spPr>
          <a:xfrm>
            <a:off x="2662518" y="1905000"/>
            <a:ext cx="1909482" cy="1600200"/>
          </a:xfrm>
          <a:custGeom>
            <a:avLst/>
            <a:gdLst>
              <a:gd name="connsiteX0" fmla="*/ 0 w 4222376"/>
              <a:gd name="connsiteY0" fmla="*/ 0 h 1452282"/>
              <a:gd name="connsiteX1" fmla="*/ 739588 w 4222376"/>
              <a:gd name="connsiteY1" fmla="*/ 712694 h 1452282"/>
              <a:gd name="connsiteX2" fmla="*/ 1976717 w 4222376"/>
              <a:gd name="connsiteY2" fmla="*/ 1156447 h 1452282"/>
              <a:gd name="connsiteX3" fmla="*/ 3267635 w 4222376"/>
              <a:gd name="connsiteY3" fmla="*/ 1344705 h 1452282"/>
              <a:gd name="connsiteX4" fmla="*/ 4222376 w 4222376"/>
              <a:gd name="connsiteY4" fmla="*/ 1452282 h 14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1452282">
                <a:moveTo>
                  <a:pt x="0" y="0"/>
                </a:moveTo>
                <a:cubicBezTo>
                  <a:pt x="205067" y="259976"/>
                  <a:pt x="410135" y="519953"/>
                  <a:pt x="739588" y="712694"/>
                </a:cubicBezTo>
                <a:cubicBezTo>
                  <a:pt x="1069041" y="905435"/>
                  <a:pt x="1555376" y="1051112"/>
                  <a:pt x="1976717" y="1156447"/>
                </a:cubicBezTo>
                <a:cubicBezTo>
                  <a:pt x="2398058" y="1261782"/>
                  <a:pt x="2893359" y="1295399"/>
                  <a:pt x="3267635" y="1344705"/>
                </a:cubicBezTo>
                <a:cubicBezTo>
                  <a:pt x="3641912" y="1394011"/>
                  <a:pt x="4222376" y="1452282"/>
                  <a:pt x="4222376" y="1452282"/>
                </a:cubicBezTo>
              </a:path>
            </a:pathLst>
          </a:cu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3276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expected result on quad-core processor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1243" y="36314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เริ่มจับเวลาหลังสร้าง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และหยุดจับเวลาหลัง </a:t>
            </a:r>
            <a:r>
              <a:rPr lang="en-US" dirty="0">
                <a:solidFill>
                  <a:srgbClr val="FF0000"/>
                </a:solidFill>
              </a:rPr>
              <a:t>join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Threads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Thread is </a:t>
            </a:r>
            <a:r>
              <a:rPr lang="en-US" sz="2000" b="1" dirty="0">
                <a:solidFill>
                  <a:srgbClr val="FF0000"/>
                </a:solidFill>
              </a:rPr>
              <a:t>light-weight</a:t>
            </a:r>
            <a:r>
              <a:rPr lang="en-US" sz="2000" b="1" dirty="0"/>
              <a:t> process.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Single-threaded process vs. multi-threaded process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Benefits: responsiveness, resource sharing, economy, scalability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Multi-core programming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Challenges: dividing activities, balance, data splitting, data dependency, testing and debugging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Multi-threading models:</a:t>
            </a:r>
          </a:p>
          <a:p>
            <a:pPr marL="457200" indent="-457200"/>
            <a:r>
              <a:rPr lang="en-US" sz="2000" b="1" dirty="0"/>
              <a:t>	user-level vs. kernel-level threads</a:t>
            </a:r>
            <a:br>
              <a:rPr lang="en-US" sz="2000" b="1" dirty="0"/>
            </a:br>
            <a:r>
              <a:rPr lang="en-US" sz="2000" b="1" dirty="0"/>
              <a:t>M:1, 1:1, M:N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254081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53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Speedup on a quad-core processor</a:t>
            </a:r>
          </a:p>
        </p:txBody>
      </p:sp>
    </p:spTree>
    <p:extLst>
      <p:ext uri="{BB962C8B-B14F-4D97-AF65-F5344CB8AC3E}">
        <p14:creationId xmlns:p14="http://schemas.microsoft.com/office/powerpoint/2010/main" val="375402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กิจกรรม</a:t>
            </a:r>
            <a:r>
              <a:rPr lang="en-US" sz="4800" b="1" dirty="0"/>
              <a:t>: Error Diffusion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ทำบน </a:t>
            </a:r>
            <a:r>
              <a:rPr lang="en-US" sz="2400" dirty="0">
                <a:solidFill>
                  <a:srgbClr val="FF0000"/>
                </a:solidFill>
              </a:rPr>
              <a:t>Host OS </a:t>
            </a:r>
            <a:r>
              <a:rPr lang="th-TH" sz="2400" dirty="0">
                <a:solidFill>
                  <a:srgbClr val="FF0000"/>
                </a:solidFill>
              </a:rPr>
              <a:t>เท่านั้น</a:t>
            </a:r>
          </a:p>
          <a:p>
            <a:r>
              <a:rPr lang="th-TH" sz="2400" dirty="0">
                <a:solidFill>
                  <a:srgbClr val="FF0000"/>
                </a:solidFill>
              </a:rPr>
              <a:t>ไม่ทำใน </a:t>
            </a:r>
            <a:r>
              <a:rPr lang="en-US" sz="2400" dirty="0">
                <a:solidFill>
                  <a:srgbClr val="FF0000"/>
                </a:solidFill>
              </a:rPr>
              <a:t>virtual machine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th-TH" sz="2400" dirty="0">
                <a:solidFill>
                  <a:srgbClr val="FF0000"/>
                </a:solidFill>
              </a:rPr>
              <a:t>ส่ง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</a:rPr>
              <a:t>รูป </a:t>
            </a:r>
            <a:r>
              <a:rPr lang="en-US" sz="2400" dirty="0">
                <a:solidFill>
                  <a:srgbClr val="FF0000"/>
                </a:solidFill>
              </a:rPr>
              <a:t>8-bit grey scale image (</a:t>
            </a:r>
            <a:r>
              <a:rPr lang="th-TH" sz="2400" dirty="0">
                <a:solidFill>
                  <a:srgbClr val="FF0000"/>
                </a:solidFill>
              </a:rPr>
              <a:t>ก่อน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</a:rPr>
              <a:t>รูป </a:t>
            </a:r>
            <a:r>
              <a:rPr lang="en-US" sz="2400" dirty="0">
                <a:solidFill>
                  <a:srgbClr val="FF0000"/>
                </a:solidFill>
              </a:rPr>
              <a:t>8-bit grey scale image (</a:t>
            </a:r>
            <a:r>
              <a:rPr lang="th-TH" sz="2400" dirty="0">
                <a:solidFill>
                  <a:srgbClr val="FF0000"/>
                </a:solidFill>
              </a:rPr>
              <a:t>หลัง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</a:rPr>
              <a:t>กราฟแท่ง แกน </a:t>
            </a:r>
            <a:r>
              <a:rPr lang="en-US" sz="2400" dirty="0">
                <a:solidFill>
                  <a:srgbClr val="FF0000"/>
                </a:solidFill>
              </a:rPr>
              <a:t>x </a:t>
            </a:r>
            <a:r>
              <a:rPr lang="th-TH" sz="2400" dirty="0">
                <a:solidFill>
                  <a:srgbClr val="FF0000"/>
                </a:solidFill>
              </a:rPr>
              <a:t>มีอย่างน้อยเท่าจำนวน </a:t>
            </a:r>
            <a:r>
              <a:rPr lang="en-US" sz="2400" dirty="0">
                <a:solidFill>
                  <a:srgbClr val="FF0000"/>
                </a:solidFill>
              </a:rPr>
              <a:t>core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solidFill>
                  <a:srgbClr val="FF0000"/>
                </a:solidFill>
              </a:rPr>
              <a:t>อธิบายโค้ด ทำยังไงไม่ให้ </a:t>
            </a:r>
            <a:r>
              <a:rPr lang="en-US" sz="2400" dirty="0">
                <a:solidFill>
                  <a:srgbClr val="FF0000"/>
                </a:solidFill>
              </a:rPr>
              <a:t>thread </a:t>
            </a:r>
            <a:r>
              <a:rPr lang="th-TH" sz="2400" dirty="0">
                <a:solidFill>
                  <a:srgbClr val="FF0000"/>
                </a:solidFill>
              </a:rPr>
              <a:t>วิ่งแซงกัน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648200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656" y="4393401"/>
            <a:ext cx="3810000" cy="22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https://docs.microsoft.com/en-us/dotnet/csharp/language-reference/keywords/lock-statement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6868"/>
            <a:ext cx="74866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28600"/>
            <a:ext cx="4677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lock Statement (C# Reference)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509064"/>
            <a:ext cx="3999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</a:pPr>
            <a:r>
              <a:rPr lang="th-TH" sz="2000" dirty="0">
                <a:solidFill>
                  <a:srgbClr val="FF0000"/>
                </a:solidFill>
              </a:rPr>
              <a:t>โปรแกรมนี้ถ้าไม่ </a:t>
            </a:r>
            <a:r>
              <a:rPr lang="en-US" sz="2000" dirty="0">
                <a:solidFill>
                  <a:srgbClr val="FF0000"/>
                </a:solidFill>
              </a:rPr>
              <a:t>lock </a:t>
            </a:r>
            <a:r>
              <a:rPr lang="th-TH" sz="2000" dirty="0">
                <a:solidFill>
                  <a:srgbClr val="FF0000"/>
                </a:solidFill>
              </a:rPr>
              <a:t>จะทำงานผิดพลาดอย่างไร</a:t>
            </a:r>
          </a:p>
          <a:p>
            <a:pPr marL="180975" indent="-180975">
              <a:buFontTx/>
              <a:buChar char="-"/>
            </a:pPr>
            <a:r>
              <a:rPr lang="th-TH" sz="2000" dirty="0">
                <a:solidFill>
                  <a:srgbClr val="FF0000"/>
                </a:solidFill>
              </a:rPr>
              <a:t>ทำไมถ้ามี </a:t>
            </a:r>
            <a:r>
              <a:rPr lang="en-US" sz="2000" dirty="0">
                <a:solidFill>
                  <a:srgbClr val="FF0000"/>
                </a:solidFill>
              </a:rPr>
              <a:t>lock </a:t>
            </a:r>
            <a:r>
              <a:rPr lang="th-TH" sz="2000" dirty="0">
                <a:solidFill>
                  <a:srgbClr val="FF0000"/>
                </a:solidFill>
              </a:rPr>
              <a:t>แล้วทำงานได้ถูกต้อง</a:t>
            </a:r>
          </a:p>
          <a:p>
            <a:pPr marL="180975" indent="-180975">
              <a:buFontTx/>
              <a:buChar char="-"/>
            </a:pPr>
            <a:r>
              <a:rPr lang="th-TH" sz="2000" dirty="0">
                <a:solidFill>
                  <a:srgbClr val="FF0000"/>
                </a:solidFill>
              </a:rPr>
              <a:t>ถ้าตัวแปร </a:t>
            </a:r>
            <a:r>
              <a:rPr lang="en-US" sz="2000" dirty="0">
                <a:solidFill>
                  <a:srgbClr val="FF0000"/>
                </a:solidFill>
              </a:rPr>
              <a:t>lock </a:t>
            </a:r>
            <a:r>
              <a:rPr lang="th-TH" sz="2000" dirty="0">
                <a:solidFill>
                  <a:srgbClr val="FF0000"/>
                </a:solidFill>
              </a:rPr>
              <a:t>เป็นแบบ </a:t>
            </a:r>
            <a:r>
              <a:rPr lang="en-US" sz="2000" dirty="0">
                <a:solidFill>
                  <a:srgbClr val="FF0000"/>
                </a:solidFill>
              </a:rPr>
              <a:t>static </a:t>
            </a:r>
            <a:r>
              <a:rPr lang="th-TH" sz="2000" dirty="0">
                <a:solidFill>
                  <a:srgbClr val="FF0000"/>
                </a:solidFill>
              </a:rPr>
              <a:t>จะเกิดอะไรขึ้น</a:t>
            </a:r>
          </a:p>
          <a:p>
            <a:pPr marL="180975" indent="-180975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Error Diffusion </a:t>
            </a:r>
            <a:r>
              <a:rPr lang="th-TH" sz="2000" dirty="0">
                <a:solidFill>
                  <a:srgbClr val="FF0000"/>
                </a:solidFill>
              </a:rPr>
              <a:t>ไม่ต้องใช้ </a:t>
            </a:r>
            <a:r>
              <a:rPr lang="en-US" sz="2000" dirty="0">
                <a:solidFill>
                  <a:srgbClr val="FF0000"/>
                </a:solidFill>
              </a:rPr>
              <a:t>lock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3200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lock </a:t>
            </a:r>
            <a:r>
              <a:rPr lang="th-TH" dirty="0">
                <a:solidFill>
                  <a:srgbClr val="FF0000"/>
                </a:solidFill>
              </a:rPr>
              <a:t>แล้ว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อื่นจะ </a:t>
            </a:r>
            <a:r>
              <a:rPr lang="en-US" dirty="0">
                <a:solidFill>
                  <a:srgbClr val="FF0000"/>
                </a:solidFill>
              </a:rPr>
              <a:t>lock </a:t>
            </a:r>
            <a:r>
              <a:rPr lang="th-TH" dirty="0">
                <a:solidFill>
                  <a:srgbClr val="FF0000"/>
                </a:solidFill>
              </a:rPr>
              <a:t>ซ้ำอีกไม่ได้ ต้องหยุดรอ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8102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Error Diffusion </a:t>
            </a:r>
            <a:r>
              <a:rPr lang="th-TH" sz="2800" dirty="0">
                <a:solidFill>
                  <a:srgbClr val="FF0000"/>
                </a:solidFill>
              </a:rPr>
              <a:t>ไม่จำเป็นต้องใช้ </a:t>
            </a:r>
            <a:r>
              <a:rPr lang="en-US" sz="2800" dirty="0">
                <a:solidFill>
                  <a:srgbClr val="FF0000"/>
                </a:solidFill>
              </a:rPr>
              <a:t>lock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514600"/>
            <a:ext cx="1940459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4533900"/>
            <a:ext cx="1796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เช็คว่าช่องบนขวา</a:t>
            </a:r>
            <a:br>
              <a:rPr lang="th-TH" dirty="0"/>
            </a:br>
            <a:r>
              <a:rPr lang="th-TH" dirty="0"/>
              <a:t>ว่าทำแล้วหรือยัง</a:t>
            </a:r>
            <a:r>
              <a:rPr lang="en-US" dirty="0"/>
              <a:t> (bug)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3059" y="2514600"/>
            <a:ext cx="1945741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8800" y="2514600"/>
            <a:ext cx="1940459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4381500"/>
            <a:ext cx="1940459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93059" y="4381500"/>
            <a:ext cx="1945741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4381500"/>
            <a:ext cx="1940459" cy="1866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12059" y="3467100"/>
            <a:ext cx="1336141" cy="110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2375026" y="5395341"/>
            <a:ext cx="184652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4247" y="5097108"/>
            <a:ext cx="1097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Propagate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error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80" y="4952308"/>
            <a:ext cx="990172" cy="990172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7971226">
            <a:off x="4949637" y="4368888"/>
            <a:ext cx="184652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67297" y="31623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Propagate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731481"/>
            <a:ext cx="4310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/>
              <a:t>เช็คว่าช่องบนขวาทำไปแล้วหรือยัง </a:t>
            </a:r>
            <a:r>
              <a:rPr lang="en-US" sz="2800" dirty="0"/>
              <a:t>(bug)</a:t>
            </a:r>
          </a:p>
        </p:txBody>
      </p:sp>
    </p:spTree>
    <p:extLst>
      <p:ext uri="{BB962C8B-B14F-4D97-AF65-F5344CB8AC3E}">
        <p14:creationId xmlns:p14="http://schemas.microsoft.com/office/powerpoint/2010/main" val="2940361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Thread cancellation</a:t>
            </a:r>
          </a:p>
          <a:p>
            <a:pPr marL="457200" indent="-457200"/>
            <a:r>
              <a:rPr lang="en-US" sz="2000" b="1" dirty="0"/>
              <a:t>	Asynchronous cancellation</a:t>
            </a:r>
          </a:p>
          <a:p>
            <a:pPr marL="457200" indent="-457200"/>
            <a:r>
              <a:rPr lang="en-US" sz="2000" b="1" dirty="0"/>
              <a:t>	Deferred cancellation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Signal Handling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Thread pool (Win32 API, Java), IIS performance tuning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Scheduler activations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Windows XP threads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Linux threads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1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/>
              <a:t>Client-server</a:t>
            </a:r>
          </a:p>
          <a:p>
            <a:pPr marL="457200" indent="-457200"/>
            <a:endParaRPr lang="en-US" sz="2000" b="1" dirty="0"/>
          </a:p>
          <a:p>
            <a:r>
              <a:rPr lang="en-US" sz="2000" b="1" dirty="0"/>
              <a:t>Write a Java program for server and client.</a:t>
            </a:r>
            <a:br>
              <a:rPr lang="en-US" sz="2000" b="1" dirty="0"/>
            </a:br>
            <a:r>
              <a:rPr lang="en-US" sz="2000" b="1" dirty="0"/>
              <a:t>Server </a:t>
            </a:r>
            <a:r>
              <a:rPr lang="th-TH" sz="2000" b="1" dirty="0"/>
              <a:t>ทำหน้าที่แปลง </a:t>
            </a:r>
            <a:r>
              <a:rPr lang="en-US" sz="2000" b="1" dirty="0"/>
              <a:t>domain name </a:t>
            </a:r>
            <a:r>
              <a:rPr lang="th-TH" sz="2000" b="1" dirty="0"/>
              <a:t>เป็น </a:t>
            </a:r>
            <a:r>
              <a:rPr lang="en-US" sz="2000" b="1" dirty="0" err="1"/>
              <a:t>ip</a:t>
            </a:r>
            <a:r>
              <a:rPr lang="en-US" sz="2000" b="1" dirty="0"/>
              <a:t> address</a:t>
            </a:r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400" b="1" dirty="0"/>
              <a:t>Matrix multiplication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Write a C/C++ program to perform matrix multiplication.</a:t>
            </a:r>
          </a:p>
          <a:p>
            <a:pPr marL="457200" indent="-457200"/>
            <a:r>
              <a:rPr lang="en-US" sz="2000" b="1" dirty="0"/>
              <a:t>(option: fix number of threads, or using thread pool)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62400" y="1447799"/>
          <a:ext cx="1066800" cy="75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78000" imgH="5355000" progId="AcroExch.Document.7">
                  <p:embed/>
                </p:oleObj>
              </mc:Choice>
              <mc:Fallback>
                <p:oleObj name="Acrobat Document" r:id="rId2" imgW="7578000" imgH="5355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47799"/>
                        <a:ext cx="1066800" cy="75385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60638" y="1425575"/>
          <a:ext cx="11287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0703880" imgH="7563600" progId="AcroExch.Document.7">
                  <p:embed/>
                </p:oleObj>
              </mc:Choice>
              <mc:Fallback>
                <p:oleObj name="Acrobat Document" r:id="rId4" imgW="10703880" imgH="75636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1425575"/>
                        <a:ext cx="1128712" cy="7985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25301"/>
              </p:ext>
            </p:extLst>
          </p:nvPr>
        </p:nvGraphicFramePr>
        <p:xfrm>
          <a:off x="6910388" y="3317875"/>
          <a:ext cx="8921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7563600" imgH="10703880" progId="AcroExch.Document.DC">
                  <p:embed/>
                </p:oleObj>
              </mc:Choice>
              <mc:Fallback>
                <p:oleObj name="Acrobat Document" r:id="rId6" imgW="7563600" imgH="10703880" progId="AcroExch.Document.DC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3317875"/>
                        <a:ext cx="892175" cy="12636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Kernel vs. User-level threads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724094"/>
            <a:ext cx="4191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724094"/>
            <a:ext cx="114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419604"/>
            <a:ext cx="990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3419604"/>
            <a:ext cx="114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2600" y="1724094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200" y="3419604"/>
            <a:ext cx="2057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3419604"/>
            <a:ext cx="114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3419604"/>
            <a:ext cx="3352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2600" y="39530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P1</a:t>
            </a:r>
            <a:endParaRPr lang="th-TH" dirty="0"/>
          </a:p>
        </p:txBody>
      </p:sp>
      <p:sp>
        <p:nvSpPr>
          <p:cNvPr id="33" name="Rectangle 32"/>
          <p:cNvSpPr/>
          <p:nvPr/>
        </p:nvSpPr>
        <p:spPr>
          <a:xfrm>
            <a:off x="6858000" y="1724094"/>
            <a:ext cx="114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858000" y="1419294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5600" y="1114494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I/O block</a:t>
            </a:r>
            <a:endParaRPr lang="th-TH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19200" y="3114804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66800" y="28100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I/O block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7" y="1066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Process</a:t>
            </a:r>
            <a:endParaRPr lang="th-TH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008" y="248609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Kernel thread</a:t>
            </a:r>
            <a:endParaRPr lang="th-TH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192" y="4619694"/>
            <a:ext cx="2077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User-level thread</a:t>
            </a:r>
            <a:endParaRPr lang="th-TH" sz="2000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28600" y="4105404"/>
            <a:ext cx="15240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71800" y="4105404"/>
            <a:ext cx="14478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219200" y="5317162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66800" y="5012362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I/O block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38400" y="2257494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CPU scheduling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OS </a:t>
            </a:r>
            <a:r>
              <a:rPr lang="th-TH" dirty="0">
                <a:solidFill>
                  <a:srgbClr val="FF0000"/>
                </a:solidFill>
              </a:rPr>
              <a:t>เราไม่สามารถควบคุมได้ </a:t>
            </a:r>
            <a:r>
              <a:rPr lang="en-US" dirty="0">
                <a:solidFill>
                  <a:srgbClr val="FF0000"/>
                </a:solidFill>
              </a:rPr>
              <a:t>100% </a:t>
            </a:r>
            <a:r>
              <a:rPr lang="th-TH" dirty="0">
                <a:solidFill>
                  <a:srgbClr val="FF0000"/>
                </a:solidFill>
              </a:rPr>
              <a:t>ว่าจะให้ทำ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ไหนก่อน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แต่อาจจะกำหนด </a:t>
            </a:r>
            <a:r>
              <a:rPr lang="en-US" dirty="0">
                <a:solidFill>
                  <a:srgbClr val="FF0000"/>
                </a:solidFill>
              </a:rPr>
              <a:t>priority </a:t>
            </a:r>
            <a:r>
              <a:rPr lang="th-TH" dirty="0">
                <a:solidFill>
                  <a:srgbClr val="FF0000"/>
                </a:solidFill>
              </a:rPr>
              <a:t>คร่าวๆ ได้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กินทรัพยากรระบบมาก และ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อาจจะได้ </a:t>
            </a:r>
            <a:r>
              <a:rPr lang="en-US" dirty="0">
                <a:solidFill>
                  <a:srgbClr val="FF0000"/>
                </a:solidFill>
              </a:rPr>
              <a:t>time slice </a:t>
            </a:r>
            <a:r>
              <a:rPr lang="th-TH" dirty="0">
                <a:solidFill>
                  <a:srgbClr val="FF0000"/>
                </a:solidFill>
              </a:rPr>
              <a:t>เท่า </a:t>
            </a:r>
            <a:r>
              <a:rPr lang="en-US" dirty="0">
                <a:solidFill>
                  <a:srgbClr val="FF0000"/>
                </a:solidFill>
              </a:rPr>
              <a:t>1 process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ถ้า </a:t>
            </a:r>
            <a:r>
              <a:rPr lang="en-US" dirty="0">
                <a:solidFill>
                  <a:srgbClr val="FF0000"/>
                </a:solidFill>
              </a:rPr>
              <a:t>spawn thread </a:t>
            </a:r>
            <a:r>
              <a:rPr lang="th-TH" dirty="0">
                <a:solidFill>
                  <a:srgbClr val="FF0000"/>
                </a:solidFill>
              </a:rPr>
              <a:t>ออกมามาก ก็ยิ่งโหลด </a:t>
            </a:r>
            <a:r>
              <a:rPr lang="en-US" dirty="0">
                <a:solidFill>
                  <a:srgbClr val="FF0000"/>
                </a:solidFill>
              </a:rPr>
              <a:t>CPU </a:t>
            </a:r>
            <a:r>
              <a:rPr lang="th-TH" dirty="0">
                <a:solidFill>
                  <a:srgbClr val="FF0000"/>
                </a:solidFill>
              </a:rPr>
              <a:t>มาก เครื่องอาจจะ </a:t>
            </a:r>
            <a:r>
              <a:rPr lang="en-US" dirty="0">
                <a:solidFill>
                  <a:srgbClr val="FF0000"/>
                </a:solidFill>
              </a:rPr>
              <a:t>hang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610294"/>
            <a:ext cx="990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219200" y="5610294"/>
            <a:ext cx="1143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62200" y="5610294"/>
            <a:ext cx="3352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8400" y="439109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เอา </a:t>
            </a:r>
            <a:r>
              <a:rPr lang="en-US" dirty="0">
                <a:solidFill>
                  <a:srgbClr val="FF0000"/>
                </a:solidFill>
              </a:rPr>
              <a:t>time slice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มาแบ่งใช้เอง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 CPU scheduling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thread library</a:t>
            </a:r>
          </a:p>
          <a:p>
            <a:r>
              <a:rPr lang="en-US" dirty="0">
                <a:solidFill>
                  <a:srgbClr val="FF0000"/>
                </a:solidFill>
              </a:rPr>
              <a:t>I/O block </a:t>
            </a:r>
            <a:r>
              <a:rPr lang="th-TH" dirty="0">
                <a:solidFill>
                  <a:srgbClr val="FF0000"/>
                </a:solidFill>
              </a:rPr>
              <a:t>จะทำให้เกิด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th-TH" dirty="0">
                <a:solidFill>
                  <a:srgbClr val="FF0000"/>
                </a:solidFill>
              </a:rPr>
              <a:t>ไป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ต่อไปทันที 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ระวัง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ในบางภาษาเป็น  </a:t>
            </a:r>
            <a:r>
              <a:rPr lang="en-US" dirty="0">
                <a:solidFill>
                  <a:srgbClr val="FF0000"/>
                </a:solidFill>
              </a:rPr>
              <a:t>user-level thread </a:t>
            </a: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Python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19600" y="1419294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67200" y="111449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หมด </a:t>
            </a:r>
            <a:r>
              <a:rPr lang="en-US" b="1" dirty="0">
                <a:solidFill>
                  <a:srgbClr val="FF0000"/>
                </a:solidFill>
              </a:rPr>
              <a:t>time slice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613546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ข้อดีของ </a:t>
            </a:r>
            <a:r>
              <a:rPr lang="en-US" dirty="0">
                <a:solidFill>
                  <a:srgbClr val="FF0000"/>
                </a:solidFill>
              </a:rPr>
              <a:t>user-level thread </a:t>
            </a:r>
            <a:r>
              <a:rPr lang="th-TH" dirty="0">
                <a:solidFill>
                  <a:srgbClr val="FF0000"/>
                </a:solidFill>
              </a:rPr>
              <a:t>คือใช้ได้กับทุก </a:t>
            </a:r>
            <a:r>
              <a:rPr lang="en-US" dirty="0">
                <a:solidFill>
                  <a:srgbClr val="FF0000"/>
                </a:solidFill>
              </a:rPr>
              <a:t>OS </a:t>
            </a:r>
            <a:r>
              <a:rPr lang="th-TH" dirty="0">
                <a:solidFill>
                  <a:srgbClr val="FF0000"/>
                </a:solidFill>
              </a:rPr>
              <a:t>แต่จะไม่ได้ </a:t>
            </a:r>
            <a:r>
              <a:rPr lang="en-US" dirty="0">
                <a:solidFill>
                  <a:srgbClr val="FF0000"/>
                </a:solidFill>
              </a:rPr>
              <a:t>performance </a:t>
            </a:r>
            <a:r>
              <a:rPr lang="th-TH" dirty="0">
                <a:solidFill>
                  <a:srgbClr val="FF0000"/>
                </a:solidFill>
              </a:rPr>
              <a:t>เพิ่มขึ้น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55203D-36AB-6451-A928-D35553DE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"/>
            <a:ext cx="9144000" cy="64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2607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519446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3"/>
              </a:rPr>
              <a:t>http://anuragjain67.github.io/writing/2016/01/15/problem-with-multithreading-in-python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2971800"/>
            <a:ext cx="48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3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nchronous and asynchronous I/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553200" cy="63912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2482333" y="33205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http://msdn.microsoft.com/en-us/library/aa365683(VS.85).aspx</a:t>
            </a:r>
          </a:p>
        </p:txBody>
      </p:sp>
      <p:sp>
        <p:nvSpPr>
          <p:cNvPr id="2" name="Oval 1"/>
          <p:cNvSpPr/>
          <p:nvPr/>
        </p:nvSpPr>
        <p:spPr>
          <a:xfrm>
            <a:off x="1371600" y="152400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1371600" y="3886200"/>
            <a:ext cx="167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945366" y="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C#, Java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5366" y="3701534"/>
            <a:ext cx="322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Node.js / </a:t>
            </a:r>
            <a:r>
              <a:rPr lang="en-US" dirty="0" err="1">
                <a:solidFill>
                  <a:srgbClr val="FF0000"/>
                </a:solidFill>
              </a:rPr>
              <a:t>async</a:t>
            </a:r>
            <a:r>
              <a:rPr lang="en-US" dirty="0">
                <a:solidFill>
                  <a:srgbClr val="FF0000"/>
                </a:solidFill>
              </a:rPr>
              <a:t> await </a:t>
            </a:r>
            <a:r>
              <a:rPr lang="th-TH" dirty="0">
                <a:solidFill>
                  <a:srgbClr val="FF0000"/>
                </a:solidFill>
              </a:rPr>
              <a:t>ในภาษา </a:t>
            </a:r>
            <a:r>
              <a:rPr lang="en-US" dirty="0">
                <a:solidFill>
                  <a:srgbClr val="FF0000"/>
                </a:solidFill>
              </a:rPr>
              <a:t>C#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81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User-level thread </a:t>
            </a:r>
            <a:r>
              <a:rPr lang="th-TH" sz="2000" b="1" dirty="0"/>
              <a:t>หรือ </a:t>
            </a:r>
            <a:r>
              <a:rPr lang="en-US" sz="2000" b="1" dirty="0"/>
              <a:t>Green thread example (obsolete!)</a:t>
            </a:r>
          </a:p>
          <a:p>
            <a:pPr marL="457200" indent="-457200"/>
            <a:endParaRPr lang="en-US" sz="2000" b="1" dirty="0"/>
          </a:p>
          <a:p>
            <a:pPr marL="711200" indent="-347663">
              <a:buFont typeface="Arial" pitchFamily="34" charset="0"/>
              <a:buChar char="•"/>
            </a:pPr>
            <a:r>
              <a:rPr lang="en-US" sz="2000" b="1" dirty="0"/>
              <a:t>Java 1.1 on Solaris (</a:t>
            </a:r>
            <a:r>
              <a:rPr lang="th-TH" sz="2000" b="1" dirty="0"/>
              <a:t>ใช้ </a:t>
            </a:r>
            <a:r>
              <a:rPr lang="en-US" sz="2000" b="1" dirty="0"/>
              <a:t>multi-core </a:t>
            </a:r>
            <a:r>
              <a:rPr lang="th-TH" sz="2000" b="1" dirty="0"/>
              <a:t>ไม่ได้ และอาจจะทำ</a:t>
            </a:r>
            <a:r>
              <a:rPr lang="en-US" sz="2000" b="1" dirty="0"/>
              <a:t> thread </a:t>
            </a:r>
            <a:r>
              <a:rPr lang="th-TH" sz="2000" b="1" dirty="0"/>
              <a:t>อื่นรวมถึง </a:t>
            </a:r>
            <a:r>
              <a:rPr lang="en-US" sz="2000" b="1" dirty="0"/>
              <a:t>JVM</a:t>
            </a:r>
            <a:br>
              <a:rPr lang="en-US" sz="2000" b="1" dirty="0"/>
            </a:br>
            <a:r>
              <a:rPr lang="th-TH" sz="2000" b="1" dirty="0"/>
              <a:t>หยุดไปด้วย ถ้าเจอ </a:t>
            </a:r>
            <a:r>
              <a:rPr lang="en-US" sz="2000" b="1" dirty="0"/>
              <a:t>I/O block)</a:t>
            </a:r>
          </a:p>
          <a:p>
            <a:pPr marL="711200" indent="-347663">
              <a:buFont typeface="Arial" pitchFamily="34" charset="0"/>
              <a:buChar char="•"/>
            </a:pPr>
            <a:r>
              <a:rPr lang="en-US" sz="2000" b="1" dirty="0"/>
              <a:t>Ruby &lt; 1.9</a:t>
            </a:r>
          </a:p>
          <a:p>
            <a:pPr marL="711200" indent="-347663">
              <a:buFont typeface="Arial" pitchFamily="34" charset="0"/>
              <a:buChar char="•"/>
            </a:pPr>
            <a:r>
              <a:rPr lang="en-US" sz="2000" b="1" dirty="0" err="1"/>
              <a:t>Cpython</a:t>
            </a:r>
            <a:r>
              <a:rPr lang="en-US" sz="2000" b="1" dirty="0"/>
              <a:t> (standard interpreter </a:t>
            </a:r>
            <a:r>
              <a:rPr lang="th-TH" sz="2000" b="1" dirty="0"/>
              <a:t>ของภาษา </a:t>
            </a:r>
            <a:r>
              <a:rPr lang="en-US" sz="2000" b="1" dirty="0"/>
              <a:t>Python)</a:t>
            </a:r>
          </a:p>
          <a:p>
            <a:pPr marL="711200" indent="-347663">
              <a:buFont typeface="Arial" pitchFamily="34" charset="0"/>
              <a:buChar char="•"/>
            </a:pPr>
            <a:r>
              <a:rPr lang="en-US" sz="2000" dirty="0">
                <a:hlinkClick r:id="rId2"/>
              </a:rPr>
              <a:t>http://en.wikipedia.org/wiki/Green_threads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8540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Web browsers (</a:t>
            </a:r>
            <a:r>
              <a:rPr lang="th-TH" sz="2000" b="1" dirty="0"/>
              <a:t>ปัจจุบันอาจจะเปลี่ยนไปแล้ว</a:t>
            </a:r>
            <a:r>
              <a:rPr lang="en-US" sz="2000" b="1" dirty="0"/>
              <a:t>)</a:t>
            </a:r>
          </a:p>
          <a:p>
            <a:pPr marL="457200" indent="-457200"/>
            <a:endParaRPr lang="en-US" sz="2000" b="1" dirty="0"/>
          </a:p>
          <a:p>
            <a:pPr marL="711200" indent="-347663">
              <a:buFont typeface="Arial" pitchFamily="34" charset="0"/>
              <a:buChar char="•"/>
            </a:pPr>
            <a:r>
              <a:rPr lang="en-US" sz="2000" b="1" dirty="0"/>
              <a:t>Firefox, Safari	one process (many threads)</a:t>
            </a:r>
          </a:p>
          <a:p>
            <a:pPr marL="711200" indent="-347663">
              <a:buFont typeface="Arial" pitchFamily="34" charset="0"/>
              <a:buChar char="•"/>
            </a:pPr>
            <a:r>
              <a:rPr lang="en-US" sz="2000" b="1" dirty="0"/>
              <a:t>Chrome		many processes (per site instance)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4196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/>
              <a:t>โปรแกรม </a:t>
            </a:r>
            <a:r>
              <a:rPr lang="en-US" sz="2000" b="1" dirty="0"/>
              <a:t>chrome.exe</a:t>
            </a:r>
            <a:r>
              <a:rPr lang="th-TH" sz="2000" b="1" dirty="0"/>
              <a:t> สามารถตั้ง</a:t>
            </a:r>
            <a:r>
              <a:rPr lang="en-US" sz="2000" b="1" dirty="0"/>
              <a:t> parameter </a:t>
            </a:r>
            <a:r>
              <a:rPr lang="th-TH" sz="2000" b="1" dirty="0"/>
              <a:t>ได้ </a:t>
            </a:r>
            <a:r>
              <a:rPr lang="en-US" sz="2000" b="1" dirty="0"/>
              <a:t>(</a:t>
            </a:r>
            <a:r>
              <a:rPr lang="th-TH" sz="2000" b="1" dirty="0"/>
              <a:t>ปัจจุบันอาจจะเปลี่ยนไปแล้ว</a:t>
            </a:r>
            <a:r>
              <a:rPr lang="en-US" sz="2000" b="1" dirty="0"/>
              <a:t>)</a:t>
            </a:r>
            <a:endParaRPr lang="th-TH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28600" y="655022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http://www.chromium.org/developers/design-documents/</a:t>
            </a:r>
            <a:endParaRPr lang="th-TH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812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 process models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181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Process-per-site-instance</a:t>
            </a:r>
            <a:r>
              <a:rPr lang="en-US" dirty="0"/>
              <a:t>	(default) 1 site instance </a:t>
            </a:r>
            <a:r>
              <a:rPr lang="th-TH" dirty="0"/>
              <a:t>มีหลาย </a:t>
            </a:r>
            <a:r>
              <a:rPr lang="en-US" dirty="0"/>
              <a:t>tabs </a:t>
            </a:r>
            <a:r>
              <a:rPr lang="th-TH" dirty="0"/>
              <a:t>ได้</a:t>
            </a:r>
            <a:br>
              <a:rPr lang="en-US" b="1" dirty="0"/>
            </a:br>
            <a:r>
              <a:rPr lang="en-US" b="1" dirty="0"/>
              <a:t>Process-per-site</a:t>
            </a:r>
            <a:r>
              <a:rPr lang="en-US" dirty="0"/>
              <a:t>		--process-per-site</a:t>
            </a:r>
            <a:endParaRPr lang="en-US" b="1" dirty="0"/>
          </a:p>
          <a:p>
            <a:r>
              <a:rPr lang="en-US" b="1" dirty="0"/>
              <a:t>Process-per-tab</a:t>
            </a:r>
            <a:r>
              <a:rPr lang="en-US" dirty="0"/>
              <a:t>		--process-per-tab</a:t>
            </a:r>
            <a:br>
              <a:rPr lang="en-US" b="1" dirty="0"/>
            </a:br>
            <a:r>
              <a:rPr lang="en-US" b="1" dirty="0"/>
              <a:t>Single process</a:t>
            </a:r>
            <a:r>
              <a:rPr lang="en-US" dirty="0"/>
              <a:t>		--single-process </a:t>
            </a:r>
            <a:r>
              <a:rPr lang="th-TH" dirty="0"/>
              <a:t>เหมือน </a:t>
            </a:r>
            <a:r>
              <a:rPr lang="en-US" dirty="0"/>
              <a:t>Firefox, Safari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7617817" y="4724400"/>
          <a:ext cx="137378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817" y="4724400"/>
                        <a:ext cx="1373783" cy="1778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EC675F-4418-B7A2-FF50-4E90E16091DC}"/>
              </a:ext>
            </a:extLst>
          </p:cNvPr>
          <p:cNvSpPr txBox="1"/>
          <p:nvPr/>
        </p:nvSpPr>
        <p:spPr>
          <a:xfrm>
            <a:off x="5105400" y="476859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</a:rPr>
              <a:t>ใน </a:t>
            </a:r>
            <a:r>
              <a:rPr lang="en-US" sz="1400" dirty="0">
                <a:solidFill>
                  <a:srgbClr val="FF0000"/>
                </a:solidFill>
              </a:rPr>
              <a:t>1 site instance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th-TH" sz="1400" dirty="0">
                <a:solidFill>
                  <a:srgbClr val="FF0000"/>
                </a:solidFill>
              </a:rPr>
              <a:t>เช่น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th-TH" sz="1400" dirty="0">
                <a:solidFill>
                  <a:srgbClr val="FF0000"/>
                </a:solidFill>
              </a:rPr>
              <a:t>เป็น </a:t>
            </a:r>
            <a:r>
              <a:rPr lang="en-US" sz="1400" dirty="0">
                <a:solidFill>
                  <a:srgbClr val="FF0000"/>
                </a:solidFill>
              </a:rPr>
              <a:t>parent/child tabs</a:t>
            </a:r>
            <a:r>
              <a:rPr lang="th-TH" sz="1400" dirty="0">
                <a:solidFill>
                  <a:srgbClr val="FF0000"/>
                </a:solidFill>
              </a:rPr>
              <a:t> กัน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010400" cy="57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16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เพิ่มคอลัมน์ </a:t>
            </a:r>
            <a:r>
              <a:rPr lang="en-US" dirty="0">
                <a:solidFill>
                  <a:srgbClr val="FF0000"/>
                </a:solidFill>
              </a:rPr>
              <a:t>Threads </a:t>
            </a:r>
            <a:r>
              <a:rPr lang="th-TH" dirty="0">
                <a:solidFill>
                  <a:srgbClr val="FF0000"/>
                </a:solidFill>
              </a:rPr>
              <a:t>ใน </a:t>
            </a:r>
            <a:r>
              <a:rPr lang="en-US" dirty="0">
                <a:solidFill>
                  <a:srgbClr val="FF0000"/>
                </a:solidFill>
              </a:rPr>
              <a:t>Task Manager (</a:t>
            </a:r>
            <a:r>
              <a:rPr lang="th-TH" dirty="0">
                <a:solidFill>
                  <a:srgbClr val="FF0000"/>
                </a:solidFill>
              </a:rPr>
              <a:t>เพื่อดูจำนวน </a:t>
            </a:r>
            <a:r>
              <a:rPr lang="en-US" dirty="0">
                <a:solidFill>
                  <a:srgbClr val="FF0000"/>
                </a:solidFill>
              </a:rPr>
              <a:t>kernel thread </a:t>
            </a:r>
            <a:r>
              <a:rPr lang="th-TH" dirty="0">
                <a:solidFill>
                  <a:srgbClr val="FF0000"/>
                </a:solidFill>
              </a:rPr>
              <a:t>ของแต่ละ </a:t>
            </a:r>
            <a:r>
              <a:rPr lang="en-US" dirty="0">
                <a:solidFill>
                  <a:srgbClr val="FF0000"/>
                </a:solidFill>
              </a:rPr>
              <a:t>process)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Hyperthreading</a:t>
            </a:r>
            <a:r>
              <a:rPr lang="en-US" sz="4000" b="1" dirty="0"/>
              <a:t> vs. Multi-core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Physical vs. Logical processor</a:t>
            </a:r>
            <a:endParaRPr lang="th-TH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81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เพิ่มฮาร์ดแวร์เพื่อหลอกให้ </a:t>
            </a:r>
            <a:r>
              <a:rPr lang="en-US" sz="2000" dirty="0"/>
              <a:t>OS </a:t>
            </a:r>
            <a:r>
              <a:rPr lang="th-TH" sz="2000" dirty="0"/>
              <a:t>เข้าใจว่ามี </a:t>
            </a:r>
            <a:r>
              <a:rPr lang="en-US" sz="2000" dirty="0"/>
              <a:t>processor</a:t>
            </a:r>
            <a:r>
              <a:rPr lang="th-TH" sz="2000" dirty="0"/>
              <a:t> มากกว่า </a:t>
            </a:r>
            <a:r>
              <a:rPr lang="en-US" sz="2000" dirty="0"/>
              <a:t>1</a:t>
            </a:r>
            <a:r>
              <a:rPr lang="th-TH" sz="2000" dirty="0"/>
              <a:t> ตัว </a:t>
            </a:r>
            <a:r>
              <a:rPr lang="en-US" sz="2000" dirty="0"/>
              <a:t>(</a:t>
            </a:r>
            <a:r>
              <a:rPr lang="th-TH" sz="2000" dirty="0"/>
              <a:t>จริงๆ มีตัวเดียว</a:t>
            </a:r>
            <a:r>
              <a:rPr lang="en-US" sz="2000" dirty="0"/>
              <a:t>) </a:t>
            </a:r>
            <a:r>
              <a:rPr lang="th-TH" sz="2000" dirty="0"/>
              <a:t>เช่น เพิ่ม </a:t>
            </a:r>
            <a:r>
              <a:rPr lang="en-US" sz="2000" dirty="0"/>
              <a:t>pc </a:t>
            </a:r>
            <a:r>
              <a:rPr lang="th-TH" sz="2000" dirty="0"/>
              <a:t>และ </a:t>
            </a:r>
            <a:r>
              <a:rPr lang="en-US" sz="2000" dirty="0"/>
              <a:t>registers </a:t>
            </a:r>
            <a:r>
              <a:rPr lang="th-TH" sz="2000" dirty="0"/>
              <a:t>เป็น </a:t>
            </a:r>
            <a:r>
              <a:rPr lang="en-US" sz="2000" dirty="0"/>
              <a:t>2</a:t>
            </a:r>
            <a:r>
              <a:rPr lang="th-TH" sz="2000" dirty="0"/>
              <a:t> ชุด </a:t>
            </a:r>
            <a:r>
              <a:rPr lang="en-US" sz="2000" dirty="0"/>
              <a:t>CPU scheduling </a:t>
            </a:r>
            <a:r>
              <a:rPr lang="th-TH" sz="2000" dirty="0"/>
              <a:t>ต้องหา </a:t>
            </a:r>
            <a:r>
              <a:rPr lang="en-US" sz="2000" dirty="0"/>
              <a:t>thread </a:t>
            </a:r>
            <a:r>
              <a:rPr lang="th-TH" sz="2000" dirty="0"/>
              <a:t>มาเติม ตามจำนวน </a:t>
            </a:r>
            <a:r>
              <a:rPr lang="en-US" sz="2000" dirty="0"/>
              <a:t>logical processor </a:t>
            </a:r>
            <a:r>
              <a:rPr lang="th-TH" sz="2000" dirty="0"/>
              <a:t>ที่มี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86000" y="24384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43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4384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243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24384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243840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OS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24384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526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core</a:t>
            </a:r>
            <a:endParaRPr lang="th-TH" b="1" dirty="0"/>
          </a:p>
        </p:txBody>
      </p:sp>
      <p:sp>
        <p:nvSpPr>
          <p:cNvPr id="15" name="Rectangle 14"/>
          <p:cNvSpPr/>
          <p:nvPr/>
        </p:nvSpPr>
        <p:spPr>
          <a:xfrm>
            <a:off x="2286000" y="40386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4038600"/>
            <a:ext cx="76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40386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0386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2200" y="4038600"/>
            <a:ext cx="1219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126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Hyperthreading</a:t>
            </a:r>
            <a:endParaRPr lang="th-TH" b="1" dirty="0"/>
          </a:p>
        </p:txBody>
      </p:sp>
      <p:sp>
        <p:nvSpPr>
          <p:cNvPr id="23" name="Rectangle 22"/>
          <p:cNvSpPr/>
          <p:nvPr/>
        </p:nvSpPr>
        <p:spPr>
          <a:xfrm>
            <a:off x="4800600" y="4038600"/>
            <a:ext cx="76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0" y="4038600"/>
            <a:ext cx="76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4495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HW </a:t>
            </a:r>
            <a:r>
              <a:rPr lang="th-TH" dirty="0">
                <a:solidFill>
                  <a:srgbClr val="FF0000"/>
                </a:solidFill>
              </a:rPr>
              <a:t>ในการทำ </a:t>
            </a:r>
            <a:r>
              <a:rPr lang="en-US" dirty="0">
                <a:solidFill>
                  <a:srgbClr val="FF0000"/>
                </a:solidFill>
              </a:rPr>
              <a:t>context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th-TH" dirty="0">
                <a:solidFill>
                  <a:srgbClr val="FF0000"/>
                </a:solidFill>
              </a:rPr>
              <a:t>ระหว่าง </a:t>
            </a:r>
            <a:r>
              <a:rPr lang="en-US" dirty="0">
                <a:solidFill>
                  <a:srgbClr val="FF0000"/>
                </a:solidFill>
              </a:rPr>
              <a:t>2 thread </a:t>
            </a:r>
            <a:r>
              <a:rPr lang="th-TH" dirty="0">
                <a:solidFill>
                  <a:srgbClr val="FF0000"/>
                </a:solidFill>
              </a:rPr>
              <a:t>ทำให้โปรแกรมโดยรวมเร็วขึ้น </a:t>
            </a:r>
            <a:r>
              <a:rPr lang="en-US" dirty="0">
                <a:solidFill>
                  <a:srgbClr val="FF0000"/>
                </a:solidFill>
              </a:rPr>
              <a:t>20-30% (</a:t>
            </a:r>
            <a:r>
              <a:rPr lang="th-TH" dirty="0">
                <a:solidFill>
                  <a:srgbClr val="FF0000"/>
                </a:solidFill>
              </a:rPr>
              <a:t>เนื่องจากมี </a:t>
            </a:r>
            <a:r>
              <a:rPr lang="en-US" dirty="0">
                <a:solidFill>
                  <a:srgbClr val="FF0000"/>
                </a:solidFill>
              </a:rPr>
              <a:t>pc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registers 2 </a:t>
            </a:r>
            <a:r>
              <a:rPr lang="th-TH" dirty="0">
                <a:solidFill>
                  <a:srgbClr val="FF0000"/>
                </a:solidFill>
              </a:rPr>
              <a:t>ชุด ทำให้ </a:t>
            </a:r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th-TH" dirty="0">
                <a:solidFill>
                  <a:srgbClr val="FF0000"/>
                </a:solidFill>
              </a:rPr>
              <a:t>ได้เกือบจะทันที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2895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 </a:t>
            </a:r>
            <a:r>
              <a:rPr lang="en-US" dirty="0">
                <a:solidFill>
                  <a:srgbClr val="FF0000"/>
                </a:solidFill>
              </a:rPr>
              <a:t>SW (OS) </a:t>
            </a:r>
            <a:r>
              <a:rPr lang="th-TH" dirty="0">
                <a:solidFill>
                  <a:srgbClr val="FF0000"/>
                </a:solidFill>
              </a:rPr>
              <a:t>ในการทำ </a:t>
            </a:r>
            <a:r>
              <a:rPr lang="en-US" dirty="0">
                <a:solidFill>
                  <a:srgbClr val="FF0000"/>
                </a:solidFill>
              </a:rPr>
              <a:t>context switch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0" y="52578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0" y="56388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53456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Multi-core +</a:t>
            </a:r>
            <a:br>
              <a:rPr lang="en-US" b="1" dirty="0"/>
            </a:br>
            <a:r>
              <a:rPr lang="en-US" b="1" dirty="0" err="1"/>
              <a:t>hyperthreading</a:t>
            </a:r>
            <a:endParaRPr lang="th-TH" b="1" dirty="0"/>
          </a:p>
        </p:txBody>
      </p:sp>
      <p:sp>
        <p:nvSpPr>
          <p:cNvPr id="37" name="Rectangle 36"/>
          <p:cNvSpPr/>
          <p:nvPr/>
        </p:nvSpPr>
        <p:spPr>
          <a:xfrm>
            <a:off x="3581400" y="60198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81400" y="6400800"/>
            <a:ext cx="1219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5200" y="5257800"/>
            <a:ext cx="76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5638800"/>
            <a:ext cx="76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0" y="3429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มักจะติด </a:t>
            </a:r>
            <a:r>
              <a:rPr lang="en-US" dirty="0">
                <a:solidFill>
                  <a:srgbClr val="FF0000"/>
                </a:solidFill>
              </a:rPr>
              <a:t>I/O block </a:t>
            </a:r>
            <a:r>
              <a:rPr lang="th-TH" dirty="0">
                <a:solidFill>
                  <a:srgbClr val="FF0000"/>
                </a:solidFill>
              </a:rPr>
              <a:t>แล้วก็ต้องทำ </a:t>
            </a:r>
            <a:r>
              <a:rPr lang="en-US" dirty="0">
                <a:solidFill>
                  <a:srgbClr val="FF0000"/>
                </a:solidFill>
              </a:rPr>
              <a:t>context switch </a:t>
            </a:r>
            <a:r>
              <a:rPr lang="th-TH" dirty="0">
                <a:solidFill>
                  <a:srgbClr val="FF0000"/>
                </a:solidFill>
              </a:rPr>
              <a:t>ดังนั้นใส่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เข้าไป </a:t>
            </a:r>
            <a:r>
              <a:rPr lang="en-US" dirty="0">
                <a:solidFill>
                  <a:srgbClr val="FF0000"/>
                </a:solidFill>
              </a:rPr>
              <a:t> 2 </a:t>
            </a:r>
            <a:r>
              <a:rPr lang="th-TH" dirty="0">
                <a:solidFill>
                  <a:srgbClr val="FF0000"/>
                </a:solidFill>
              </a:rPr>
              <a:t>ตัวเลย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แต่มี</a:t>
            </a:r>
            <a:r>
              <a:rPr lang="en-US" dirty="0">
                <a:solidFill>
                  <a:srgbClr val="FF0000"/>
                </a:solidFill>
              </a:rPr>
              <a:t> core </a:t>
            </a:r>
            <a:r>
              <a:rPr lang="th-TH" dirty="0">
                <a:solidFill>
                  <a:srgbClr val="FF0000"/>
                </a:solidFill>
              </a:rPr>
              <a:t>เดียว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th-TH" dirty="0">
                <a:solidFill>
                  <a:srgbClr val="FF0000"/>
                </a:solidFill>
              </a:rPr>
              <a:t>พอติด </a:t>
            </a:r>
            <a:r>
              <a:rPr lang="en-US" dirty="0">
                <a:solidFill>
                  <a:srgbClr val="FF0000"/>
                </a:solidFill>
              </a:rPr>
              <a:t>I/O block </a:t>
            </a:r>
            <a:r>
              <a:rPr lang="th-TH" dirty="0">
                <a:solidFill>
                  <a:srgbClr val="FF0000"/>
                </a:solidFill>
              </a:rPr>
              <a:t>ก็ </a:t>
            </a:r>
            <a:r>
              <a:rPr lang="en-US" dirty="0">
                <a:solidFill>
                  <a:srgbClr val="FF0000"/>
                </a:solidFill>
              </a:rPr>
              <a:t>switch </a:t>
            </a:r>
            <a:r>
              <a:rPr lang="th-TH" dirty="0">
                <a:solidFill>
                  <a:srgbClr val="FF0000"/>
                </a:solidFill>
              </a:rPr>
              <a:t>เร็วๆ เพื่อไปทำอีก </a:t>
            </a:r>
            <a:r>
              <a:rPr lang="en-US" dirty="0">
                <a:solidFill>
                  <a:srgbClr val="FF0000"/>
                </a:solidFill>
              </a:rPr>
              <a:t>thread </a:t>
            </a:r>
            <a:r>
              <a:rPr lang="th-TH" dirty="0">
                <a:solidFill>
                  <a:srgbClr val="FF0000"/>
                </a:solidFill>
              </a:rPr>
              <a:t>นึง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44196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รอดู </a:t>
            </a:r>
            <a:r>
              <a:rPr lang="en-US" dirty="0">
                <a:solidFill>
                  <a:srgbClr val="FF0000"/>
                </a:solidFill>
              </a:rPr>
              <a:t>slide </a:t>
            </a:r>
            <a:r>
              <a:rPr lang="th-TH" dirty="0">
                <a:solidFill>
                  <a:srgbClr val="FF0000"/>
                </a:solidFill>
              </a:rPr>
              <a:t>บทถัดไป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จะละเอียดกว่านี้</a:t>
            </a:r>
            <a:endParaRPr lang="th-TH" dirty="0"/>
          </a:p>
        </p:txBody>
      </p:sp>
      <p:sp>
        <p:nvSpPr>
          <p:cNvPr id="33" name="Rectangle 32"/>
          <p:cNvSpPr/>
          <p:nvPr/>
        </p:nvSpPr>
        <p:spPr>
          <a:xfrm>
            <a:off x="152400" y="35446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physical processor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2 logical processors</a:t>
            </a:r>
            <a:endParaRPr lang="th-T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1338</Words>
  <Application>Microsoft Office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Office Theme</vt:lpstr>
      <vt:lpstr>Acrobat Document</vt:lpstr>
      <vt:lpstr>Equation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Mathematics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Chatchawit Aporntewan</dc:creator>
  <cp:lastModifiedBy>ชัชวิทย์ อาภรณ์เทวัญ</cp:lastModifiedBy>
  <cp:revision>942</cp:revision>
  <dcterms:created xsi:type="dcterms:W3CDTF">2009-02-22T00:16:56Z</dcterms:created>
  <dcterms:modified xsi:type="dcterms:W3CDTF">2024-09-04T16:57:29Z</dcterms:modified>
</cp:coreProperties>
</file>