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27" r:id="rId10"/>
    <p:sldId id="331" r:id="rId11"/>
    <p:sldId id="330" r:id="rId12"/>
    <p:sldId id="305" r:id="rId13"/>
    <p:sldId id="306" r:id="rId14"/>
    <p:sldId id="307" r:id="rId15"/>
    <p:sldId id="308" r:id="rId16"/>
    <p:sldId id="333" r:id="rId17"/>
    <p:sldId id="315" r:id="rId18"/>
    <p:sldId id="309" r:id="rId19"/>
    <p:sldId id="310" r:id="rId20"/>
    <p:sldId id="313" r:id="rId21"/>
    <p:sldId id="328" r:id="rId22"/>
    <p:sldId id="329" r:id="rId23"/>
    <p:sldId id="332" r:id="rId24"/>
    <p:sldId id="312" r:id="rId25"/>
    <p:sldId id="314" r:id="rId26"/>
    <p:sldId id="317" r:id="rId27"/>
    <p:sldId id="318" r:id="rId28"/>
    <p:sldId id="319" r:id="rId29"/>
    <p:sldId id="320" r:id="rId30"/>
    <p:sldId id="325" r:id="rId31"/>
    <p:sldId id="316" r:id="rId32"/>
    <p:sldId id="321" r:id="rId33"/>
    <p:sldId id="322" r:id="rId34"/>
    <p:sldId id="323" r:id="rId35"/>
    <p:sldId id="324" r:id="rId3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75" d="100"/>
          <a:sy n="75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/>
          <a:lstStyle>
            <a:lvl1pPr algn="r">
              <a:defRPr sz="1300"/>
            </a:lvl1pPr>
          </a:lstStyle>
          <a:p>
            <a:fld id="{689CF88A-A523-4FE0-B08A-DABF0595C576}" type="datetimeFigureOut">
              <a:rPr lang="th-TH" smtClean="0"/>
              <a:pPr/>
              <a:t>11/09/67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9" tIns="49520" rIns="99039" bIns="495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9039" tIns="49520" rIns="99039" bIns="495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9" tIns="49520" rIns="99039" bIns="49520" rtlCol="0" anchor="b"/>
          <a:lstStyle>
            <a:lvl1pPr algn="r">
              <a:defRPr sz="1300"/>
            </a:lvl1pPr>
          </a:lstStyle>
          <a:p>
            <a:fld id="{58A8382E-AD92-480E-A508-BE0B90C4F9C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44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8382E-AD92-480E-A508-BE0B90C4F9C2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65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382E-AD92-480E-A508-BE0B90C4F9C2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661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D361-CAEC-41BC-8C05-6385537DF04D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FAB3-59D6-4CF6-AE04-AC93DFA6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Process 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22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/>
              <a:t>What is process?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Process in memory, process state, process control block, threads.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Process scheduling: scheduling queue, schedulers.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Operations on processes:	process creation, process termination.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 err="1"/>
              <a:t>Interprocess</a:t>
            </a:r>
            <a:r>
              <a:rPr lang="en-US" sz="2000" b="1" dirty="0"/>
              <a:t> communication: shared memory, </a:t>
            </a:r>
            <a:r>
              <a:rPr lang="en-US" sz="2000" b="1" strike="sngStrike" dirty="0">
                <a:solidFill>
                  <a:schemeClr val="bg1">
                    <a:lumMod val="75000"/>
                  </a:schemeClr>
                </a:solidFill>
              </a:rPr>
              <a:t>message passing</a:t>
            </a:r>
            <a:r>
              <a:rPr lang="en-US" sz="2000" b="1" dirty="0"/>
              <a:t>.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Client-server systems: sockets, </a:t>
            </a:r>
            <a:r>
              <a:rPr lang="en-US" sz="2000" b="1" strike="sngStrike" dirty="0">
                <a:solidFill>
                  <a:schemeClr val="bg1">
                    <a:lumMod val="75000"/>
                  </a:schemeClr>
                </a:solidFill>
              </a:rPr>
              <a:t>remote procedure calls</a:t>
            </a:r>
            <a:r>
              <a:rPr lang="en-US" sz="2000" b="1" dirty="0"/>
              <a:t>, pipes.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Homework: Server/Client programming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328E8-430F-0626-80B8-AA81C91174B8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แก้ไขครั้งล่าสุดเมื่อวันที่ </a:t>
            </a:r>
            <a:r>
              <a:rPr lang="en-US">
                <a:solidFill>
                  <a:srgbClr val="FF0000"/>
                </a:solidFill>
              </a:rPr>
              <a:t>4 </a:t>
            </a:r>
            <a:r>
              <a:rPr lang="th-TH" dirty="0">
                <a:solidFill>
                  <a:srgbClr val="FF0000"/>
                </a:solidFill>
              </a:rPr>
              <a:t>กันยายน </a:t>
            </a:r>
            <a:r>
              <a:rPr lang="en-US" dirty="0">
                <a:solidFill>
                  <a:srgbClr val="FF0000"/>
                </a:solidFill>
              </a:rPr>
              <a:t>2567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6751"/>
            <a:ext cx="5638800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ตัวอย่าง 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output </a:t>
            </a:r>
            <a:r>
              <a:rPr lang="th-TH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ที่ต้องการ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0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25580)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1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25581)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2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3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4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25584)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5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25585)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6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25586)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7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25587)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8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25588)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I'm the child number 9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25589)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Parent terminates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25579)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65305"/>
            <a:ext cx="1600200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ใช้ฟังก์ชัน </a:t>
            </a:r>
            <a:r>
              <a:rPr lang="en-US" dirty="0" err="1">
                <a:solidFill>
                  <a:srgbClr val="FF0000"/>
                </a:solidFill>
              </a:rPr>
              <a:t>getpid</a:t>
            </a:r>
            <a:r>
              <a:rPr lang="en-US" dirty="0">
                <a:solidFill>
                  <a:srgbClr val="FF0000"/>
                </a:solidFill>
              </a:rPr>
              <a:t>()</a:t>
            </a:r>
          </a:p>
        </p:txBody>
      </p:sp>
      <p:sp>
        <p:nvSpPr>
          <p:cNvPr id="3" name="Right Brace 2"/>
          <p:cNvSpPr/>
          <p:nvPr/>
        </p:nvSpPr>
        <p:spPr>
          <a:xfrm>
            <a:off x="5334000" y="594975"/>
            <a:ext cx="228600" cy="2667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1605309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Parent </a:t>
            </a:r>
            <a:r>
              <a:rPr lang="th-TH" dirty="0">
                <a:solidFill>
                  <a:srgbClr val="FF0000"/>
                </a:solidFill>
              </a:rPr>
              <a:t>สร้าง</a:t>
            </a:r>
            <a:r>
              <a:rPr lang="en-US" dirty="0">
                <a:solidFill>
                  <a:srgbClr val="FF0000"/>
                </a:solidFill>
              </a:rPr>
              <a:t> child 10 </a:t>
            </a:r>
            <a:r>
              <a:rPr lang="th-TH" dirty="0">
                <a:solidFill>
                  <a:srgbClr val="FF0000"/>
                </a:solidFill>
              </a:rPr>
              <a:t>ตัว</a:t>
            </a:r>
          </a:p>
          <a:p>
            <a:r>
              <a:rPr lang="th-TH" dirty="0">
                <a:solidFill>
                  <a:srgbClr val="FF0000"/>
                </a:solidFill>
              </a:rPr>
              <a:t>แล้วรอให้ </a:t>
            </a:r>
            <a:r>
              <a:rPr lang="en-US" dirty="0">
                <a:solidFill>
                  <a:srgbClr val="FF0000"/>
                </a:solidFill>
              </a:rPr>
              <a:t>child </a:t>
            </a:r>
            <a:r>
              <a:rPr lang="th-TH" dirty="0">
                <a:solidFill>
                  <a:srgbClr val="FF0000"/>
                </a:solidFill>
              </a:rPr>
              <a:t>ทั้ง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th-TH" dirty="0">
                <a:solidFill>
                  <a:srgbClr val="FF0000"/>
                </a:solidFill>
              </a:rPr>
              <a:t>ตัว </a:t>
            </a:r>
            <a:r>
              <a:rPr lang="en-US" dirty="0">
                <a:solidFill>
                  <a:srgbClr val="FF0000"/>
                </a:solidFill>
              </a:rPr>
              <a:t>terminate </a:t>
            </a:r>
            <a:r>
              <a:rPr lang="th-TH" dirty="0">
                <a:solidFill>
                  <a:srgbClr val="FF0000"/>
                </a:solidFill>
              </a:rPr>
              <a:t>ก่อน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จากนั้น </a:t>
            </a:r>
            <a:r>
              <a:rPr lang="en-US" dirty="0">
                <a:solidFill>
                  <a:srgbClr val="FF0000"/>
                </a:solidFill>
              </a:rPr>
              <a:t>parent </a:t>
            </a:r>
            <a:r>
              <a:rPr lang="th-TH" dirty="0">
                <a:solidFill>
                  <a:srgbClr val="FF0000"/>
                </a:solidFill>
              </a:rPr>
              <a:t>จึง </a:t>
            </a:r>
            <a:r>
              <a:rPr lang="en-US" dirty="0">
                <a:solidFill>
                  <a:srgbClr val="FF0000"/>
                </a:solidFill>
              </a:rPr>
              <a:t>terminate </a:t>
            </a:r>
            <a:r>
              <a:rPr lang="th-TH" dirty="0">
                <a:solidFill>
                  <a:srgbClr val="FF0000"/>
                </a:solidFill>
              </a:rPr>
              <a:t>ตาม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298" y="3692424"/>
            <a:ext cx="388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Standard Library (C)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ฟังก์ชัน </a:t>
            </a:r>
            <a:r>
              <a:rPr lang="en-US" dirty="0">
                <a:solidFill>
                  <a:srgbClr val="FF0000"/>
                </a:solidFill>
              </a:rPr>
              <a:t>sleep(1) </a:t>
            </a:r>
            <a:r>
              <a:rPr lang="th-TH" dirty="0">
                <a:solidFill>
                  <a:srgbClr val="FF0000"/>
                </a:solidFill>
              </a:rPr>
              <a:t>คือรอ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th-TH" dirty="0">
                <a:solidFill>
                  <a:srgbClr val="FF0000"/>
                </a:solidFill>
              </a:rPr>
              <a:t>วินาที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ฟังก์ชัน </a:t>
            </a:r>
            <a:r>
              <a:rPr lang="en-US" dirty="0" err="1">
                <a:solidFill>
                  <a:srgbClr val="FF0000"/>
                </a:solidFill>
              </a:rPr>
              <a:t>getpid</a:t>
            </a:r>
            <a:r>
              <a:rPr lang="en-US" dirty="0">
                <a:solidFill>
                  <a:srgbClr val="FF0000"/>
                </a:solidFill>
              </a:rPr>
              <a:t>()</a:t>
            </a:r>
            <a:r>
              <a:rPr lang="th-TH" dirty="0">
                <a:solidFill>
                  <a:srgbClr val="FF0000"/>
                </a:solidFill>
              </a:rPr>
              <a:t> จะคืนค่า </a:t>
            </a:r>
            <a:r>
              <a:rPr lang="en-US" dirty="0">
                <a:solidFill>
                  <a:srgbClr val="FF0000"/>
                </a:solidFill>
              </a:rPr>
              <a:t>process id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ฟังก์ชัน </a:t>
            </a:r>
            <a:r>
              <a:rPr lang="en-US" dirty="0" err="1">
                <a:solidFill>
                  <a:srgbClr val="FF0000"/>
                </a:solidFill>
              </a:rPr>
              <a:t>getppid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th-TH" dirty="0">
                <a:solidFill>
                  <a:srgbClr val="FF0000"/>
                </a:solidFill>
              </a:rPr>
              <a:t>จะคืนค่า </a:t>
            </a:r>
            <a:r>
              <a:rPr lang="en-US" dirty="0">
                <a:solidFill>
                  <a:srgbClr val="FF0000"/>
                </a:solidFill>
              </a:rPr>
              <a:t>parent process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id</a:t>
            </a:r>
          </a:p>
        </p:txBody>
      </p:sp>
      <p:pic>
        <p:nvPicPr>
          <p:cNvPr id="1026" name="Picture 2" descr="Beginner Geek: How to Start Using the Linux Terminal">
            <a:extLst>
              <a:ext uri="{FF2B5EF4-FFF2-40B4-BE49-F238E27FC236}">
                <a16:creationId xmlns:a16="http://schemas.microsoft.com/office/drawing/2014/main" id="{DC8DA8CE-AF93-B4D1-5504-A8CCCD5BC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6" y="4714542"/>
            <a:ext cx="3552825" cy="14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E61D44-08BC-26C6-981A-9AD73163D4A2}"/>
              </a:ext>
            </a:extLst>
          </p:cNvPr>
          <p:cNvSpPr txBox="1"/>
          <p:nvPr/>
        </p:nvSpPr>
        <p:spPr>
          <a:xfrm>
            <a:off x="4752979" y="4191322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Linux </a:t>
            </a:r>
            <a:r>
              <a:rPr lang="th-TH" sz="1400" dirty="0">
                <a:solidFill>
                  <a:srgbClr val="FF0000"/>
                </a:solidFill>
              </a:rPr>
              <a:t>ใช้วิธี </a:t>
            </a:r>
            <a:r>
              <a:rPr lang="en-US" sz="1400" dirty="0">
                <a:solidFill>
                  <a:srgbClr val="FF0000"/>
                </a:solidFill>
              </a:rPr>
              <a:t>fork </a:t>
            </a:r>
            <a:r>
              <a:rPr lang="th-TH" sz="1400" dirty="0">
                <a:solidFill>
                  <a:srgbClr val="FF0000"/>
                </a:solidFill>
              </a:rPr>
              <a:t>เพื่อสร้าง </a:t>
            </a:r>
            <a:r>
              <a:rPr lang="en-US" sz="1400" dirty="0">
                <a:solidFill>
                  <a:srgbClr val="FF0000"/>
                </a:solidFill>
              </a:rPr>
              <a:t>process </a:t>
            </a:r>
            <a:r>
              <a:rPr lang="th-TH" sz="1400" dirty="0">
                <a:solidFill>
                  <a:srgbClr val="FF0000"/>
                </a:solidFill>
              </a:rPr>
              <a:t>ใหม่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th-TH" sz="1400" dirty="0">
                <a:solidFill>
                  <a:srgbClr val="FF0000"/>
                </a:solidFill>
              </a:rPr>
              <a:t>ลอง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ps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th-TH" sz="1400" dirty="0">
                <a:solidFill>
                  <a:srgbClr val="FF0000"/>
                </a:solidFill>
              </a:rPr>
              <a:t>ดู </a:t>
            </a:r>
            <a:r>
              <a:rPr lang="en-US" sz="1400" dirty="0" err="1">
                <a:solidFill>
                  <a:srgbClr val="FF0000"/>
                </a:solidFill>
              </a:rPr>
              <a:t>pid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th-TH" sz="1400" dirty="0">
                <a:solidFill>
                  <a:srgbClr val="FF0000"/>
                </a:solidFill>
              </a:rPr>
              <a:t>ของ </a:t>
            </a:r>
            <a:r>
              <a:rPr lang="en-US" sz="1400" dirty="0">
                <a:solidFill>
                  <a:srgbClr val="FF0000"/>
                </a:solidFill>
              </a:rPr>
              <a:t>bash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th-TH" sz="1400" dirty="0">
                <a:solidFill>
                  <a:srgbClr val="FF0000"/>
                </a:solidFill>
              </a:rPr>
              <a:t>แล้วเขียนโปรแกรมพิมพ์ </a:t>
            </a:r>
            <a:r>
              <a:rPr lang="en-US" sz="1400" dirty="0" err="1">
                <a:solidFill>
                  <a:srgbClr val="FF0000"/>
                </a:solidFill>
              </a:rPr>
              <a:t>pid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th-TH" sz="1400" dirty="0">
                <a:solidFill>
                  <a:srgbClr val="FF0000"/>
                </a:solidFill>
              </a:rPr>
              <a:t>ของ </a:t>
            </a:r>
            <a:r>
              <a:rPr lang="en-US" sz="1400" dirty="0">
                <a:solidFill>
                  <a:srgbClr val="FF0000"/>
                </a:solidFill>
              </a:rPr>
              <a:t>parent process</a:t>
            </a:r>
          </a:p>
        </p:txBody>
      </p:sp>
    </p:spTree>
    <p:extLst>
      <p:ext uri="{BB962C8B-B14F-4D97-AF65-F5344CB8AC3E}">
        <p14:creationId xmlns:p14="http://schemas.microsoft.com/office/powerpoint/2010/main" val="8616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84238"/>
            <a:ext cx="6905625" cy="49848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429000" y="1517713"/>
            <a:ext cx="3810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24300" y="679513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หยุดรอจนกระทั่งลูกตัวใดตัวหนึ่งทำงานเสร็จ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ไม่ใช่รอจนลูกทุกตัวทำงานเสร็จ อ่านเอกสารดี ๆ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5496771"/>
            <a:ext cx="6905625" cy="105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8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8915400" cy="563231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// compile: MS Visual C++ 2008 Express</a:t>
            </a:r>
          </a:p>
          <a:p>
            <a:endParaRPr lang="en-US" dirty="0"/>
          </a:p>
          <a:p>
            <a:r>
              <a:rPr lang="en-US" b="1" dirty="0"/>
              <a:t>#include "</a:t>
            </a:r>
            <a:r>
              <a:rPr lang="en-US" b="1" dirty="0" err="1"/>
              <a:t>stdafx.h</a:t>
            </a:r>
            <a:r>
              <a:rPr lang="en-US" b="1" dirty="0"/>
              <a:t>"</a:t>
            </a:r>
          </a:p>
          <a:p>
            <a:r>
              <a:rPr lang="en-US" b="1" dirty="0"/>
              <a:t>#include "</a:t>
            </a:r>
            <a:r>
              <a:rPr lang="en-US" b="1" dirty="0" err="1"/>
              <a:t>windows.h</a:t>
            </a:r>
            <a:r>
              <a:rPr lang="en-US" b="1" dirty="0"/>
              <a:t>"</a:t>
            </a:r>
          </a:p>
          <a:p>
            <a:r>
              <a:rPr lang="en-US" b="1" dirty="0" err="1"/>
              <a:t>int</a:t>
            </a:r>
            <a:r>
              <a:rPr lang="en-US" b="1" dirty="0"/>
              <a:t> _</a:t>
            </a:r>
            <a:r>
              <a:rPr lang="en-US" b="1" dirty="0" err="1"/>
              <a:t>tmain</a:t>
            </a:r>
            <a:r>
              <a:rPr lang="en-US" b="1" dirty="0"/>
              <a:t>(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argc</a:t>
            </a:r>
            <a:r>
              <a:rPr lang="en-US" b="1" dirty="0"/>
              <a:t>, _TCHAR *</a:t>
            </a:r>
            <a:r>
              <a:rPr lang="en-US" b="1" dirty="0" err="1"/>
              <a:t>argv</a:t>
            </a:r>
            <a:r>
              <a:rPr lang="en-US" b="1" dirty="0"/>
              <a:t>[]) {</a:t>
            </a:r>
          </a:p>
          <a:p>
            <a:r>
              <a:rPr lang="en-US" b="1" dirty="0"/>
              <a:t>	STARTUPINFO </a:t>
            </a:r>
            <a:r>
              <a:rPr lang="en-US" b="1" dirty="0" err="1"/>
              <a:t>si</a:t>
            </a:r>
            <a:r>
              <a:rPr lang="en-US" b="1" dirty="0"/>
              <a:t>;</a:t>
            </a:r>
          </a:p>
          <a:p>
            <a:r>
              <a:rPr lang="en-US" b="1" dirty="0"/>
              <a:t>	PROCESS_INFORMATION pi;</a:t>
            </a:r>
          </a:p>
          <a:p>
            <a:r>
              <a:rPr lang="en-US" b="1" dirty="0"/>
              <a:t>	</a:t>
            </a:r>
            <a:r>
              <a:rPr lang="en-US" b="1" dirty="0" err="1"/>
              <a:t>ZeroMemory</a:t>
            </a:r>
            <a:r>
              <a:rPr lang="en-US" b="1" dirty="0"/>
              <a:t>(&amp;</a:t>
            </a:r>
            <a:r>
              <a:rPr lang="en-US" b="1" dirty="0" err="1"/>
              <a:t>si</a:t>
            </a:r>
            <a:r>
              <a:rPr lang="en-US" b="1" dirty="0"/>
              <a:t>, </a:t>
            </a:r>
            <a:r>
              <a:rPr lang="en-US" b="1" dirty="0" err="1"/>
              <a:t>sizeof</a:t>
            </a:r>
            <a:r>
              <a:rPr lang="en-US" b="1" dirty="0"/>
              <a:t>(</a:t>
            </a:r>
            <a:r>
              <a:rPr lang="en-US" b="1" dirty="0" err="1"/>
              <a:t>si</a:t>
            </a:r>
            <a:r>
              <a:rPr lang="en-US" b="1" dirty="0"/>
              <a:t>));</a:t>
            </a:r>
          </a:p>
          <a:p>
            <a:r>
              <a:rPr lang="en-US" b="1" dirty="0"/>
              <a:t>	</a:t>
            </a:r>
            <a:r>
              <a:rPr lang="en-US" b="1" dirty="0" err="1"/>
              <a:t>si.cb</a:t>
            </a:r>
            <a:r>
              <a:rPr lang="en-US" b="1" dirty="0"/>
              <a:t> = </a:t>
            </a:r>
            <a:r>
              <a:rPr lang="en-US" b="1" dirty="0" err="1"/>
              <a:t>sizeof</a:t>
            </a:r>
            <a:r>
              <a:rPr lang="en-US" b="1" dirty="0"/>
              <a:t>(</a:t>
            </a:r>
            <a:r>
              <a:rPr lang="en-US" b="1" dirty="0" err="1"/>
              <a:t>si</a:t>
            </a:r>
            <a:r>
              <a:rPr lang="en-US" b="1" dirty="0"/>
              <a:t>);</a:t>
            </a:r>
          </a:p>
          <a:p>
            <a:r>
              <a:rPr lang="en-US" b="1" dirty="0"/>
              <a:t>	</a:t>
            </a:r>
            <a:r>
              <a:rPr lang="en-US" b="1" dirty="0" err="1"/>
              <a:t>ZeroMemory</a:t>
            </a:r>
            <a:r>
              <a:rPr lang="en-US" b="1" dirty="0"/>
              <a:t>(&amp;pi, </a:t>
            </a:r>
            <a:r>
              <a:rPr lang="en-US" b="1" dirty="0" err="1"/>
              <a:t>sizeof</a:t>
            </a:r>
            <a:r>
              <a:rPr lang="en-US" b="1" dirty="0"/>
              <a:t>(pi));</a:t>
            </a:r>
          </a:p>
          <a:p>
            <a:r>
              <a:rPr lang="en-US" b="1" dirty="0"/>
              <a:t>	LPTSTR </a:t>
            </a:r>
            <a:r>
              <a:rPr lang="en-US" b="1" dirty="0" err="1"/>
              <a:t>szCmdline</a:t>
            </a:r>
            <a:r>
              <a:rPr lang="en-US" b="1" dirty="0"/>
              <a:t> = _</a:t>
            </a:r>
            <a:r>
              <a:rPr lang="en-US" b="1" dirty="0" err="1"/>
              <a:t>tcsdup</a:t>
            </a:r>
            <a:r>
              <a:rPr lang="en-US" b="1" dirty="0"/>
              <a:t>(TEXT("c:\\windows\\system32\\mspaint.exe"));</a:t>
            </a:r>
          </a:p>
          <a:p>
            <a:r>
              <a:rPr lang="it-IT" b="1" dirty="0"/>
              <a:t>	if (!</a:t>
            </a:r>
            <a:r>
              <a:rPr lang="it-IT" b="1" dirty="0">
                <a:solidFill>
                  <a:srgbClr val="FF0000"/>
                </a:solidFill>
              </a:rPr>
              <a:t>CreateProcess</a:t>
            </a:r>
            <a:r>
              <a:rPr lang="it-IT" b="1" dirty="0"/>
              <a:t>(NULL, szCmdline, NULL, NULL, FALSE, 0, NULL, NULL, &amp;si, &amp;pi)) {</a:t>
            </a:r>
          </a:p>
          <a:p>
            <a:r>
              <a:rPr lang="en-US" b="1" dirty="0"/>
              <a:t>		</a:t>
            </a:r>
            <a:r>
              <a:rPr lang="en-US" b="1" dirty="0" err="1"/>
              <a:t>fprintf</a:t>
            </a:r>
            <a:r>
              <a:rPr lang="en-US" b="1" dirty="0"/>
              <a:t>(</a:t>
            </a:r>
            <a:r>
              <a:rPr lang="en-US" b="1" dirty="0" err="1"/>
              <a:t>stderr</a:t>
            </a:r>
            <a:r>
              <a:rPr lang="en-US" b="1" dirty="0"/>
              <a:t>, "Create Process Failed");</a:t>
            </a:r>
          </a:p>
          <a:p>
            <a:r>
              <a:rPr lang="en-US" b="1" dirty="0"/>
              <a:t>	}</a:t>
            </a:r>
          </a:p>
          <a:p>
            <a:r>
              <a:rPr lang="en-US" b="1" dirty="0"/>
              <a:t>	</a:t>
            </a:r>
            <a:r>
              <a:rPr lang="en-US" b="1" dirty="0" err="1"/>
              <a:t>WaitForSingleObject</a:t>
            </a:r>
            <a:r>
              <a:rPr lang="en-US" b="1" dirty="0"/>
              <a:t>(</a:t>
            </a:r>
            <a:r>
              <a:rPr lang="en-US" b="1" dirty="0" err="1"/>
              <a:t>pi.hProcess</a:t>
            </a:r>
            <a:r>
              <a:rPr lang="en-US" b="1" dirty="0"/>
              <a:t>, INFINITE);</a:t>
            </a:r>
          </a:p>
          <a:p>
            <a:r>
              <a:rPr lang="en-US" b="1" dirty="0"/>
              <a:t>	</a:t>
            </a:r>
            <a:r>
              <a:rPr lang="en-US" b="1" dirty="0" err="1"/>
              <a:t>printf</a:t>
            </a:r>
            <a:r>
              <a:rPr lang="en-US" b="1" dirty="0"/>
              <a:t>("Child Complete");</a:t>
            </a:r>
          </a:p>
          <a:p>
            <a:r>
              <a:rPr lang="en-US" b="1" dirty="0"/>
              <a:t>	</a:t>
            </a:r>
            <a:r>
              <a:rPr lang="en-US" b="1" dirty="0" err="1"/>
              <a:t>CloseHandle</a:t>
            </a:r>
            <a:r>
              <a:rPr lang="en-US" b="1" dirty="0"/>
              <a:t>(</a:t>
            </a:r>
            <a:r>
              <a:rPr lang="en-US" b="1" dirty="0" err="1"/>
              <a:t>pi.hProcess</a:t>
            </a:r>
            <a:r>
              <a:rPr lang="en-US" b="1" dirty="0"/>
              <a:t>);</a:t>
            </a:r>
          </a:p>
          <a:p>
            <a:r>
              <a:rPr lang="en-US" b="1" dirty="0"/>
              <a:t>	</a:t>
            </a:r>
            <a:r>
              <a:rPr lang="en-US" b="1" dirty="0" err="1"/>
              <a:t>CloseHandle</a:t>
            </a:r>
            <a:r>
              <a:rPr lang="en-US" b="1" dirty="0"/>
              <a:t>(</a:t>
            </a:r>
            <a:r>
              <a:rPr lang="en-US" b="1" dirty="0" err="1"/>
              <a:t>pi.hThread</a:t>
            </a:r>
            <a:r>
              <a:rPr lang="en-US" b="1" dirty="0"/>
              <a:t>);</a:t>
            </a:r>
          </a:p>
          <a:p>
            <a:r>
              <a:rPr lang="en-US" b="1" dirty="0"/>
              <a:t>	return 0;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Windows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685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ภาษา </a:t>
            </a:r>
            <a:r>
              <a:rPr lang="en-US" dirty="0">
                <a:solidFill>
                  <a:srgbClr val="FF0000"/>
                </a:solidFill>
              </a:rPr>
              <a:t>C </a:t>
            </a:r>
            <a:r>
              <a:rPr lang="th-TH" dirty="0">
                <a:solidFill>
                  <a:srgbClr val="FF0000"/>
                </a:solidFill>
              </a:rPr>
              <a:t>ของแต่ละ </a:t>
            </a:r>
            <a:r>
              <a:rPr lang="en-US" dirty="0">
                <a:solidFill>
                  <a:srgbClr val="FF0000"/>
                </a:solidFill>
              </a:rPr>
              <a:t>OS </a:t>
            </a:r>
            <a:r>
              <a:rPr lang="th-TH" dirty="0">
                <a:solidFill>
                  <a:srgbClr val="FF0000"/>
                </a:solidFill>
              </a:rPr>
              <a:t>คล้ายกัน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แต่ไม่ได้เหมือนกันทั้งหมด โดยเฉพาะ </a:t>
            </a:r>
            <a:r>
              <a:rPr lang="en-US" dirty="0">
                <a:solidFill>
                  <a:srgbClr val="FF0000"/>
                </a:solidFill>
              </a:rPr>
              <a:t>C Library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Linux </a:t>
            </a:r>
            <a:r>
              <a:rPr lang="th-TH" dirty="0">
                <a:solidFill>
                  <a:srgbClr val="FF0000"/>
                </a:solidFill>
              </a:rPr>
              <a:t>มี </a:t>
            </a:r>
            <a:r>
              <a:rPr lang="en-US" dirty="0">
                <a:solidFill>
                  <a:srgbClr val="FF0000"/>
                </a:solidFill>
              </a:rPr>
              <a:t>fork() </a:t>
            </a:r>
            <a:r>
              <a:rPr lang="th-TH" dirty="0">
                <a:solidFill>
                  <a:srgbClr val="FF0000"/>
                </a:solidFill>
              </a:rPr>
              <a:t>แต่ </a:t>
            </a:r>
            <a:r>
              <a:rPr lang="en-US" dirty="0">
                <a:solidFill>
                  <a:srgbClr val="FF0000"/>
                </a:solidFill>
              </a:rPr>
              <a:t>Windows </a:t>
            </a:r>
            <a:r>
              <a:rPr lang="th-TH" dirty="0">
                <a:solidFill>
                  <a:srgbClr val="FF0000"/>
                </a:solidFill>
              </a:rPr>
              <a:t>ไม่มี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Windows </a:t>
            </a:r>
            <a:r>
              <a:rPr lang="th-TH" dirty="0">
                <a:solidFill>
                  <a:srgbClr val="FF0000"/>
                </a:solidFill>
              </a:rPr>
              <a:t>มี </a:t>
            </a:r>
            <a:r>
              <a:rPr lang="en-US" dirty="0" err="1">
                <a:solidFill>
                  <a:srgbClr val="FF0000"/>
                </a:solidFill>
              </a:rPr>
              <a:t>CreateProcess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th-TH" dirty="0">
                <a:solidFill>
                  <a:srgbClr val="FF0000"/>
                </a:solidFill>
              </a:rPr>
              <a:t>แต่ </a:t>
            </a:r>
            <a:r>
              <a:rPr lang="en-US" dirty="0">
                <a:solidFill>
                  <a:srgbClr val="FF0000"/>
                </a:solidFill>
              </a:rPr>
              <a:t>Linux </a:t>
            </a:r>
            <a:r>
              <a:rPr lang="th-TH" dirty="0">
                <a:solidFill>
                  <a:srgbClr val="FF0000"/>
                </a:solidFill>
              </a:rPr>
              <a:t>ไม่มี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Process Termination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exit() – system call</a:t>
            </a:r>
          </a:p>
          <a:p>
            <a:endParaRPr lang="en-US" sz="2000" b="1" dirty="0"/>
          </a:p>
          <a:p>
            <a:r>
              <a:rPr lang="en-US" sz="2000" b="1" dirty="0"/>
              <a:t>All the resources of the process – including physical and virtual memory, open files, and I/O buffers – are </a:t>
            </a:r>
            <a:r>
              <a:rPr lang="en-US" sz="2000" b="1" dirty="0" err="1"/>
              <a:t>deallocated</a:t>
            </a:r>
            <a:r>
              <a:rPr lang="en-US" sz="2000" b="1" dirty="0"/>
              <a:t> by the operating system.</a:t>
            </a:r>
          </a:p>
          <a:p>
            <a:endParaRPr lang="en-US" sz="2000" b="1" dirty="0"/>
          </a:p>
          <a:p>
            <a:r>
              <a:rPr lang="en-US" sz="2000" b="1" dirty="0" err="1"/>
              <a:t>TerminateProcess</a:t>
            </a:r>
            <a:r>
              <a:rPr lang="en-US" sz="2000" b="1" dirty="0"/>
              <a:t>() – Win32 API</a:t>
            </a:r>
          </a:p>
          <a:p>
            <a:endParaRPr lang="en-US" sz="2000" b="1" dirty="0"/>
          </a:p>
          <a:p>
            <a:r>
              <a:rPr lang="en-US" sz="2000" b="1" dirty="0"/>
              <a:t>A parent may terminate the execution of one of its children for a variety of reasons, such as these:</a:t>
            </a:r>
          </a:p>
          <a:p>
            <a:r>
              <a:rPr lang="en-US" sz="2000" b="1" dirty="0"/>
              <a:t>	1) the child has exceeded its usage of some of the resources that it has 	     been allocated.</a:t>
            </a:r>
          </a:p>
          <a:p>
            <a:r>
              <a:rPr lang="en-US" sz="2000" b="1" dirty="0"/>
              <a:t>	2) the task assigned to the child is no longer required.</a:t>
            </a:r>
          </a:p>
          <a:p>
            <a:r>
              <a:rPr lang="en-US" sz="2000" b="1" dirty="0"/>
              <a:t>	3) the parent is exiting, and the OS does not allow a child to continue</a:t>
            </a:r>
          </a:p>
          <a:p>
            <a:r>
              <a:rPr lang="en-US" sz="2000" b="1" dirty="0"/>
              <a:t>                      if its parent terminates (cascading termination).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/>
              <a:t>Interprocess</a:t>
            </a:r>
            <a:r>
              <a:rPr lang="en-US" sz="4800" b="1" dirty="0"/>
              <a:t>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There are several reasons for providing an environment that allows process cooperation:</a:t>
            </a:r>
          </a:p>
          <a:p>
            <a:endParaRPr lang="en-US" sz="2000" b="1" dirty="0"/>
          </a:p>
          <a:p>
            <a:r>
              <a:rPr lang="en-US" sz="2000" b="1" dirty="0"/>
              <a:t>Information sharing</a:t>
            </a:r>
            <a:r>
              <a:rPr lang="th-TH" sz="2000" b="1" dirty="0"/>
              <a:t>		</a:t>
            </a:r>
            <a:r>
              <a:rPr lang="en-US" sz="2000" b="1" dirty="0"/>
              <a:t>shared file (lock/unlock)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Computation speed		parallel sorting</a:t>
            </a:r>
          </a:p>
          <a:p>
            <a:r>
              <a:rPr lang="en-US" sz="2000" b="1" dirty="0"/>
              <a:t>Modularity			web browser ( 1 web = 1 process)</a:t>
            </a:r>
          </a:p>
          <a:p>
            <a:r>
              <a:rPr lang="en-US" sz="2000" b="1" dirty="0"/>
              <a:t>Convenience			copy &amp; paste, drag &amp; drop</a:t>
            </a:r>
          </a:p>
          <a:p>
            <a:endParaRPr lang="en-US" sz="2000" b="1" dirty="0"/>
          </a:p>
          <a:p>
            <a:r>
              <a:rPr lang="en-US" sz="2000" b="1" dirty="0"/>
              <a:t>Cooperating processes require </a:t>
            </a:r>
            <a:r>
              <a:rPr lang="en-US" sz="2000" b="1" dirty="0" err="1">
                <a:solidFill>
                  <a:srgbClr val="0070C0"/>
                </a:solidFill>
              </a:rPr>
              <a:t>Interprocess</a:t>
            </a:r>
            <a:r>
              <a:rPr lang="en-US" sz="2000" b="1" dirty="0">
                <a:solidFill>
                  <a:srgbClr val="0070C0"/>
                </a:solidFill>
              </a:rPr>
              <a:t> Communication (IPC)</a:t>
            </a:r>
            <a:r>
              <a:rPr lang="en-US" sz="2000" b="1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Shared Memory vs. Message Passing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Shared-memory systems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50489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Producer-consumer problem (</a:t>
            </a:r>
            <a:r>
              <a:rPr lang="th-TH" sz="2000" b="1" dirty="0"/>
              <a:t>สำหรับ </a:t>
            </a:r>
            <a:r>
              <a:rPr lang="en-US" sz="2000" b="1" dirty="0"/>
              <a:t>users </a:t>
            </a:r>
            <a:r>
              <a:rPr lang="th-TH" sz="2000" b="1" dirty="0"/>
              <a:t>ทั่วไป สอนใช้ </a:t>
            </a:r>
            <a:r>
              <a:rPr lang="en-US" sz="2000" b="1" dirty="0"/>
              <a:t>pipe </a:t>
            </a:r>
            <a:r>
              <a:rPr lang="th-TH" sz="2000" b="1" dirty="0"/>
              <a:t>บน </a:t>
            </a:r>
            <a:r>
              <a:rPr lang="en-US" sz="2000" b="1" dirty="0"/>
              <a:t>shell </a:t>
            </a:r>
            <a:r>
              <a:rPr lang="th-TH" sz="2000" b="1" dirty="0"/>
              <a:t>ก็พอ</a:t>
            </a:r>
            <a:r>
              <a:rPr lang="en-US" sz="2000" b="1" dirty="0"/>
              <a:t>)</a:t>
            </a:r>
          </a:p>
          <a:p>
            <a:r>
              <a:rPr lang="th-TH" sz="2000" b="1" dirty="0"/>
              <a:t>เช่น </a:t>
            </a:r>
            <a:r>
              <a:rPr lang="en-US" sz="2000" b="1" dirty="0"/>
              <a:t>cat /</a:t>
            </a:r>
            <a:r>
              <a:rPr lang="en-US" sz="2000" b="1" dirty="0" err="1"/>
              <a:t>usr</a:t>
            </a:r>
            <a:r>
              <a:rPr lang="en-US" sz="2000" b="1" dirty="0"/>
              <a:t>/share/</a:t>
            </a:r>
            <a:r>
              <a:rPr lang="en-US" sz="2000" b="1" dirty="0" err="1"/>
              <a:t>dict</a:t>
            </a:r>
            <a:r>
              <a:rPr lang="en-US" sz="2000" b="1" dirty="0"/>
              <a:t>/</a:t>
            </a:r>
            <a:r>
              <a:rPr lang="en-US" sz="2000" b="1" dirty="0" err="1"/>
              <a:t>american-english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|</a:t>
            </a:r>
            <a:r>
              <a:rPr lang="en-US" sz="2000" b="1" dirty="0"/>
              <a:t> grep board </a:t>
            </a:r>
            <a:r>
              <a:rPr lang="en-US" sz="2000" b="1" dirty="0">
                <a:solidFill>
                  <a:srgbClr val="FF0000"/>
                </a:solidFill>
              </a:rPr>
              <a:t>|</a:t>
            </a:r>
            <a:r>
              <a:rPr lang="en-US" sz="2000" b="1" dirty="0"/>
              <a:t> </a:t>
            </a:r>
            <a:r>
              <a:rPr lang="en-US" sz="2000" b="1" dirty="0" err="1"/>
              <a:t>wc</a:t>
            </a:r>
            <a:r>
              <a:rPr lang="en-US" sz="2000" b="1" dirty="0"/>
              <a:t> -l</a:t>
            </a:r>
            <a:endParaRPr lang="th-TH" sz="2000" b="1" dirty="0"/>
          </a:p>
          <a:p>
            <a:r>
              <a:rPr lang="th-TH" sz="2000" b="1" dirty="0"/>
              <a:t>เราสามารถเขียนโปรแกรมสร้าง </a:t>
            </a:r>
            <a:r>
              <a:rPr lang="en-US" sz="2000" b="1" dirty="0"/>
              <a:t>pipe </a:t>
            </a:r>
            <a:r>
              <a:rPr lang="th-TH" sz="2000" b="1" dirty="0"/>
              <a:t>เพื่อเชื่อมระหว่าง </a:t>
            </a:r>
            <a:r>
              <a:rPr lang="en-US" sz="2000" b="1" dirty="0"/>
              <a:t>2 processes </a:t>
            </a:r>
            <a:r>
              <a:rPr lang="th-TH" sz="2000" b="1" dirty="0"/>
              <a:t>ได้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341132"/>
            <a:ext cx="2743200" cy="258532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#define BUFFER_SIZE 10</a:t>
            </a:r>
          </a:p>
          <a:p>
            <a:endParaRPr lang="en-US" b="1" dirty="0"/>
          </a:p>
          <a:p>
            <a:r>
              <a:rPr lang="en-US" b="1" dirty="0" err="1"/>
              <a:t>typedef</a:t>
            </a:r>
            <a:r>
              <a:rPr lang="en-US" b="1" dirty="0"/>
              <a:t> </a:t>
            </a:r>
            <a:r>
              <a:rPr lang="en-US" b="1" dirty="0" err="1"/>
              <a:t>struct</a:t>
            </a:r>
            <a:r>
              <a:rPr lang="en-US" b="1" dirty="0"/>
              <a:t> {</a:t>
            </a:r>
          </a:p>
          <a:p>
            <a:pPr>
              <a:tabLst>
                <a:tab pos="228600" algn="l"/>
              </a:tabLst>
            </a:pPr>
            <a:r>
              <a:rPr lang="en-US" b="1" dirty="0"/>
              <a:t>	… … …</a:t>
            </a:r>
          </a:p>
          <a:p>
            <a:r>
              <a:rPr lang="en-US" b="1" dirty="0"/>
              <a:t>} item</a:t>
            </a:r>
          </a:p>
          <a:p>
            <a:r>
              <a:rPr lang="en-US" b="1" dirty="0"/>
              <a:t>// circular queue</a:t>
            </a:r>
          </a:p>
          <a:p>
            <a:r>
              <a:rPr lang="en-US" b="1" dirty="0"/>
              <a:t>item buffer[BUFFER_SIZE];</a:t>
            </a:r>
          </a:p>
          <a:p>
            <a:r>
              <a:rPr lang="en-US" b="1" dirty="0" err="1"/>
              <a:t>int</a:t>
            </a:r>
            <a:r>
              <a:rPr lang="en-US" b="1" dirty="0"/>
              <a:t> in = 0;	 // tail</a:t>
            </a:r>
          </a:p>
          <a:p>
            <a:r>
              <a:rPr lang="en-US" b="1" dirty="0" err="1"/>
              <a:t>int</a:t>
            </a:r>
            <a:r>
              <a:rPr lang="en-US" b="1" dirty="0"/>
              <a:t> out = 0; // head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Shared memory (queue)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2514600"/>
            <a:ext cx="5334000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/>
              <a:t>item </a:t>
            </a:r>
            <a:r>
              <a:rPr lang="en-US" b="1" dirty="0" err="1"/>
              <a:t>nextProduced</a:t>
            </a:r>
            <a:r>
              <a:rPr lang="en-US" b="1" dirty="0"/>
              <a:t>;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while (</a:t>
            </a:r>
            <a:r>
              <a:rPr lang="th-TH" sz="1800" b="1" dirty="0"/>
              <a:t>ยังต้อง </a:t>
            </a:r>
            <a:r>
              <a:rPr lang="en-US" sz="1800" b="1" dirty="0"/>
              <a:t>produce </a:t>
            </a:r>
            <a:r>
              <a:rPr lang="th-TH" sz="1800" b="1" dirty="0"/>
              <a:t>อยู่</a:t>
            </a:r>
            <a:r>
              <a:rPr lang="en-US" b="1" dirty="0"/>
              <a:t>) {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	while (</a:t>
            </a:r>
            <a:r>
              <a:rPr lang="en-US" sz="1800" b="1" dirty="0"/>
              <a:t>count == BUFFER_SIZE</a:t>
            </a:r>
            <a:r>
              <a:rPr lang="en-US" b="1" dirty="0"/>
              <a:t>) { }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	buffer[in] = </a:t>
            </a:r>
            <a:r>
              <a:rPr lang="en-US" b="1" dirty="0" err="1"/>
              <a:t>nextProduced</a:t>
            </a:r>
            <a:r>
              <a:rPr lang="en-US" b="1" dirty="0"/>
              <a:t>;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	in = (in + 1) % BUFFER_SIZE;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	count++;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514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</a:rPr>
              <a:t>Producer process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4653677"/>
            <a:ext cx="5334000" cy="2031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/>
              <a:t>item </a:t>
            </a:r>
            <a:r>
              <a:rPr lang="en-US" b="1" dirty="0" err="1"/>
              <a:t>nextConsumed</a:t>
            </a:r>
            <a:r>
              <a:rPr lang="en-US" b="1" dirty="0"/>
              <a:t>;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while (</a:t>
            </a:r>
            <a:r>
              <a:rPr lang="th-TH" sz="1800" b="1" dirty="0"/>
              <a:t>ยังต้อง </a:t>
            </a:r>
            <a:r>
              <a:rPr lang="en-US" sz="1800" b="1" dirty="0"/>
              <a:t>consume </a:t>
            </a:r>
            <a:r>
              <a:rPr lang="th-TH" sz="1800" b="1" dirty="0"/>
              <a:t>อยู่</a:t>
            </a:r>
            <a:r>
              <a:rPr lang="en-US" b="1" dirty="0"/>
              <a:t>) {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	while (count == 0) { }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	</a:t>
            </a:r>
            <a:r>
              <a:rPr lang="en-US" b="1" dirty="0" err="1"/>
              <a:t>nextConsumed</a:t>
            </a:r>
            <a:r>
              <a:rPr lang="en-US" b="1" dirty="0"/>
              <a:t> = buffer[out];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	out = (out + 1) % BUFFER_SIZE;</a:t>
            </a:r>
            <a:br>
              <a:rPr lang="en-US" b="1" dirty="0"/>
            </a:br>
            <a:r>
              <a:rPr lang="en-US" b="1" dirty="0"/>
              <a:t>	count--;</a:t>
            </a:r>
          </a:p>
          <a:p>
            <a:pPr>
              <a:tabLst>
                <a:tab pos="457200" algn="l"/>
              </a:tabLst>
            </a:pPr>
            <a:r>
              <a:rPr lang="en-US" b="1" dirty="0"/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4647641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FF0000"/>
                </a:solidFill>
              </a:rPr>
              <a:t>Consumer process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5139-526D-6100-A708-45CA00CF37D6}"/>
              </a:ext>
            </a:extLst>
          </p:cNvPr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Circular Queue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EEED7DE-9EB7-5A41-3D38-296E36CA8B7A}"/>
              </a:ext>
            </a:extLst>
          </p:cNvPr>
          <p:cNvSpPr/>
          <p:nvPr/>
        </p:nvSpPr>
        <p:spPr>
          <a:xfrm>
            <a:off x="2743200" y="2362200"/>
            <a:ext cx="3505200" cy="3124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B75D9D-50BC-3A70-158E-B875970EAC9E}"/>
              </a:ext>
            </a:extLst>
          </p:cNvPr>
          <p:cNvSpPr/>
          <p:nvPr/>
        </p:nvSpPr>
        <p:spPr>
          <a:xfrm>
            <a:off x="2133600" y="1828800"/>
            <a:ext cx="4724400" cy="419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59BC82-051B-A917-ECE3-0EA94024C311}"/>
              </a:ext>
            </a:extLst>
          </p:cNvPr>
          <p:cNvCxnSpPr>
            <a:stCxn id="3" idx="0"/>
            <a:endCxn id="6" idx="0"/>
          </p:cNvCxnSpPr>
          <p:nvPr/>
        </p:nvCxnSpPr>
        <p:spPr>
          <a:xfrm rot="5400000" flipH="1" flipV="1">
            <a:off x="4229100" y="2095500"/>
            <a:ext cx="533400" cy="158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0172CF-789D-F81A-0F7D-E0577D0FAA42}"/>
              </a:ext>
            </a:extLst>
          </p:cNvPr>
          <p:cNvCxnSpPr>
            <a:stCxn id="6" idx="7"/>
            <a:endCxn id="3" idx="7"/>
          </p:cNvCxnSpPr>
          <p:nvPr/>
        </p:nvCxnSpPr>
        <p:spPr>
          <a:xfrm rot="16200000" flipH="1" flipV="1">
            <a:off x="5762015" y="2415616"/>
            <a:ext cx="377171" cy="431052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1958FB-09E7-650D-856D-E97621AC4B26}"/>
              </a:ext>
            </a:extLst>
          </p:cNvPr>
          <p:cNvCxnSpPr>
            <a:stCxn id="6" idx="6"/>
            <a:endCxn id="3" idx="6"/>
          </p:cNvCxnSpPr>
          <p:nvPr/>
        </p:nvCxnSpPr>
        <p:spPr>
          <a:xfrm flipH="1">
            <a:off x="6248400" y="3924300"/>
            <a:ext cx="609600" cy="158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E0BE25-0A5B-A3BC-A157-51C8E6BA9673}"/>
              </a:ext>
            </a:extLst>
          </p:cNvPr>
          <p:cNvCxnSpPr>
            <a:stCxn id="6" idx="5"/>
            <a:endCxn id="3" idx="5"/>
          </p:cNvCxnSpPr>
          <p:nvPr/>
        </p:nvCxnSpPr>
        <p:spPr>
          <a:xfrm rot="5400000" flipH="1">
            <a:off x="5762015" y="5001932"/>
            <a:ext cx="377171" cy="431052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C59E7B-8CD6-8FCD-E7B4-FC0EE15C9555}"/>
              </a:ext>
            </a:extLst>
          </p:cNvPr>
          <p:cNvCxnSpPr>
            <a:stCxn id="6" idx="4"/>
            <a:endCxn id="3" idx="4"/>
          </p:cNvCxnSpPr>
          <p:nvPr/>
        </p:nvCxnSpPr>
        <p:spPr>
          <a:xfrm rot="5400000" flipH="1">
            <a:off x="4229100" y="5753100"/>
            <a:ext cx="533400" cy="158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14B561-D619-86B3-949E-9843644A8632}"/>
              </a:ext>
            </a:extLst>
          </p:cNvPr>
          <p:cNvCxnSpPr>
            <a:stCxn id="6" idx="3"/>
            <a:endCxn id="3" idx="3"/>
          </p:cNvCxnSpPr>
          <p:nvPr/>
        </p:nvCxnSpPr>
        <p:spPr>
          <a:xfrm rot="5400000" flipH="1" flipV="1">
            <a:off x="2852413" y="5001932"/>
            <a:ext cx="377171" cy="431052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A95714-6888-B820-4A27-2BF2A5A831A3}"/>
              </a:ext>
            </a:extLst>
          </p:cNvPr>
          <p:cNvCxnSpPr>
            <a:stCxn id="6" idx="2"/>
            <a:endCxn id="3" idx="2"/>
          </p:cNvCxnSpPr>
          <p:nvPr/>
        </p:nvCxnSpPr>
        <p:spPr>
          <a:xfrm rot="10800000" flipH="1">
            <a:off x="2133600" y="3924300"/>
            <a:ext cx="609600" cy="158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352143-79D0-E17C-CA3F-0EE841A64B10}"/>
              </a:ext>
            </a:extLst>
          </p:cNvPr>
          <p:cNvCxnSpPr>
            <a:stCxn id="3" idx="1"/>
            <a:endCxn id="6" idx="1"/>
          </p:cNvCxnSpPr>
          <p:nvPr/>
        </p:nvCxnSpPr>
        <p:spPr>
          <a:xfrm rot="16200000" flipV="1">
            <a:off x="2852414" y="2415617"/>
            <a:ext cx="377171" cy="431052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4446BB-236D-0438-65F2-3FFFB3AA70B0}"/>
              </a:ext>
            </a:extLst>
          </p:cNvPr>
          <p:cNvCxnSpPr/>
          <p:nvPr/>
        </p:nvCxnSpPr>
        <p:spPr>
          <a:xfrm>
            <a:off x="1600200" y="2819400"/>
            <a:ext cx="685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ECA19E0-BFC5-CA89-D512-2F416DD1A789}"/>
              </a:ext>
            </a:extLst>
          </p:cNvPr>
          <p:cNvCxnSpPr/>
          <p:nvPr/>
        </p:nvCxnSpPr>
        <p:spPr>
          <a:xfrm rot="10800000" flipV="1">
            <a:off x="6705600" y="2743200"/>
            <a:ext cx="6858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8C42ED6-69A1-15AF-1E35-3BD8F7AC7FF9}"/>
              </a:ext>
            </a:extLst>
          </p:cNvPr>
          <p:cNvSpPr txBox="1"/>
          <p:nvPr/>
        </p:nvSpPr>
        <p:spPr>
          <a:xfrm>
            <a:off x="7391400" y="251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59B0B8-6FA6-71A5-B741-70CC53AEC094}"/>
              </a:ext>
            </a:extLst>
          </p:cNvPr>
          <p:cNvSpPr txBox="1"/>
          <p:nvPr/>
        </p:nvSpPr>
        <p:spPr>
          <a:xfrm>
            <a:off x="9144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EB9771-2695-D210-FF2F-0E35CCABCD17}"/>
              </a:ext>
            </a:extLst>
          </p:cNvPr>
          <p:cNvSpPr txBox="1"/>
          <p:nvPr/>
        </p:nvSpPr>
        <p:spPr>
          <a:xfrm>
            <a:off x="2362200" y="2983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ABB5E9-EFF1-C0A3-862A-3F71DFE24568}"/>
              </a:ext>
            </a:extLst>
          </p:cNvPr>
          <p:cNvSpPr txBox="1"/>
          <p:nvPr/>
        </p:nvSpPr>
        <p:spPr>
          <a:xfrm>
            <a:off x="3429000" y="2069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A29A3E-C938-2BD9-B629-2EEA2E3E8EA5}"/>
              </a:ext>
            </a:extLst>
          </p:cNvPr>
          <p:cNvSpPr txBox="1"/>
          <p:nvPr/>
        </p:nvSpPr>
        <p:spPr>
          <a:xfrm>
            <a:off x="4953000" y="2057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0648F-56CC-8542-27C8-F97ED5E6C8F0}"/>
              </a:ext>
            </a:extLst>
          </p:cNvPr>
          <p:cNvSpPr txBox="1"/>
          <p:nvPr/>
        </p:nvSpPr>
        <p:spPr>
          <a:xfrm>
            <a:off x="6422174" y="5943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 = 3</a:t>
            </a:r>
            <a:br>
              <a:rPr lang="en-US" sz="2400" dirty="0"/>
            </a:br>
            <a:r>
              <a:rPr lang="en-US" sz="2400" dirty="0"/>
              <a:t>BUFFER_SIZE =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F5BA63-4A6E-437F-F713-B8D45210807F}"/>
              </a:ext>
            </a:extLst>
          </p:cNvPr>
          <p:cNvSpPr txBox="1"/>
          <p:nvPr/>
        </p:nvSpPr>
        <p:spPr>
          <a:xfrm>
            <a:off x="28956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B14861-D09E-DCEA-0656-38AF383E1279}"/>
              </a:ext>
            </a:extLst>
          </p:cNvPr>
          <p:cNvSpPr txBox="1"/>
          <p:nvPr/>
        </p:nvSpPr>
        <p:spPr>
          <a:xfrm>
            <a:off x="3657600" y="2526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819E0D-2A62-3011-515C-D202EB870A17}"/>
              </a:ext>
            </a:extLst>
          </p:cNvPr>
          <p:cNvSpPr txBox="1"/>
          <p:nvPr/>
        </p:nvSpPr>
        <p:spPr>
          <a:xfrm>
            <a:off x="4800600" y="2602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87B223-2216-81CA-00E2-70687BC9925D}"/>
              </a:ext>
            </a:extLst>
          </p:cNvPr>
          <p:cNvSpPr txBox="1"/>
          <p:nvPr/>
        </p:nvSpPr>
        <p:spPr>
          <a:xfrm>
            <a:off x="5638800" y="3212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C32FFD-98FE-F19B-EB21-74A5512940A3}"/>
              </a:ext>
            </a:extLst>
          </p:cNvPr>
          <p:cNvSpPr txBox="1"/>
          <p:nvPr/>
        </p:nvSpPr>
        <p:spPr>
          <a:xfrm>
            <a:off x="5638800" y="4191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A8DE45-91FC-861E-C879-5D746A862BB6}"/>
              </a:ext>
            </a:extLst>
          </p:cNvPr>
          <p:cNvSpPr txBox="1"/>
          <p:nvPr/>
        </p:nvSpPr>
        <p:spPr>
          <a:xfrm>
            <a:off x="4876800" y="4964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4B9A64-9FFD-E62A-C8FE-60F7EC3E2F0E}"/>
              </a:ext>
            </a:extLst>
          </p:cNvPr>
          <p:cNvSpPr txBox="1"/>
          <p:nvPr/>
        </p:nvSpPr>
        <p:spPr>
          <a:xfrm>
            <a:off x="35814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485A13-7858-228B-9A1E-07EF9A15DA22}"/>
              </a:ext>
            </a:extLst>
          </p:cNvPr>
          <p:cNvSpPr txBox="1"/>
          <p:nvPr/>
        </p:nvSpPr>
        <p:spPr>
          <a:xfrm>
            <a:off x="28194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09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Pipe and Redirect </a:t>
            </a:r>
            <a:r>
              <a:rPr lang="en-US" sz="2000" b="1" dirty="0"/>
              <a:t>(one-way communication)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30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In C programming, there are 3 </a:t>
            </a:r>
            <a:r>
              <a:rPr lang="en-US" sz="2400" dirty="0" err="1"/>
              <a:t>stardard</a:t>
            </a:r>
            <a:r>
              <a:rPr lang="en-US" sz="2400" dirty="0"/>
              <a:t> I/O channels.</a:t>
            </a:r>
          </a:p>
          <a:p>
            <a:pPr lvl="1"/>
            <a:r>
              <a:rPr lang="en-US" sz="2400" dirty="0"/>
              <a:t>Standard input (</a:t>
            </a:r>
            <a:r>
              <a:rPr lang="en-US" sz="2400" dirty="0" err="1"/>
              <a:t>stdin</a:t>
            </a:r>
            <a:r>
              <a:rPr lang="en-US" sz="2400" dirty="0"/>
              <a:t>) = keyboard</a:t>
            </a:r>
          </a:p>
          <a:p>
            <a:pPr lvl="1"/>
            <a:r>
              <a:rPr lang="en-US" sz="2400" dirty="0"/>
              <a:t>Standard output (</a:t>
            </a:r>
            <a:r>
              <a:rPr lang="en-US" sz="2400" dirty="0" err="1"/>
              <a:t>stdout</a:t>
            </a:r>
            <a:r>
              <a:rPr lang="en-US" sz="2400" dirty="0"/>
              <a:t>) = monitor</a:t>
            </a:r>
          </a:p>
          <a:p>
            <a:pPr lvl="1"/>
            <a:r>
              <a:rPr lang="en-US" sz="2400" dirty="0"/>
              <a:t>Standard error (</a:t>
            </a:r>
            <a:r>
              <a:rPr lang="en-US" sz="2400" dirty="0" err="1"/>
              <a:t>stderr</a:t>
            </a:r>
            <a:r>
              <a:rPr lang="en-US" sz="2400" dirty="0"/>
              <a:t>) = monitor</a:t>
            </a:r>
          </a:p>
          <a:p>
            <a:pPr marL="174625" indent="-174625"/>
            <a:r>
              <a:rPr lang="en-US" sz="2400" dirty="0"/>
              <a:t>	Pipe is used to connect </a:t>
            </a:r>
            <a:r>
              <a:rPr lang="en-US" sz="2400" dirty="0" err="1"/>
              <a:t>stdout</a:t>
            </a:r>
            <a:r>
              <a:rPr lang="en-US" sz="2400" dirty="0"/>
              <a:t> (one process) to </a:t>
            </a:r>
            <a:r>
              <a:rPr lang="en-US" sz="2400" dirty="0" err="1"/>
              <a:t>stdin</a:t>
            </a:r>
            <a:r>
              <a:rPr lang="en-US" sz="2400" dirty="0"/>
              <a:t> (another)</a:t>
            </a:r>
          </a:p>
          <a:p>
            <a:pPr marL="174625" indent="-174625"/>
            <a:r>
              <a:rPr lang="en-US" sz="2400" dirty="0"/>
              <a:t>	For example, </a:t>
            </a:r>
            <a:r>
              <a:rPr lang="en-US" sz="2400" dirty="0">
                <a:solidFill>
                  <a:srgbClr val="FF0000"/>
                </a:solidFill>
              </a:rPr>
              <a:t>"</a:t>
            </a:r>
            <a:r>
              <a:rPr lang="en-US" sz="2000" dirty="0">
                <a:solidFill>
                  <a:srgbClr val="FF0000"/>
                </a:solidFill>
              </a:rPr>
              <a:t>ls | more"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0000"/>
                </a:solidFill>
              </a:rPr>
              <a:t>"tar -c </a:t>
            </a:r>
            <a:r>
              <a:rPr lang="en-US" sz="2000" dirty="0" err="1">
                <a:solidFill>
                  <a:srgbClr val="FF0000"/>
                </a:solidFill>
              </a:rPr>
              <a:t>myfolder</a:t>
            </a:r>
            <a:r>
              <a:rPr lang="en-US" sz="2000" dirty="0">
                <a:solidFill>
                  <a:srgbClr val="FF0000"/>
                </a:solidFill>
              </a:rPr>
              <a:t> | </a:t>
            </a:r>
            <a:r>
              <a:rPr lang="en-US" sz="2000" dirty="0" err="1">
                <a:solidFill>
                  <a:srgbClr val="FF0000"/>
                </a:solidFill>
              </a:rPr>
              <a:t>gzip</a:t>
            </a:r>
            <a:r>
              <a:rPr lang="en-US" sz="2000" dirty="0">
                <a:solidFill>
                  <a:srgbClr val="FF0000"/>
                </a:solidFill>
              </a:rPr>
              <a:t> -c &gt; myfolder.tar.gz"</a:t>
            </a:r>
            <a:endParaRPr lang="en-US" sz="2400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Redirect is used to redirect input or output</a:t>
            </a:r>
          </a:p>
          <a:p>
            <a:pPr marL="174625" indent="-174625"/>
            <a:r>
              <a:rPr lang="en-US" sz="2400" dirty="0"/>
              <a:t>	For example, </a:t>
            </a:r>
            <a:r>
              <a:rPr lang="en-US" sz="2000" dirty="0">
                <a:solidFill>
                  <a:srgbClr val="FF0000"/>
                </a:solidFill>
              </a:rPr>
              <a:t>"</a:t>
            </a:r>
            <a:r>
              <a:rPr lang="en-US" sz="2000" dirty="0" err="1">
                <a:solidFill>
                  <a:srgbClr val="FF0000"/>
                </a:solidFill>
              </a:rPr>
              <a:t>a.out</a:t>
            </a:r>
            <a:r>
              <a:rPr lang="en-US" sz="2000" dirty="0">
                <a:solidFill>
                  <a:srgbClr val="FF0000"/>
                </a:solidFill>
              </a:rPr>
              <a:t> &gt; file.txt"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FF0000"/>
                </a:solidFill>
              </a:rPr>
              <a:t>"</a:t>
            </a:r>
            <a:r>
              <a:rPr lang="en-US" sz="2000" dirty="0" err="1">
                <a:solidFill>
                  <a:srgbClr val="FF0000"/>
                </a:solidFill>
              </a:rPr>
              <a:t>a.out</a:t>
            </a:r>
            <a:r>
              <a:rPr lang="en-US" sz="2000" dirty="0">
                <a:solidFill>
                  <a:srgbClr val="FF0000"/>
                </a:solidFill>
              </a:rPr>
              <a:t> &gt;&gt; file.txt"</a:t>
            </a:r>
            <a:r>
              <a:rPr lang="en-US" sz="2000" dirty="0"/>
              <a:t> (append)</a:t>
            </a:r>
            <a:r>
              <a:rPr lang="en-US" sz="2400" dirty="0"/>
              <a:t>.</a:t>
            </a:r>
          </a:p>
          <a:p>
            <a:pPr marL="174625" indent="-174625"/>
            <a:r>
              <a:rPr lang="en-US" sz="2400" dirty="0"/>
              <a:t>	</a:t>
            </a:r>
            <a:r>
              <a:rPr lang="th-TH" sz="2400" dirty="0"/>
              <a:t>ถ้าใส่ตัวเลข เช่น </a:t>
            </a:r>
            <a:r>
              <a:rPr lang="en-US" sz="2000" dirty="0"/>
              <a:t>1&gt; </a:t>
            </a:r>
            <a:r>
              <a:rPr lang="th-TH" sz="2000" dirty="0"/>
              <a:t>หรือ </a:t>
            </a:r>
            <a:r>
              <a:rPr lang="en-US" sz="2000" dirty="0"/>
              <a:t>2&gt; </a:t>
            </a:r>
            <a:r>
              <a:rPr lang="th-TH" sz="2000" dirty="0"/>
              <a:t>หมายถึง กรองเอาเฉพาะ </a:t>
            </a:r>
            <a:r>
              <a:rPr lang="en-US" sz="2000" dirty="0" err="1"/>
              <a:t>stdout</a:t>
            </a:r>
            <a:r>
              <a:rPr lang="en-US" sz="2000" dirty="0"/>
              <a:t> </a:t>
            </a:r>
            <a:r>
              <a:rPr lang="th-TH" sz="2000" dirty="0"/>
              <a:t>และ </a:t>
            </a:r>
            <a:r>
              <a:rPr lang="en-US" sz="2000" dirty="0" err="1"/>
              <a:t>stderr</a:t>
            </a:r>
            <a:br>
              <a:rPr lang="th-TH" sz="2000" dirty="0"/>
            </a:br>
            <a:r>
              <a:rPr lang="en-US" sz="2000" dirty="0"/>
              <a:t>2&gt;&amp;1 </a:t>
            </a:r>
            <a:r>
              <a:rPr lang="th-TH" sz="2000" dirty="0"/>
              <a:t>หมายถึง ให้เอา </a:t>
            </a:r>
            <a:r>
              <a:rPr lang="en-US" sz="2000" dirty="0" err="1"/>
              <a:t>stderr</a:t>
            </a:r>
            <a:r>
              <a:rPr lang="en-US" sz="2000" dirty="0"/>
              <a:t> </a:t>
            </a:r>
            <a:r>
              <a:rPr lang="th-TH" sz="2000" dirty="0"/>
              <a:t>ไปออกที่ </a:t>
            </a:r>
            <a:r>
              <a:rPr lang="en-US" sz="2000" dirty="0" err="1"/>
              <a:t>stdout</a:t>
            </a:r>
            <a:r>
              <a:rPr lang="en-US" sz="2000" dirty="0"/>
              <a:t> </a:t>
            </a:r>
            <a:r>
              <a:rPr lang="th-TH" sz="2000" dirty="0"/>
              <a:t>แทน</a:t>
            </a:r>
            <a:endParaRPr lang="en-US" sz="2000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&lt; gets input from file</a:t>
            </a:r>
          </a:p>
          <a:p>
            <a:pPr marL="174625" indent="-174625"/>
            <a:r>
              <a:rPr lang="en-US" sz="2400" dirty="0"/>
              <a:t>	For example, </a:t>
            </a:r>
            <a:r>
              <a:rPr lang="en-US" sz="2000" dirty="0">
                <a:solidFill>
                  <a:srgbClr val="FF0000"/>
                </a:solidFill>
              </a:rPr>
              <a:t>"tar -</a:t>
            </a:r>
            <a:r>
              <a:rPr lang="en-US" sz="2000" dirty="0" err="1">
                <a:solidFill>
                  <a:srgbClr val="FF0000"/>
                </a:solidFill>
              </a:rPr>
              <a:t>xvz</a:t>
            </a:r>
            <a:r>
              <a:rPr lang="en-US" sz="2000" dirty="0">
                <a:solidFill>
                  <a:srgbClr val="FF0000"/>
                </a:solidFill>
              </a:rPr>
              <a:t> &lt; filename.tar.gz"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334000" y="23622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fprintf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stdout</a:t>
            </a:r>
            <a:r>
              <a:rPr lang="en-US" dirty="0">
                <a:solidFill>
                  <a:srgbClr val="FF0000"/>
                </a:solidFill>
              </a:rPr>
              <a:t>, "%s", "Hello world\n");</a:t>
            </a:r>
          </a:p>
          <a:p>
            <a:r>
              <a:rPr lang="en-US" dirty="0" err="1">
                <a:solidFill>
                  <a:srgbClr val="FF0000"/>
                </a:solidFill>
              </a:rPr>
              <a:t>fprintf</a:t>
            </a:r>
            <a:r>
              <a:rPr lang="en-US" dirty="0">
                <a:solidFill>
                  <a:srgbClr val="FF0000"/>
                </a:solidFill>
              </a:rPr>
              <a:t>(stderr, "%s", "Error message\n");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1"/>
            <a:ext cx="8001000" cy="563231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// compile: </a:t>
            </a:r>
            <a:r>
              <a:rPr lang="en-US" b="1" dirty="0" err="1"/>
              <a:t>gcc</a:t>
            </a:r>
            <a:r>
              <a:rPr lang="en-US" b="1" dirty="0"/>
              <a:t> </a:t>
            </a:r>
            <a:r>
              <a:rPr lang="en-US" b="1" dirty="0" err="1"/>
              <a:t>shared_mem.c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#include &lt;sys/</a:t>
            </a:r>
            <a:r>
              <a:rPr lang="en-US" b="1" dirty="0" err="1"/>
              <a:t>types.h</a:t>
            </a:r>
            <a:r>
              <a:rPr lang="en-US" b="1" dirty="0"/>
              <a:t>&gt;</a:t>
            </a:r>
          </a:p>
          <a:p>
            <a:r>
              <a:rPr lang="en-US" b="1" dirty="0"/>
              <a:t>#include &lt;sys/</a:t>
            </a:r>
            <a:r>
              <a:rPr lang="en-US" b="1" dirty="0" err="1"/>
              <a:t>shm.h</a:t>
            </a:r>
            <a:r>
              <a:rPr lang="en-US" b="1" dirty="0"/>
              <a:t>&gt;</a:t>
            </a:r>
          </a:p>
          <a:p>
            <a:r>
              <a:rPr lang="en-US" b="1" dirty="0"/>
              <a:t>#include &lt;sys/</a:t>
            </a:r>
            <a:r>
              <a:rPr lang="en-US" b="1" dirty="0" err="1"/>
              <a:t>stat.h</a:t>
            </a:r>
            <a:r>
              <a:rPr lang="en-US" b="1" dirty="0"/>
              <a:t>&gt;</a:t>
            </a:r>
          </a:p>
          <a:p>
            <a:r>
              <a:rPr lang="en-US" b="1" dirty="0"/>
              <a:t>#include &lt;</a:t>
            </a:r>
            <a:r>
              <a:rPr lang="en-US" b="1" dirty="0" err="1"/>
              <a:t>stdio.h</a:t>
            </a:r>
            <a:r>
              <a:rPr lang="en-US" b="1" dirty="0"/>
              <a:t>&gt;	</a:t>
            </a:r>
          </a:p>
          <a:p>
            <a:r>
              <a:rPr lang="en-US" b="1" dirty="0"/>
              <a:t>#include &lt;</a:t>
            </a:r>
            <a:r>
              <a:rPr lang="en-US" b="1" dirty="0" err="1"/>
              <a:t>unistd.h</a:t>
            </a:r>
            <a:r>
              <a:rPr lang="en-US" b="1" dirty="0"/>
              <a:t>&gt;</a:t>
            </a:r>
          </a:p>
          <a:p>
            <a:endParaRPr lang="en-US" b="1" dirty="0"/>
          </a:p>
          <a:p>
            <a:r>
              <a:rPr lang="en-US" b="1" dirty="0" err="1"/>
              <a:t>int</a:t>
            </a:r>
            <a:r>
              <a:rPr lang="en-US" b="1" dirty="0"/>
              <a:t> main() {</a:t>
            </a:r>
          </a:p>
          <a:p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segment_id</a:t>
            </a:r>
            <a:r>
              <a:rPr lang="en-US" b="1" dirty="0"/>
              <a:t>;</a:t>
            </a:r>
          </a:p>
          <a:p>
            <a:r>
              <a:rPr lang="en-US" b="1" dirty="0"/>
              <a:t>	char *</a:t>
            </a:r>
            <a:r>
              <a:rPr lang="en-US" b="1" dirty="0" err="1"/>
              <a:t>shared_memory</a:t>
            </a:r>
            <a:r>
              <a:rPr lang="en-US" b="1" dirty="0"/>
              <a:t>;</a:t>
            </a:r>
          </a:p>
          <a:p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segment_id</a:t>
            </a:r>
            <a:r>
              <a:rPr lang="en-US" b="1" dirty="0"/>
              <a:t> = </a:t>
            </a:r>
            <a:r>
              <a:rPr lang="en-US" b="1" dirty="0" err="1"/>
              <a:t>shmget</a:t>
            </a:r>
            <a:r>
              <a:rPr lang="en-US" b="1" dirty="0"/>
              <a:t>(IPC_PRIVATE, 4096, S_IRUSR | S_IWUSR);	</a:t>
            </a:r>
          </a:p>
          <a:p>
            <a:r>
              <a:rPr lang="en-US" b="1" dirty="0"/>
              <a:t>	</a:t>
            </a:r>
            <a:r>
              <a:rPr lang="en-US" b="1" dirty="0" err="1"/>
              <a:t>shared_memory</a:t>
            </a:r>
            <a:r>
              <a:rPr lang="en-US" b="1" dirty="0"/>
              <a:t> = (char *)</a:t>
            </a:r>
            <a:r>
              <a:rPr lang="en-US" b="1" dirty="0" err="1"/>
              <a:t>shmat</a:t>
            </a:r>
            <a:r>
              <a:rPr lang="en-US" b="1" dirty="0"/>
              <a:t>(</a:t>
            </a:r>
            <a:r>
              <a:rPr lang="en-US" b="1" dirty="0" err="1"/>
              <a:t>segment_id</a:t>
            </a:r>
            <a:r>
              <a:rPr lang="en-US" b="1" dirty="0"/>
              <a:t>, NULL, 0);</a:t>
            </a:r>
          </a:p>
          <a:p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sprintf</a:t>
            </a:r>
            <a:r>
              <a:rPr lang="en-US" b="1" dirty="0"/>
              <a:t>(</a:t>
            </a:r>
            <a:r>
              <a:rPr lang="en-US" b="1" dirty="0" err="1"/>
              <a:t>shared_memory</a:t>
            </a:r>
            <a:r>
              <a:rPr lang="en-US" b="1" dirty="0"/>
              <a:t>, "Hi there!");</a:t>
            </a:r>
          </a:p>
          <a:p>
            <a:endParaRPr lang="en-US" b="1" dirty="0"/>
          </a:p>
          <a:p>
            <a:r>
              <a:rPr lang="en-US" b="1" dirty="0"/>
              <a:t>	// continue on the next page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60487"/>
            <a:ext cx="8001000" cy="507831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pid_t</a:t>
            </a:r>
            <a:r>
              <a:rPr lang="en-US" b="1" dirty="0"/>
              <a:t> </a:t>
            </a:r>
            <a:r>
              <a:rPr lang="en-US" b="1" dirty="0" err="1"/>
              <a:t>pid</a:t>
            </a:r>
            <a:r>
              <a:rPr lang="en-US" b="1" dirty="0"/>
              <a:t>;</a:t>
            </a:r>
          </a:p>
          <a:p>
            <a:endParaRPr lang="en-US" b="1" dirty="0"/>
          </a:p>
          <a:p>
            <a:r>
              <a:rPr lang="en-US" b="1" dirty="0"/>
              <a:t>	</a:t>
            </a:r>
            <a:r>
              <a:rPr lang="en-US" b="1" dirty="0" err="1"/>
              <a:t>pid</a:t>
            </a:r>
            <a:r>
              <a:rPr lang="en-US" b="1" dirty="0"/>
              <a:t> = fork();</a:t>
            </a:r>
          </a:p>
          <a:p>
            <a:endParaRPr lang="en-US" b="1" dirty="0"/>
          </a:p>
          <a:p>
            <a:r>
              <a:rPr lang="en-US" b="1" dirty="0"/>
              <a:t>	if (</a:t>
            </a:r>
            <a:r>
              <a:rPr lang="en-US" b="1" dirty="0" err="1"/>
              <a:t>pid</a:t>
            </a:r>
            <a:r>
              <a:rPr lang="en-US" b="1" dirty="0"/>
              <a:t> == 0) {					// child</a:t>
            </a:r>
          </a:p>
          <a:p>
            <a:endParaRPr lang="en-US" b="1" dirty="0"/>
          </a:p>
          <a:p>
            <a:r>
              <a:rPr lang="en-US" b="1" dirty="0"/>
              <a:t>		</a:t>
            </a:r>
            <a:r>
              <a:rPr lang="en-US" b="1" dirty="0" err="1"/>
              <a:t>printf</a:t>
            </a:r>
            <a:r>
              <a:rPr lang="en-US" b="1" dirty="0"/>
              <a:t>("%s\n", </a:t>
            </a:r>
            <a:r>
              <a:rPr lang="en-US" b="1" dirty="0" err="1"/>
              <a:t>shared_memory</a:t>
            </a:r>
            <a:r>
              <a:rPr lang="en-US" b="1" dirty="0"/>
              <a:t>);</a:t>
            </a:r>
          </a:p>
          <a:p>
            <a:endParaRPr lang="en-US" b="1" dirty="0"/>
          </a:p>
          <a:p>
            <a:r>
              <a:rPr lang="en-US" b="1" dirty="0"/>
              <a:t>	} else {						// parent</a:t>
            </a:r>
          </a:p>
          <a:p>
            <a:endParaRPr lang="en-US" b="1" dirty="0"/>
          </a:p>
          <a:p>
            <a:r>
              <a:rPr lang="en-US" b="1" dirty="0"/>
              <a:t>		wait(NULL);</a:t>
            </a:r>
          </a:p>
          <a:p>
            <a:r>
              <a:rPr lang="en-US" b="1" dirty="0"/>
              <a:t>		</a:t>
            </a:r>
            <a:r>
              <a:rPr lang="en-US" b="1" dirty="0" err="1"/>
              <a:t>shmdt</a:t>
            </a:r>
            <a:r>
              <a:rPr lang="en-US" b="1" dirty="0"/>
              <a:t>(</a:t>
            </a:r>
            <a:r>
              <a:rPr lang="en-US" b="1" dirty="0" err="1"/>
              <a:t>shared_memory</a:t>
            </a:r>
            <a:r>
              <a:rPr lang="en-US" b="1" dirty="0"/>
              <a:t>);			// detach</a:t>
            </a:r>
          </a:p>
          <a:p>
            <a:r>
              <a:rPr lang="en-US" b="1" dirty="0"/>
              <a:t>		</a:t>
            </a:r>
            <a:r>
              <a:rPr lang="en-US" b="1" dirty="0" err="1"/>
              <a:t>shmctl</a:t>
            </a:r>
            <a:r>
              <a:rPr lang="en-US" b="1" dirty="0"/>
              <a:t>(</a:t>
            </a:r>
            <a:r>
              <a:rPr lang="en-US" b="1" dirty="0" err="1"/>
              <a:t>segment_id</a:t>
            </a:r>
            <a:r>
              <a:rPr lang="en-US" b="1" dirty="0"/>
              <a:t>, IPC_RMID, NULL);		// remove</a:t>
            </a:r>
          </a:p>
          <a:p>
            <a:r>
              <a:rPr lang="en-US" b="1" dirty="0"/>
              <a:t>	}</a:t>
            </a:r>
          </a:p>
          <a:p>
            <a:endParaRPr lang="en-US" b="1" dirty="0"/>
          </a:p>
          <a:p>
            <a:r>
              <a:rPr lang="en-US" b="1" dirty="0"/>
              <a:t>	return 0;</a:t>
            </a:r>
          </a:p>
          <a:p>
            <a:r>
              <a:rPr lang="en-US" b="1" dirty="0"/>
              <a:t>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/>
              <a:t>A process (job) is an executable program which is submitted to OS.</a:t>
            </a:r>
          </a:p>
          <a:p>
            <a:pPr marL="457200" indent="-457200"/>
            <a:r>
              <a:rPr lang="en-US" sz="2000" b="1" dirty="0"/>
              <a:t>OS manages the process from its birth to death (error handling).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4343400"/>
            <a:ext cx="1905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heap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1905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2667000"/>
            <a:ext cx="19050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5029200"/>
            <a:ext cx="1905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0" y="5715000"/>
            <a:ext cx="19050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1447800" y="2743200"/>
            <a:ext cx="609600" cy="3048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0800000">
            <a:off x="1447800" y="3962400"/>
            <a:ext cx="609600" cy="3048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22214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Function calls</a:t>
            </a:r>
            <a:r>
              <a:rPr lang="en-US" b="1" dirty="0"/>
              <a:t> (nested calls, recursive calls)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95600" y="44958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Dynamic allocation</a:t>
            </a:r>
            <a:r>
              <a:rPr lang="th-TH" b="1" dirty="0"/>
              <a:t> </a:t>
            </a:r>
            <a:r>
              <a:rPr lang="en-US" b="1" dirty="0"/>
              <a:t>(object, list, dictionary, tree, etc.)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5181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Global variables (</a:t>
            </a:r>
            <a:r>
              <a:rPr lang="en-US" b="1" dirty="0">
                <a:solidFill>
                  <a:srgbClr val="0070C0"/>
                </a:solidFill>
              </a:rPr>
              <a:t>fixed size</a:t>
            </a:r>
            <a:r>
              <a:rPr lang="en-US" b="1" dirty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95600" y="58790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Code (</a:t>
            </a:r>
            <a:r>
              <a:rPr lang="en-US" b="1" dirty="0">
                <a:solidFill>
                  <a:srgbClr val="0070C0"/>
                </a:solidFill>
              </a:rPr>
              <a:t>fixed size</a:t>
            </a:r>
            <a:r>
              <a:rPr lang="en-US" b="1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6412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Process in memory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Client-Server Systems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3716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Sockets, ports</a:t>
            </a:r>
          </a:p>
          <a:p>
            <a:endParaRPr lang="en-US" sz="2000" b="1" dirty="0"/>
          </a:p>
          <a:p>
            <a:r>
              <a:rPr lang="en-US" sz="2000" b="1" dirty="0" err="1"/>
              <a:t>sock.accept</a:t>
            </a:r>
            <a:r>
              <a:rPr lang="en-US" sz="2000" b="1" dirty="0"/>
              <a:t>() is a </a:t>
            </a:r>
            <a:r>
              <a:rPr lang="en-US" sz="2000" b="1" dirty="0">
                <a:solidFill>
                  <a:srgbClr val="FF0000"/>
                </a:solidFill>
              </a:rPr>
              <a:t>blocking</a:t>
            </a:r>
            <a:r>
              <a:rPr lang="en-US" sz="2000" b="1" dirty="0"/>
              <a:t> method.</a:t>
            </a:r>
          </a:p>
          <a:p>
            <a:endParaRPr lang="en-US" sz="2000" b="1" dirty="0"/>
          </a:p>
          <a:p>
            <a:r>
              <a:rPr lang="en-US" sz="2000" b="1" dirty="0"/>
              <a:t>127.0.0.1 is </a:t>
            </a:r>
            <a:r>
              <a:rPr lang="en-US" sz="2000" b="1" dirty="0">
                <a:solidFill>
                  <a:srgbClr val="FF0000"/>
                </a:solidFill>
              </a:rPr>
              <a:t>loop back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247649"/>
            <a:ext cx="5743575" cy="640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3810000" y="2286000"/>
            <a:ext cx="1447800" cy="7709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57800" y="2057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กิจกรรม </a:t>
            </a:r>
            <a:r>
              <a:rPr lang="en-US" b="1" dirty="0">
                <a:solidFill>
                  <a:srgbClr val="FF0000"/>
                </a:solidFill>
              </a:rPr>
              <a:t>#3</a:t>
            </a:r>
            <a:r>
              <a:rPr lang="th-TH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th-TH" b="1" dirty="0">
                <a:solidFill>
                  <a:srgbClr val="FF0000"/>
                </a:solidFill>
              </a:rPr>
              <a:t>ทำใน </a:t>
            </a:r>
            <a:r>
              <a:rPr lang="en-US" b="1" dirty="0">
                <a:solidFill>
                  <a:srgbClr val="FF0000"/>
                </a:solidFill>
              </a:rPr>
              <a:t>Linux </a:t>
            </a:r>
            <a:r>
              <a:rPr lang="th-TH" b="1" dirty="0">
                <a:solidFill>
                  <a:srgbClr val="FF0000"/>
                </a:solidFill>
              </a:rPr>
              <a:t>เท่านั้น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ต้อง </a:t>
            </a:r>
            <a:r>
              <a:rPr lang="en-US" dirty="0">
                <a:solidFill>
                  <a:srgbClr val="FF0000"/>
                </a:solidFill>
              </a:rPr>
              <a:t>new process </a:t>
            </a:r>
            <a:r>
              <a:rPr lang="th-TH" dirty="0">
                <a:solidFill>
                  <a:srgbClr val="FF0000"/>
                </a:solidFill>
              </a:rPr>
              <a:t>หรือ </a:t>
            </a:r>
            <a:r>
              <a:rPr lang="en-US" dirty="0">
                <a:solidFill>
                  <a:srgbClr val="FF0000"/>
                </a:solidFill>
              </a:rPr>
              <a:t>spawn thread</a:t>
            </a:r>
          </a:p>
          <a:p>
            <a:r>
              <a:rPr lang="th-TH" dirty="0">
                <a:solidFill>
                  <a:srgbClr val="FF0000"/>
                </a:solidFill>
              </a:rPr>
              <a:t>เพื่อให้บริการ </a:t>
            </a:r>
            <a:r>
              <a:rPr lang="en-US" dirty="0">
                <a:solidFill>
                  <a:srgbClr val="FF0000"/>
                </a:solidFill>
              </a:rPr>
              <a:t>client </a:t>
            </a:r>
            <a:r>
              <a:rPr lang="th-TH" dirty="0">
                <a:solidFill>
                  <a:srgbClr val="FF0000"/>
                </a:solidFill>
              </a:rPr>
              <a:t>ได้หลาย ๆ ตัวพร้อมกัน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1342109" y="4648200"/>
            <a:ext cx="158298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25091" y="453973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วน </a:t>
            </a:r>
            <a:r>
              <a:rPr lang="en-US" dirty="0">
                <a:solidFill>
                  <a:srgbClr val="FF0000"/>
                </a:solidFill>
              </a:rPr>
              <a:t>loop </a:t>
            </a:r>
            <a:r>
              <a:rPr lang="th-TH" dirty="0">
                <a:solidFill>
                  <a:srgbClr val="FF0000"/>
                </a:solidFill>
              </a:rPr>
              <a:t>ส่งข้อมูลวันเวลาปัจจุบันไปเรื่อย 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A1232A-2FA6-35BA-44FF-EFA0DAF38570}"/>
              </a:ext>
            </a:extLst>
          </p:cNvPr>
          <p:cNvSpPr txBox="1"/>
          <p:nvPr/>
        </p:nvSpPr>
        <p:spPr>
          <a:xfrm>
            <a:off x="5257800" y="64886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>
                <a:solidFill>
                  <a:srgbClr val="FF0000"/>
                </a:solidFill>
              </a:rPr>
              <a:t>ใช้ภาษาโปรแกรมอื่น ๆ ก็ได้ ที่สร้าง </a:t>
            </a:r>
            <a:r>
              <a:rPr lang="en-US" dirty="0">
                <a:solidFill>
                  <a:srgbClr val="FF0000"/>
                </a:solidFill>
              </a:rPr>
              <a:t>kernel thread </a:t>
            </a:r>
            <a:r>
              <a:rPr lang="th-TH" dirty="0">
                <a:solidFill>
                  <a:srgbClr val="FF0000"/>
                </a:solidFill>
              </a:rPr>
              <a:t>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15383"/>
            <a:ext cx="5544015" cy="631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76800" y="1752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Loop back </a:t>
            </a:r>
            <a:r>
              <a:rPr lang="th-TH" dirty="0">
                <a:solidFill>
                  <a:srgbClr val="FF0000"/>
                </a:solidFill>
              </a:rPr>
              <a:t>และ</a:t>
            </a:r>
            <a:r>
              <a:rPr lang="en-US" dirty="0">
                <a:solidFill>
                  <a:srgbClr val="FF0000"/>
                </a:solidFill>
              </a:rPr>
              <a:t> port number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/>
              <a:t>ใช้ภาษาโปรแกรมอื่น ๆ นอกจาก </a:t>
            </a:r>
            <a:r>
              <a:rPr lang="en-US" sz="4800" b="1" dirty="0"/>
              <a:t>Java </a:t>
            </a:r>
            <a:r>
              <a:rPr lang="th-TH" sz="4800" b="1" dirty="0"/>
              <a:t>ก็ได้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6" y="2514600"/>
            <a:ext cx="3297767" cy="2181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386" y="1828800"/>
            <a:ext cx="1958614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386" y="4114800"/>
            <a:ext cx="1958614" cy="12954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6" idx="3"/>
            <a:endCxn id="12" idx="1"/>
          </p:cNvCxnSpPr>
          <p:nvPr/>
        </p:nvCxnSpPr>
        <p:spPr>
          <a:xfrm flipV="1">
            <a:off x="4310953" y="2476500"/>
            <a:ext cx="1731433" cy="1128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3" idx="1"/>
          </p:cNvCxnSpPr>
          <p:nvPr/>
        </p:nvCxnSpPr>
        <p:spPr>
          <a:xfrm>
            <a:off x="4310953" y="3605149"/>
            <a:ext cx="1731433" cy="11573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3186" y="220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42386" y="152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2386" y="3810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04460" y="248736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วันเวลา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ปัจจุบัน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0227" y="410389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วันเวลา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ปัจจุบัน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12" y="2345204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Print </a:t>
            </a:r>
            <a:r>
              <a:rPr lang="th-TH" dirty="0">
                <a:solidFill>
                  <a:srgbClr val="FF0000"/>
                </a:solidFill>
              </a:rPr>
              <a:t>วันเวลา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ออกมาเรื่อย 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12" y="4648200"/>
            <a:ext cx="12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Print </a:t>
            </a:r>
            <a:r>
              <a:rPr lang="th-TH" dirty="0">
                <a:solidFill>
                  <a:srgbClr val="FF0000"/>
                </a:solidFill>
              </a:rPr>
              <a:t>วันเวลา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ออกมาเรื่อย ๆ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5586" y="328198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อาจจะส่งข้อมูลวันเวลาทุก ๆ </a:t>
            </a:r>
            <a:r>
              <a:rPr lang="en-US" dirty="0">
                <a:solidFill>
                  <a:srgbClr val="FF0000"/>
                </a:solidFill>
              </a:rPr>
              <a:t>1 </a:t>
            </a:r>
            <a:r>
              <a:rPr lang="th-TH" dirty="0">
                <a:solidFill>
                  <a:srgbClr val="FF0000"/>
                </a:solidFill>
              </a:rPr>
              <a:t>วินาที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เพื่อไม่ให้เร็วเกินไป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3186" y="5723467"/>
            <a:ext cx="698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ต้องเขียนโปรแกรมให้ </a:t>
            </a:r>
            <a:r>
              <a:rPr lang="en-US" dirty="0">
                <a:solidFill>
                  <a:srgbClr val="FF0000"/>
                </a:solidFill>
              </a:rPr>
              <a:t>fork (</a:t>
            </a:r>
            <a:r>
              <a:rPr lang="th-TH" dirty="0">
                <a:solidFill>
                  <a:srgbClr val="FF0000"/>
                </a:solidFill>
              </a:rPr>
              <a:t>สร้าง </a:t>
            </a:r>
            <a:r>
              <a:rPr lang="en-US" dirty="0">
                <a:solidFill>
                  <a:srgbClr val="FF0000"/>
                </a:solidFill>
              </a:rPr>
              <a:t>process/thread </a:t>
            </a:r>
            <a:r>
              <a:rPr lang="th-TH" dirty="0">
                <a:solidFill>
                  <a:srgbClr val="FF0000"/>
                </a:solidFill>
              </a:rPr>
              <a:t>ใหม่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th-TH" dirty="0">
                <a:solidFill>
                  <a:srgbClr val="FF0000"/>
                </a:solidFill>
              </a:rPr>
              <a:t> เพื่อบริการ </a:t>
            </a:r>
            <a:r>
              <a:rPr lang="en-US" dirty="0">
                <a:solidFill>
                  <a:srgbClr val="FF0000"/>
                </a:solidFill>
              </a:rPr>
              <a:t>client </a:t>
            </a:r>
            <a:r>
              <a:rPr lang="th-TH" dirty="0">
                <a:solidFill>
                  <a:srgbClr val="FF0000"/>
                </a:solidFill>
              </a:rPr>
              <a:t>แต่ละตัว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ถึงจะเห็นว่า </a:t>
            </a:r>
            <a:r>
              <a:rPr lang="en-US" dirty="0">
                <a:solidFill>
                  <a:srgbClr val="FF0000"/>
                </a:solidFill>
              </a:rPr>
              <a:t>client </a:t>
            </a:r>
            <a:r>
              <a:rPr lang="th-TH" dirty="0">
                <a:solidFill>
                  <a:srgbClr val="FF0000"/>
                </a:solidFill>
              </a:rPr>
              <a:t>ทุกตัวได้รับบริการไปพร้อม ๆ กัน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5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Message Passing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371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MP is useful in distributed environment, where the communicating processes may reside on different computers connected by a network (e.g. Cluster).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31886"/>
            <a:ext cx="5029200" cy="34801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57400" y="5823339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</a:t>
            </a:r>
            <a:r>
              <a:rPr lang="th-TH" dirty="0"/>
              <a:t>สร้าง </a:t>
            </a:r>
            <a:r>
              <a:rPr lang="en-US" dirty="0"/>
              <a:t>message queue </a:t>
            </a:r>
            <a:r>
              <a:rPr lang="th-TH" dirty="0"/>
              <a:t>ทำหน้าที่คล้าย ๆ กับ </a:t>
            </a:r>
            <a:r>
              <a:rPr lang="en-US" dirty="0"/>
              <a:t>mail box</a:t>
            </a:r>
            <a:br>
              <a:rPr lang="th-TH" dirty="0"/>
            </a:br>
            <a:r>
              <a:rPr lang="th-TH" dirty="0"/>
              <a:t>    แบบ </a:t>
            </a:r>
            <a:r>
              <a:rPr lang="en-US" dirty="0"/>
              <a:t>1. </a:t>
            </a:r>
            <a:r>
              <a:rPr lang="th-TH" dirty="0"/>
              <a:t>หลาย ๆ </a:t>
            </a:r>
            <a:r>
              <a:rPr lang="en-US" dirty="0"/>
              <a:t>process </a:t>
            </a:r>
            <a:r>
              <a:rPr lang="th-TH" dirty="0"/>
              <a:t>บนเครื่องเดียวกัน มี </a:t>
            </a:r>
            <a:r>
              <a:rPr lang="en-US" dirty="0"/>
              <a:t>mail box </a:t>
            </a:r>
            <a:r>
              <a:rPr lang="th-TH" dirty="0"/>
              <a:t>ชุดเดียว</a:t>
            </a:r>
            <a:br>
              <a:rPr lang="th-TH" dirty="0"/>
            </a:br>
            <a:r>
              <a:rPr lang="th-TH" dirty="0"/>
              <a:t>    แบบ </a:t>
            </a:r>
            <a:r>
              <a:rPr lang="en-US" dirty="0"/>
              <a:t>2. </a:t>
            </a:r>
            <a:r>
              <a:rPr lang="th-TH" dirty="0"/>
              <a:t>มีหลาย ๆ เครื่อง แต่ละเครื่องต้องมี </a:t>
            </a:r>
            <a:r>
              <a:rPr lang="en-US" dirty="0"/>
              <a:t>mail box </a:t>
            </a:r>
            <a:r>
              <a:rPr lang="th-TH" dirty="0"/>
              <a:t>ของตัวเอง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Remote Procedure Calls</a:t>
            </a:r>
          </a:p>
        </p:txBody>
      </p:sp>
      <p:pic>
        <p:nvPicPr>
          <p:cNvPr id="3074" name="Picture 2" descr="http://www.javvin.com/pics/r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6248400" cy="4884070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6781800" y="1600200"/>
            <a:ext cx="381000" cy="16002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ight Brace 5"/>
          <p:cNvSpPr/>
          <p:nvPr/>
        </p:nvSpPr>
        <p:spPr>
          <a:xfrm>
            <a:off x="6781800" y="3276600"/>
            <a:ext cx="381000" cy="26670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239000" y="2096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Programmer’s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view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306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What actually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happen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2308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คล้ายๆ </a:t>
            </a:r>
            <a:r>
              <a:rPr lang="en-US" dirty="0">
                <a:solidFill>
                  <a:srgbClr val="FF0000"/>
                </a:solidFill>
              </a:rPr>
              <a:t>virtualization </a:t>
            </a:r>
            <a:r>
              <a:rPr lang="th-TH" dirty="0">
                <a:solidFill>
                  <a:srgbClr val="FF0000"/>
                </a:solidFill>
              </a:rPr>
              <a:t>หลอกว่าฟังก์ชันนั้น </a:t>
            </a:r>
            <a:r>
              <a:rPr lang="en-US" dirty="0">
                <a:solidFill>
                  <a:srgbClr val="FF0000"/>
                </a:solidFill>
              </a:rPr>
              <a:t>execute </a:t>
            </a:r>
            <a:r>
              <a:rPr lang="th-TH" dirty="0">
                <a:solidFill>
                  <a:srgbClr val="FF0000"/>
                </a:solidFill>
              </a:rPr>
              <a:t>อยู่บนเครื่องจริงๆ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Why RPC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If no RPC, you have to use socket programming and you have to impose a structure on data! (Java uses serialization)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Only one copy of a function, updating a service at one place,</a:t>
            </a:r>
            <a:br>
              <a:rPr lang="en-US" sz="2400" dirty="0"/>
            </a:br>
            <a:r>
              <a:rPr lang="en-US" sz="2400" dirty="0"/>
              <a:t>i.e. banking application.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Distributing jobs to many servers. Each server is good at a particular job. Parallel programming!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Easy </a:t>
            </a:r>
            <a:r>
              <a:rPr lang="en-US" sz="2400" dirty="0" err="1"/>
              <a:t>interprocess</a:t>
            </a:r>
            <a:r>
              <a:rPr lang="en-US" sz="2400" dirty="0"/>
              <a:t> communication (no socket programming, no imposing data), i.e. e-exam (multiple choices).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4724400"/>
            <a:ext cx="1219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Server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943600"/>
            <a:ext cx="1219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Client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2600" y="5943600"/>
            <a:ext cx="1219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Client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4200" y="5943600"/>
            <a:ext cx="1219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Client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5800" y="5943600"/>
            <a:ext cx="1219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Client</a:t>
            </a:r>
            <a:endParaRPr lang="th-TH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4" idx="0"/>
            <a:endCxn id="13" idx="2"/>
          </p:cNvCxnSpPr>
          <p:nvPr/>
        </p:nvCxnSpPr>
        <p:spPr>
          <a:xfrm flipV="1">
            <a:off x="990600" y="5257800"/>
            <a:ext cx="2057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3" idx="2"/>
          </p:cNvCxnSpPr>
          <p:nvPr/>
        </p:nvCxnSpPr>
        <p:spPr>
          <a:xfrm flipV="1">
            <a:off x="2362200" y="5257800"/>
            <a:ext cx="6858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0"/>
            <a:endCxn id="13" idx="2"/>
          </p:cNvCxnSpPr>
          <p:nvPr/>
        </p:nvCxnSpPr>
        <p:spPr>
          <a:xfrm flipH="1" flipV="1">
            <a:off x="3048000" y="5257800"/>
            <a:ext cx="6858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0"/>
            <a:endCxn id="13" idx="2"/>
          </p:cNvCxnSpPr>
          <p:nvPr/>
        </p:nvCxnSpPr>
        <p:spPr>
          <a:xfrm flipH="1" flipV="1">
            <a:off x="3048000" y="5257800"/>
            <a:ext cx="20574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6200" y="45630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string </a:t>
            </a:r>
            <a:r>
              <a:rPr lang="en-US" dirty="0" err="1">
                <a:solidFill>
                  <a:srgbClr val="FF0000"/>
                </a:solidFill>
              </a:rPr>
              <a:t>LoadQuestion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i)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string </a:t>
            </a:r>
            <a:r>
              <a:rPr lang="en-US" dirty="0" err="1">
                <a:solidFill>
                  <a:srgbClr val="FF0000"/>
                </a:solidFill>
              </a:rPr>
              <a:t>LoadChoice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i,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j)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bool</a:t>
            </a:r>
            <a:r>
              <a:rPr lang="en-US" dirty="0">
                <a:solidFill>
                  <a:srgbClr val="FF0000"/>
                </a:solidFill>
              </a:rPr>
              <a:t> Save(string id,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i,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j)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5867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Faster coding compared to</a:t>
            </a:r>
            <a:br>
              <a:rPr lang="en-US" dirty="0"/>
            </a:br>
            <a:r>
              <a:rPr lang="en-US" dirty="0"/>
              <a:t>socket programming or</a:t>
            </a:r>
            <a:br>
              <a:rPr lang="en-US" dirty="0"/>
            </a:br>
            <a:r>
              <a:rPr lang="en-US" dirty="0"/>
              <a:t>web programming.</a:t>
            </a:r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Today’s RPC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378803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.NET </a:t>
            </a:r>
            <a:r>
              <a:rPr lang="en-US" sz="2400" dirty="0" err="1"/>
              <a:t>Remoting</a:t>
            </a:r>
            <a:endParaRPr lang="en-US" sz="2400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/>
              <a:t>Java RMI (remote method invocation)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14600"/>
            <a:ext cx="3733800" cy="36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4267200" cy="395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429000" y="638169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>
                <a:solidFill>
                  <a:srgbClr val="FF0000"/>
                </a:solidFill>
              </a:rPr>
              <a:t>ข้อเสียคือทั้ง </a:t>
            </a:r>
            <a:r>
              <a:rPr lang="en-US" sz="2000" b="1" dirty="0">
                <a:solidFill>
                  <a:srgbClr val="FF0000"/>
                </a:solidFill>
              </a:rPr>
              <a:t>server </a:t>
            </a:r>
            <a:r>
              <a:rPr lang="th-TH" sz="2000" b="1" dirty="0">
                <a:solidFill>
                  <a:srgbClr val="FF0000"/>
                </a:solidFill>
              </a:rPr>
              <a:t>และ </a:t>
            </a:r>
            <a:r>
              <a:rPr lang="en-US" sz="2000" b="1" dirty="0">
                <a:solidFill>
                  <a:srgbClr val="FF0000"/>
                </a:solidFill>
              </a:rPr>
              <a:t>client </a:t>
            </a:r>
            <a:r>
              <a:rPr lang="th-TH" sz="2000" b="1" dirty="0">
                <a:solidFill>
                  <a:srgbClr val="FF0000"/>
                </a:solidFill>
              </a:rPr>
              <a:t>ต้องเป็น </a:t>
            </a:r>
            <a:r>
              <a:rPr lang="en-US" sz="2000" b="1" dirty="0">
                <a:solidFill>
                  <a:srgbClr val="FF0000"/>
                </a:solidFill>
              </a:rPr>
              <a:t>platform </a:t>
            </a:r>
            <a:r>
              <a:rPr lang="th-TH" sz="2000" b="1" dirty="0">
                <a:solidFill>
                  <a:srgbClr val="FF0000"/>
                </a:solidFill>
              </a:rPr>
              <a:t>เดียวกัน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Web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371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th-TH" sz="2400" dirty="0"/>
              <a:t>ใช้ภาษาอื่น ๆ นอกจาก </a:t>
            </a:r>
            <a:r>
              <a:rPr lang="en-US" sz="2400" dirty="0"/>
              <a:t>C# </a:t>
            </a:r>
            <a:r>
              <a:rPr lang="th-TH" sz="2400" dirty="0"/>
              <a:t>ก็เขียน </a:t>
            </a:r>
            <a:r>
              <a:rPr lang="en-US" sz="2400" dirty="0"/>
              <a:t>web service </a:t>
            </a:r>
            <a:r>
              <a:rPr lang="th-TH" sz="2400" dirty="0"/>
              <a:t>ได้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400" dirty="0"/>
              <a:t>เรียกใช้ </a:t>
            </a:r>
            <a:r>
              <a:rPr lang="en-US" sz="2400" dirty="0"/>
              <a:t>web service </a:t>
            </a:r>
            <a:r>
              <a:rPr lang="th-TH" sz="2400" dirty="0"/>
              <a:t>จากภาษาใดก็ได้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400" dirty="0"/>
              <a:t>แก้ปัญหาซอฟต์แวร์เถื่อน คิดค่าบริการจากจำนวนครั้งที่ใช้งาน หรือระยะเวลาที่ใช้งานได้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243858"/>
            <a:ext cx="3505200" cy="338554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&lt;%@</a:t>
            </a:r>
            <a:r>
              <a:rPr lang="en-US" sz="1600" dirty="0" err="1"/>
              <a:t>WebService</a:t>
            </a:r>
            <a:r>
              <a:rPr lang="en-US" sz="1600" dirty="0"/>
              <a:t> Language="C#" Class="</a:t>
            </a:r>
            <a:r>
              <a:rPr lang="en-US" sz="1600" dirty="0" err="1"/>
              <a:t>MyService</a:t>
            </a:r>
            <a:r>
              <a:rPr lang="en-US" sz="1600" dirty="0"/>
              <a:t>"%&gt;</a:t>
            </a:r>
          </a:p>
          <a:p>
            <a:pPr>
              <a:tabLst>
                <a:tab pos="363538" algn="l"/>
                <a:tab pos="711200" algn="l"/>
              </a:tabLst>
            </a:pPr>
            <a:endParaRPr lang="en-US" sz="1600" dirty="0"/>
          </a:p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using </a:t>
            </a:r>
            <a:r>
              <a:rPr lang="en-US" sz="1600" dirty="0" err="1"/>
              <a:t>System.Web.Services</a:t>
            </a:r>
            <a:r>
              <a:rPr lang="en-US" sz="1600" dirty="0"/>
              <a:t>;</a:t>
            </a:r>
          </a:p>
          <a:p>
            <a:pPr>
              <a:tabLst>
                <a:tab pos="363538" algn="l"/>
                <a:tab pos="711200" algn="l"/>
              </a:tabLst>
            </a:pPr>
            <a:endParaRPr lang="en-US" sz="1600" dirty="0"/>
          </a:p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public class </a:t>
            </a:r>
            <a:r>
              <a:rPr lang="en-US" sz="1600" dirty="0" err="1"/>
              <a:t>MyService</a:t>
            </a:r>
            <a:r>
              <a:rPr lang="en-US" sz="1600" dirty="0"/>
              <a:t> : </a:t>
            </a:r>
            <a:r>
              <a:rPr lang="en-US" sz="1600" dirty="0" err="1"/>
              <a:t>WebService</a:t>
            </a:r>
            <a:r>
              <a:rPr lang="en-US" sz="1600" dirty="0"/>
              <a:t> {</a:t>
            </a:r>
          </a:p>
          <a:p>
            <a:pPr>
              <a:tabLst>
                <a:tab pos="363538" algn="l"/>
                <a:tab pos="711200" algn="l"/>
              </a:tabLst>
            </a:pPr>
            <a:endParaRPr lang="en-US" sz="1600" dirty="0"/>
          </a:p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	[</a:t>
            </a:r>
            <a:r>
              <a:rPr lang="en-US" sz="1600" dirty="0" err="1"/>
              <a:t>WebMethod</a:t>
            </a:r>
            <a:r>
              <a:rPr lang="en-US" sz="1600" dirty="0"/>
              <a:t>]</a:t>
            </a:r>
          </a:p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	public </a:t>
            </a:r>
            <a:r>
              <a:rPr lang="en-US" sz="1600" dirty="0" err="1"/>
              <a:t>int</a:t>
            </a:r>
            <a:r>
              <a:rPr lang="en-US" sz="1600" dirty="0"/>
              <a:t> Add(</a:t>
            </a:r>
            <a:r>
              <a:rPr lang="en-US" sz="1600" dirty="0" err="1"/>
              <a:t>int</a:t>
            </a:r>
            <a:r>
              <a:rPr lang="en-US" sz="1600" dirty="0"/>
              <a:t> a, </a:t>
            </a:r>
            <a:r>
              <a:rPr lang="en-US" sz="1600" dirty="0" err="1"/>
              <a:t>int</a:t>
            </a:r>
            <a:r>
              <a:rPr lang="en-US" sz="1600" dirty="0"/>
              <a:t> b) {</a:t>
            </a:r>
          </a:p>
          <a:p>
            <a:pPr>
              <a:tabLst>
                <a:tab pos="363538" algn="l"/>
                <a:tab pos="711200" algn="l"/>
              </a:tabLst>
            </a:pPr>
            <a:endParaRPr lang="en-US" sz="1600" dirty="0"/>
          </a:p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		return a + b;</a:t>
            </a:r>
          </a:p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	}</a:t>
            </a:r>
          </a:p>
          <a:p>
            <a:pPr>
              <a:tabLst>
                <a:tab pos="363538" algn="l"/>
                <a:tab pos="711200" algn="l"/>
              </a:tabLst>
            </a:pPr>
            <a:r>
              <a:rPr lang="en-US" sz="1600" dirty="0"/>
              <a:t>}</a:t>
            </a:r>
            <a:endParaRPr lang="th-TH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259752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MyService.asmx</a:t>
            </a:r>
            <a:br>
              <a:rPr lang="en-US" dirty="0"/>
            </a:br>
            <a:r>
              <a:rPr lang="en-US" dirty="0"/>
              <a:t>(in a virtual directory)</a:t>
            </a:r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2597527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</a:t>
            </a:r>
            <a:br>
              <a:rPr lang="en-US" dirty="0"/>
            </a:br>
            <a:r>
              <a:rPr lang="en-US" dirty="0"/>
              <a:t>(MyService.dll)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4876800" y="3243858"/>
            <a:ext cx="3886200" cy="2893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using System;</a:t>
            </a:r>
          </a:p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using </a:t>
            </a:r>
            <a:r>
              <a:rPr lang="en-US" sz="1600" dirty="0" err="1"/>
              <a:t>MyNameSpace</a:t>
            </a:r>
            <a:r>
              <a:rPr lang="en-US" sz="1600" dirty="0"/>
              <a:t>;</a:t>
            </a:r>
          </a:p>
          <a:p>
            <a:pPr>
              <a:tabLst>
                <a:tab pos="363538" algn="l"/>
                <a:tab pos="812800" algn="l"/>
              </a:tabLst>
            </a:pPr>
            <a:endParaRPr lang="en-US" sz="1600" dirty="0"/>
          </a:p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class </a:t>
            </a:r>
            <a:r>
              <a:rPr lang="en-US" sz="1600" dirty="0" err="1"/>
              <a:t>MyProg</a:t>
            </a:r>
            <a:r>
              <a:rPr lang="en-US" sz="1600" dirty="0"/>
              <a:t> {</a:t>
            </a:r>
          </a:p>
          <a:p>
            <a:pPr>
              <a:tabLst>
                <a:tab pos="363538" algn="l"/>
                <a:tab pos="812800" algn="l"/>
              </a:tabLst>
            </a:pPr>
            <a:endParaRPr lang="en-US" sz="1600" dirty="0"/>
          </a:p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	public static void Main(string [] </a:t>
            </a:r>
            <a:r>
              <a:rPr lang="en-US" sz="1600" dirty="0" err="1"/>
              <a:t>Args</a:t>
            </a:r>
            <a:r>
              <a:rPr lang="en-US" sz="1600" dirty="0"/>
              <a:t>) {</a:t>
            </a:r>
          </a:p>
          <a:p>
            <a:pPr>
              <a:tabLst>
                <a:tab pos="363538" algn="l"/>
                <a:tab pos="812800" algn="l"/>
              </a:tabLst>
            </a:pPr>
            <a:endParaRPr lang="en-US" sz="1600" dirty="0"/>
          </a:p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MyService</a:t>
            </a:r>
            <a:r>
              <a:rPr lang="en-US" sz="1600" dirty="0"/>
              <a:t> S = new </a:t>
            </a:r>
            <a:r>
              <a:rPr lang="en-US" sz="1600" dirty="0" err="1"/>
              <a:t>MyService</a:t>
            </a:r>
            <a:r>
              <a:rPr lang="en-US" sz="1600" dirty="0"/>
              <a:t>();</a:t>
            </a:r>
          </a:p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		</a:t>
            </a:r>
            <a:r>
              <a:rPr lang="en-US" sz="1600" dirty="0" err="1"/>
              <a:t>Console.WriteLine</a:t>
            </a:r>
            <a:r>
              <a:rPr lang="en-US" sz="1600" dirty="0"/>
              <a:t>(</a:t>
            </a:r>
            <a:r>
              <a:rPr lang="en-US" sz="1600" dirty="0" err="1"/>
              <a:t>S.Add</a:t>
            </a:r>
            <a:r>
              <a:rPr lang="en-US" sz="1600" dirty="0"/>
              <a:t>(1,2));</a:t>
            </a:r>
          </a:p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	}</a:t>
            </a:r>
          </a:p>
          <a:p>
            <a:pPr>
              <a:tabLst>
                <a:tab pos="363538" algn="l"/>
                <a:tab pos="812800" algn="l"/>
              </a:tabLst>
            </a:pPr>
            <a:r>
              <a:rPr lang="en-US" sz="1600" dirty="0"/>
              <a:t>}</a:t>
            </a:r>
            <a:endParaRPr lang="th-TH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429000" y="5758458"/>
            <a:ext cx="1295400" cy="685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00" y="6444258"/>
            <a:ext cx="2819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543800" y="5606058"/>
            <a:ext cx="0" cy="838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3015258"/>
            <a:ext cx="1752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14350"/>
            <a:ext cx="7888588" cy="2762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19525"/>
            <a:ext cx="4562475" cy="2809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352639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http://localhost/test/MyService.asmx?op=Add</a:t>
            </a:r>
            <a:endParaRPr lang="th-TH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Process state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3124200"/>
            <a:ext cx="1600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ready</a:t>
            </a:r>
          </a:p>
        </p:txBody>
      </p:sp>
      <p:sp>
        <p:nvSpPr>
          <p:cNvPr id="7" name="Oval 6"/>
          <p:cNvSpPr/>
          <p:nvPr/>
        </p:nvSpPr>
        <p:spPr>
          <a:xfrm>
            <a:off x="4876800" y="3124200"/>
            <a:ext cx="1600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running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133600"/>
            <a:ext cx="1600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9" name="Oval 8"/>
          <p:cNvSpPr/>
          <p:nvPr/>
        </p:nvSpPr>
        <p:spPr>
          <a:xfrm>
            <a:off x="6477000" y="2133600"/>
            <a:ext cx="1981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terminated</a:t>
            </a:r>
          </a:p>
        </p:txBody>
      </p:sp>
      <p:sp>
        <p:nvSpPr>
          <p:cNvPr id="10" name="Oval 9"/>
          <p:cNvSpPr/>
          <p:nvPr/>
        </p:nvSpPr>
        <p:spPr>
          <a:xfrm>
            <a:off x="3657600" y="4419600"/>
            <a:ext cx="16002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waiting</a:t>
            </a:r>
          </a:p>
        </p:txBody>
      </p:sp>
      <p:sp>
        <p:nvSpPr>
          <p:cNvPr id="24" name="Freeform 23"/>
          <p:cNvSpPr/>
          <p:nvPr/>
        </p:nvSpPr>
        <p:spPr>
          <a:xfrm>
            <a:off x="2438400" y="2471057"/>
            <a:ext cx="870857" cy="638629"/>
          </a:xfrm>
          <a:custGeom>
            <a:avLst/>
            <a:gdLst>
              <a:gd name="connsiteX0" fmla="*/ 0 w 870857"/>
              <a:gd name="connsiteY0" fmla="*/ 0 h 638629"/>
              <a:gd name="connsiteX1" fmla="*/ 566057 w 870857"/>
              <a:gd name="connsiteY1" fmla="*/ 246743 h 638629"/>
              <a:gd name="connsiteX2" fmla="*/ 870857 w 870857"/>
              <a:gd name="connsiteY2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7" h="638629">
                <a:moveTo>
                  <a:pt x="0" y="0"/>
                </a:moveTo>
                <a:cubicBezTo>
                  <a:pt x="210457" y="70152"/>
                  <a:pt x="420914" y="140305"/>
                  <a:pt x="566057" y="246743"/>
                </a:cubicBezTo>
                <a:cubicBezTo>
                  <a:pt x="711200" y="353181"/>
                  <a:pt x="822476" y="582991"/>
                  <a:pt x="870857" y="63862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5715000" y="2438400"/>
            <a:ext cx="762000" cy="638629"/>
          </a:xfrm>
          <a:custGeom>
            <a:avLst/>
            <a:gdLst>
              <a:gd name="connsiteX0" fmla="*/ 0 w 870857"/>
              <a:gd name="connsiteY0" fmla="*/ 0 h 638629"/>
              <a:gd name="connsiteX1" fmla="*/ 566057 w 870857"/>
              <a:gd name="connsiteY1" fmla="*/ 246743 h 638629"/>
              <a:gd name="connsiteX2" fmla="*/ 870857 w 870857"/>
              <a:gd name="connsiteY2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7" h="638629">
                <a:moveTo>
                  <a:pt x="0" y="0"/>
                </a:moveTo>
                <a:cubicBezTo>
                  <a:pt x="210457" y="70152"/>
                  <a:pt x="420914" y="140305"/>
                  <a:pt x="566057" y="246743"/>
                </a:cubicBezTo>
                <a:cubicBezTo>
                  <a:pt x="711200" y="353181"/>
                  <a:pt x="822476" y="582991"/>
                  <a:pt x="870857" y="638629"/>
                </a:cubicBezTo>
              </a:path>
            </a:pathLst>
          </a:cu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flipH="1" flipV="1">
            <a:off x="3124200" y="3810000"/>
            <a:ext cx="533400" cy="914400"/>
          </a:xfrm>
          <a:custGeom>
            <a:avLst/>
            <a:gdLst>
              <a:gd name="connsiteX0" fmla="*/ 0 w 870857"/>
              <a:gd name="connsiteY0" fmla="*/ 0 h 638629"/>
              <a:gd name="connsiteX1" fmla="*/ 566057 w 870857"/>
              <a:gd name="connsiteY1" fmla="*/ 246743 h 638629"/>
              <a:gd name="connsiteX2" fmla="*/ 870857 w 870857"/>
              <a:gd name="connsiteY2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7" h="638629">
                <a:moveTo>
                  <a:pt x="0" y="0"/>
                </a:moveTo>
                <a:cubicBezTo>
                  <a:pt x="210457" y="70152"/>
                  <a:pt x="420914" y="140305"/>
                  <a:pt x="566057" y="246743"/>
                </a:cubicBezTo>
                <a:cubicBezTo>
                  <a:pt x="711200" y="353181"/>
                  <a:pt x="822476" y="582991"/>
                  <a:pt x="870857" y="638629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5257800" y="3810000"/>
            <a:ext cx="685800" cy="914400"/>
          </a:xfrm>
          <a:custGeom>
            <a:avLst/>
            <a:gdLst>
              <a:gd name="connsiteX0" fmla="*/ 0 w 870857"/>
              <a:gd name="connsiteY0" fmla="*/ 0 h 638629"/>
              <a:gd name="connsiteX1" fmla="*/ 566057 w 870857"/>
              <a:gd name="connsiteY1" fmla="*/ 246743 h 638629"/>
              <a:gd name="connsiteX2" fmla="*/ 870857 w 870857"/>
              <a:gd name="connsiteY2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57" h="638629">
                <a:moveTo>
                  <a:pt x="0" y="0"/>
                </a:moveTo>
                <a:cubicBezTo>
                  <a:pt x="210457" y="70152"/>
                  <a:pt x="420914" y="140305"/>
                  <a:pt x="566057" y="246743"/>
                </a:cubicBezTo>
                <a:cubicBezTo>
                  <a:pt x="711200" y="353181"/>
                  <a:pt x="822476" y="582991"/>
                  <a:pt x="870857" y="638629"/>
                </a:cubicBezTo>
              </a:path>
            </a:pathLst>
          </a:custGeom>
          <a:ln w="2540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556000" y="3748314"/>
            <a:ext cx="1669143" cy="278191"/>
          </a:xfrm>
          <a:custGeom>
            <a:avLst/>
            <a:gdLst>
              <a:gd name="connsiteX0" fmla="*/ 0 w 1669143"/>
              <a:gd name="connsiteY0" fmla="*/ 14515 h 278191"/>
              <a:gd name="connsiteX1" fmla="*/ 754743 w 1669143"/>
              <a:gd name="connsiteY1" fmla="*/ 275772 h 278191"/>
              <a:gd name="connsiteX2" fmla="*/ 1669143 w 1669143"/>
              <a:gd name="connsiteY2" fmla="*/ 0 h 27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3" h="278191">
                <a:moveTo>
                  <a:pt x="0" y="14515"/>
                </a:moveTo>
                <a:cubicBezTo>
                  <a:pt x="238276" y="146353"/>
                  <a:pt x="476553" y="278191"/>
                  <a:pt x="754743" y="275772"/>
                </a:cubicBezTo>
                <a:cubicBezTo>
                  <a:pt x="1032933" y="273353"/>
                  <a:pt x="1351038" y="136676"/>
                  <a:pt x="1669143" y="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 flipH="1" flipV="1">
            <a:off x="3581400" y="2819400"/>
            <a:ext cx="1683657" cy="304800"/>
          </a:xfrm>
          <a:custGeom>
            <a:avLst/>
            <a:gdLst>
              <a:gd name="connsiteX0" fmla="*/ 0 w 1669143"/>
              <a:gd name="connsiteY0" fmla="*/ 14515 h 278191"/>
              <a:gd name="connsiteX1" fmla="*/ 754743 w 1669143"/>
              <a:gd name="connsiteY1" fmla="*/ 275772 h 278191"/>
              <a:gd name="connsiteX2" fmla="*/ 1669143 w 1669143"/>
              <a:gd name="connsiteY2" fmla="*/ 0 h 27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143" h="278191">
                <a:moveTo>
                  <a:pt x="0" y="14515"/>
                </a:moveTo>
                <a:cubicBezTo>
                  <a:pt x="238276" y="146353"/>
                  <a:pt x="476553" y="278191"/>
                  <a:pt x="754743" y="275772"/>
                </a:cubicBezTo>
                <a:cubicBezTo>
                  <a:pt x="1032933" y="273353"/>
                  <a:pt x="1351038" y="136676"/>
                  <a:pt x="1669143" y="0"/>
                </a:cubicBezTo>
              </a:path>
            </a:pathLst>
          </a:cu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62200" y="2209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admitted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33800" y="2438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interrupt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81600" y="2133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exit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76600" y="396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scheduler dispatch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91200" y="4202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I/O or event wait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24000" y="4267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I/O or event wait</a:t>
            </a:r>
          </a:p>
          <a:p>
            <a:pPr algn="ctr"/>
            <a:r>
              <a:rPr lang="en-US" b="1" dirty="0"/>
              <a:t>completion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82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Process Communication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ปัจจุบันเรามักจะต้องเขียนโปรแกรมของเราให้ </a:t>
            </a:r>
            <a:r>
              <a:rPr lang="en-US" sz="2800" dirty="0"/>
              <a:t>communicate </a:t>
            </a:r>
            <a:r>
              <a:rPr lang="th-TH" sz="2800" dirty="0"/>
              <a:t>กับโปรแกรมสำเร็จรูปอื่นๆ </a:t>
            </a:r>
            <a:r>
              <a:rPr lang="en-US" sz="2800" dirty="0"/>
              <a:t>(</a:t>
            </a:r>
            <a:r>
              <a:rPr lang="th-TH" sz="2800" dirty="0"/>
              <a:t>ซึ่งอาจจะอยู่บนเครื่องเดียวกันหรือคนละเครื่องก็ได้</a:t>
            </a:r>
            <a:r>
              <a:rPr lang="en-US" sz="28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2320528"/>
            <a:ext cx="7772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.NET (C#) simplified code</a:t>
            </a:r>
            <a:br>
              <a:rPr lang="en-US" dirty="0"/>
            </a:br>
            <a:br>
              <a:rPr lang="en-US" dirty="0"/>
            </a:br>
            <a:r>
              <a:rPr lang="en-US" sz="2000" dirty="0" err="1"/>
              <a:t>ExcelApp</a:t>
            </a:r>
            <a:r>
              <a:rPr lang="en-US" sz="2000" dirty="0"/>
              <a:t> = new </a:t>
            </a:r>
            <a:r>
              <a:rPr lang="en-US" sz="2000" dirty="0" err="1"/>
              <a:t>Excel.ApplicationClass</a:t>
            </a:r>
            <a:r>
              <a:rPr lang="en-US" sz="2000" dirty="0"/>
              <a:t>();</a:t>
            </a:r>
          </a:p>
          <a:p>
            <a:r>
              <a:rPr lang="en-US" sz="2000" dirty="0" err="1"/>
              <a:t>ExcelBook</a:t>
            </a:r>
            <a:r>
              <a:rPr lang="en-US" sz="2000" dirty="0"/>
              <a:t> = </a:t>
            </a:r>
            <a:r>
              <a:rPr lang="en-US" sz="2000" dirty="0" err="1"/>
              <a:t>ExcelApp.Workbooks.Open</a:t>
            </a:r>
            <a:r>
              <a:rPr lang="en-US" sz="2000" dirty="0"/>
              <a:t>(Filename, …, …, …);		</a:t>
            </a:r>
            <a:br>
              <a:rPr lang="en-US" sz="2000" dirty="0"/>
            </a:br>
            <a:r>
              <a:rPr lang="en-US" sz="2000" dirty="0"/>
              <a:t>ExcelSheet = </a:t>
            </a:r>
            <a:r>
              <a:rPr lang="en-US" sz="2000" dirty="0" err="1"/>
              <a:t>ExcelBook.Worksheets.get_Item</a:t>
            </a:r>
            <a:r>
              <a:rPr lang="en-US" sz="2000" dirty="0"/>
              <a:t>(1);</a:t>
            </a:r>
          </a:p>
          <a:p>
            <a:endParaRPr lang="en-US" sz="2000" dirty="0"/>
          </a:p>
          <a:p>
            <a:r>
              <a:rPr lang="en-US" sz="2000" dirty="0"/>
              <a:t>// write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dirty="0" err="1"/>
              <a:t>ExcelSheet.Cells</a:t>
            </a:r>
            <a:r>
              <a:rPr lang="en-US" sz="2000" dirty="0"/>
              <a:t>[</a:t>
            </a:r>
            <a:r>
              <a:rPr lang="en-US" sz="2000" dirty="0" err="1"/>
              <a:t>row,col</a:t>
            </a:r>
            <a:r>
              <a:rPr lang="en-US" sz="2000" dirty="0"/>
              <a:t>]  = “Chatchawit”;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// read</a:t>
            </a:r>
            <a:br>
              <a:rPr lang="en-US" sz="2000" dirty="0"/>
            </a:br>
            <a:r>
              <a:rPr lang="en-US" sz="2000" dirty="0"/>
              <a:t> name = </a:t>
            </a:r>
            <a:r>
              <a:rPr lang="en-US" sz="2000" dirty="0" err="1"/>
              <a:t>ExcelSheet.Cells</a:t>
            </a:r>
            <a:r>
              <a:rPr lang="en-US" sz="2000" dirty="0"/>
              <a:t>[</a:t>
            </a:r>
            <a:r>
              <a:rPr lang="en-US" sz="2000" dirty="0" err="1"/>
              <a:t>row,col</a:t>
            </a:r>
            <a:r>
              <a:rPr lang="en-US" sz="2000" dirty="0"/>
              <a:t>];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 err="1"/>
              <a:t>ExcelBook.Close</a:t>
            </a:r>
            <a:r>
              <a:rPr lang="en-US" sz="2000" dirty="0"/>
              <a:t>(true, </a:t>
            </a:r>
            <a:r>
              <a:rPr lang="en-US" sz="2000" dirty="0" err="1"/>
              <a:t>Missing.Value</a:t>
            </a:r>
            <a:r>
              <a:rPr lang="en-US" sz="2000" dirty="0"/>
              <a:t>, </a:t>
            </a:r>
            <a:r>
              <a:rPr lang="en-US" sz="2000" dirty="0" err="1"/>
              <a:t>Missing.Value</a:t>
            </a:r>
            <a:r>
              <a:rPr lang="en-US" sz="2000" dirty="0"/>
              <a:t>);</a:t>
            </a:r>
          </a:p>
          <a:p>
            <a:r>
              <a:rPr lang="en-US" sz="2000" dirty="0" err="1"/>
              <a:t>ExcelApp.Quit</a:t>
            </a:r>
            <a:r>
              <a:rPr lang="en-US" sz="2000" dirty="0"/>
              <a:t>();</a:t>
            </a:r>
            <a:endParaRPr lang="th-TH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63201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</a:rPr>
              <a:t>ปัจจุบันสามารถอ่านเขียนไฟล์ </a:t>
            </a:r>
            <a:r>
              <a:rPr lang="en-US" sz="2400" b="1" dirty="0">
                <a:solidFill>
                  <a:srgbClr val="FF0000"/>
                </a:solidFill>
              </a:rPr>
              <a:t>Excel </a:t>
            </a:r>
            <a:r>
              <a:rPr lang="th-TH" sz="2400" b="1" dirty="0">
                <a:solidFill>
                  <a:srgbClr val="FF0000"/>
                </a:solidFill>
              </a:rPr>
              <a:t>ได้ตรง ๆ เลย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29072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สร้าง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th-TH" dirty="0">
                <a:solidFill>
                  <a:srgbClr val="FF0000"/>
                </a:solidFill>
              </a:rPr>
              <a:t>รัน </a:t>
            </a:r>
            <a:r>
              <a:rPr lang="en-US" dirty="0">
                <a:solidFill>
                  <a:srgbClr val="FF0000"/>
                </a:solidFill>
              </a:rPr>
              <a:t>Excel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Homework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u="sng" dirty="0">
                <a:solidFill>
                  <a:srgbClr val="FF0000"/>
                </a:solidFill>
              </a:rPr>
              <a:t>POSIX</a:t>
            </a:r>
            <a:r>
              <a:rPr lang="en-US" sz="2000" b="1" dirty="0"/>
              <a:t> Message Passing (p. 148)</a:t>
            </a:r>
          </a:p>
          <a:p>
            <a:pPr marL="457200" indent="-457200"/>
            <a:endParaRPr lang="en-US" sz="2000" b="1" dirty="0"/>
          </a:p>
          <a:p>
            <a:pPr marL="457200" indent="-457200"/>
            <a:r>
              <a:rPr lang="en-US" sz="2000" b="1" dirty="0"/>
              <a:t>- write “</a:t>
            </a:r>
            <a:r>
              <a:rPr lang="en-US" sz="2000" b="1" dirty="0" err="1"/>
              <a:t>central.c</a:t>
            </a:r>
            <a:r>
              <a:rPr lang="en-US" sz="2000" b="1" dirty="0"/>
              <a:t>” and “</a:t>
            </a:r>
            <a:r>
              <a:rPr lang="en-US" sz="2000" b="1" dirty="0" err="1"/>
              <a:t>external.c</a:t>
            </a:r>
            <a:r>
              <a:rPr lang="en-US" sz="2000" b="1" dirty="0"/>
              <a:t>”</a:t>
            </a:r>
          </a:p>
          <a:p>
            <a:pPr marL="457200" indent="-457200"/>
            <a:r>
              <a:rPr lang="en-US" sz="2000" b="1" dirty="0"/>
              <a:t>- 1 copy of “central” and 4 copies of “external” can be started in any order.</a:t>
            </a:r>
          </a:p>
          <a:p>
            <a:pPr marL="457200" indent="-457200"/>
            <a:r>
              <a:rPr lang="en-US" sz="2000" b="1" dirty="0"/>
              <a:t>- begin from 2 processes and one-way communication.</a:t>
            </a:r>
          </a:p>
          <a:p>
            <a:pPr marL="457200" indent="-457200"/>
            <a:r>
              <a:rPr lang="en-US" sz="2000" b="1" dirty="0"/>
              <a:t>- then, two-way communication (2 mailboxes) and 5 processes (5 mailboxes).</a:t>
            </a:r>
          </a:p>
          <a:p>
            <a:pPr marL="457200" indent="-457200"/>
            <a:r>
              <a:rPr lang="en-US" sz="2000" b="1" dirty="0"/>
              <a:t>- use 5 terminals for the ease of debugging.</a:t>
            </a:r>
          </a:p>
          <a:p>
            <a:pPr marL="457200" indent="-457200"/>
            <a:r>
              <a:rPr lang="en-US" sz="2000" b="1" dirty="0"/>
              <a:t>- always check and clear message queues by “</a:t>
            </a:r>
            <a:r>
              <a:rPr lang="en-US" sz="2000" b="1" dirty="0" err="1"/>
              <a:t>ipcs</a:t>
            </a:r>
            <a:r>
              <a:rPr lang="en-US" sz="2000" b="1" dirty="0"/>
              <a:t>” and “</a:t>
            </a:r>
            <a:r>
              <a:rPr lang="en-US" sz="2000" b="1" dirty="0" err="1"/>
              <a:t>iprm</a:t>
            </a:r>
            <a:r>
              <a:rPr lang="en-US" sz="2000" b="1" dirty="0"/>
              <a:t> -q </a:t>
            </a:r>
            <a:r>
              <a:rPr lang="en-US" sz="2000" b="1" dirty="0" err="1"/>
              <a:t>qid</a:t>
            </a:r>
            <a:r>
              <a:rPr lang="en-US" sz="2000" b="1" dirty="0"/>
              <a:t>.”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17613" y="4287838"/>
          <a:ext cx="2873375" cy="203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78000" imgH="6426000" progId="AcroExch.Document.7">
                  <p:embed/>
                </p:oleObj>
              </mc:Choice>
              <mc:Fallback>
                <p:oleObj name="Acrobat Document" r:id="rId2" imgW="7578000" imgH="64260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4287838"/>
                        <a:ext cx="2873375" cy="203041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626268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central.c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71785" y="4343400"/>
          <a:ext cx="269581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7578000" imgH="5355000" progId="AcroExch.Document.7">
                  <p:embed/>
                </p:oleObj>
              </mc:Choice>
              <mc:Fallback>
                <p:oleObj name="Acrobat Document" r:id="rId4" imgW="7578000" imgH="535500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785" y="4343400"/>
                        <a:ext cx="2695815" cy="190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00600" y="62484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external.c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658993" y="584200"/>
          <a:ext cx="1256407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300" imgH="8019870" progId="AcroExch.Document.7">
                  <p:embed/>
                </p:oleObj>
              </mc:Choice>
              <mc:Fallback>
                <p:oleObj name="Acrobat Document" r:id="rId6" imgW="5667300" imgH="801987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993" y="584200"/>
                        <a:ext cx="1256407" cy="1778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58993" y="30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โจทย์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15" y="218910"/>
            <a:ext cx="3993585" cy="648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0800" y="76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Central</a:t>
            </a:r>
            <a:endParaRPr lang="th-TH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276600"/>
            <a:ext cx="1600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124200" y="3581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size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message </a:t>
            </a:r>
            <a:r>
              <a:rPr lang="th-TH" dirty="0">
                <a:solidFill>
                  <a:srgbClr val="FF0000"/>
                </a:solidFill>
              </a:rPr>
              <a:t>ที่จะส่งในฟังก์ชัน </a:t>
            </a:r>
            <a:r>
              <a:rPr lang="en-US" dirty="0" err="1">
                <a:solidFill>
                  <a:srgbClr val="FF0000"/>
                </a:solidFill>
              </a:rPr>
              <a:t>msgrcv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นับแค่นี้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2667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บังคับว่าตัวแรกใน </a:t>
            </a:r>
            <a:r>
              <a:rPr lang="en-US" dirty="0" err="1">
                <a:solidFill>
                  <a:srgbClr val="FF0000"/>
                </a:solidFill>
              </a:rPr>
              <a:t>struct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ต้องเป็น </a:t>
            </a:r>
            <a:r>
              <a:rPr lang="en-US" dirty="0">
                <a:solidFill>
                  <a:srgbClr val="FF0000"/>
                </a:solidFill>
              </a:rPr>
              <a:t>message type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หรือจะมองว่าเป็น </a:t>
            </a:r>
            <a:r>
              <a:rPr lang="en-US" dirty="0">
                <a:solidFill>
                  <a:srgbClr val="FF0000"/>
                </a:solidFill>
              </a:rPr>
              <a:t>priority </a:t>
            </a:r>
            <a:r>
              <a:rPr lang="th-TH" dirty="0">
                <a:solidFill>
                  <a:srgbClr val="FF0000"/>
                </a:solidFill>
              </a:rPr>
              <a:t>ก็ได้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3600" y="2971800"/>
            <a:ext cx="6096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3733800"/>
            <a:ext cx="6858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819900" cy="64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76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แปลง </a:t>
            </a:r>
            <a:r>
              <a:rPr lang="en-US" dirty="0">
                <a:solidFill>
                  <a:srgbClr val="FF0000"/>
                </a:solidFill>
              </a:rPr>
              <a:t>string </a:t>
            </a:r>
            <a:r>
              <a:rPr lang="th-TH" dirty="0">
                <a:solidFill>
                  <a:srgbClr val="FF0000"/>
                </a:solidFill>
              </a:rPr>
              <a:t>เป็น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688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อุณหภูมิเริ่มต้น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00200" y="381000"/>
            <a:ext cx="3048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33600" y="685800"/>
            <a:ext cx="5334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1143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msqid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h-TH" dirty="0">
                <a:solidFill>
                  <a:srgbClr val="FF0000"/>
                </a:solidFill>
              </a:rPr>
              <a:t>คือ </a:t>
            </a:r>
            <a:r>
              <a:rPr lang="en-US" dirty="0">
                <a:solidFill>
                  <a:srgbClr val="FF0000"/>
                </a:solidFill>
              </a:rPr>
              <a:t>message queue id, 70 </a:t>
            </a:r>
            <a:r>
              <a:rPr lang="th-TH" dirty="0">
                <a:solidFill>
                  <a:srgbClr val="FF0000"/>
                </a:solidFill>
              </a:rPr>
              <a:t>คือ </a:t>
            </a:r>
            <a:r>
              <a:rPr lang="en-US" dirty="0">
                <a:solidFill>
                  <a:srgbClr val="FF0000"/>
                </a:solidFill>
              </a:rPr>
              <a:t>queue name (users 2 </a:t>
            </a:r>
            <a:r>
              <a:rPr lang="th-TH" dirty="0">
                <a:solidFill>
                  <a:srgbClr val="FF0000"/>
                </a:solidFill>
              </a:rPr>
              <a:t>คนอาจจะใช้ </a:t>
            </a:r>
            <a:r>
              <a:rPr lang="en-US" dirty="0">
                <a:solidFill>
                  <a:srgbClr val="FF0000"/>
                </a:solidFill>
              </a:rPr>
              <a:t>queue name </a:t>
            </a:r>
            <a:r>
              <a:rPr lang="th-TH" dirty="0">
                <a:solidFill>
                  <a:srgbClr val="FF0000"/>
                </a:solidFill>
              </a:rPr>
              <a:t>ซ้ำกันได้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371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0600 </a:t>
            </a:r>
            <a:r>
              <a:rPr lang="th-TH" dirty="0">
                <a:solidFill>
                  <a:srgbClr val="FF0000"/>
                </a:solidFill>
              </a:rPr>
              <a:t>คือยอมให้ </a:t>
            </a:r>
            <a:r>
              <a:rPr lang="en-US" dirty="0">
                <a:solidFill>
                  <a:srgbClr val="FF0000"/>
                </a:solidFill>
              </a:rPr>
              <a:t>process </a:t>
            </a:r>
            <a:r>
              <a:rPr lang="th-TH" dirty="0">
                <a:solidFill>
                  <a:srgbClr val="FF0000"/>
                </a:solidFill>
              </a:rPr>
              <a:t>ของผู้สร้างอ่านเขียน </a:t>
            </a:r>
            <a:r>
              <a:rPr lang="en-US" dirty="0">
                <a:solidFill>
                  <a:srgbClr val="FF0000"/>
                </a:solidFill>
              </a:rPr>
              <a:t>mailbox </a:t>
            </a:r>
            <a:r>
              <a:rPr lang="th-TH" dirty="0">
                <a:solidFill>
                  <a:srgbClr val="FF0000"/>
                </a:solidFill>
              </a:rPr>
              <a:t>ได้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158853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IPC_CREAT </a:t>
            </a:r>
            <a:r>
              <a:rPr lang="th-TH" dirty="0">
                <a:solidFill>
                  <a:srgbClr val="FF0000"/>
                </a:solidFill>
              </a:rPr>
              <a:t>คือ ถ้ายังไม่มีให้สร้างใหม่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5029200" y="1905000"/>
            <a:ext cx="228600" cy="10668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257800" y="2221468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ขอ </a:t>
            </a:r>
            <a:r>
              <a:rPr lang="en-US" dirty="0">
                <a:solidFill>
                  <a:srgbClr val="FF0000"/>
                </a:solidFill>
              </a:rPr>
              <a:t>message queue id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external 4 </a:t>
            </a:r>
            <a:r>
              <a:rPr lang="th-TH" dirty="0">
                <a:solidFill>
                  <a:srgbClr val="FF0000"/>
                </a:solidFill>
              </a:rPr>
              <a:t>ตัว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while loop </a:t>
            </a:r>
            <a:r>
              <a:rPr lang="th-TH" dirty="0">
                <a:solidFill>
                  <a:srgbClr val="FF0000"/>
                </a:solidFill>
              </a:rPr>
              <a:t>เพื่อรอให้ </a:t>
            </a:r>
            <a:r>
              <a:rPr lang="en-US" dirty="0">
                <a:solidFill>
                  <a:srgbClr val="FF0000"/>
                </a:solidFill>
              </a:rPr>
              <a:t>external </a:t>
            </a:r>
            <a:r>
              <a:rPr lang="th-TH" dirty="0">
                <a:solidFill>
                  <a:srgbClr val="FF0000"/>
                </a:solidFill>
              </a:rPr>
              <a:t>สร้าง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5421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blocking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6781800" y="5410200"/>
            <a:ext cx="304800" cy="1963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477000" y="4191000"/>
            <a:ext cx="3810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4400" y="3276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th-TH" dirty="0">
                <a:solidFill>
                  <a:srgbClr val="FF0000"/>
                </a:solidFill>
              </a:rPr>
              <a:t>อ่าน </a:t>
            </a:r>
            <a:r>
              <a:rPr lang="en-US" dirty="0">
                <a:solidFill>
                  <a:srgbClr val="FF0000"/>
                </a:solidFill>
              </a:rPr>
              <a:t>first message </a:t>
            </a:r>
            <a:r>
              <a:rPr lang="th-TH" dirty="0">
                <a:solidFill>
                  <a:srgbClr val="FF0000"/>
                </a:solidFill>
              </a:rPr>
              <a:t>บน </a:t>
            </a:r>
            <a:r>
              <a:rPr lang="en-US" dirty="0">
                <a:solidFill>
                  <a:srgbClr val="FF0000"/>
                </a:solidFill>
              </a:rPr>
              <a:t>queue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&gt;0 </a:t>
            </a: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2 </a:t>
            </a:r>
            <a:r>
              <a:rPr lang="th-TH" dirty="0">
                <a:solidFill>
                  <a:srgbClr val="FF0000"/>
                </a:solidFill>
              </a:rPr>
              <a:t>เอา </a:t>
            </a:r>
            <a:r>
              <a:rPr lang="en-US" dirty="0">
                <a:solidFill>
                  <a:srgbClr val="FF0000"/>
                </a:solidFill>
              </a:rPr>
              <a:t>first message </a:t>
            </a:r>
            <a:r>
              <a:rPr lang="th-TH" dirty="0">
                <a:solidFill>
                  <a:srgbClr val="FF0000"/>
                </a:solidFill>
              </a:rPr>
              <a:t>ที่ </a:t>
            </a:r>
            <a:r>
              <a:rPr lang="en-US" dirty="0">
                <a:solidFill>
                  <a:srgbClr val="FF0000"/>
                </a:solidFill>
              </a:rPr>
              <a:t>priority = 2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&lt;0 </a:t>
            </a: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-2 </a:t>
            </a:r>
            <a:r>
              <a:rPr lang="th-TH" dirty="0">
                <a:solidFill>
                  <a:srgbClr val="FF0000"/>
                </a:solidFill>
              </a:rPr>
              <a:t>เอา </a:t>
            </a:r>
            <a:r>
              <a:rPr lang="en-US" dirty="0">
                <a:solidFill>
                  <a:srgbClr val="FF0000"/>
                </a:solidFill>
              </a:rPr>
              <a:t>first message </a:t>
            </a:r>
            <a:r>
              <a:rPr lang="th-TH" dirty="0">
                <a:solidFill>
                  <a:srgbClr val="FF0000"/>
                </a:solidFill>
              </a:rPr>
              <a:t>ที่  </a:t>
            </a:r>
            <a:r>
              <a:rPr lang="en-US" dirty="0">
                <a:solidFill>
                  <a:srgbClr val="FF0000"/>
                </a:solidFill>
              </a:rPr>
              <a:t>priority &lt;= 2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7162800" cy="656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05600" y="5117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blocking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endCxn id="3" idx="1"/>
          </p:cNvCxnSpPr>
          <p:nvPr/>
        </p:nvCxnSpPr>
        <p:spPr>
          <a:xfrm flipV="1">
            <a:off x="6324600" y="5301734"/>
            <a:ext cx="381000" cy="1846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8786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central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09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update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external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60960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 central + 4 external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52400"/>
            <a:ext cx="7696199" cy="273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76600" y="12954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remove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1295400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0000"/>
                </a:solidFill>
              </a:rPr>
              <a:t>ใช้กรณี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1143000"/>
            <a:ext cx="106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IPC_STAT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IPC_SET</a:t>
            </a:r>
            <a:endParaRPr lang="th-TH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0"/>
            <a:ext cx="914400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Process control block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2438400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state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2819400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process number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3200400"/>
            <a:ext cx="2057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register</a:t>
            </a:r>
            <a:r>
              <a:rPr lang="en-US" sz="2000" b="1" u="sng" dirty="0">
                <a:solidFill>
                  <a:schemeClr val="tx1"/>
                </a:solidFill>
              </a:rPr>
              <a:t>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(save CPU state)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62000" y="4038600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memory limits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" y="4419600"/>
            <a:ext cx="2057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list of open files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2000" y="4800600"/>
            <a:ext cx="2057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0" y="56504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PCB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1371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brief, the PCB simply serves as the repository for any information that may vary from process to process (PCB is a data structure).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81400" y="23622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 Process state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Program counter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CPU registers (PC </a:t>
            </a:r>
            <a:r>
              <a:rPr lang="th-TH" sz="2400" b="1" dirty="0"/>
              <a:t>และ </a:t>
            </a:r>
            <a:r>
              <a:rPr lang="en-US" sz="2400" b="1" dirty="0"/>
              <a:t>reg </a:t>
            </a:r>
            <a:r>
              <a:rPr lang="th-TH" sz="2400" b="1" dirty="0"/>
              <a:t>อื่น ๆ ทั้งหมด</a:t>
            </a:r>
            <a:r>
              <a:rPr lang="en-US" sz="2400" b="1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CPU-scheduling 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Memory-management 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Accounting information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 I/O status information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Scheduling queues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Job queue: all processes in the system.</a:t>
            </a:r>
          </a:p>
          <a:p>
            <a:r>
              <a:rPr lang="en-US" sz="2000" b="1" dirty="0"/>
              <a:t>Ready queue: processes that are residing in main memory.</a:t>
            </a:r>
          </a:p>
          <a:p>
            <a:r>
              <a:rPr lang="en-US" sz="2000" b="1" dirty="0"/>
              <a:t>Device queue: processes that are waiting for I/O devices (completion).</a:t>
            </a:r>
          </a:p>
          <a:p>
            <a:endParaRPr lang="en-US" sz="2000" b="1" dirty="0"/>
          </a:p>
          <a:p>
            <a:r>
              <a:rPr lang="en-US" sz="2000" b="1" dirty="0"/>
              <a:t>Once the process is allocated the CPU and is executing, one of several events could occur:</a:t>
            </a:r>
          </a:p>
          <a:p>
            <a:endParaRPr lang="en-US" sz="2000" b="1" dirty="0"/>
          </a:p>
          <a:p>
            <a:r>
              <a:rPr lang="en-US" sz="2000" b="1" dirty="0"/>
              <a:t>	1. issue an I/O request and then be placed in the device queue</a:t>
            </a:r>
          </a:p>
          <a:p>
            <a:r>
              <a:rPr lang="en-US" sz="2000" b="1" dirty="0"/>
              <a:t>	2. create a new </a:t>
            </a:r>
            <a:r>
              <a:rPr lang="en-US" sz="2000" b="1" dirty="0" err="1"/>
              <a:t>subprocess</a:t>
            </a:r>
            <a:r>
              <a:rPr lang="en-US" sz="2000" b="1" dirty="0"/>
              <a:t> and wait for </a:t>
            </a:r>
            <a:r>
              <a:rPr lang="en-US" sz="2000" b="1" dirty="0" err="1"/>
              <a:t>subprocess’s</a:t>
            </a:r>
            <a:r>
              <a:rPr lang="en-US" sz="2000" b="1" dirty="0"/>
              <a:t> termination</a:t>
            </a:r>
          </a:p>
          <a:p>
            <a:r>
              <a:rPr lang="en-US" sz="2000" b="1" dirty="0"/>
              <a:t>	3. removed forcibly from the CPU, as a result of an interrupt,</a:t>
            </a:r>
            <a:br>
              <a:rPr lang="en-US" sz="2000" b="1" dirty="0"/>
            </a:br>
            <a:r>
              <a:rPr lang="en-US" sz="2000" b="1" dirty="0"/>
              <a:t>		and then put back in the ready queue.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1371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Ready = in memory</a:t>
            </a:r>
            <a:endParaRPr lang="th-TH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Schedulers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059597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Long-term scheduler (Job scheduler)</a:t>
            </a:r>
            <a:r>
              <a:rPr lang="en-US" sz="2000" b="1" dirty="0"/>
              <a:t>, loading a process into memory.</a:t>
            </a:r>
          </a:p>
          <a:p>
            <a:r>
              <a:rPr lang="en-US" sz="2000" b="1" dirty="0"/>
              <a:t>	execute less often</a:t>
            </a:r>
          </a:p>
          <a:p>
            <a:r>
              <a:rPr lang="en-US" sz="2000" b="1" dirty="0"/>
              <a:t>	control the </a:t>
            </a:r>
            <a:r>
              <a:rPr lang="en-US" sz="2000" b="1" u="sng" dirty="0"/>
              <a:t>degree of multi-programming (#processes in memory)</a:t>
            </a:r>
          </a:p>
          <a:p>
            <a:r>
              <a:rPr lang="en-US" sz="2000" b="1" dirty="0"/>
              <a:t>	select a good process mix of I/O-bound and CPU-bound processes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Short-term scheduler (CPU scheduler)</a:t>
            </a:r>
            <a:r>
              <a:rPr lang="en-US" sz="2000" b="1" dirty="0"/>
              <a:t>, allocate CPU to one of them.</a:t>
            </a:r>
          </a:p>
          <a:p>
            <a:r>
              <a:rPr lang="en-US" sz="2000" b="1" dirty="0"/>
              <a:t>	execute very often (every 100 milliseconds)</a:t>
            </a:r>
          </a:p>
          <a:p>
            <a:r>
              <a:rPr lang="en-US" sz="2000" b="1" dirty="0"/>
              <a:t>	if the scheduler takes 10 milliseconds to decide to execute a process</a:t>
            </a:r>
          </a:p>
          <a:p>
            <a:r>
              <a:rPr lang="en-US" sz="2000" b="1" dirty="0"/>
              <a:t>		for 100 milliseconds, then 10/(100 + 10) = 9% overheads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Medium-term scheduler (swapping)</a:t>
            </a:r>
          </a:p>
          <a:p>
            <a:r>
              <a:rPr lang="en-US" sz="2000" b="1" dirty="0"/>
              <a:t>	remove processes from memory (if advantageous)</a:t>
            </a:r>
          </a:p>
          <a:p>
            <a:r>
              <a:rPr lang="en-US" sz="2000" b="1" dirty="0"/>
              <a:t>	when memory requirement overcommitted available memory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Context switch </a:t>
            </a:r>
            <a:r>
              <a:rPr lang="en-US" sz="2000" b="1" dirty="0"/>
              <a:t>save unloaded process and restore loaded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084332"/>
            <a:ext cx="2514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P1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6084332"/>
            <a:ext cx="129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CPU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scheduling</a:t>
            </a:r>
            <a:endParaRPr lang="th-TH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6084332"/>
            <a:ext cx="2514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P2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6084332"/>
            <a:ext cx="990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Save P1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ลง </a:t>
            </a:r>
            <a:r>
              <a:rPr lang="en-US" b="1" dirty="0">
                <a:solidFill>
                  <a:srgbClr val="FF0000"/>
                </a:solidFill>
              </a:rPr>
              <a:t>mem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5791200"/>
            <a:ext cx="159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Context switch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5105400" y="6084332"/>
            <a:ext cx="1295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Restore P2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th-TH" b="1" dirty="0">
                <a:solidFill>
                  <a:srgbClr val="FF0000"/>
                </a:solidFill>
              </a:rPr>
              <a:t>ใส่ </a:t>
            </a:r>
            <a:r>
              <a:rPr lang="en-US" b="1" dirty="0" err="1">
                <a:solidFill>
                  <a:srgbClr val="FF0000"/>
                </a:solidFill>
              </a:rPr>
              <a:t>cpu</a:t>
            </a:r>
            <a:endParaRPr lang="th-TH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819400" y="5967702"/>
            <a:ext cx="8382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5966733"/>
            <a:ext cx="1219200" cy="9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DF8A8D1-A18C-C3AA-51C7-96638969B9E8}"/>
              </a:ext>
            </a:extLst>
          </p:cNvPr>
          <p:cNvSpPr txBox="1"/>
          <p:nvPr/>
        </p:nvSpPr>
        <p:spPr>
          <a:xfrm>
            <a:off x="7620000" y="251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Win + Mac + Linux</a:t>
            </a:r>
            <a:br>
              <a:rPr lang="en-US" sz="1200" b="1" dirty="0">
                <a:solidFill>
                  <a:srgbClr val="0070C0"/>
                </a:solidFill>
              </a:rPr>
            </a:br>
            <a:r>
              <a:rPr lang="th-TH" sz="1200" b="1" dirty="0">
                <a:solidFill>
                  <a:srgbClr val="0070C0"/>
                </a:solidFill>
              </a:rPr>
              <a:t>มีแค่ </a:t>
            </a:r>
            <a:r>
              <a:rPr lang="en-US" sz="1200" b="1" dirty="0">
                <a:solidFill>
                  <a:srgbClr val="0070C0"/>
                </a:solidFill>
              </a:rPr>
              <a:t>CPU scheduler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82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Process Creation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Parent / child / </a:t>
            </a:r>
            <a:r>
              <a:rPr lang="en-US" sz="2000" b="1" dirty="0" err="1"/>
              <a:t>pid</a:t>
            </a:r>
            <a:r>
              <a:rPr lang="en-US" sz="2000" b="1" dirty="0"/>
              <a:t> (</a:t>
            </a:r>
            <a:r>
              <a:rPr lang="th-TH" sz="2000" b="1" dirty="0"/>
              <a:t>คำสั่ง </a:t>
            </a:r>
            <a:r>
              <a:rPr lang="en-US" sz="2000" b="1" dirty="0" err="1"/>
              <a:t>ps</a:t>
            </a:r>
            <a:r>
              <a:rPr lang="en-US" sz="2000" b="1" dirty="0"/>
              <a:t> </a:t>
            </a:r>
            <a:r>
              <a:rPr lang="th-TH" sz="2000" b="1" dirty="0"/>
              <a:t>และ </a:t>
            </a:r>
            <a:r>
              <a:rPr lang="en-US" sz="2000" b="1" dirty="0"/>
              <a:t>kill </a:t>
            </a:r>
            <a:r>
              <a:rPr lang="th-TH" sz="2000" b="1" dirty="0"/>
              <a:t>บน </a:t>
            </a:r>
            <a:r>
              <a:rPr lang="en-US" sz="2000" b="1" dirty="0"/>
              <a:t>Linux)</a:t>
            </a:r>
          </a:p>
          <a:p>
            <a:endParaRPr lang="en-US" sz="2000" b="1" dirty="0"/>
          </a:p>
          <a:p>
            <a:r>
              <a:rPr lang="en-US" sz="2000" b="1" dirty="0"/>
              <a:t>Concurrent vs. parallel execution</a:t>
            </a:r>
          </a:p>
          <a:p>
            <a:endParaRPr lang="en-US" sz="2000" b="1" dirty="0"/>
          </a:p>
          <a:p>
            <a:r>
              <a:rPr lang="en-US" sz="2000" b="1" dirty="0"/>
              <a:t>fork() / exec()</a:t>
            </a:r>
          </a:p>
          <a:p>
            <a:endParaRPr lang="en-US" sz="2000" b="1" dirty="0"/>
          </a:p>
          <a:p>
            <a:r>
              <a:rPr lang="en-US" sz="2000" b="1" dirty="0"/>
              <a:t>wait() – system call</a:t>
            </a:r>
          </a:p>
          <a:p>
            <a:endParaRPr lang="en-US" sz="2000" b="1" dirty="0"/>
          </a:p>
          <a:p>
            <a:r>
              <a:rPr lang="en-US" sz="2000" b="1" dirty="0" err="1"/>
              <a:t>WaitForSignalObject</a:t>
            </a:r>
            <a:r>
              <a:rPr lang="en-US" sz="2000" b="1" dirty="0"/>
              <a:t>() – Win32 API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8001000" cy="59093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// compile: </a:t>
            </a:r>
            <a:r>
              <a:rPr lang="en-US" b="1" dirty="0" err="1"/>
              <a:t>gcc</a:t>
            </a:r>
            <a:r>
              <a:rPr lang="en-US" b="1" dirty="0"/>
              <a:t> </a:t>
            </a:r>
            <a:r>
              <a:rPr lang="en-US" b="1" dirty="0" err="1"/>
              <a:t>fork.c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-o fork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// run: ./fork </a:t>
            </a:r>
            <a:r>
              <a:rPr lang="th-TH" b="1" dirty="0"/>
              <a:t>หรือ </a:t>
            </a:r>
            <a:r>
              <a:rPr lang="en-US" b="1" dirty="0">
                <a:solidFill>
                  <a:srgbClr val="00B0F0"/>
                </a:solidFill>
              </a:rPr>
              <a:t>./</a:t>
            </a:r>
            <a:r>
              <a:rPr lang="en-US" b="1" dirty="0" err="1">
                <a:solidFill>
                  <a:srgbClr val="00B0F0"/>
                </a:solidFill>
              </a:rPr>
              <a:t>a.out</a:t>
            </a:r>
            <a:endParaRPr lang="en-US" b="1" dirty="0">
              <a:solidFill>
                <a:srgbClr val="00B0F0"/>
              </a:solidFill>
            </a:endParaRP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#include &lt;sys/</a:t>
            </a:r>
            <a:r>
              <a:rPr lang="en-US" b="1" dirty="0" err="1"/>
              <a:t>types.h</a:t>
            </a:r>
            <a:r>
              <a:rPr lang="en-US" b="1" dirty="0"/>
              <a:t>&gt;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#include &lt;</a:t>
            </a:r>
            <a:r>
              <a:rPr lang="en-US" b="1" dirty="0" err="1"/>
              <a:t>stdio.h</a:t>
            </a:r>
            <a:r>
              <a:rPr lang="en-US" b="1" dirty="0"/>
              <a:t>&gt;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#include &lt;</a:t>
            </a:r>
            <a:r>
              <a:rPr lang="en-US" b="1" dirty="0" err="1"/>
              <a:t>unistd.h</a:t>
            </a:r>
            <a:r>
              <a:rPr lang="en-US" b="1" dirty="0"/>
              <a:t>&gt;</a:t>
            </a:r>
          </a:p>
          <a:p>
            <a:pPr>
              <a:tabLst>
                <a:tab pos="457200" algn="l"/>
                <a:tab pos="914400" algn="l"/>
              </a:tabLst>
            </a:pPr>
            <a:endParaRPr lang="en-US" b="1" dirty="0"/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 err="1"/>
              <a:t>int</a:t>
            </a:r>
            <a:r>
              <a:rPr lang="en-US" b="1" dirty="0"/>
              <a:t> main() {</a:t>
            </a:r>
          </a:p>
          <a:p>
            <a:pPr>
              <a:tabLst>
                <a:tab pos="457200" algn="l"/>
                <a:tab pos="914400" algn="l"/>
              </a:tabLst>
            </a:pPr>
            <a:endParaRPr lang="en-US" b="1" dirty="0"/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</a:t>
            </a:r>
            <a:r>
              <a:rPr lang="en-US" b="1" dirty="0" err="1"/>
              <a:t>pid_t</a:t>
            </a:r>
            <a:r>
              <a:rPr lang="en-US" b="1" dirty="0"/>
              <a:t> </a:t>
            </a:r>
            <a:r>
              <a:rPr lang="en-US" b="1" dirty="0" err="1"/>
              <a:t>pid</a:t>
            </a:r>
            <a:r>
              <a:rPr lang="en-US" b="1" dirty="0"/>
              <a:t> = fork();</a:t>
            </a:r>
          </a:p>
          <a:p>
            <a:pPr>
              <a:tabLst>
                <a:tab pos="457200" algn="l"/>
                <a:tab pos="914400" algn="l"/>
              </a:tabLst>
            </a:pPr>
            <a:endParaRPr lang="en-US" b="1" dirty="0"/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if (</a:t>
            </a:r>
            <a:r>
              <a:rPr lang="en-US" b="1" dirty="0" err="1"/>
              <a:t>pid</a:t>
            </a:r>
            <a:r>
              <a:rPr lang="en-US" b="1" dirty="0"/>
              <a:t> &lt; 0) {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	</a:t>
            </a:r>
            <a:r>
              <a:rPr lang="en-US" b="1" dirty="0" err="1"/>
              <a:t>printf</a:t>
            </a:r>
            <a:r>
              <a:rPr lang="en-US" b="1" dirty="0"/>
              <a:t>("Fork failed");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	return 1;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} else if (</a:t>
            </a:r>
            <a:r>
              <a:rPr lang="en-US" b="1" dirty="0" err="1"/>
              <a:t>pid</a:t>
            </a:r>
            <a:r>
              <a:rPr lang="en-US" b="1" dirty="0"/>
              <a:t> == 0) {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	</a:t>
            </a:r>
            <a:r>
              <a:rPr lang="en-US" b="1" dirty="0" err="1"/>
              <a:t>execlp</a:t>
            </a:r>
            <a:r>
              <a:rPr lang="en-US" b="1" dirty="0"/>
              <a:t>("/bin/</a:t>
            </a:r>
            <a:r>
              <a:rPr lang="en-US" b="1" dirty="0" err="1"/>
              <a:t>ls</a:t>
            </a:r>
            <a:r>
              <a:rPr lang="en-US" b="1" dirty="0"/>
              <a:t>", "</a:t>
            </a:r>
            <a:r>
              <a:rPr lang="en-US" b="1" dirty="0" err="1"/>
              <a:t>ls</a:t>
            </a:r>
            <a:r>
              <a:rPr lang="en-US" b="1" dirty="0"/>
              <a:t>", NULL);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} else {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	wait(NULL);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	</a:t>
            </a:r>
            <a:r>
              <a:rPr lang="en-US" b="1" dirty="0" err="1"/>
              <a:t>printf</a:t>
            </a:r>
            <a:r>
              <a:rPr lang="en-US" b="1" dirty="0"/>
              <a:t>("Child Complete");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}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	return 0;</a:t>
            </a:r>
          </a:p>
          <a:p>
            <a:pPr>
              <a:tabLst>
                <a:tab pos="457200" algn="l"/>
                <a:tab pos="914400" algn="l"/>
              </a:tabLst>
            </a:pPr>
            <a:r>
              <a:rPr lang="en-US" b="1" dirty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502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Parent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400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Child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6384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Error! no child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609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กิจกรรม </a:t>
            </a:r>
            <a:r>
              <a:rPr lang="en-US" b="1" dirty="0">
                <a:solidFill>
                  <a:srgbClr val="FF0000"/>
                </a:solidFill>
              </a:rPr>
              <a:t>#2 (</a:t>
            </a:r>
            <a:r>
              <a:rPr lang="th-TH" b="1" dirty="0">
                <a:solidFill>
                  <a:srgbClr val="FF0000"/>
                </a:solidFill>
              </a:rPr>
              <a:t>ทำใน </a:t>
            </a:r>
            <a:r>
              <a:rPr lang="en-US" b="1" dirty="0">
                <a:solidFill>
                  <a:srgbClr val="FF0000"/>
                </a:solidFill>
              </a:rPr>
              <a:t>Linux </a:t>
            </a:r>
            <a:r>
              <a:rPr lang="th-TH" b="1" dirty="0">
                <a:solidFill>
                  <a:srgbClr val="FF0000"/>
                </a:solidFill>
              </a:rPr>
              <a:t>เท่านั้น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th-TH" b="1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แก้โปรแกรมนี้ให้สร้างลูก </a:t>
            </a:r>
            <a:r>
              <a:rPr lang="en-US" dirty="0">
                <a:solidFill>
                  <a:srgbClr val="FF0000"/>
                </a:solidFill>
              </a:rPr>
              <a:t>10 </a:t>
            </a:r>
            <a:r>
              <a:rPr lang="th-TH" dirty="0">
                <a:solidFill>
                  <a:srgbClr val="FF0000"/>
                </a:solidFill>
              </a:rPr>
              <a:t>ตัว ลูกแต่ละ</a:t>
            </a:r>
            <a:r>
              <a:rPr lang="th-TH" dirty="0" err="1">
                <a:solidFill>
                  <a:srgbClr val="FF0000"/>
                </a:solidFill>
              </a:rPr>
              <a:t>ตัวพิมพ์</a:t>
            </a:r>
            <a:r>
              <a:rPr lang="th-TH" dirty="0">
                <a:solidFill>
                  <a:srgbClr val="FF0000"/>
                </a:solidFill>
              </a:rPr>
              <a:t>ข้อความดังนี้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th-TH" dirty="0">
                <a:solidFill>
                  <a:srgbClr val="FF0000"/>
                </a:solidFill>
              </a:rPr>
              <a:t>ดูหน้าถัดไป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867400"/>
            <a:ext cx="433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บน</a:t>
            </a:r>
            <a:r>
              <a:rPr lang="en-US" dirty="0">
                <a:solidFill>
                  <a:srgbClr val="FF0000"/>
                </a:solidFill>
              </a:rPr>
              <a:t> Linux </a:t>
            </a:r>
            <a:r>
              <a:rPr lang="th-TH" dirty="0">
                <a:solidFill>
                  <a:srgbClr val="FF0000"/>
                </a:solidFill>
              </a:rPr>
              <a:t>ใช้คำสั่ง </a:t>
            </a:r>
            <a:r>
              <a:rPr lang="en-US" dirty="0">
                <a:solidFill>
                  <a:srgbClr val="FF0000"/>
                </a:solidFill>
              </a:rPr>
              <a:t>man </a:t>
            </a:r>
            <a:r>
              <a:rPr lang="th-TH" dirty="0">
                <a:solidFill>
                  <a:srgbClr val="FF0000"/>
                </a:solidFill>
              </a:rPr>
              <a:t>เช่น </a:t>
            </a:r>
            <a:r>
              <a:rPr lang="en-US" dirty="0">
                <a:solidFill>
                  <a:srgbClr val="FF0000"/>
                </a:solidFill>
              </a:rPr>
              <a:t>man fork </a:t>
            </a:r>
            <a:r>
              <a:rPr lang="th-TH" dirty="0">
                <a:solidFill>
                  <a:srgbClr val="FF0000"/>
                </a:solidFill>
              </a:rPr>
              <a:t>หรือ </a:t>
            </a:r>
            <a:r>
              <a:rPr lang="en-US" dirty="0">
                <a:solidFill>
                  <a:srgbClr val="FF0000"/>
                </a:solidFill>
              </a:rPr>
              <a:t>man wait</a:t>
            </a:r>
            <a:br>
              <a:rPr lang="th-TH" dirty="0">
                <a:solidFill>
                  <a:srgbClr val="FF0000"/>
                </a:solidFill>
              </a:rPr>
            </a:br>
            <a:r>
              <a:rPr lang="th-TH" dirty="0">
                <a:solidFill>
                  <a:srgbClr val="FF0000"/>
                </a:solidFill>
              </a:rPr>
              <a:t>เพื่อเรียกดู </a:t>
            </a:r>
            <a:r>
              <a:rPr lang="en-US" dirty="0">
                <a:solidFill>
                  <a:srgbClr val="FF0000"/>
                </a:solidFill>
              </a:rPr>
              <a:t>document </a:t>
            </a:r>
            <a:r>
              <a:rPr lang="th-TH" dirty="0">
                <a:solidFill>
                  <a:srgbClr val="FF0000"/>
                </a:solidFill>
              </a:rPr>
              <a:t>ของฟังก์ชันในภาษา </a:t>
            </a:r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4196477"/>
            <a:ext cx="3124200" cy="258532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if (</a:t>
            </a:r>
            <a:r>
              <a:rPr lang="en-US" b="1" dirty="0" err="1"/>
              <a:t>pid</a:t>
            </a:r>
            <a:r>
              <a:rPr lang="en-US" b="1" dirty="0"/>
              <a:t> &lt; 0) {</a:t>
            </a:r>
          </a:p>
          <a:p>
            <a:r>
              <a:rPr lang="en-US" b="1" dirty="0"/>
              <a:t>    </a:t>
            </a:r>
            <a:r>
              <a:rPr lang="th-TH" b="1" dirty="0"/>
              <a:t> </a:t>
            </a:r>
            <a:r>
              <a:rPr lang="en-US" b="1" dirty="0" err="1"/>
              <a:t>printf</a:t>
            </a:r>
            <a:r>
              <a:rPr lang="en-US" b="1" dirty="0"/>
              <a:t>("Fork failed");</a:t>
            </a:r>
          </a:p>
          <a:p>
            <a:r>
              <a:rPr lang="en-US" b="1" dirty="0"/>
              <a:t>    return 1;</a:t>
            </a:r>
          </a:p>
          <a:p>
            <a:r>
              <a:rPr lang="en-US" b="1" dirty="0"/>
              <a:t>} else if (</a:t>
            </a:r>
            <a:r>
              <a:rPr lang="en-US" b="1" dirty="0" err="1"/>
              <a:t>pid</a:t>
            </a:r>
            <a:r>
              <a:rPr lang="en-US" b="1" dirty="0"/>
              <a:t> == 0) {</a:t>
            </a:r>
          </a:p>
          <a:p>
            <a:r>
              <a:rPr lang="en-US" b="1" dirty="0"/>
              <a:t>    </a:t>
            </a:r>
            <a:r>
              <a:rPr lang="en-US" b="1" dirty="0" err="1"/>
              <a:t>execlp</a:t>
            </a:r>
            <a:r>
              <a:rPr lang="en-US" b="1" dirty="0"/>
              <a:t>("/bin/</a:t>
            </a:r>
            <a:r>
              <a:rPr lang="en-US" b="1" dirty="0" err="1"/>
              <a:t>ls</a:t>
            </a:r>
            <a:r>
              <a:rPr lang="en-US" b="1" dirty="0"/>
              <a:t>", "</a:t>
            </a:r>
            <a:r>
              <a:rPr lang="en-US" b="1" dirty="0" err="1"/>
              <a:t>ls</a:t>
            </a:r>
            <a:r>
              <a:rPr lang="en-US" b="1" dirty="0"/>
              <a:t>", NULL);</a:t>
            </a:r>
          </a:p>
          <a:p>
            <a:r>
              <a:rPr lang="en-US" b="1" dirty="0"/>
              <a:t>} else {</a:t>
            </a:r>
          </a:p>
          <a:p>
            <a:r>
              <a:rPr lang="en-US" b="1" dirty="0"/>
              <a:t>    wait(NULL);</a:t>
            </a:r>
          </a:p>
          <a:p>
            <a:r>
              <a:rPr lang="en-US" b="1" dirty="0"/>
              <a:t>    </a:t>
            </a:r>
            <a:r>
              <a:rPr lang="en-US" b="1" dirty="0" err="1"/>
              <a:t>printf</a:t>
            </a:r>
            <a:r>
              <a:rPr lang="en-US" b="1" dirty="0"/>
              <a:t>("Child Complete");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15077"/>
            <a:ext cx="3124200" cy="258532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if (</a:t>
            </a:r>
            <a:r>
              <a:rPr lang="en-US" b="1" dirty="0" err="1"/>
              <a:t>pid</a:t>
            </a:r>
            <a:r>
              <a:rPr lang="en-US" b="1" dirty="0"/>
              <a:t> &lt; 0) {</a:t>
            </a:r>
          </a:p>
          <a:p>
            <a:r>
              <a:rPr lang="th-TH" b="1" dirty="0"/>
              <a:t>    </a:t>
            </a:r>
            <a:r>
              <a:rPr lang="en-US" b="1" dirty="0" err="1"/>
              <a:t>printf</a:t>
            </a:r>
            <a:r>
              <a:rPr lang="en-US" b="1" dirty="0"/>
              <a:t>("Fork failed");</a:t>
            </a:r>
            <a:br>
              <a:rPr lang="th-TH" b="1" dirty="0"/>
            </a:br>
            <a:r>
              <a:rPr lang="en-US" b="1" dirty="0"/>
              <a:t>    return 1;</a:t>
            </a:r>
          </a:p>
          <a:p>
            <a:r>
              <a:rPr lang="en-US" b="1" dirty="0"/>
              <a:t>} else if (</a:t>
            </a:r>
            <a:r>
              <a:rPr lang="en-US" b="1" dirty="0" err="1"/>
              <a:t>pid</a:t>
            </a:r>
            <a:r>
              <a:rPr lang="en-US" b="1" dirty="0"/>
              <a:t> == 0) {</a:t>
            </a:r>
          </a:p>
          <a:p>
            <a:r>
              <a:rPr lang="en-US" b="1" dirty="0"/>
              <a:t>    </a:t>
            </a:r>
            <a:r>
              <a:rPr lang="en-US" b="1" dirty="0" err="1"/>
              <a:t>execlp</a:t>
            </a:r>
            <a:r>
              <a:rPr lang="en-US" b="1" dirty="0"/>
              <a:t>("/bin/</a:t>
            </a:r>
            <a:r>
              <a:rPr lang="en-US" b="1" dirty="0" err="1"/>
              <a:t>ls</a:t>
            </a:r>
            <a:r>
              <a:rPr lang="en-US" b="1" dirty="0"/>
              <a:t>", "</a:t>
            </a:r>
            <a:r>
              <a:rPr lang="en-US" b="1" dirty="0" err="1"/>
              <a:t>ls</a:t>
            </a:r>
            <a:r>
              <a:rPr lang="en-US" b="1" dirty="0"/>
              <a:t>", NULL);</a:t>
            </a:r>
          </a:p>
          <a:p>
            <a:r>
              <a:rPr lang="en-US" b="1" dirty="0"/>
              <a:t>} else {</a:t>
            </a:r>
          </a:p>
          <a:p>
            <a:r>
              <a:rPr lang="en-US" b="1" dirty="0"/>
              <a:t>    wait(NULL);</a:t>
            </a:r>
          </a:p>
          <a:p>
            <a:r>
              <a:rPr lang="en-US" b="1" dirty="0"/>
              <a:t>    </a:t>
            </a:r>
            <a:r>
              <a:rPr lang="en-US" b="1" dirty="0" err="1"/>
              <a:t>printf</a:t>
            </a:r>
            <a:r>
              <a:rPr lang="en-US" b="1" dirty="0"/>
              <a:t>("Child Complete");</a:t>
            </a:r>
          </a:p>
          <a:p>
            <a:r>
              <a:rPr lang="en-US" b="1" dirty="0"/>
              <a:t>}</a:t>
            </a:r>
          </a:p>
        </p:txBody>
      </p:sp>
      <p:sp>
        <p:nvSpPr>
          <p:cNvPr id="7" name="Down Arrow 6"/>
          <p:cNvSpPr/>
          <p:nvPr/>
        </p:nvSpPr>
        <p:spPr>
          <a:xfrm rot="18890126">
            <a:off x="4342614" y="3293758"/>
            <a:ext cx="533400" cy="649442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066800" y="228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Parent process (</a:t>
            </a:r>
            <a:r>
              <a:rPr lang="en-US" sz="2000" b="1" dirty="0" err="1">
                <a:solidFill>
                  <a:srgbClr val="FF0000"/>
                </a:solidFill>
              </a:rPr>
              <a:t>pid</a:t>
            </a:r>
            <a:r>
              <a:rPr lang="en-US" sz="2000" b="1" dirty="0">
                <a:solidFill>
                  <a:srgbClr val="FF0000"/>
                </a:solidFill>
              </a:rPr>
              <a:t> = child)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10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Child process (</a:t>
            </a:r>
            <a:r>
              <a:rPr lang="en-US" sz="2000" b="1" dirty="0" err="1">
                <a:solidFill>
                  <a:srgbClr val="FF0000"/>
                </a:solidFill>
              </a:rPr>
              <a:t>pid</a:t>
            </a:r>
            <a:r>
              <a:rPr lang="en-US" sz="2000" b="1" dirty="0">
                <a:solidFill>
                  <a:srgbClr val="FF0000"/>
                </a:solidFill>
              </a:rPr>
              <a:t> = 0)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29200" y="54864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0" y="2514600"/>
            <a:ext cx="3048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5334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Exec </a:t>
            </a:r>
            <a:r>
              <a:rPr lang="th-TH" sz="2000" b="1" dirty="0">
                <a:solidFill>
                  <a:srgbClr val="FF0000"/>
                </a:solidFill>
              </a:rPr>
              <a:t>คือโหลด </a:t>
            </a:r>
            <a:r>
              <a:rPr lang="en-US" sz="2000" b="1" dirty="0">
                <a:solidFill>
                  <a:srgbClr val="FF0000"/>
                </a:solidFill>
              </a:rPr>
              <a:t>program </a:t>
            </a:r>
            <a:r>
              <a:rPr lang="th-TH" sz="2000" b="1" dirty="0">
                <a:solidFill>
                  <a:srgbClr val="FF0000"/>
                </a:solidFill>
              </a:rPr>
              <a:t>ใหม่มาทับ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273113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</a:rPr>
              <a:t>ที่ทำแบบนี้ เพราะเขียนโปรแกรม </a:t>
            </a:r>
            <a:r>
              <a:rPr lang="en-US" sz="2000" b="1" dirty="0">
                <a:solidFill>
                  <a:srgbClr val="FF0000"/>
                </a:solidFill>
              </a:rPr>
              <a:t>OS </a:t>
            </a:r>
            <a:r>
              <a:rPr lang="th-TH" sz="2000" b="1" dirty="0">
                <a:solidFill>
                  <a:srgbClr val="FF0000"/>
                </a:solidFill>
              </a:rPr>
              <a:t>ง่าย</a:t>
            </a:r>
            <a:br>
              <a:rPr lang="th-TH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fork </a:t>
            </a:r>
            <a:r>
              <a:rPr lang="th-TH" sz="2000" b="1" dirty="0">
                <a:solidFill>
                  <a:srgbClr val="FF0000"/>
                </a:solidFill>
              </a:rPr>
              <a:t>ก็คือการ </a:t>
            </a:r>
            <a:r>
              <a:rPr lang="en-US" sz="2000" b="1" u="sng" dirty="0">
                <a:solidFill>
                  <a:srgbClr val="FF0000"/>
                </a:solidFill>
              </a:rPr>
              <a:t>duplicate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th-TH" sz="2000" b="1" dirty="0">
                <a:solidFill>
                  <a:srgbClr val="FF0000"/>
                </a:solidFill>
              </a:rPr>
              <a:t>หน่วยความจำ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3054</Words>
  <Application>Microsoft Office PowerPoint</Application>
  <PresentationFormat>On-screen Show (4:3)</PresentationFormat>
  <Paragraphs>422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Mathematics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Chatchawit Aporntewan</dc:creator>
  <cp:lastModifiedBy>ชัชวิทย์ อาภรณ์เทวัญ</cp:lastModifiedBy>
  <cp:revision>1054</cp:revision>
  <dcterms:created xsi:type="dcterms:W3CDTF">2009-02-22T00:16:56Z</dcterms:created>
  <dcterms:modified xsi:type="dcterms:W3CDTF">2024-09-11T16:36:41Z</dcterms:modified>
</cp:coreProperties>
</file>