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1" r:id="rId2"/>
    <p:sldId id="264" r:id="rId3"/>
    <p:sldId id="265" r:id="rId4"/>
    <p:sldId id="272" r:id="rId5"/>
    <p:sldId id="273" r:id="rId6"/>
    <p:sldId id="274" r:id="rId7"/>
    <p:sldId id="275" r:id="rId8"/>
    <p:sldId id="276" r:id="rId9"/>
    <p:sldId id="277" r:id="rId10"/>
    <p:sldId id="278" r:id="rId11"/>
    <p:sldId id="282" r:id="rId12"/>
    <p:sldId id="281" r:id="rId13"/>
    <p:sldId id="283" r:id="rId14"/>
    <p:sldId id="284" r:id="rId15"/>
    <p:sldId id="285" r:id="rId16"/>
    <p:sldId id="327" r:id="rId17"/>
    <p:sldId id="290" r:id="rId18"/>
    <p:sldId id="292" r:id="rId19"/>
    <p:sldId id="291" r:id="rId20"/>
    <p:sldId id="293" r:id="rId21"/>
    <p:sldId id="286" r:id="rId22"/>
    <p:sldId id="287" r:id="rId23"/>
    <p:sldId id="288" r:id="rId24"/>
    <p:sldId id="294" r:id="rId25"/>
    <p:sldId id="295" r:id="rId26"/>
    <p:sldId id="323" r:id="rId27"/>
    <p:sldId id="326" r:id="rId28"/>
    <p:sldId id="324" r:id="rId29"/>
    <p:sldId id="325" r:id="rId30"/>
    <p:sldId id="310" r:id="rId31"/>
    <p:sldId id="320" r:id="rId32"/>
    <p:sldId id="321" r:id="rId33"/>
    <p:sldId id="322" r:id="rId34"/>
    <p:sldId id="328" r:id="rId35"/>
    <p:sldId id="318" r:id="rId36"/>
    <p:sldId id="319" r:id="rId3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4660"/>
  </p:normalViewPr>
  <p:slideViewPr>
    <p:cSldViewPr>
      <p:cViewPr varScale="1">
        <p:scale>
          <a:sx n="75" d="100"/>
          <a:sy n="75" d="100"/>
        </p:scale>
        <p:origin x="157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72" cy="511054"/>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4021088" y="0"/>
            <a:ext cx="3076672" cy="511054"/>
          </a:xfrm>
          <a:prstGeom prst="rect">
            <a:avLst/>
          </a:prstGeom>
        </p:spPr>
        <p:txBody>
          <a:bodyPr vert="horz" lIns="91440" tIns="45720" rIns="91440" bIns="45720" rtlCol="0"/>
          <a:lstStyle>
            <a:lvl1pPr algn="r">
              <a:defRPr sz="1200"/>
            </a:lvl1pPr>
          </a:lstStyle>
          <a:p>
            <a:fld id="{9925B6E5-45CC-42F9-8DA4-3C4827180531}" type="datetimeFigureOut">
              <a:rPr lang="th-TH" smtClean="0"/>
              <a:pPr/>
              <a:t>21/09/67</a:t>
            </a:fld>
            <a:endParaRPr lang="th-TH"/>
          </a:p>
        </p:txBody>
      </p:sp>
      <p:sp>
        <p:nvSpPr>
          <p:cNvPr id="4" name="Slide Image Placeholder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710239" y="4861781"/>
            <a:ext cx="5678824" cy="46045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9721868"/>
            <a:ext cx="3076672" cy="511054"/>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4021088" y="9721868"/>
            <a:ext cx="3076672" cy="511054"/>
          </a:xfrm>
          <a:prstGeom prst="rect">
            <a:avLst/>
          </a:prstGeom>
        </p:spPr>
        <p:txBody>
          <a:bodyPr vert="horz" lIns="91440" tIns="45720" rIns="91440" bIns="45720" rtlCol="0" anchor="b"/>
          <a:lstStyle>
            <a:lvl1pPr algn="r">
              <a:defRPr sz="1200"/>
            </a:lvl1pPr>
          </a:lstStyle>
          <a:p>
            <a:fld id="{C3B5E7EA-5608-47BA-B0DB-2DF1BEA8CB0F}" type="slidenum">
              <a:rPr lang="th-TH" smtClean="0"/>
              <a:pPr/>
              <a:t>‹#›</a:t>
            </a:fld>
            <a:endParaRPr lang="th-TH"/>
          </a:p>
        </p:txBody>
      </p:sp>
    </p:spTree>
    <p:extLst>
      <p:ext uri="{BB962C8B-B14F-4D97-AF65-F5344CB8AC3E}">
        <p14:creationId xmlns:p14="http://schemas.microsoft.com/office/powerpoint/2010/main" val="3037656540"/>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C3B5E7EA-5608-47BA-B0DB-2DF1BEA8CB0F}" type="slidenum">
              <a:rPr lang="th-TH" smtClean="0"/>
              <a:pPr/>
              <a:t>6</a:t>
            </a:fld>
            <a:endParaRPr lang="th-TH"/>
          </a:p>
        </p:txBody>
      </p:sp>
    </p:spTree>
    <p:extLst>
      <p:ext uri="{BB962C8B-B14F-4D97-AF65-F5344CB8AC3E}">
        <p14:creationId xmlns:p14="http://schemas.microsoft.com/office/powerpoint/2010/main" val="147799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0CD361-CAEC-41BC-8C05-6385537DF04D}"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0CD361-CAEC-41BC-8C05-6385537DF04D}"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0CD361-CAEC-41BC-8C05-6385537DF04D}"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0CD361-CAEC-41BC-8C05-6385537DF04D}"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0CD361-CAEC-41BC-8C05-6385537DF04D}"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0CD361-CAEC-41BC-8C05-6385537DF04D}"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0CD361-CAEC-41BC-8C05-6385537DF04D}" type="datetimeFigureOut">
              <a:rPr lang="en-US" smtClean="0"/>
              <a:pPr/>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0CD361-CAEC-41BC-8C05-6385537DF04D}" type="datetimeFigureOut">
              <a:rPr lang="en-US" smtClean="0"/>
              <a:pPr/>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CD361-CAEC-41BC-8C05-6385537DF04D}" type="datetimeFigureOut">
              <a:rPr lang="en-US" smtClean="0"/>
              <a:pPr/>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0CD361-CAEC-41BC-8C05-6385537DF04D}"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0CD361-CAEC-41BC-8C05-6385537DF04D}"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CD361-CAEC-41BC-8C05-6385537DF04D}" type="datetimeFigureOut">
              <a:rPr lang="en-US" smtClean="0"/>
              <a:pPr/>
              <a:t>9/21/2024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1FAB3-59D6-4CF6-AE04-AC93DFA6EE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msdn.microsoft.com/en-us/library/aa365467(VS.85).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Operating systems (OS)</a:t>
            </a:r>
          </a:p>
        </p:txBody>
      </p:sp>
      <p:sp>
        <p:nvSpPr>
          <p:cNvPr id="6" name="Rectangle 5"/>
          <p:cNvSpPr/>
          <p:nvPr/>
        </p:nvSpPr>
        <p:spPr>
          <a:xfrm>
            <a:off x="1143000" y="2133600"/>
            <a:ext cx="1447800" cy="762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user</a:t>
            </a:r>
            <a:br>
              <a:rPr lang="en-US" sz="2000" dirty="0">
                <a:solidFill>
                  <a:schemeClr val="tx1"/>
                </a:solidFill>
              </a:rPr>
            </a:br>
            <a:r>
              <a:rPr lang="en-US" sz="2000" dirty="0">
                <a:solidFill>
                  <a:schemeClr val="tx1"/>
                </a:solidFill>
              </a:rPr>
              <a:t>program</a:t>
            </a:r>
          </a:p>
        </p:txBody>
      </p:sp>
      <p:sp>
        <p:nvSpPr>
          <p:cNvPr id="7" name="Rectangle 6"/>
          <p:cNvSpPr/>
          <p:nvPr/>
        </p:nvSpPr>
        <p:spPr>
          <a:xfrm>
            <a:off x="1447800" y="3810000"/>
            <a:ext cx="6172200" cy="1066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8" name="Rectangle 7"/>
          <p:cNvSpPr/>
          <p:nvPr/>
        </p:nvSpPr>
        <p:spPr>
          <a:xfrm>
            <a:off x="2286000" y="4495800"/>
            <a:ext cx="4495800" cy="990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hardware</a:t>
            </a:r>
          </a:p>
        </p:txBody>
      </p:sp>
      <p:sp>
        <p:nvSpPr>
          <p:cNvPr id="9" name="TextBox 8"/>
          <p:cNvSpPr txBox="1"/>
          <p:nvPr/>
        </p:nvSpPr>
        <p:spPr>
          <a:xfrm>
            <a:off x="2362200" y="3974068"/>
            <a:ext cx="4191000" cy="400110"/>
          </a:xfrm>
          <a:prstGeom prst="rect">
            <a:avLst/>
          </a:prstGeom>
          <a:noFill/>
        </p:spPr>
        <p:txBody>
          <a:bodyPr wrap="square" rtlCol="0">
            <a:spAutoFit/>
          </a:bodyPr>
          <a:lstStyle/>
          <a:p>
            <a:pPr algn="ctr"/>
            <a:r>
              <a:rPr lang="en-US" sz="2000" dirty="0"/>
              <a:t>operating system (</a:t>
            </a:r>
            <a:r>
              <a:rPr lang="en-US" sz="2000" b="1" dirty="0">
                <a:solidFill>
                  <a:srgbClr val="FF0000"/>
                </a:solidFill>
              </a:rPr>
              <a:t>providing services</a:t>
            </a:r>
            <a:r>
              <a:rPr lang="en-US" sz="2000" dirty="0"/>
              <a:t>)</a:t>
            </a:r>
          </a:p>
        </p:txBody>
      </p:sp>
      <p:sp>
        <p:nvSpPr>
          <p:cNvPr id="10" name="Rectangle 9"/>
          <p:cNvSpPr/>
          <p:nvPr/>
        </p:nvSpPr>
        <p:spPr>
          <a:xfrm>
            <a:off x="2895600" y="2133600"/>
            <a:ext cx="1447800" cy="762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user</a:t>
            </a:r>
            <a:br>
              <a:rPr lang="en-US" sz="2000" dirty="0">
                <a:solidFill>
                  <a:schemeClr val="tx1"/>
                </a:solidFill>
              </a:rPr>
            </a:br>
            <a:r>
              <a:rPr lang="en-US" sz="2000" dirty="0">
                <a:solidFill>
                  <a:schemeClr val="tx1"/>
                </a:solidFill>
              </a:rPr>
              <a:t>program</a:t>
            </a:r>
          </a:p>
        </p:txBody>
      </p:sp>
      <p:sp>
        <p:nvSpPr>
          <p:cNvPr id="11" name="Rectangle 10"/>
          <p:cNvSpPr/>
          <p:nvPr/>
        </p:nvSpPr>
        <p:spPr>
          <a:xfrm>
            <a:off x="4724400" y="2133600"/>
            <a:ext cx="1447800" cy="762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user</a:t>
            </a:r>
            <a:br>
              <a:rPr lang="en-US" sz="2000" dirty="0">
                <a:solidFill>
                  <a:schemeClr val="tx1"/>
                </a:solidFill>
              </a:rPr>
            </a:br>
            <a:r>
              <a:rPr lang="en-US" sz="2000" dirty="0">
                <a:solidFill>
                  <a:schemeClr val="tx1"/>
                </a:solidFill>
              </a:rPr>
              <a:t>program</a:t>
            </a:r>
          </a:p>
        </p:txBody>
      </p:sp>
      <p:sp>
        <p:nvSpPr>
          <p:cNvPr id="12" name="Rectangle 11"/>
          <p:cNvSpPr/>
          <p:nvPr/>
        </p:nvSpPr>
        <p:spPr>
          <a:xfrm>
            <a:off x="6477000" y="2133600"/>
            <a:ext cx="1447800" cy="762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user</a:t>
            </a:r>
            <a:br>
              <a:rPr lang="en-US" sz="2000" dirty="0">
                <a:solidFill>
                  <a:schemeClr val="tx1"/>
                </a:solidFill>
              </a:rPr>
            </a:br>
            <a:r>
              <a:rPr lang="en-US" sz="2000" dirty="0">
                <a:solidFill>
                  <a:schemeClr val="tx1"/>
                </a:solidFill>
              </a:rPr>
              <a:t>program</a:t>
            </a:r>
          </a:p>
        </p:txBody>
      </p:sp>
      <p:cxnSp>
        <p:nvCxnSpPr>
          <p:cNvPr id="13" name="Straight Arrow Connector 12"/>
          <p:cNvCxnSpPr/>
          <p:nvPr/>
        </p:nvCxnSpPr>
        <p:spPr>
          <a:xfrm rot="5400000">
            <a:off x="1372394" y="3352800"/>
            <a:ext cx="9144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123406" y="3352006"/>
            <a:ext cx="9144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952206" y="3352006"/>
            <a:ext cx="9144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706394" y="3352006"/>
            <a:ext cx="9144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6400" y="5848290"/>
            <a:ext cx="5638800" cy="400110"/>
          </a:xfrm>
          <a:prstGeom prst="rect">
            <a:avLst/>
          </a:prstGeom>
          <a:noFill/>
        </p:spPr>
        <p:txBody>
          <a:bodyPr wrap="square" rtlCol="0">
            <a:spAutoFit/>
          </a:bodyPr>
          <a:lstStyle/>
          <a:p>
            <a:pPr algn="ctr"/>
            <a:r>
              <a:rPr lang="en-US" sz="2000" b="1" dirty="0"/>
              <a:t>This can be done by </a:t>
            </a:r>
            <a:r>
              <a:rPr lang="en-US" sz="2000" b="1" dirty="0">
                <a:solidFill>
                  <a:srgbClr val="FF0000"/>
                </a:solidFill>
              </a:rPr>
              <a:t>trap routine</a:t>
            </a:r>
            <a:r>
              <a:rPr lang="en-US" sz="2000" b="1" dirty="0"/>
              <a:t>.</a:t>
            </a:r>
          </a:p>
        </p:txBody>
      </p:sp>
      <p:sp>
        <p:nvSpPr>
          <p:cNvPr id="18" name="TextBox 17"/>
          <p:cNvSpPr txBox="1"/>
          <p:nvPr/>
        </p:nvSpPr>
        <p:spPr>
          <a:xfrm>
            <a:off x="0" y="10998"/>
            <a:ext cx="9144000" cy="369332"/>
          </a:xfrm>
          <a:prstGeom prst="rect">
            <a:avLst/>
          </a:prstGeom>
          <a:noFill/>
        </p:spPr>
        <p:txBody>
          <a:bodyPr wrap="square" rtlCol="0">
            <a:spAutoFit/>
          </a:bodyPr>
          <a:lstStyle/>
          <a:p>
            <a:r>
              <a:rPr lang="th-TH" dirty="0">
                <a:solidFill>
                  <a:srgbClr val="FF0000"/>
                </a:solidFill>
              </a:rPr>
              <a:t>แก้ไขครั้งล่าสุดเมื่อวันที่ </a:t>
            </a:r>
            <a:r>
              <a:rPr lang="en-US" dirty="0">
                <a:solidFill>
                  <a:srgbClr val="FF0000"/>
                </a:solidFill>
              </a:rPr>
              <a:t>21 </a:t>
            </a:r>
            <a:r>
              <a:rPr lang="th-TH">
                <a:solidFill>
                  <a:srgbClr val="FF0000"/>
                </a:solidFill>
              </a:rPr>
              <a:t>กันยายน </a:t>
            </a:r>
            <a:r>
              <a:rPr lang="en-US" dirty="0">
                <a:solidFill>
                  <a:srgbClr val="FF0000"/>
                </a:solidFill>
              </a:rPr>
              <a:t>2567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457200"/>
            <a:ext cx="8001000" cy="5940088"/>
          </a:xfrm>
          <a:prstGeom prst="rect">
            <a:avLst/>
          </a:prstGeom>
          <a:noFill/>
        </p:spPr>
        <p:txBody>
          <a:bodyPr wrap="square" rtlCol="0">
            <a:spAutoFit/>
          </a:bodyPr>
          <a:lstStyle/>
          <a:p>
            <a:pPr marL="457200" indent="-457200"/>
            <a:r>
              <a:rPr lang="en-US" sz="2000" b="1" dirty="0"/>
              <a:t>An example: copying a file</a:t>
            </a:r>
          </a:p>
          <a:p>
            <a:pPr marL="457200" indent="-457200"/>
            <a:endParaRPr lang="en-US" sz="2000" b="1" dirty="0"/>
          </a:p>
          <a:p>
            <a:pPr marL="457200" indent="-457200">
              <a:buAutoNum type="arabicPeriod"/>
            </a:pPr>
            <a:r>
              <a:rPr lang="en-US" sz="2000" b="1" dirty="0"/>
              <a:t>Read the first argument</a:t>
            </a:r>
          </a:p>
          <a:p>
            <a:pPr marL="914400" lvl="1" indent="-457200"/>
            <a:r>
              <a:rPr lang="en-US" sz="2000" b="1" dirty="0"/>
              <a:t>	Print to screen				</a:t>
            </a:r>
            <a:r>
              <a:rPr lang="en-US" sz="2000" b="1" dirty="0">
                <a:solidFill>
                  <a:srgbClr val="FF0000"/>
                </a:solidFill>
              </a:rPr>
              <a:t>system call</a:t>
            </a:r>
          </a:p>
          <a:p>
            <a:pPr marL="914400" lvl="1" indent="-457200"/>
            <a:r>
              <a:rPr lang="en-US" sz="2000" b="1" dirty="0"/>
              <a:t>	Read keyboard				</a:t>
            </a:r>
            <a:r>
              <a:rPr lang="en-US" sz="2000" b="1" dirty="0">
                <a:solidFill>
                  <a:srgbClr val="FF0000"/>
                </a:solidFill>
              </a:rPr>
              <a:t>system call</a:t>
            </a:r>
          </a:p>
          <a:p>
            <a:pPr marL="457200" indent="-457200">
              <a:buAutoNum type="arabicPeriod"/>
            </a:pPr>
            <a:r>
              <a:rPr lang="en-US" sz="2000" b="1" dirty="0"/>
              <a:t>Read the second argument</a:t>
            </a:r>
          </a:p>
          <a:p>
            <a:pPr marL="914400" lvl="1" indent="-457200"/>
            <a:r>
              <a:rPr lang="en-US" sz="2000" b="1" dirty="0"/>
              <a:t>	Print to screen				</a:t>
            </a:r>
            <a:r>
              <a:rPr lang="en-US" sz="2000" b="1" dirty="0">
                <a:solidFill>
                  <a:srgbClr val="FF0000"/>
                </a:solidFill>
              </a:rPr>
              <a:t>system call</a:t>
            </a:r>
          </a:p>
          <a:p>
            <a:pPr marL="914400" lvl="1" indent="-457200"/>
            <a:r>
              <a:rPr lang="en-US" sz="2000" b="1" dirty="0"/>
              <a:t>	Read keyboard				</a:t>
            </a:r>
            <a:r>
              <a:rPr lang="en-US" sz="2000" b="1" dirty="0">
                <a:solidFill>
                  <a:srgbClr val="FF0000"/>
                </a:solidFill>
              </a:rPr>
              <a:t>system call</a:t>
            </a:r>
          </a:p>
          <a:p>
            <a:pPr marL="457200" indent="-457200">
              <a:buAutoNum type="arabicPeriod"/>
            </a:pPr>
            <a:r>
              <a:rPr lang="en-US" sz="2000" b="1" dirty="0"/>
              <a:t>Open the input file				</a:t>
            </a:r>
            <a:r>
              <a:rPr lang="en-US" sz="2000" b="1" dirty="0">
                <a:solidFill>
                  <a:srgbClr val="FF0000"/>
                </a:solidFill>
              </a:rPr>
              <a:t>system call</a:t>
            </a:r>
          </a:p>
          <a:p>
            <a:pPr marL="914400" lvl="1" indent="-457200"/>
            <a:r>
              <a:rPr lang="en-US" sz="2000" b="1" dirty="0"/>
              <a:t>	Error: file is not found</a:t>
            </a:r>
          </a:p>
          <a:p>
            <a:pPr marL="457200" indent="-457200">
              <a:buAutoNum type="arabicPeriod"/>
            </a:pPr>
            <a:r>
              <a:rPr lang="en-US" sz="2000" b="1" dirty="0"/>
              <a:t>Create output file				</a:t>
            </a:r>
            <a:r>
              <a:rPr lang="en-US" sz="2000" b="1" dirty="0">
                <a:solidFill>
                  <a:srgbClr val="FF0000"/>
                </a:solidFill>
              </a:rPr>
              <a:t>system call</a:t>
            </a:r>
          </a:p>
          <a:p>
            <a:pPr marL="914400" lvl="1" indent="-457200"/>
            <a:r>
              <a:rPr lang="en-US" sz="2000" b="1" dirty="0"/>
              <a:t>	Error: file exists</a:t>
            </a:r>
          </a:p>
          <a:p>
            <a:pPr marL="457200" indent="-457200">
              <a:buAutoNum type="arabicPeriod"/>
            </a:pPr>
            <a:r>
              <a:rPr lang="en-US" sz="2000" b="1" dirty="0"/>
              <a:t>Loop</a:t>
            </a:r>
          </a:p>
          <a:p>
            <a:pPr marL="1371600" lvl="2" indent="-457200"/>
            <a:r>
              <a:rPr lang="en-US" sz="2000" b="1" dirty="0"/>
              <a:t>Read					</a:t>
            </a:r>
            <a:r>
              <a:rPr lang="en-US" sz="2000" b="1" dirty="0">
                <a:solidFill>
                  <a:srgbClr val="FF0000"/>
                </a:solidFill>
              </a:rPr>
              <a:t> system call</a:t>
            </a:r>
          </a:p>
          <a:p>
            <a:pPr marL="1371600" lvl="2" indent="-457200"/>
            <a:r>
              <a:rPr lang="en-US" sz="2000" b="1" dirty="0"/>
              <a:t>Error: hardware failure (parity error)</a:t>
            </a:r>
          </a:p>
          <a:p>
            <a:pPr marL="1371600" lvl="2" indent="-457200"/>
            <a:r>
              <a:rPr lang="en-US" sz="2000" b="1" dirty="0"/>
              <a:t>Write					</a:t>
            </a:r>
            <a:r>
              <a:rPr lang="en-US" sz="2000" b="1" dirty="0">
                <a:solidFill>
                  <a:srgbClr val="FF0000"/>
                </a:solidFill>
              </a:rPr>
              <a:t> system call</a:t>
            </a:r>
            <a:endParaRPr lang="en-US" sz="2000" b="1" dirty="0"/>
          </a:p>
          <a:p>
            <a:pPr marL="457200" indent="-457200"/>
            <a:r>
              <a:rPr lang="en-US" sz="2000" b="1" dirty="0"/>
              <a:t>		Error: no more disk space</a:t>
            </a:r>
          </a:p>
          <a:p>
            <a:pPr marL="457200" indent="-457200">
              <a:buAutoNum type="arabicPeriod"/>
            </a:pPr>
            <a:r>
              <a:rPr lang="en-US" sz="2000" b="1" dirty="0"/>
              <a:t>Close input file				</a:t>
            </a:r>
            <a:r>
              <a:rPr lang="en-US" sz="2000" b="1" dirty="0">
                <a:solidFill>
                  <a:srgbClr val="FF0000"/>
                </a:solidFill>
              </a:rPr>
              <a:t> system call</a:t>
            </a:r>
            <a:endParaRPr lang="en-US" sz="2000" b="1" dirty="0"/>
          </a:p>
          <a:p>
            <a:pPr marL="457200" indent="-457200">
              <a:buAutoNum type="arabicPeriod"/>
            </a:pPr>
            <a:r>
              <a:rPr lang="en-US" sz="2000" b="1" dirty="0"/>
              <a:t>Close output file				</a:t>
            </a:r>
            <a:r>
              <a:rPr lang="en-US" sz="2000" b="1" dirty="0">
                <a:solidFill>
                  <a:srgbClr val="FF0000"/>
                </a:solidFill>
              </a:rPr>
              <a:t> system call</a:t>
            </a:r>
            <a:endParaRPr lang="en-US" sz="2000" b="1" dirty="0"/>
          </a:p>
        </p:txBody>
      </p:sp>
      <p:sp>
        <p:nvSpPr>
          <p:cNvPr id="2" name="TextBox 1"/>
          <p:cNvSpPr txBox="1"/>
          <p:nvPr/>
        </p:nvSpPr>
        <p:spPr>
          <a:xfrm>
            <a:off x="4724400" y="219670"/>
            <a:ext cx="4114800" cy="923330"/>
          </a:xfrm>
          <a:prstGeom prst="rect">
            <a:avLst/>
          </a:prstGeom>
          <a:noFill/>
          <a:ln w="25400">
            <a:solidFill>
              <a:srgbClr val="FF0000"/>
            </a:solidFill>
          </a:ln>
        </p:spPr>
        <p:txBody>
          <a:bodyPr wrap="square" rtlCol="0">
            <a:spAutoFit/>
          </a:bodyPr>
          <a:lstStyle/>
          <a:p>
            <a:r>
              <a:rPr lang="en-US" dirty="0"/>
              <a:t>&gt; myprog.exe</a:t>
            </a:r>
            <a:br>
              <a:rPr lang="en-US" dirty="0"/>
            </a:br>
            <a:r>
              <a:rPr lang="en-US" dirty="0"/>
              <a:t>&gt; Enter source file: </a:t>
            </a:r>
            <a:r>
              <a:rPr lang="en-US" dirty="0">
                <a:solidFill>
                  <a:srgbClr val="0070C0"/>
                </a:solidFill>
              </a:rPr>
              <a:t>myfile1.dat</a:t>
            </a:r>
            <a:br>
              <a:rPr lang="en-US" dirty="0"/>
            </a:br>
            <a:r>
              <a:rPr lang="en-US" dirty="0"/>
              <a:t>&gt; Enter destination file: </a:t>
            </a:r>
            <a:r>
              <a:rPr lang="en-US" dirty="0">
                <a:solidFill>
                  <a:srgbClr val="0070C0"/>
                </a:solidFill>
              </a:rPr>
              <a:t>myfile2.dat</a:t>
            </a:r>
            <a:endParaRPr lang="th-TH" dirty="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52600" y="2667000"/>
            <a:ext cx="1447800" cy="38020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JVM</a:t>
            </a:r>
          </a:p>
        </p:txBody>
      </p:sp>
      <p:sp>
        <p:nvSpPr>
          <p:cNvPr id="7" name="Rectangle 6"/>
          <p:cNvSpPr/>
          <p:nvPr/>
        </p:nvSpPr>
        <p:spPr>
          <a:xfrm>
            <a:off x="2209800" y="4267200"/>
            <a:ext cx="4572000" cy="16764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8" name="Rectangle 7"/>
          <p:cNvSpPr/>
          <p:nvPr/>
        </p:nvSpPr>
        <p:spPr>
          <a:xfrm>
            <a:off x="2743200" y="5486400"/>
            <a:ext cx="3429000" cy="990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hardware</a:t>
            </a:r>
          </a:p>
        </p:txBody>
      </p:sp>
      <p:sp>
        <p:nvSpPr>
          <p:cNvPr id="9" name="TextBox 8"/>
          <p:cNvSpPr txBox="1"/>
          <p:nvPr/>
        </p:nvSpPr>
        <p:spPr>
          <a:xfrm>
            <a:off x="2286000" y="4933890"/>
            <a:ext cx="4191000" cy="400110"/>
          </a:xfrm>
          <a:prstGeom prst="rect">
            <a:avLst/>
          </a:prstGeom>
          <a:noFill/>
        </p:spPr>
        <p:txBody>
          <a:bodyPr wrap="square" rtlCol="0">
            <a:spAutoFit/>
          </a:bodyPr>
          <a:lstStyle/>
          <a:p>
            <a:pPr algn="ctr"/>
            <a:r>
              <a:rPr lang="en-US" sz="2000" dirty="0"/>
              <a:t>operating system (Windows)</a:t>
            </a:r>
          </a:p>
        </p:txBody>
      </p:sp>
      <p:sp>
        <p:nvSpPr>
          <p:cNvPr id="10" name="Rectangle 9"/>
          <p:cNvSpPr/>
          <p:nvPr/>
        </p:nvSpPr>
        <p:spPr>
          <a:xfrm>
            <a:off x="3505200" y="2286000"/>
            <a:ext cx="1447800" cy="762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user</a:t>
            </a:r>
            <a:br>
              <a:rPr lang="en-US" sz="2000" dirty="0">
                <a:solidFill>
                  <a:schemeClr val="tx1"/>
                </a:solidFill>
              </a:rPr>
            </a:br>
            <a:r>
              <a:rPr lang="en-US" sz="2000" dirty="0">
                <a:solidFill>
                  <a:schemeClr val="tx1"/>
                </a:solidFill>
              </a:rPr>
              <a:t>program</a:t>
            </a:r>
          </a:p>
        </p:txBody>
      </p:sp>
      <p:sp>
        <p:nvSpPr>
          <p:cNvPr id="11" name="Rectangle 10"/>
          <p:cNvSpPr/>
          <p:nvPr/>
        </p:nvSpPr>
        <p:spPr>
          <a:xfrm>
            <a:off x="5334000" y="2285206"/>
            <a:ext cx="1447800" cy="762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user</a:t>
            </a:r>
            <a:br>
              <a:rPr lang="en-US" sz="2000" dirty="0">
                <a:solidFill>
                  <a:schemeClr val="tx1"/>
                </a:solidFill>
              </a:rPr>
            </a:br>
            <a:r>
              <a:rPr lang="en-US" sz="2000" dirty="0">
                <a:solidFill>
                  <a:schemeClr val="tx1"/>
                </a:solidFill>
              </a:rPr>
              <a:t>program</a:t>
            </a:r>
          </a:p>
        </p:txBody>
      </p:sp>
      <p:cxnSp>
        <p:nvCxnSpPr>
          <p:cNvPr id="13" name="Straight Arrow Connector 12"/>
          <p:cNvCxnSpPr/>
          <p:nvPr/>
        </p:nvCxnSpPr>
        <p:spPr>
          <a:xfrm rot="5400000">
            <a:off x="2058194" y="3428206"/>
            <a:ext cx="7620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810000" y="3429000"/>
            <a:ext cx="7620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5638800" y="3429000"/>
            <a:ext cx="7620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209800" y="4267200"/>
            <a:ext cx="1524000" cy="457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system call 1</a:t>
            </a:r>
          </a:p>
        </p:txBody>
      </p:sp>
      <p:sp>
        <p:nvSpPr>
          <p:cNvPr id="18" name="Rectangle 17"/>
          <p:cNvSpPr/>
          <p:nvPr/>
        </p:nvSpPr>
        <p:spPr>
          <a:xfrm>
            <a:off x="3733800" y="4267200"/>
            <a:ext cx="1524000" cy="457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system call 2</a:t>
            </a:r>
          </a:p>
        </p:txBody>
      </p:sp>
      <p:sp>
        <p:nvSpPr>
          <p:cNvPr id="19" name="Rectangle 18"/>
          <p:cNvSpPr/>
          <p:nvPr/>
        </p:nvSpPr>
        <p:spPr>
          <a:xfrm>
            <a:off x="5257800" y="4267200"/>
            <a:ext cx="1524000" cy="457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system call 3</a:t>
            </a:r>
          </a:p>
        </p:txBody>
      </p:sp>
      <p:sp>
        <p:nvSpPr>
          <p:cNvPr id="21" name="Rectangle 20"/>
          <p:cNvSpPr/>
          <p:nvPr/>
        </p:nvSpPr>
        <p:spPr>
          <a:xfrm>
            <a:off x="1752600" y="2286000"/>
            <a:ext cx="1447800" cy="38020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API</a:t>
            </a:r>
          </a:p>
        </p:txBody>
      </p:sp>
      <p:sp>
        <p:nvSpPr>
          <p:cNvPr id="22" name="Rectangle 21"/>
          <p:cNvSpPr/>
          <p:nvPr/>
        </p:nvSpPr>
        <p:spPr>
          <a:xfrm>
            <a:off x="1752600" y="762000"/>
            <a:ext cx="1447800" cy="762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Java</a:t>
            </a:r>
          </a:p>
          <a:p>
            <a:pPr algn="ctr"/>
            <a:r>
              <a:rPr lang="en-US" sz="2000" dirty="0">
                <a:solidFill>
                  <a:schemeClr val="tx1"/>
                </a:solidFill>
              </a:rPr>
              <a:t>program</a:t>
            </a:r>
          </a:p>
        </p:txBody>
      </p:sp>
      <p:cxnSp>
        <p:nvCxnSpPr>
          <p:cNvPr id="23" name="Straight Arrow Connector 22"/>
          <p:cNvCxnSpPr/>
          <p:nvPr/>
        </p:nvCxnSpPr>
        <p:spPr>
          <a:xfrm rot="5400000">
            <a:off x="2056605" y="1904206"/>
            <a:ext cx="7620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66800" y="228600"/>
            <a:ext cx="5943600" cy="400110"/>
          </a:xfrm>
          <a:prstGeom prst="rect">
            <a:avLst/>
          </a:prstGeom>
          <a:noFill/>
        </p:spPr>
        <p:txBody>
          <a:bodyPr wrap="square" rtlCol="0">
            <a:spAutoFit/>
          </a:bodyPr>
          <a:lstStyle/>
          <a:p>
            <a:pPr marL="457200" indent="-457200"/>
            <a:r>
              <a:rPr lang="en-US" sz="2000" b="1" dirty="0">
                <a:solidFill>
                  <a:srgbClr val="FF0000"/>
                </a:solidFill>
              </a:rPr>
              <a:t>System call ≠ Application programming interface (API)</a:t>
            </a:r>
          </a:p>
        </p:txBody>
      </p:sp>
      <p:sp>
        <p:nvSpPr>
          <p:cNvPr id="25" name="Rectangle 24"/>
          <p:cNvSpPr/>
          <p:nvPr/>
        </p:nvSpPr>
        <p:spPr>
          <a:xfrm>
            <a:off x="2209800" y="3810000"/>
            <a:ext cx="4572000" cy="457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Win32 API</a:t>
            </a:r>
          </a:p>
        </p:txBody>
      </p:sp>
      <p:cxnSp>
        <p:nvCxnSpPr>
          <p:cNvPr id="33" name="Straight Connector 32"/>
          <p:cNvCxnSpPr/>
          <p:nvPr/>
        </p:nvCxnSpPr>
        <p:spPr>
          <a:xfrm>
            <a:off x="7139155" y="4267200"/>
            <a:ext cx="14478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rot="16200000">
            <a:off x="7558255" y="3505200"/>
            <a:ext cx="533400" cy="762000"/>
          </a:xfrm>
          <a:prstGeom prst="rightArrow">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7139155" y="4343400"/>
            <a:ext cx="1524000" cy="1200329"/>
          </a:xfrm>
          <a:prstGeom prst="rect">
            <a:avLst/>
          </a:prstGeom>
          <a:noFill/>
        </p:spPr>
        <p:txBody>
          <a:bodyPr wrap="square" rtlCol="0">
            <a:spAutoFit/>
          </a:bodyPr>
          <a:lstStyle/>
          <a:p>
            <a:pPr algn="ctr"/>
            <a:r>
              <a:rPr lang="en-US" b="1" dirty="0">
                <a:solidFill>
                  <a:srgbClr val="FF0000"/>
                </a:solidFill>
              </a:rPr>
              <a:t>Abstraction</a:t>
            </a:r>
          </a:p>
          <a:p>
            <a:pPr algn="ctr"/>
            <a:r>
              <a:rPr lang="en-US" b="1" dirty="0">
                <a:solidFill>
                  <a:srgbClr val="FF0000"/>
                </a:solidFill>
              </a:rPr>
              <a:t>layer for Windows programmers</a:t>
            </a:r>
          </a:p>
        </p:txBody>
      </p:sp>
      <p:sp>
        <p:nvSpPr>
          <p:cNvPr id="39" name="TextBox 38"/>
          <p:cNvSpPr txBox="1"/>
          <p:nvPr/>
        </p:nvSpPr>
        <p:spPr>
          <a:xfrm>
            <a:off x="228600" y="2734270"/>
            <a:ext cx="1524000" cy="923330"/>
          </a:xfrm>
          <a:prstGeom prst="rect">
            <a:avLst/>
          </a:prstGeom>
          <a:noFill/>
        </p:spPr>
        <p:txBody>
          <a:bodyPr wrap="square" rtlCol="0">
            <a:spAutoFit/>
          </a:bodyPr>
          <a:lstStyle/>
          <a:p>
            <a:pPr algn="ctr"/>
            <a:r>
              <a:rPr lang="en-US" b="1" dirty="0">
                <a:solidFill>
                  <a:srgbClr val="FF0000"/>
                </a:solidFill>
              </a:rPr>
              <a:t>Abstraction</a:t>
            </a:r>
          </a:p>
          <a:p>
            <a:pPr algn="ctr"/>
            <a:r>
              <a:rPr lang="en-US" b="1" dirty="0">
                <a:solidFill>
                  <a:srgbClr val="FF0000"/>
                </a:solidFill>
              </a:rPr>
              <a:t>layer for Java programmers</a:t>
            </a:r>
          </a:p>
        </p:txBody>
      </p:sp>
      <p:cxnSp>
        <p:nvCxnSpPr>
          <p:cNvPr id="42" name="Straight Connector 41"/>
          <p:cNvCxnSpPr/>
          <p:nvPr/>
        </p:nvCxnSpPr>
        <p:spPr>
          <a:xfrm>
            <a:off x="152400" y="2667000"/>
            <a:ext cx="14478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ight Arrow 42"/>
          <p:cNvSpPr/>
          <p:nvPr/>
        </p:nvSpPr>
        <p:spPr>
          <a:xfrm rot="16200000">
            <a:off x="647700" y="1866900"/>
            <a:ext cx="533400" cy="762000"/>
          </a:xfrm>
          <a:prstGeom prst="rightArrow">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533400" y="4791670"/>
            <a:ext cx="1524000" cy="1200329"/>
          </a:xfrm>
          <a:prstGeom prst="rect">
            <a:avLst/>
          </a:prstGeom>
          <a:noFill/>
        </p:spPr>
        <p:txBody>
          <a:bodyPr wrap="square" rtlCol="0">
            <a:spAutoFit/>
          </a:bodyPr>
          <a:lstStyle/>
          <a:p>
            <a:pPr algn="ctr"/>
            <a:r>
              <a:rPr lang="en-US" b="1" dirty="0">
                <a:solidFill>
                  <a:srgbClr val="FF0000"/>
                </a:solidFill>
              </a:rPr>
              <a:t>Abstraction</a:t>
            </a:r>
          </a:p>
          <a:p>
            <a:pPr algn="ctr"/>
            <a:r>
              <a:rPr lang="en-US" b="1" dirty="0">
                <a:solidFill>
                  <a:srgbClr val="FF0000"/>
                </a:solidFill>
              </a:rPr>
              <a:t>layer</a:t>
            </a:r>
          </a:p>
          <a:p>
            <a:pPr algn="ctr"/>
            <a:r>
              <a:rPr lang="en-US" b="1" dirty="0">
                <a:solidFill>
                  <a:srgbClr val="FF0000"/>
                </a:solidFill>
              </a:rPr>
              <a:t>for system</a:t>
            </a:r>
          </a:p>
          <a:p>
            <a:pPr algn="ctr"/>
            <a:r>
              <a:rPr lang="en-US" b="1" dirty="0">
                <a:solidFill>
                  <a:srgbClr val="FF0000"/>
                </a:solidFill>
              </a:rPr>
              <a:t>programmers</a:t>
            </a:r>
          </a:p>
        </p:txBody>
      </p:sp>
      <p:cxnSp>
        <p:nvCxnSpPr>
          <p:cNvPr id="45" name="Straight Connector 44"/>
          <p:cNvCxnSpPr/>
          <p:nvPr/>
        </p:nvCxnSpPr>
        <p:spPr>
          <a:xfrm>
            <a:off x="685800" y="4724400"/>
            <a:ext cx="13716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ight Arrow 45"/>
          <p:cNvSpPr/>
          <p:nvPr/>
        </p:nvSpPr>
        <p:spPr>
          <a:xfrm rot="16200000">
            <a:off x="952500" y="3924300"/>
            <a:ext cx="533400" cy="762000"/>
          </a:xfrm>
          <a:prstGeom prst="rightArrow">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3276600" y="857071"/>
            <a:ext cx="5791200" cy="1200329"/>
          </a:xfrm>
          <a:prstGeom prst="rect">
            <a:avLst/>
          </a:prstGeom>
          <a:noFill/>
        </p:spPr>
        <p:txBody>
          <a:bodyPr wrap="square" rtlCol="0">
            <a:spAutoFit/>
          </a:bodyPr>
          <a:lstStyle/>
          <a:p>
            <a:r>
              <a:rPr lang="th-TH" b="1" dirty="0">
                <a:solidFill>
                  <a:srgbClr val="0070C0"/>
                </a:solidFill>
              </a:rPr>
              <a:t>ยื่งใช้ </a:t>
            </a:r>
            <a:r>
              <a:rPr lang="en-US" b="1" dirty="0">
                <a:solidFill>
                  <a:srgbClr val="0070C0"/>
                </a:solidFill>
              </a:rPr>
              <a:t>layer </a:t>
            </a:r>
            <a:r>
              <a:rPr lang="th-TH" b="1" dirty="0">
                <a:solidFill>
                  <a:srgbClr val="0070C0"/>
                </a:solidFill>
              </a:rPr>
              <a:t>มาก ยิ่งทำงานช้า </a:t>
            </a:r>
            <a:r>
              <a:rPr lang="en-US" b="1" dirty="0">
                <a:solidFill>
                  <a:srgbClr val="0070C0"/>
                </a:solidFill>
              </a:rPr>
              <a:t>(</a:t>
            </a:r>
            <a:r>
              <a:rPr lang="th-TH" b="1" dirty="0">
                <a:solidFill>
                  <a:srgbClr val="0070C0"/>
                </a:solidFill>
              </a:rPr>
              <a:t>ไม่มี </a:t>
            </a:r>
            <a:r>
              <a:rPr lang="en-US" b="1" dirty="0">
                <a:solidFill>
                  <a:srgbClr val="0070C0"/>
                </a:solidFill>
              </a:rPr>
              <a:t>hardware </a:t>
            </a:r>
            <a:r>
              <a:rPr lang="th-TH" b="1" dirty="0">
                <a:solidFill>
                  <a:srgbClr val="0070C0"/>
                </a:solidFill>
              </a:rPr>
              <a:t>ที่ </a:t>
            </a:r>
            <a:r>
              <a:rPr lang="en-US" b="1" dirty="0">
                <a:solidFill>
                  <a:srgbClr val="0070C0"/>
                </a:solidFill>
              </a:rPr>
              <a:t>execute byte code)</a:t>
            </a:r>
            <a:r>
              <a:rPr lang="th-TH" b="1" dirty="0">
                <a:solidFill>
                  <a:srgbClr val="0070C0"/>
                </a:solidFill>
              </a:rPr>
              <a:t> คนออกแบบ </a:t>
            </a:r>
            <a:r>
              <a:rPr lang="en-US" b="1" dirty="0">
                <a:solidFill>
                  <a:srgbClr val="0070C0"/>
                </a:solidFill>
              </a:rPr>
              <a:t>Java APIs </a:t>
            </a:r>
            <a:r>
              <a:rPr lang="th-TH" b="1" dirty="0">
                <a:solidFill>
                  <a:srgbClr val="0070C0"/>
                </a:solidFill>
              </a:rPr>
              <a:t>เก่งมาก เพราะรู้จัก </a:t>
            </a:r>
            <a:r>
              <a:rPr lang="en-US" b="1" dirty="0">
                <a:solidFill>
                  <a:srgbClr val="0070C0"/>
                </a:solidFill>
              </a:rPr>
              <a:t>system calls </a:t>
            </a:r>
            <a:r>
              <a:rPr lang="th-TH" b="1" dirty="0">
                <a:solidFill>
                  <a:srgbClr val="0070C0"/>
                </a:solidFill>
              </a:rPr>
              <a:t>ของ </a:t>
            </a:r>
            <a:r>
              <a:rPr lang="en-US" b="1" dirty="0">
                <a:solidFill>
                  <a:srgbClr val="0070C0"/>
                </a:solidFill>
              </a:rPr>
              <a:t>OS</a:t>
            </a:r>
            <a:r>
              <a:rPr lang="th-TH" b="1" dirty="0">
                <a:solidFill>
                  <a:srgbClr val="0070C0"/>
                </a:solidFill>
              </a:rPr>
              <a:t> แทบจะทุกตัว มั่นใจว่าแปลง </a:t>
            </a:r>
            <a:r>
              <a:rPr lang="en-US" b="1" dirty="0">
                <a:solidFill>
                  <a:srgbClr val="0070C0"/>
                </a:solidFill>
              </a:rPr>
              <a:t>APIs </a:t>
            </a:r>
            <a:r>
              <a:rPr lang="th-TH" b="1" dirty="0">
                <a:solidFill>
                  <a:srgbClr val="0070C0"/>
                </a:solidFill>
              </a:rPr>
              <a:t>ทั้งหมดเป็น </a:t>
            </a:r>
            <a:r>
              <a:rPr lang="en-US" b="1" dirty="0">
                <a:solidFill>
                  <a:srgbClr val="0070C0"/>
                </a:solidFill>
              </a:rPr>
              <a:t>system calls </a:t>
            </a:r>
            <a:r>
              <a:rPr lang="th-TH" b="1" dirty="0">
                <a:solidFill>
                  <a:srgbClr val="0070C0"/>
                </a:solidFill>
              </a:rPr>
              <a:t>ได้</a:t>
            </a:r>
            <a:r>
              <a:rPr lang="en-US" b="1" dirty="0">
                <a:solidFill>
                  <a:srgbClr val="0070C0"/>
                </a:solidFill>
              </a:rPr>
              <a:t> </a:t>
            </a:r>
            <a:r>
              <a:rPr lang="th-TH" b="1" dirty="0">
                <a:solidFill>
                  <a:srgbClr val="0070C0"/>
                </a:solidFill>
              </a:rPr>
              <a:t>เทคโนโลยีของ </a:t>
            </a:r>
            <a:r>
              <a:rPr lang="en-US" b="1" dirty="0">
                <a:solidFill>
                  <a:srgbClr val="0070C0"/>
                </a:solidFill>
              </a:rPr>
              <a:t>Microsoft </a:t>
            </a:r>
            <a:r>
              <a:rPr lang="th-TH" b="1" dirty="0">
                <a:solidFill>
                  <a:srgbClr val="0070C0"/>
                </a:solidFill>
              </a:rPr>
              <a:t>ที่คล้ายกันคือ </a:t>
            </a:r>
            <a:r>
              <a:rPr lang="en-US" b="1" dirty="0">
                <a:solidFill>
                  <a:srgbClr val="FF0000"/>
                </a:solidFill>
              </a:rPr>
              <a:t>.NET Framework</a:t>
            </a:r>
            <a:r>
              <a:rPr lang="th-TH" b="1" dirty="0">
                <a:solidFill>
                  <a:srgbClr val="0070C0"/>
                </a:solidFill>
              </a:rPr>
              <a:t> และ </a:t>
            </a:r>
            <a:r>
              <a:rPr lang="en-US" b="1" dirty="0">
                <a:solidFill>
                  <a:srgbClr val="FF0000"/>
                </a:solidFill>
              </a:rPr>
              <a:t>.NET Core</a:t>
            </a:r>
            <a:endParaRPr lang="th-TH" b="1" dirty="0">
              <a:solidFill>
                <a:srgbClr val="FF0000"/>
              </a:solidFill>
            </a:endParaRPr>
          </a:p>
        </p:txBody>
      </p:sp>
      <p:sp>
        <p:nvSpPr>
          <p:cNvPr id="3" name="Rectangle 2"/>
          <p:cNvSpPr/>
          <p:nvPr/>
        </p:nvSpPr>
        <p:spPr>
          <a:xfrm>
            <a:off x="6886910" y="5620601"/>
            <a:ext cx="1876090" cy="830997"/>
          </a:xfrm>
          <a:prstGeom prst="rect">
            <a:avLst/>
          </a:prstGeom>
        </p:spPr>
        <p:txBody>
          <a:bodyPr wrap="none">
            <a:spAutoFit/>
          </a:bodyPr>
          <a:lstStyle/>
          <a:p>
            <a:pPr algn="ctr"/>
            <a:r>
              <a:rPr lang="th-TH" sz="1600" b="1" dirty="0">
                <a:solidFill>
                  <a:srgbClr val="FF0000"/>
                </a:solidFill>
              </a:rPr>
              <a:t>สำหรับงานที่ต้องการ</a:t>
            </a:r>
            <a:br>
              <a:rPr lang="en-US" sz="1600" b="1" dirty="0">
                <a:solidFill>
                  <a:srgbClr val="FF0000"/>
                </a:solidFill>
              </a:rPr>
            </a:br>
            <a:r>
              <a:rPr lang="en-US" sz="1600" b="1" dirty="0">
                <a:solidFill>
                  <a:srgbClr val="FF0000"/>
                </a:solidFill>
              </a:rPr>
              <a:t>performance </a:t>
            </a:r>
            <a:r>
              <a:rPr lang="th-TH" sz="1600" b="1" dirty="0">
                <a:solidFill>
                  <a:srgbClr val="FF0000"/>
                </a:solidFill>
              </a:rPr>
              <a:t>และ</a:t>
            </a:r>
            <a:br>
              <a:rPr lang="en-US" sz="1600" b="1" dirty="0">
                <a:solidFill>
                  <a:srgbClr val="FF0000"/>
                </a:solidFill>
              </a:rPr>
            </a:br>
            <a:r>
              <a:rPr lang="en-US" sz="1600" b="1" dirty="0">
                <a:solidFill>
                  <a:srgbClr val="FF0000"/>
                </a:solidFill>
              </a:rPr>
              <a:t>compatibility </a:t>
            </a:r>
            <a:r>
              <a:rPr lang="th-TH" sz="1600" b="1" dirty="0">
                <a:solidFill>
                  <a:srgbClr val="FF0000"/>
                </a:solidFill>
              </a:rPr>
              <a:t>เช่น เกม</a:t>
            </a:r>
            <a:endParaRPr lang="en-US" sz="1600"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01000" cy="5447645"/>
          </a:xfrm>
          <a:prstGeom prst="rect">
            <a:avLst/>
          </a:prstGeom>
          <a:noFill/>
        </p:spPr>
        <p:txBody>
          <a:bodyPr wrap="square" rtlCol="0">
            <a:spAutoFit/>
          </a:bodyPr>
          <a:lstStyle/>
          <a:p>
            <a:pPr marL="457200" indent="-457200"/>
            <a:r>
              <a:rPr lang="en-US" sz="2800" b="1" dirty="0">
                <a:solidFill>
                  <a:srgbClr val="FF0000"/>
                </a:solidFill>
              </a:rPr>
              <a:t>An example of Win32 API</a:t>
            </a:r>
          </a:p>
          <a:p>
            <a:pPr marL="457200" indent="-457200"/>
            <a:endParaRPr lang="en-US" sz="2000" b="1" dirty="0"/>
          </a:p>
          <a:p>
            <a:pPr marL="457200" indent="-457200"/>
            <a:r>
              <a:rPr lang="en-US" sz="2000" dirty="0"/>
              <a:t>BOOL WINAPI </a:t>
            </a:r>
            <a:r>
              <a:rPr lang="en-US" sz="2000" dirty="0" err="1"/>
              <a:t>ReadFile</a:t>
            </a:r>
            <a:r>
              <a:rPr lang="en-US" sz="2000" dirty="0"/>
              <a:t>( </a:t>
            </a:r>
          </a:p>
          <a:p>
            <a:pPr marL="457200" indent="-457200"/>
            <a:r>
              <a:rPr lang="en-US" sz="2000" dirty="0"/>
              <a:t>	__in HANDLE </a:t>
            </a:r>
            <a:r>
              <a:rPr lang="en-US" sz="2000" i="1" dirty="0" err="1"/>
              <a:t>hFile</a:t>
            </a:r>
            <a:r>
              <a:rPr lang="en-US" sz="2000" dirty="0"/>
              <a:t>,</a:t>
            </a:r>
          </a:p>
          <a:p>
            <a:pPr marL="457200" indent="-457200"/>
            <a:r>
              <a:rPr lang="en-US" sz="2000" dirty="0"/>
              <a:t>	__out LPVOID </a:t>
            </a:r>
            <a:r>
              <a:rPr lang="en-US" sz="2000" i="1" dirty="0" err="1"/>
              <a:t>lpBuffer</a:t>
            </a:r>
            <a:r>
              <a:rPr lang="en-US" sz="2000" dirty="0"/>
              <a:t>,</a:t>
            </a:r>
          </a:p>
          <a:p>
            <a:pPr marL="457200" indent="-457200"/>
            <a:r>
              <a:rPr lang="en-US" sz="2000" dirty="0"/>
              <a:t>	__in DWORD </a:t>
            </a:r>
            <a:r>
              <a:rPr lang="en-US" sz="2000" i="1" dirty="0" err="1"/>
              <a:t>nNumberOfBytesToRead</a:t>
            </a:r>
            <a:r>
              <a:rPr lang="en-US" sz="2000" dirty="0"/>
              <a:t>,</a:t>
            </a:r>
          </a:p>
          <a:p>
            <a:pPr marL="457200" indent="-457200"/>
            <a:r>
              <a:rPr lang="en-US" sz="2000" dirty="0"/>
              <a:t>	__</a:t>
            </a:r>
            <a:r>
              <a:rPr lang="en-US" sz="2000" dirty="0" err="1"/>
              <a:t>out_opt</a:t>
            </a:r>
            <a:r>
              <a:rPr lang="en-US" sz="2000" dirty="0"/>
              <a:t> LPDWORD </a:t>
            </a:r>
            <a:r>
              <a:rPr lang="en-US" sz="2000" i="1" dirty="0" err="1"/>
              <a:t>lpNumberOfBytesRead</a:t>
            </a:r>
            <a:r>
              <a:rPr lang="en-US" sz="2000" dirty="0"/>
              <a:t>,</a:t>
            </a:r>
          </a:p>
          <a:p>
            <a:pPr marL="457200" indent="-457200"/>
            <a:r>
              <a:rPr lang="en-US" sz="2000" dirty="0"/>
              <a:t>	__</a:t>
            </a:r>
            <a:r>
              <a:rPr lang="en-US" sz="2000" dirty="0" err="1"/>
              <a:t>inout_opt</a:t>
            </a:r>
            <a:r>
              <a:rPr lang="en-US" sz="2000" dirty="0"/>
              <a:t> LPOVERLAPPED </a:t>
            </a:r>
            <a:r>
              <a:rPr lang="en-US" sz="2000" i="1" dirty="0" err="1"/>
              <a:t>lpOverlapped</a:t>
            </a:r>
            <a:r>
              <a:rPr lang="en-US" sz="2000" i="1" dirty="0"/>
              <a:t>	</a:t>
            </a:r>
          </a:p>
          <a:p>
            <a:pPr marL="457200" indent="-457200"/>
            <a:r>
              <a:rPr lang="en-US" sz="2000" dirty="0"/>
              <a:t>); </a:t>
            </a:r>
          </a:p>
          <a:p>
            <a:pPr marL="457200" indent="-457200"/>
            <a:endParaRPr lang="en-US" sz="2000" b="1" dirty="0"/>
          </a:p>
          <a:p>
            <a:pPr marL="457200" indent="-457200"/>
            <a:r>
              <a:rPr lang="en-US" sz="2000" b="1" dirty="0"/>
              <a:t>Ref: </a:t>
            </a:r>
            <a:r>
              <a:rPr lang="en-US" sz="2000" b="1" dirty="0">
                <a:hlinkClick r:id="rId2"/>
              </a:rPr>
              <a:t>http://msdn.microsoft.com/en-us/library/aa365467(VS.85).aspx</a:t>
            </a:r>
            <a:endParaRPr lang="en-US" sz="2000" b="1" dirty="0"/>
          </a:p>
          <a:p>
            <a:pPr marL="457200" indent="-457200"/>
            <a:endParaRPr lang="en-US" sz="2000" b="1" dirty="0"/>
          </a:p>
          <a:p>
            <a:pPr marL="457200" indent="-457200"/>
            <a:r>
              <a:rPr lang="en-US" sz="2000" b="1" dirty="0"/>
              <a:t>Inside </a:t>
            </a:r>
            <a:r>
              <a:rPr lang="en-US" sz="2000" b="1" dirty="0" err="1"/>
              <a:t>ReadFile</a:t>
            </a:r>
            <a:r>
              <a:rPr lang="en-US" sz="2000" b="1" dirty="0"/>
              <a:t>() involves several system calls which is specific to OS.</a:t>
            </a:r>
          </a:p>
          <a:p>
            <a:pPr marL="457200" indent="-457200"/>
            <a:endParaRPr lang="en-US" sz="2000" b="1" dirty="0"/>
          </a:p>
          <a:p>
            <a:pPr marL="457200" indent="-457200"/>
            <a:r>
              <a:rPr lang="en-US" sz="2000" b="1" dirty="0"/>
              <a:t>The executable code compiled using Win32 API are compatible with</a:t>
            </a:r>
          </a:p>
          <a:p>
            <a:pPr marL="457200" indent="-457200"/>
            <a:endParaRPr lang="en-US" sz="2000" b="1" dirty="0"/>
          </a:p>
          <a:p>
            <a:pPr marL="457200" indent="-457200"/>
            <a:r>
              <a:rPr lang="en-US" sz="2000" b="1" dirty="0"/>
              <a:t>Windows OS (Windows 98, Windows 2000, Windows XP, etc).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1066800"/>
            <a:ext cx="1905000" cy="571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6" name="Rectangle 5"/>
          <p:cNvSpPr/>
          <p:nvPr/>
        </p:nvSpPr>
        <p:spPr>
          <a:xfrm>
            <a:off x="2667000" y="5334000"/>
            <a:ext cx="19050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user program</a:t>
            </a:r>
          </a:p>
        </p:txBody>
      </p:sp>
      <p:sp>
        <p:nvSpPr>
          <p:cNvPr id="7" name="TextBox 6"/>
          <p:cNvSpPr txBox="1"/>
          <p:nvPr/>
        </p:nvSpPr>
        <p:spPr>
          <a:xfrm>
            <a:off x="2667000" y="685800"/>
            <a:ext cx="1905000" cy="369332"/>
          </a:xfrm>
          <a:prstGeom prst="rect">
            <a:avLst/>
          </a:prstGeom>
          <a:noFill/>
        </p:spPr>
        <p:txBody>
          <a:bodyPr wrap="square" rtlCol="0">
            <a:spAutoFit/>
          </a:bodyPr>
          <a:lstStyle/>
          <a:p>
            <a:pPr algn="ctr"/>
            <a:r>
              <a:rPr lang="en-US" b="1" dirty="0"/>
              <a:t>MEMORY</a:t>
            </a:r>
          </a:p>
        </p:txBody>
      </p:sp>
      <p:cxnSp>
        <p:nvCxnSpPr>
          <p:cNvPr id="19" name="Straight Connector 18"/>
          <p:cNvCxnSpPr/>
          <p:nvPr/>
        </p:nvCxnSpPr>
        <p:spPr>
          <a:xfrm>
            <a:off x="4648200" y="5650468"/>
            <a:ext cx="914400" cy="1588"/>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48400" y="5419635"/>
            <a:ext cx="1981200" cy="461665"/>
          </a:xfrm>
          <a:prstGeom prst="rect">
            <a:avLst/>
          </a:prstGeom>
          <a:noFill/>
        </p:spPr>
        <p:txBody>
          <a:bodyPr wrap="square" rtlCol="0">
            <a:spAutoFit/>
          </a:bodyPr>
          <a:lstStyle/>
          <a:p>
            <a:r>
              <a:rPr lang="en-US" sz="2400" b="1" dirty="0">
                <a:solidFill>
                  <a:srgbClr val="0070C0"/>
                </a:solidFill>
              </a:rPr>
              <a:t>System call 10</a:t>
            </a:r>
          </a:p>
        </p:txBody>
      </p:sp>
      <p:sp>
        <p:nvSpPr>
          <p:cNvPr id="22" name="TextBox 21"/>
          <p:cNvSpPr txBox="1"/>
          <p:nvPr/>
        </p:nvSpPr>
        <p:spPr>
          <a:xfrm>
            <a:off x="1828800" y="1676400"/>
            <a:ext cx="762000" cy="369332"/>
          </a:xfrm>
          <a:prstGeom prst="rect">
            <a:avLst/>
          </a:prstGeom>
          <a:noFill/>
        </p:spPr>
        <p:txBody>
          <a:bodyPr wrap="square" rtlCol="0">
            <a:spAutoFit/>
          </a:bodyPr>
          <a:lstStyle/>
          <a:p>
            <a:pPr algn="r"/>
            <a:r>
              <a:rPr lang="en-US" b="1" dirty="0">
                <a:solidFill>
                  <a:srgbClr val="FF0000"/>
                </a:solidFill>
              </a:rPr>
              <a:t>10</a:t>
            </a:r>
          </a:p>
        </p:txBody>
      </p:sp>
      <p:sp>
        <p:nvSpPr>
          <p:cNvPr id="23" name="Rectangle 22"/>
          <p:cNvSpPr/>
          <p:nvPr/>
        </p:nvSpPr>
        <p:spPr>
          <a:xfrm>
            <a:off x="2667000" y="1676400"/>
            <a:ext cx="1905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700</a:t>
            </a:r>
          </a:p>
        </p:txBody>
      </p:sp>
      <p:sp>
        <p:nvSpPr>
          <p:cNvPr id="24" name="TextBox 23"/>
          <p:cNvSpPr txBox="1"/>
          <p:nvPr/>
        </p:nvSpPr>
        <p:spPr>
          <a:xfrm>
            <a:off x="1828800" y="2743200"/>
            <a:ext cx="762000" cy="369332"/>
          </a:xfrm>
          <a:prstGeom prst="rect">
            <a:avLst/>
          </a:prstGeom>
          <a:noFill/>
        </p:spPr>
        <p:txBody>
          <a:bodyPr wrap="square" rtlCol="0">
            <a:spAutoFit/>
          </a:bodyPr>
          <a:lstStyle/>
          <a:p>
            <a:pPr algn="r"/>
            <a:r>
              <a:rPr lang="en-US" b="1" dirty="0"/>
              <a:t>700</a:t>
            </a:r>
          </a:p>
        </p:txBody>
      </p:sp>
      <p:sp>
        <p:nvSpPr>
          <p:cNvPr id="25" name="Rectangle 24"/>
          <p:cNvSpPr/>
          <p:nvPr/>
        </p:nvSpPr>
        <p:spPr>
          <a:xfrm>
            <a:off x="2667000" y="2807732"/>
            <a:ext cx="19050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system call</a:t>
            </a:r>
          </a:p>
        </p:txBody>
      </p:sp>
      <p:sp>
        <p:nvSpPr>
          <p:cNvPr id="26" name="TextBox 25"/>
          <p:cNvSpPr txBox="1"/>
          <p:nvPr/>
        </p:nvSpPr>
        <p:spPr>
          <a:xfrm>
            <a:off x="1828800" y="5345668"/>
            <a:ext cx="838200" cy="369332"/>
          </a:xfrm>
          <a:prstGeom prst="rect">
            <a:avLst/>
          </a:prstGeom>
          <a:noFill/>
        </p:spPr>
        <p:txBody>
          <a:bodyPr wrap="square" rtlCol="0">
            <a:spAutoFit/>
          </a:bodyPr>
          <a:lstStyle/>
          <a:p>
            <a:pPr algn="r"/>
            <a:r>
              <a:rPr lang="en-US" b="1" dirty="0"/>
              <a:t>2000</a:t>
            </a:r>
          </a:p>
        </p:txBody>
      </p:sp>
      <p:sp>
        <p:nvSpPr>
          <p:cNvPr id="27" name="Oval 26"/>
          <p:cNvSpPr/>
          <p:nvPr/>
        </p:nvSpPr>
        <p:spPr>
          <a:xfrm>
            <a:off x="4724400" y="5105400"/>
            <a:ext cx="457200" cy="381000"/>
          </a:xfrm>
          <a:prstGeom prst="ellips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FF0000"/>
                </a:solidFill>
              </a:rPr>
              <a:t>1</a:t>
            </a:r>
          </a:p>
        </p:txBody>
      </p:sp>
      <p:sp>
        <p:nvSpPr>
          <p:cNvPr id="28" name="Oval 27"/>
          <p:cNvSpPr/>
          <p:nvPr/>
        </p:nvSpPr>
        <p:spPr>
          <a:xfrm>
            <a:off x="5715000" y="5410200"/>
            <a:ext cx="457200" cy="381000"/>
          </a:xfrm>
          <a:prstGeom prst="ellips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FF0000"/>
                </a:solidFill>
              </a:rPr>
              <a:t>3</a:t>
            </a:r>
          </a:p>
        </p:txBody>
      </p:sp>
      <p:sp>
        <p:nvSpPr>
          <p:cNvPr id="29" name="Oval 28"/>
          <p:cNvSpPr/>
          <p:nvPr/>
        </p:nvSpPr>
        <p:spPr>
          <a:xfrm>
            <a:off x="4724400" y="1676400"/>
            <a:ext cx="457200" cy="381000"/>
          </a:xfrm>
          <a:prstGeom prst="ellips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FF0000"/>
                </a:solidFill>
              </a:rPr>
              <a:t>4</a:t>
            </a:r>
          </a:p>
        </p:txBody>
      </p:sp>
      <p:sp>
        <p:nvSpPr>
          <p:cNvPr id="30" name="Oval 29"/>
          <p:cNvSpPr/>
          <p:nvPr/>
        </p:nvSpPr>
        <p:spPr>
          <a:xfrm>
            <a:off x="4724400" y="2819400"/>
            <a:ext cx="457200" cy="381000"/>
          </a:xfrm>
          <a:prstGeom prst="ellips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FF0000"/>
                </a:solidFill>
              </a:rPr>
              <a:t>5</a:t>
            </a:r>
          </a:p>
        </p:txBody>
      </p:sp>
      <p:sp>
        <p:nvSpPr>
          <p:cNvPr id="31" name="Oval 30"/>
          <p:cNvSpPr/>
          <p:nvPr/>
        </p:nvSpPr>
        <p:spPr>
          <a:xfrm>
            <a:off x="4724400" y="5791200"/>
            <a:ext cx="457200" cy="381000"/>
          </a:xfrm>
          <a:prstGeom prst="ellips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FF0000"/>
                </a:solidFill>
              </a:rPr>
              <a:t>6</a:t>
            </a:r>
          </a:p>
        </p:txBody>
      </p:sp>
      <p:sp>
        <p:nvSpPr>
          <p:cNvPr id="32" name="TextBox 31"/>
          <p:cNvSpPr txBox="1"/>
          <p:nvPr/>
        </p:nvSpPr>
        <p:spPr>
          <a:xfrm>
            <a:off x="5943600" y="685800"/>
            <a:ext cx="1905000" cy="369332"/>
          </a:xfrm>
          <a:prstGeom prst="rect">
            <a:avLst/>
          </a:prstGeom>
          <a:noFill/>
        </p:spPr>
        <p:txBody>
          <a:bodyPr wrap="square" rtlCol="0">
            <a:spAutoFit/>
          </a:bodyPr>
          <a:lstStyle/>
          <a:p>
            <a:pPr algn="ctr"/>
            <a:r>
              <a:rPr lang="en-US" b="1" dirty="0"/>
              <a:t>REGISTER</a:t>
            </a:r>
          </a:p>
        </p:txBody>
      </p:sp>
      <p:sp>
        <p:nvSpPr>
          <p:cNvPr id="33" name="Rectangle 32"/>
          <p:cNvSpPr/>
          <p:nvPr/>
        </p:nvSpPr>
        <p:spPr>
          <a:xfrm>
            <a:off x="5943600" y="1066800"/>
            <a:ext cx="1905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parameter</a:t>
            </a:r>
            <a:r>
              <a:rPr lang="th-TH" sz="2000" dirty="0">
                <a:solidFill>
                  <a:schemeClr val="tx1"/>
                </a:solidFill>
              </a:rPr>
              <a:t> </a:t>
            </a:r>
            <a:r>
              <a:rPr lang="en-US" sz="2000" dirty="0">
                <a:solidFill>
                  <a:schemeClr val="tx1"/>
                </a:solidFill>
              </a:rPr>
              <a:t>#1</a:t>
            </a:r>
          </a:p>
        </p:txBody>
      </p:sp>
      <p:sp>
        <p:nvSpPr>
          <p:cNvPr id="34" name="Rectangle 33"/>
          <p:cNvSpPr/>
          <p:nvPr/>
        </p:nvSpPr>
        <p:spPr>
          <a:xfrm>
            <a:off x="5943600" y="1447800"/>
            <a:ext cx="1905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Parameter #2</a:t>
            </a:r>
          </a:p>
        </p:txBody>
      </p:sp>
      <p:sp>
        <p:nvSpPr>
          <p:cNvPr id="35" name="Rectangle 34"/>
          <p:cNvSpPr/>
          <p:nvPr/>
        </p:nvSpPr>
        <p:spPr>
          <a:xfrm>
            <a:off x="5943600" y="1828800"/>
            <a:ext cx="1905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Parameter #3</a:t>
            </a:r>
          </a:p>
        </p:txBody>
      </p:sp>
      <p:sp>
        <p:nvSpPr>
          <p:cNvPr id="36" name="Rectangle 35"/>
          <p:cNvSpPr/>
          <p:nvPr/>
        </p:nvSpPr>
        <p:spPr>
          <a:xfrm>
            <a:off x="5943600" y="2209800"/>
            <a:ext cx="1905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Parameter #4</a:t>
            </a:r>
          </a:p>
        </p:txBody>
      </p:sp>
      <p:sp>
        <p:nvSpPr>
          <p:cNvPr id="37" name="Oval 36"/>
          <p:cNvSpPr/>
          <p:nvPr/>
        </p:nvSpPr>
        <p:spPr>
          <a:xfrm>
            <a:off x="8001000" y="1828800"/>
            <a:ext cx="457200" cy="381000"/>
          </a:xfrm>
          <a:prstGeom prst="ellips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FF0000"/>
                </a:solidFill>
              </a:rPr>
              <a:t>2</a:t>
            </a:r>
          </a:p>
        </p:txBody>
      </p:sp>
      <p:sp>
        <p:nvSpPr>
          <p:cNvPr id="38" name="TextBox 37"/>
          <p:cNvSpPr txBox="1"/>
          <p:nvPr/>
        </p:nvSpPr>
        <p:spPr>
          <a:xfrm>
            <a:off x="5486400" y="1066800"/>
            <a:ext cx="381000" cy="369332"/>
          </a:xfrm>
          <a:prstGeom prst="rect">
            <a:avLst/>
          </a:prstGeom>
          <a:noFill/>
        </p:spPr>
        <p:txBody>
          <a:bodyPr wrap="square" rtlCol="0">
            <a:spAutoFit/>
          </a:bodyPr>
          <a:lstStyle/>
          <a:p>
            <a:pPr algn="r"/>
            <a:r>
              <a:rPr lang="en-US" b="1" dirty="0"/>
              <a:t>0</a:t>
            </a:r>
          </a:p>
        </p:txBody>
      </p:sp>
      <p:sp>
        <p:nvSpPr>
          <p:cNvPr id="39" name="TextBox 38"/>
          <p:cNvSpPr txBox="1"/>
          <p:nvPr/>
        </p:nvSpPr>
        <p:spPr>
          <a:xfrm>
            <a:off x="5486400" y="1459468"/>
            <a:ext cx="381000" cy="369332"/>
          </a:xfrm>
          <a:prstGeom prst="rect">
            <a:avLst/>
          </a:prstGeom>
          <a:noFill/>
        </p:spPr>
        <p:txBody>
          <a:bodyPr wrap="square" rtlCol="0">
            <a:spAutoFit/>
          </a:bodyPr>
          <a:lstStyle/>
          <a:p>
            <a:pPr algn="r"/>
            <a:r>
              <a:rPr lang="en-US" b="1" dirty="0"/>
              <a:t>1</a:t>
            </a:r>
          </a:p>
        </p:txBody>
      </p:sp>
      <p:sp>
        <p:nvSpPr>
          <p:cNvPr id="40" name="TextBox 39"/>
          <p:cNvSpPr txBox="1"/>
          <p:nvPr/>
        </p:nvSpPr>
        <p:spPr>
          <a:xfrm>
            <a:off x="5486400" y="1840468"/>
            <a:ext cx="381000" cy="369332"/>
          </a:xfrm>
          <a:prstGeom prst="rect">
            <a:avLst/>
          </a:prstGeom>
          <a:noFill/>
        </p:spPr>
        <p:txBody>
          <a:bodyPr wrap="square" rtlCol="0">
            <a:spAutoFit/>
          </a:bodyPr>
          <a:lstStyle/>
          <a:p>
            <a:pPr algn="r"/>
            <a:r>
              <a:rPr lang="en-US" b="1" dirty="0"/>
              <a:t>2</a:t>
            </a:r>
          </a:p>
        </p:txBody>
      </p:sp>
      <p:sp>
        <p:nvSpPr>
          <p:cNvPr id="41" name="TextBox 40"/>
          <p:cNvSpPr txBox="1"/>
          <p:nvPr/>
        </p:nvSpPr>
        <p:spPr>
          <a:xfrm>
            <a:off x="5486400" y="2209800"/>
            <a:ext cx="381000" cy="369332"/>
          </a:xfrm>
          <a:prstGeom prst="rect">
            <a:avLst/>
          </a:prstGeom>
          <a:noFill/>
        </p:spPr>
        <p:txBody>
          <a:bodyPr wrap="square" rtlCol="0">
            <a:spAutoFit/>
          </a:bodyPr>
          <a:lstStyle/>
          <a:p>
            <a:pPr algn="r"/>
            <a:r>
              <a:rPr lang="en-US" b="1" dirty="0"/>
              <a:t>3</a:t>
            </a:r>
          </a:p>
        </p:txBody>
      </p:sp>
      <p:sp>
        <p:nvSpPr>
          <p:cNvPr id="42" name="Rectangle 41"/>
          <p:cNvSpPr/>
          <p:nvPr/>
        </p:nvSpPr>
        <p:spPr>
          <a:xfrm>
            <a:off x="5943600" y="2590800"/>
            <a:ext cx="1905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Parameter #5</a:t>
            </a:r>
          </a:p>
        </p:txBody>
      </p:sp>
      <p:sp>
        <p:nvSpPr>
          <p:cNvPr id="43" name="TextBox 42"/>
          <p:cNvSpPr txBox="1"/>
          <p:nvPr/>
        </p:nvSpPr>
        <p:spPr>
          <a:xfrm>
            <a:off x="5486400" y="2602468"/>
            <a:ext cx="381000" cy="369332"/>
          </a:xfrm>
          <a:prstGeom prst="rect">
            <a:avLst/>
          </a:prstGeom>
          <a:noFill/>
        </p:spPr>
        <p:txBody>
          <a:bodyPr wrap="square" rtlCol="0">
            <a:spAutoFit/>
          </a:bodyPr>
          <a:lstStyle/>
          <a:p>
            <a:pPr algn="r"/>
            <a:r>
              <a:rPr lang="en-US" b="1" dirty="0"/>
              <a:t>4</a:t>
            </a:r>
          </a:p>
        </p:txBody>
      </p:sp>
      <p:sp>
        <p:nvSpPr>
          <p:cNvPr id="44" name="TextBox 43"/>
          <p:cNvSpPr txBox="1"/>
          <p:nvPr/>
        </p:nvSpPr>
        <p:spPr>
          <a:xfrm>
            <a:off x="685800" y="228600"/>
            <a:ext cx="8229600" cy="381000"/>
          </a:xfrm>
          <a:prstGeom prst="rect">
            <a:avLst/>
          </a:prstGeom>
          <a:noFill/>
        </p:spPr>
        <p:txBody>
          <a:bodyPr wrap="square" rtlCol="0">
            <a:spAutoFit/>
          </a:bodyPr>
          <a:lstStyle/>
          <a:p>
            <a:r>
              <a:rPr lang="en-US" b="1" dirty="0"/>
              <a:t>System call: passing of parameters as registers (LC3 processor)</a:t>
            </a:r>
          </a:p>
        </p:txBody>
      </p:sp>
      <p:cxnSp>
        <p:nvCxnSpPr>
          <p:cNvPr id="5" name="Straight Arrow Connector 4"/>
          <p:cNvCxnSpPr/>
          <p:nvPr/>
        </p:nvCxnSpPr>
        <p:spPr>
          <a:xfrm flipH="1" flipV="1">
            <a:off x="2514600" y="2057400"/>
            <a:ext cx="5334000" cy="3352800"/>
          </a:xfrm>
          <a:prstGeom prst="straightConnector1">
            <a:avLst/>
          </a:prstGeom>
          <a:ln>
            <a:solidFill>
              <a:schemeClr val="bg1">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066800"/>
            <a:ext cx="1905000" cy="571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6" name="Rectangle 5"/>
          <p:cNvSpPr/>
          <p:nvPr/>
        </p:nvSpPr>
        <p:spPr>
          <a:xfrm>
            <a:off x="1143000" y="4038600"/>
            <a:ext cx="19050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user program</a:t>
            </a:r>
          </a:p>
        </p:txBody>
      </p:sp>
      <p:sp>
        <p:nvSpPr>
          <p:cNvPr id="7" name="TextBox 6"/>
          <p:cNvSpPr txBox="1"/>
          <p:nvPr/>
        </p:nvSpPr>
        <p:spPr>
          <a:xfrm>
            <a:off x="1143000" y="685800"/>
            <a:ext cx="1905000" cy="369332"/>
          </a:xfrm>
          <a:prstGeom prst="rect">
            <a:avLst/>
          </a:prstGeom>
          <a:noFill/>
        </p:spPr>
        <p:txBody>
          <a:bodyPr wrap="square" rtlCol="0">
            <a:spAutoFit/>
          </a:bodyPr>
          <a:lstStyle/>
          <a:p>
            <a:pPr algn="ctr"/>
            <a:r>
              <a:rPr lang="en-US" b="1" dirty="0"/>
              <a:t>MEMORY</a:t>
            </a:r>
          </a:p>
        </p:txBody>
      </p:sp>
      <p:cxnSp>
        <p:nvCxnSpPr>
          <p:cNvPr id="19" name="Straight Connector 18"/>
          <p:cNvCxnSpPr/>
          <p:nvPr/>
        </p:nvCxnSpPr>
        <p:spPr>
          <a:xfrm>
            <a:off x="3124200" y="4355068"/>
            <a:ext cx="914400" cy="1588"/>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24400" y="4114800"/>
            <a:ext cx="2209800" cy="461665"/>
          </a:xfrm>
          <a:prstGeom prst="rect">
            <a:avLst/>
          </a:prstGeom>
          <a:noFill/>
        </p:spPr>
        <p:txBody>
          <a:bodyPr wrap="square" rtlCol="0">
            <a:spAutoFit/>
          </a:bodyPr>
          <a:lstStyle/>
          <a:p>
            <a:r>
              <a:rPr lang="en-US" sz="2400" b="1" dirty="0">
                <a:solidFill>
                  <a:srgbClr val="0070C0"/>
                </a:solidFill>
              </a:rPr>
              <a:t>System call 10</a:t>
            </a:r>
          </a:p>
        </p:txBody>
      </p:sp>
      <p:sp>
        <p:nvSpPr>
          <p:cNvPr id="22" name="TextBox 21"/>
          <p:cNvSpPr txBox="1"/>
          <p:nvPr/>
        </p:nvSpPr>
        <p:spPr>
          <a:xfrm>
            <a:off x="304800" y="1676400"/>
            <a:ext cx="762000" cy="369332"/>
          </a:xfrm>
          <a:prstGeom prst="rect">
            <a:avLst/>
          </a:prstGeom>
          <a:noFill/>
        </p:spPr>
        <p:txBody>
          <a:bodyPr wrap="square" rtlCol="0">
            <a:spAutoFit/>
          </a:bodyPr>
          <a:lstStyle/>
          <a:p>
            <a:pPr algn="r"/>
            <a:r>
              <a:rPr lang="en-US" b="1" dirty="0"/>
              <a:t>10</a:t>
            </a:r>
          </a:p>
        </p:txBody>
      </p:sp>
      <p:sp>
        <p:nvSpPr>
          <p:cNvPr id="23" name="Rectangle 22"/>
          <p:cNvSpPr/>
          <p:nvPr/>
        </p:nvSpPr>
        <p:spPr>
          <a:xfrm>
            <a:off x="1143000" y="1676400"/>
            <a:ext cx="1905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700</a:t>
            </a:r>
          </a:p>
        </p:txBody>
      </p:sp>
      <p:sp>
        <p:nvSpPr>
          <p:cNvPr id="24" name="TextBox 23"/>
          <p:cNvSpPr txBox="1"/>
          <p:nvPr/>
        </p:nvSpPr>
        <p:spPr>
          <a:xfrm>
            <a:off x="304800" y="2743200"/>
            <a:ext cx="762000" cy="369332"/>
          </a:xfrm>
          <a:prstGeom prst="rect">
            <a:avLst/>
          </a:prstGeom>
          <a:noFill/>
        </p:spPr>
        <p:txBody>
          <a:bodyPr wrap="square" rtlCol="0">
            <a:spAutoFit/>
          </a:bodyPr>
          <a:lstStyle/>
          <a:p>
            <a:pPr algn="r"/>
            <a:r>
              <a:rPr lang="en-US" b="1" dirty="0"/>
              <a:t>700</a:t>
            </a:r>
          </a:p>
        </p:txBody>
      </p:sp>
      <p:sp>
        <p:nvSpPr>
          <p:cNvPr id="25" name="Rectangle 24"/>
          <p:cNvSpPr/>
          <p:nvPr/>
        </p:nvSpPr>
        <p:spPr>
          <a:xfrm>
            <a:off x="1143000" y="2807732"/>
            <a:ext cx="19050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system call</a:t>
            </a:r>
          </a:p>
        </p:txBody>
      </p:sp>
      <p:sp>
        <p:nvSpPr>
          <p:cNvPr id="26" name="TextBox 25"/>
          <p:cNvSpPr txBox="1"/>
          <p:nvPr/>
        </p:nvSpPr>
        <p:spPr>
          <a:xfrm>
            <a:off x="304800" y="4050268"/>
            <a:ext cx="838200" cy="369332"/>
          </a:xfrm>
          <a:prstGeom prst="rect">
            <a:avLst/>
          </a:prstGeom>
          <a:noFill/>
        </p:spPr>
        <p:txBody>
          <a:bodyPr wrap="square" rtlCol="0">
            <a:spAutoFit/>
          </a:bodyPr>
          <a:lstStyle/>
          <a:p>
            <a:pPr algn="r"/>
            <a:r>
              <a:rPr lang="en-US" b="1" dirty="0"/>
              <a:t>2000</a:t>
            </a:r>
          </a:p>
        </p:txBody>
      </p:sp>
      <p:sp>
        <p:nvSpPr>
          <p:cNvPr id="27" name="Oval 26"/>
          <p:cNvSpPr/>
          <p:nvPr/>
        </p:nvSpPr>
        <p:spPr>
          <a:xfrm>
            <a:off x="3200400" y="3810000"/>
            <a:ext cx="457200" cy="381000"/>
          </a:xfrm>
          <a:prstGeom prst="ellips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FF0000"/>
                </a:solidFill>
              </a:rPr>
              <a:t>1</a:t>
            </a:r>
          </a:p>
        </p:txBody>
      </p:sp>
      <p:sp>
        <p:nvSpPr>
          <p:cNvPr id="28" name="Oval 27"/>
          <p:cNvSpPr/>
          <p:nvPr/>
        </p:nvSpPr>
        <p:spPr>
          <a:xfrm>
            <a:off x="4191000" y="4114800"/>
            <a:ext cx="457200" cy="381000"/>
          </a:xfrm>
          <a:prstGeom prst="ellips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FF0000"/>
                </a:solidFill>
              </a:rPr>
              <a:t>4</a:t>
            </a:r>
          </a:p>
        </p:txBody>
      </p:sp>
      <p:sp>
        <p:nvSpPr>
          <p:cNvPr id="29" name="Oval 28"/>
          <p:cNvSpPr/>
          <p:nvPr/>
        </p:nvSpPr>
        <p:spPr>
          <a:xfrm>
            <a:off x="3200400" y="1676400"/>
            <a:ext cx="457200" cy="381000"/>
          </a:xfrm>
          <a:prstGeom prst="ellips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FF0000"/>
                </a:solidFill>
              </a:rPr>
              <a:t>5</a:t>
            </a:r>
          </a:p>
        </p:txBody>
      </p:sp>
      <p:sp>
        <p:nvSpPr>
          <p:cNvPr id="30" name="Oval 29"/>
          <p:cNvSpPr/>
          <p:nvPr/>
        </p:nvSpPr>
        <p:spPr>
          <a:xfrm>
            <a:off x="3200400" y="2819400"/>
            <a:ext cx="457200" cy="381000"/>
          </a:xfrm>
          <a:prstGeom prst="ellips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FF0000"/>
                </a:solidFill>
              </a:rPr>
              <a:t>6</a:t>
            </a:r>
          </a:p>
        </p:txBody>
      </p:sp>
      <p:sp>
        <p:nvSpPr>
          <p:cNvPr id="31" name="Oval 30"/>
          <p:cNvSpPr/>
          <p:nvPr/>
        </p:nvSpPr>
        <p:spPr>
          <a:xfrm>
            <a:off x="3200400" y="4495800"/>
            <a:ext cx="457200" cy="381000"/>
          </a:xfrm>
          <a:prstGeom prst="ellips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FF0000"/>
                </a:solidFill>
              </a:rPr>
              <a:t>7</a:t>
            </a:r>
          </a:p>
        </p:txBody>
      </p:sp>
      <p:sp>
        <p:nvSpPr>
          <p:cNvPr id="32" name="TextBox 31"/>
          <p:cNvSpPr txBox="1"/>
          <p:nvPr/>
        </p:nvSpPr>
        <p:spPr>
          <a:xfrm>
            <a:off x="4419600" y="685800"/>
            <a:ext cx="1905000" cy="369332"/>
          </a:xfrm>
          <a:prstGeom prst="rect">
            <a:avLst/>
          </a:prstGeom>
          <a:noFill/>
        </p:spPr>
        <p:txBody>
          <a:bodyPr wrap="square" rtlCol="0">
            <a:spAutoFit/>
          </a:bodyPr>
          <a:lstStyle/>
          <a:p>
            <a:pPr algn="ctr"/>
            <a:r>
              <a:rPr lang="en-US" b="1" dirty="0"/>
              <a:t>REGISTER</a:t>
            </a:r>
          </a:p>
        </p:txBody>
      </p:sp>
      <p:sp>
        <p:nvSpPr>
          <p:cNvPr id="33" name="Rectangle 32"/>
          <p:cNvSpPr/>
          <p:nvPr/>
        </p:nvSpPr>
        <p:spPr>
          <a:xfrm>
            <a:off x="4419600" y="1066800"/>
            <a:ext cx="1905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2100</a:t>
            </a:r>
          </a:p>
        </p:txBody>
      </p:sp>
      <p:sp>
        <p:nvSpPr>
          <p:cNvPr id="38" name="Rectangle 37"/>
          <p:cNvSpPr/>
          <p:nvPr/>
        </p:nvSpPr>
        <p:spPr>
          <a:xfrm>
            <a:off x="1143000" y="5257800"/>
            <a:ext cx="19050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parameters #1</a:t>
            </a:r>
          </a:p>
        </p:txBody>
      </p:sp>
      <p:sp>
        <p:nvSpPr>
          <p:cNvPr id="39" name="TextBox 38"/>
          <p:cNvSpPr txBox="1"/>
          <p:nvPr/>
        </p:nvSpPr>
        <p:spPr>
          <a:xfrm>
            <a:off x="304800" y="5193268"/>
            <a:ext cx="838200" cy="369332"/>
          </a:xfrm>
          <a:prstGeom prst="rect">
            <a:avLst/>
          </a:prstGeom>
          <a:noFill/>
        </p:spPr>
        <p:txBody>
          <a:bodyPr wrap="square" rtlCol="0">
            <a:spAutoFit/>
          </a:bodyPr>
          <a:lstStyle/>
          <a:p>
            <a:pPr algn="r"/>
            <a:r>
              <a:rPr lang="en-US" b="1" dirty="0"/>
              <a:t>2100</a:t>
            </a:r>
          </a:p>
        </p:txBody>
      </p:sp>
      <p:sp>
        <p:nvSpPr>
          <p:cNvPr id="40" name="Oval 39"/>
          <p:cNvSpPr/>
          <p:nvPr/>
        </p:nvSpPr>
        <p:spPr>
          <a:xfrm>
            <a:off x="6477000" y="1066800"/>
            <a:ext cx="457200" cy="381000"/>
          </a:xfrm>
          <a:prstGeom prst="ellips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FF0000"/>
                </a:solidFill>
              </a:rPr>
              <a:t>3</a:t>
            </a:r>
          </a:p>
        </p:txBody>
      </p:sp>
      <p:sp>
        <p:nvSpPr>
          <p:cNvPr id="41" name="Oval 40"/>
          <p:cNvSpPr/>
          <p:nvPr/>
        </p:nvSpPr>
        <p:spPr>
          <a:xfrm>
            <a:off x="3200400" y="5181600"/>
            <a:ext cx="457200" cy="381000"/>
          </a:xfrm>
          <a:prstGeom prst="ellips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FF0000"/>
                </a:solidFill>
              </a:rPr>
              <a:t>2</a:t>
            </a:r>
          </a:p>
        </p:txBody>
      </p:sp>
      <p:sp>
        <p:nvSpPr>
          <p:cNvPr id="42" name="TextBox 41"/>
          <p:cNvSpPr txBox="1"/>
          <p:nvPr/>
        </p:nvSpPr>
        <p:spPr>
          <a:xfrm>
            <a:off x="3962400" y="1066800"/>
            <a:ext cx="381000" cy="369332"/>
          </a:xfrm>
          <a:prstGeom prst="rect">
            <a:avLst/>
          </a:prstGeom>
          <a:noFill/>
        </p:spPr>
        <p:txBody>
          <a:bodyPr wrap="square" rtlCol="0">
            <a:spAutoFit/>
          </a:bodyPr>
          <a:lstStyle/>
          <a:p>
            <a:pPr algn="r"/>
            <a:r>
              <a:rPr lang="en-US" b="1" dirty="0"/>
              <a:t>0</a:t>
            </a:r>
          </a:p>
        </p:txBody>
      </p:sp>
      <p:sp>
        <p:nvSpPr>
          <p:cNvPr id="43" name="TextBox 42"/>
          <p:cNvSpPr txBox="1"/>
          <p:nvPr/>
        </p:nvSpPr>
        <p:spPr>
          <a:xfrm>
            <a:off x="685800" y="228600"/>
            <a:ext cx="8229600" cy="381000"/>
          </a:xfrm>
          <a:prstGeom prst="rect">
            <a:avLst/>
          </a:prstGeom>
          <a:noFill/>
        </p:spPr>
        <p:txBody>
          <a:bodyPr wrap="square" rtlCol="0">
            <a:spAutoFit/>
          </a:bodyPr>
          <a:lstStyle/>
          <a:p>
            <a:r>
              <a:rPr lang="en-US" b="1" dirty="0"/>
              <a:t>System call: passing of parameters as a table (LC3 processor)</a:t>
            </a:r>
          </a:p>
        </p:txBody>
      </p:sp>
      <p:sp>
        <p:nvSpPr>
          <p:cNvPr id="34" name="Rectangle 33"/>
          <p:cNvSpPr/>
          <p:nvPr/>
        </p:nvSpPr>
        <p:spPr>
          <a:xfrm>
            <a:off x="1143000" y="5562600"/>
            <a:ext cx="19050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parameters #2</a:t>
            </a:r>
          </a:p>
        </p:txBody>
      </p:sp>
      <p:sp>
        <p:nvSpPr>
          <p:cNvPr id="35" name="Rectangle 34"/>
          <p:cNvSpPr/>
          <p:nvPr/>
        </p:nvSpPr>
        <p:spPr>
          <a:xfrm>
            <a:off x="1143000" y="5867400"/>
            <a:ext cx="19050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parameters #3</a:t>
            </a:r>
          </a:p>
        </p:txBody>
      </p:sp>
      <p:sp>
        <p:nvSpPr>
          <p:cNvPr id="36" name="Rectangle 35"/>
          <p:cNvSpPr/>
          <p:nvPr/>
        </p:nvSpPr>
        <p:spPr>
          <a:xfrm>
            <a:off x="1143000" y="6172200"/>
            <a:ext cx="19050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parameters #4</a:t>
            </a:r>
          </a:p>
        </p:txBody>
      </p:sp>
      <p:sp>
        <p:nvSpPr>
          <p:cNvPr id="37" name="Rectangle 36"/>
          <p:cNvSpPr/>
          <p:nvPr/>
        </p:nvSpPr>
        <p:spPr>
          <a:xfrm>
            <a:off x="1143000" y="6477000"/>
            <a:ext cx="19050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parameters #5</a:t>
            </a:r>
          </a:p>
        </p:txBody>
      </p:sp>
      <p:sp>
        <p:nvSpPr>
          <p:cNvPr id="44" name="TextBox 43"/>
          <p:cNvSpPr txBox="1"/>
          <p:nvPr/>
        </p:nvSpPr>
        <p:spPr>
          <a:xfrm>
            <a:off x="4419600" y="1447800"/>
            <a:ext cx="2590800" cy="369332"/>
          </a:xfrm>
          <a:prstGeom prst="rect">
            <a:avLst/>
          </a:prstGeom>
          <a:noFill/>
        </p:spPr>
        <p:txBody>
          <a:bodyPr wrap="square" rtlCol="0">
            <a:spAutoFit/>
          </a:bodyPr>
          <a:lstStyle/>
          <a:p>
            <a:r>
              <a:rPr lang="en-US" dirty="0"/>
              <a:t>Pointer to table or array</a:t>
            </a:r>
            <a:endParaRPr lang="th-TH" dirty="0"/>
          </a:p>
        </p:txBody>
      </p:sp>
      <p:cxnSp>
        <p:nvCxnSpPr>
          <p:cNvPr id="45" name="Straight Arrow Connector 44"/>
          <p:cNvCxnSpPr/>
          <p:nvPr/>
        </p:nvCxnSpPr>
        <p:spPr>
          <a:xfrm flipH="1" flipV="1">
            <a:off x="990600" y="2045732"/>
            <a:ext cx="5334000" cy="2139434"/>
          </a:xfrm>
          <a:prstGeom prst="straightConnector1">
            <a:avLst/>
          </a:prstGeom>
          <a:ln>
            <a:solidFill>
              <a:schemeClr val="bg1">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76200"/>
            <a:ext cx="8153400" cy="830997"/>
          </a:xfrm>
          <a:prstGeom prst="rect">
            <a:avLst/>
          </a:prstGeom>
          <a:noFill/>
        </p:spPr>
        <p:txBody>
          <a:bodyPr wrap="square" rtlCol="0">
            <a:spAutoFit/>
          </a:bodyPr>
          <a:lstStyle/>
          <a:p>
            <a:pPr algn="ctr"/>
            <a:r>
              <a:rPr lang="en-US" sz="4800" b="1" dirty="0"/>
              <a:t>Types of system calls</a:t>
            </a:r>
          </a:p>
        </p:txBody>
      </p:sp>
      <p:sp>
        <p:nvSpPr>
          <p:cNvPr id="5" name="TextBox 4"/>
          <p:cNvSpPr txBox="1"/>
          <p:nvPr/>
        </p:nvSpPr>
        <p:spPr>
          <a:xfrm>
            <a:off x="304800" y="914400"/>
            <a:ext cx="8534400" cy="5940088"/>
          </a:xfrm>
          <a:prstGeom prst="rect">
            <a:avLst/>
          </a:prstGeom>
          <a:noFill/>
        </p:spPr>
        <p:txBody>
          <a:bodyPr wrap="square" rtlCol="0">
            <a:spAutoFit/>
          </a:bodyPr>
          <a:lstStyle/>
          <a:p>
            <a:pPr marL="457200" indent="-457200">
              <a:buAutoNum type="arabicPeriod"/>
            </a:pPr>
            <a:r>
              <a:rPr lang="en-US" sz="2000" b="1" dirty="0">
                <a:solidFill>
                  <a:srgbClr val="FF0000"/>
                </a:solidFill>
              </a:rPr>
              <a:t>Process control</a:t>
            </a:r>
          </a:p>
          <a:p>
            <a:pPr marL="914400" lvl="1" indent="-457200"/>
            <a:r>
              <a:rPr lang="en-US" sz="2000" b="1" dirty="0"/>
              <a:t>end, abort, load, execute, create/terminate process,</a:t>
            </a:r>
          </a:p>
          <a:p>
            <a:pPr marL="914400" lvl="1" indent="-457200"/>
            <a:r>
              <a:rPr lang="en-US" sz="2000" b="1" dirty="0"/>
              <a:t>wait for time, wait event, signal event, allocate and free memory,</a:t>
            </a:r>
          </a:p>
          <a:p>
            <a:pPr marL="914400" lvl="1" indent="-457200"/>
            <a:r>
              <a:rPr lang="en-US" sz="2000" b="1" dirty="0"/>
              <a:t>get/set process attributes, lock &amp; release</a:t>
            </a:r>
          </a:p>
          <a:p>
            <a:pPr marL="457200" indent="-457200">
              <a:buAutoNum type="arabicPeriod"/>
            </a:pPr>
            <a:r>
              <a:rPr lang="en-US" sz="2000" b="1" dirty="0">
                <a:solidFill>
                  <a:srgbClr val="FF0000"/>
                </a:solidFill>
              </a:rPr>
              <a:t>File management</a:t>
            </a:r>
          </a:p>
          <a:p>
            <a:pPr marL="914400" lvl="1" indent="-457200"/>
            <a:r>
              <a:rPr lang="en-US" sz="2000" b="1" dirty="0"/>
              <a:t>create file, delete file, open, close, read, write, reposition,</a:t>
            </a:r>
          </a:p>
          <a:p>
            <a:pPr marL="914400" lvl="1" indent="-457200"/>
            <a:r>
              <a:rPr lang="en-US" sz="2000" b="1" dirty="0"/>
              <a:t>get/set file attributes</a:t>
            </a:r>
          </a:p>
          <a:p>
            <a:pPr marL="457200" indent="-457200">
              <a:buAutoNum type="arabicPeriod"/>
            </a:pPr>
            <a:r>
              <a:rPr lang="en-US" sz="2000" b="1" dirty="0">
                <a:solidFill>
                  <a:srgbClr val="FF0000"/>
                </a:solidFill>
              </a:rPr>
              <a:t>Device management</a:t>
            </a:r>
          </a:p>
          <a:p>
            <a:pPr marL="914400" lvl="1" indent="-457200"/>
            <a:r>
              <a:rPr lang="en-US" sz="2000" b="1" dirty="0"/>
              <a:t>request device, release device, read, write reposition,</a:t>
            </a:r>
          </a:p>
          <a:p>
            <a:pPr marL="914400" lvl="1" indent="-457200"/>
            <a:r>
              <a:rPr lang="en-US" sz="2000" b="1" dirty="0"/>
              <a:t>get/set device attributes, logically attach/detach devices</a:t>
            </a:r>
          </a:p>
          <a:p>
            <a:pPr marL="457200" indent="-457200">
              <a:buAutoNum type="arabicPeriod"/>
            </a:pPr>
            <a:r>
              <a:rPr lang="en-US" sz="2000" b="1" dirty="0">
                <a:solidFill>
                  <a:srgbClr val="FF0000"/>
                </a:solidFill>
              </a:rPr>
              <a:t>Information maintenance</a:t>
            </a:r>
          </a:p>
          <a:p>
            <a:pPr marL="914400" lvl="1" indent="-457200"/>
            <a:r>
              <a:rPr lang="en-US" sz="2000" b="1" dirty="0"/>
              <a:t>get/set time/date, get/set system data, dump, single step</a:t>
            </a:r>
          </a:p>
          <a:p>
            <a:pPr marL="914400" lvl="1" indent="-457200"/>
            <a:r>
              <a:rPr lang="en-US" sz="2000" b="1" dirty="0"/>
              <a:t>get/set process, file, or device attributes</a:t>
            </a:r>
          </a:p>
          <a:p>
            <a:pPr marL="457200" indent="-457200">
              <a:buAutoNum type="arabicPeriod"/>
            </a:pPr>
            <a:r>
              <a:rPr lang="en-US" sz="2000" b="1" dirty="0">
                <a:solidFill>
                  <a:srgbClr val="FF0000"/>
                </a:solidFill>
              </a:rPr>
              <a:t>Communications</a:t>
            </a:r>
          </a:p>
          <a:p>
            <a:pPr marL="914400" lvl="1" indent="-457200"/>
            <a:r>
              <a:rPr lang="en-US" sz="2000" b="1" dirty="0"/>
              <a:t>create, delete communication connection,</a:t>
            </a:r>
          </a:p>
          <a:p>
            <a:pPr marL="914400" lvl="1" indent="-457200"/>
            <a:r>
              <a:rPr lang="en-US" sz="2000" b="1" dirty="0"/>
              <a:t>send/receive messages, transfer status information,</a:t>
            </a:r>
          </a:p>
          <a:p>
            <a:pPr marL="914400" lvl="1" indent="-457200"/>
            <a:r>
              <a:rPr lang="en-US" sz="2000" b="1" dirty="0"/>
              <a:t>attach/detach remote devices, message-passing, shared-memory model</a:t>
            </a:r>
            <a:endParaRPr lang="en-US" sz="2000" b="1" dirty="0">
              <a:solidFill>
                <a:srgbClr val="FF0000"/>
              </a:solidFill>
            </a:endParaRPr>
          </a:p>
          <a:p>
            <a:pPr marL="457200" indent="-457200">
              <a:buAutoNum type="arabicPeriod"/>
            </a:pPr>
            <a:r>
              <a:rPr lang="en-US" sz="2000" b="1" dirty="0">
                <a:solidFill>
                  <a:srgbClr val="FF0000"/>
                </a:solidFill>
              </a:rPr>
              <a:t>Protection</a:t>
            </a:r>
          </a:p>
          <a:p>
            <a:pPr marL="457200" indent="-457200"/>
            <a:r>
              <a:rPr lang="en-US" sz="2000" b="1" dirty="0"/>
              <a:t>	set/get permission, multi-user  to networking environment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5EA8B8EF-0FBE-FBB3-5359-077C021F44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60680"/>
            <a:ext cx="19716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กนู - วิกิพีเดีย">
            <a:extLst>
              <a:ext uri="{FF2B5EF4-FFF2-40B4-BE49-F238E27FC236}">
                <a16:creationId xmlns:a16="http://schemas.microsoft.com/office/drawing/2014/main" id="{3C8B7ADF-265B-84DE-DD49-5BE3BB098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380" y="645160"/>
            <a:ext cx="2399820" cy="23469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defined">
            <a:extLst>
              <a:ext uri="{FF2B5EF4-FFF2-40B4-BE49-F238E27FC236}">
                <a16:creationId xmlns:a16="http://schemas.microsoft.com/office/drawing/2014/main" id="{A3CC7C6A-C363-0468-46F4-2FD30E6628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029" y="355600"/>
            <a:ext cx="2120265"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E118123-00F4-861A-E607-9DA5F6705ABD}"/>
              </a:ext>
            </a:extLst>
          </p:cNvPr>
          <p:cNvSpPr txBox="1"/>
          <p:nvPr/>
        </p:nvSpPr>
        <p:spPr>
          <a:xfrm>
            <a:off x="756922" y="3240111"/>
            <a:ext cx="2824478" cy="923330"/>
          </a:xfrm>
          <a:prstGeom prst="rect">
            <a:avLst/>
          </a:prstGeom>
          <a:noFill/>
        </p:spPr>
        <p:txBody>
          <a:bodyPr wrap="square">
            <a:spAutoFit/>
          </a:bodyPr>
          <a:lstStyle/>
          <a:p>
            <a:pPr algn="ctr"/>
            <a:r>
              <a:rPr lang="en-US" b="0" i="0" dirty="0">
                <a:effectLst/>
                <a:highlight>
                  <a:srgbClr val="FFFFFF"/>
                </a:highlight>
                <a:latin typeface="Noto Serif Thai" panose="02020502060505020204" pitchFamily="18" charset="-34"/>
                <a:cs typeface="Noto Serif Thai" panose="02020502060505020204" pitchFamily="18" charset="-34"/>
              </a:rPr>
              <a:t>Richard Stallman</a:t>
            </a:r>
            <a:br>
              <a:rPr lang="en-US" b="0" i="0" dirty="0">
                <a:effectLst/>
                <a:highlight>
                  <a:srgbClr val="FFFFFF"/>
                </a:highlight>
                <a:latin typeface="Noto Serif Thai" panose="02020502060505020204" pitchFamily="18" charset="-34"/>
                <a:cs typeface="Noto Serif Thai" panose="02020502060505020204" pitchFamily="18" charset="-34"/>
              </a:rPr>
            </a:br>
            <a:r>
              <a:rPr lang="th-TH" b="0" i="0" dirty="0">
                <a:effectLst/>
                <a:highlight>
                  <a:srgbClr val="FFFFFF"/>
                </a:highlight>
                <a:latin typeface="Noto Serif Thai" panose="02020502060505020204" pitchFamily="18" charset="-34"/>
                <a:cs typeface="Noto Serif Thai" panose="02020502060505020204" pitchFamily="18" charset="-34"/>
              </a:rPr>
              <a:t>ให้กำเนิด </a:t>
            </a:r>
            <a:r>
              <a:rPr lang="en-US" b="0" i="0" dirty="0">
                <a:effectLst/>
                <a:highlight>
                  <a:srgbClr val="FFFFFF"/>
                </a:highlight>
                <a:latin typeface="Noto Serif Thai" panose="02020502060505020204" pitchFamily="18" charset="-34"/>
                <a:cs typeface="Noto Serif Thai" panose="02020502060505020204" pitchFamily="18" charset="-34"/>
              </a:rPr>
              <a:t>Free Software Foundation (FSF)</a:t>
            </a:r>
          </a:p>
        </p:txBody>
      </p:sp>
      <p:sp>
        <p:nvSpPr>
          <p:cNvPr id="7" name="TextBox 6">
            <a:extLst>
              <a:ext uri="{FF2B5EF4-FFF2-40B4-BE49-F238E27FC236}">
                <a16:creationId xmlns:a16="http://schemas.microsoft.com/office/drawing/2014/main" id="{16EB99FB-E408-2071-E3FC-E526635DF6D7}"/>
              </a:ext>
            </a:extLst>
          </p:cNvPr>
          <p:cNvSpPr txBox="1"/>
          <p:nvPr/>
        </p:nvSpPr>
        <p:spPr>
          <a:xfrm>
            <a:off x="6248399" y="3241040"/>
            <a:ext cx="1971675" cy="646331"/>
          </a:xfrm>
          <a:prstGeom prst="rect">
            <a:avLst/>
          </a:prstGeom>
          <a:noFill/>
        </p:spPr>
        <p:txBody>
          <a:bodyPr wrap="square">
            <a:spAutoFit/>
          </a:bodyPr>
          <a:lstStyle/>
          <a:p>
            <a:pPr algn="ctr"/>
            <a:r>
              <a:rPr lang="en-US" b="0" dirty="0">
                <a:solidFill>
                  <a:srgbClr val="202122"/>
                </a:solidFill>
                <a:effectLst/>
                <a:highlight>
                  <a:srgbClr val="FFFFFF"/>
                </a:highlight>
                <a:latin typeface="Noto Serif Thai" panose="02020502060505020204" pitchFamily="18" charset="-34"/>
                <a:cs typeface="Noto Serif Thai" panose="02020502060505020204" pitchFamily="18" charset="-34"/>
              </a:rPr>
              <a:t>Linus Torvalds</a:t>
            </a:r>
            <a:br>
              <a:rPr lang="en-US" b="0" dirty="0">
                <a:solidFill>
                  <a:srgbClr val="202122"/>
                </a:solidFill>
                <a:effectLst/>
                <a:highlight>
                  <a:srgbClr val="FFFFFF"/>
                </a:highlight>
                <a:latin typeface="Noto Serif Thai" panose="02020502060505020204" pitchFamily="18" charset="-34"/>
                <a:cs typeface="Noto Serif Thai" panose="02020502060505020204" pitchFamily="18" charset="-34"/>
              </a:rPr>
            </a:br>
            <a:r>
              <a:rPr lang="th-TH" b="1" dirty="0" err="1">
                <a:solidFill>
                  <a:srgbClr val="202122"/>
                </a:solidFill>
                <a:effectLst/>
                <a:highlight>
                  <a:srgbClr val="FFFFFF"/>
                </a:highlight>
                <a:latin typeface="Noto Serif Thai" panose="02020502060505020204" pitchFamily="18" charset="-34"/>
                <a:cs typeface="Noto Serif Thai" panose="02020502060505020204" pitchFamily="18" charset="-34"/>
              </a:rPr>
              <a:t>ลีนึส</a:t>
            </a:r>
            <a:r>
              <a:rPr lang="th-TH" b="1" dirty="0">
                <a:solidFill>
                  <a:srgbClr val="202122"/>
                </a:solidFill>
                <a:effectLst/>
                <a:highlight>
                  <a:srgbClr val="FFFFFF"/>
                </a:highlight>
                <a:latin typeface="Noto Serif Thai" panose="02020502060505020204" pitchFamily="18" charset="-34"/>
                <a:cs typeface="Noto Serif Thai" panose="02020502060505020204" pitchFamily="18" charset="-34"/>
              </a:rPr>
              <a:t> </a:t>
            </a:r>
            <a:r>
              <a:rPr lang="th-TH" b="1" dirty="0" err="1">
                <a:solidFill>
                  <a:srgbClr val="202122"/>
                </a:solidFill>
                <a:effectLst/>
                <a:highlight>
                  <a:srgbClr val="FFFFFF"/>
                </a:highlight>
                <a:latin typeface="Noto Serif Thai" panose="02020502060505020204" pitchFamily="18" charset="-34"/>
                <a:cs typeface="Noto Serif Thai" panose="02020502060505020204" pitchFamily="18" charset="-34"/>
              </a:rPr>
              <a:t>ตูร์วั</a:t>
            </a:r>
            <a:r>
              <a:rPr lang="th-TH" b="1" dirty="0">
                <a:solidFill>
                  <a:srgbClr val="202122"/>
                </a:solidFill>
                <a:effectLst/>
                <a:highlight>
                  <a:srgbClr val="FFFFFF"/>
                </a:highlight>
                <a:latin typeface="Noto Serif Thai" panose="02020502060505020204" pitchFamily="18" charset="-34"/>
                <a:cs typeface="Noto Serif Thai" panose="02020502060505020204" pitchFamily="18" charset="-34"/>
              </a:rPr>
              <a:t>ลด</a:t>
            </a:r>
            <a:r>
              <a:rPr lang="th-TH" b="1" dirty="0" err="1">
                <a:solidFill>
                  <a:srgbClr val="202122"/>
                </a:solidFill>
                <a:effectLst/>
                <a:highlight>
                  <a:srgbClr val="FFFFFF"/>
                </a:highlight>
                <a:latin typeface="Noto Serif Thai" panose="02020502060505020204" pitchFamily="18" charset="-34"/>
                <a:cs typeface="Noto Serif Thai" panose="02020502060505020204" pitchFamily="18" charset="-34"/>
              </a:rPr>
              <a:t>ส์</a:t>
            </a:r>
            <a:endParaRPr lang="en-US" dirty="0">
              <a:latin typeface="Noto Serif Thai" panose="02020502060505020204" pitchFamily="18" charset="-34"/>
              <a:cs typeface="Noto Serif Thai" panose="02020502060505020204" pitchFamily="18" charset="-34"/>
            </a:endParaRPr>
          </a:p>
        </p:txBody>
      </p:sp>
      <p:sp>
        <p:nvSpPr>
          <p:cNvPr id="8" name="TextBox 7">
            <a:extLst>
              <a:ext uri="{FF2B5EF4-FFF2-40B4-BE49-F238E27FC236}">
                <a16:creationId xmlns:a16="http://schemas.microsoft.com/office/drawing/2014/main" id="{946F8006-C950-10F2-C0EA-57876A5B6164}"/>
              </a:ext>
            </a:extLst>
          </p:cNvPr>
          <p:cNvSpPr txBox="1"/>
          <p:nvPr/>
        </p:nvSpPr>
        <p:spPr>
          <a:xfrm>
            <a:off x="3605452" y="3235959"/>
            <a:ext cx="1971675" cy="646331"/>
          </a:xfrm>
          <a:prstGeom prst="rect">
            <a:avLst/>
          </a:prstGeom>
          <a:noFill/>
        </p:spPr>
        <p:txBody>
          <a:bodyPr wrap="square">
            <a:spAutoFit/>
          </a:bodyPr>
          <a:lstStyle/>
          <a:p>
            <a:pPr algn="ctr"/>
            <a:r>
              <a:rPr lang="en-US" b="0" dirty="0">
                <a:solidFill>
                  <a:srgbClr val="202122"/>
                </a:solidFill>
                <a:effectLst/>
                <a:highlight>
                  <a:srgbClr val="FFFFFF"/>
                </a:highlight>
                <a:latin typeface="Noto Serif Thai" panose="02020502060505020204" pitchFamily="18" charset="-34"/>
                <a:cs typeface="Noto Serif Thai" panose="02020502060505020204" pitchFamily="18" charset="-34"/>
              </a:rPr>
              <a:t>GNU</a:t>
            </a:r>
            <a:r>
              <a:rPr lang="th-TH" b="0" dirty="0">
                <a:solidFill>
                  <a:srgbClr val="202122"/>
                </a:solidFill>
                <a:effectLst/>
                <a:highlight>
                  <a:srgbClr val="FFFFFF"/>
                </a:highlight>
                <a:latin typeface="Noto Serif Thai" panose="02020502060505020204" pitchFamily="18" charset="-34"/>
                <a:cs typeface="Noto Serif Thai" panose="02020502060505020204" pitchFamily="18" charset="-34"/>
              </a:rPr>
              <a:t> </a:t>
            </a:r>
            <a:r>
              <a:rPr lang="en-US" b="0" dirty="0">
                <a:solidFill>
                  <a:srgbClr val="202122"/>
                </a:solidFill>
                <a:effectLst/>
                <a:highlight>
                  <a:srgbClr val="FFFFFF"/>
                </a:highlight>
                <a:latin typeface="Noto Serif Thai" panose="02020502060505020204" pitchFamily="18" charset="-34"/>
                <a:cs typeface="Noto Serif Thai" panose="02020502060505020204" pitchFamily="18" charset="-34"/>
              </a:rPr>
              <a:t>Project</a:t>
            </a:r>
            <a:br>
              <a:rPr lang="en-US" b="0" dirty="0">
                <a:solidFill>
                  <a:srgbClr val="202122"/>
                </a:solidFill>
                <a:effectLst/>
                <a:highlight>
                  <a:srgbClr val="FFFFFF"/>
                </a:highlight>
                <a:latin typeface="Noto Serif Thai" panose="02020502060505020204" pitchFamily="18" charset="-34"/>
                <a:cs typeface="Noto Serif Thai" panose="02020502060505020204" pitchFamily="18" charset="-34"/>
              </a:rPr>
            </a:br>
            <a:r>
              <a:rPr lang="th-TH" b="1" dirty="0">
                <a:solidFill>
                  <a:srgbClr val="202122"/>
                </a:solidFill>
                <a:highlight>
                  <a:srgbClr val="FFFFFF"/>
                </a:highlight>
                <a:latin typeface="Noto Serif Thai" panose="02020502060505020204" pitchFamily="18" charset="-34"/>
                <a:cs typeface="Noto Serif Thai" panose="02020502060505020204" pitchFamily="18" charset="-34"/>
              </a:rPr>
              <a:t>กนู</a:t>
            </a:r>
            <a:endParaRPr lang="en-US" dirty="0">
              <a:latin typeface="Noto Serif Thai" panose="02020502060505020204" pitchFamily="18" charset="-34"/>
              <a:cs typeface="Noto Serif Thai" panose="02020502060505020204" pitchFamily="18" charset="-34"/>
            </a:endParaRPr>
          </a:p>
        </p:txBody>
      </p:sp>
      <p:sp>
        <p:nvSpPr>
          <p:cNvPr id="12" name="TextBox 11">
            <a:extLst>
              <a:ext uri="{FF2B5EF4-FFF2-40B4-BE49-F238E27FC236}">
                <a16:creationId xmlns:a16="http://schemas.microsoft.com/office/drawing/2014/main" id="{1A64EE67-0D88-0BED-B0F6-564C59B7F4C2}"/>
              </a:ext>
            </a:extLst>
          </p:cNvPr>
          <p:cNvSpPr txBox="1"/>
          <p:nvPr/>
        </p:nvSpPr>
        <p:spPr>
          <a:xfrm>
            <a:off x="6253479" y="4226560"/>
            <a:ext cx="1966595" cy="523220"/>
          </a:xfrm>
          <a:prstGeom prst="rect">
            <a:avLst/>
          </a:prstGeom>
          <a:noFill/>
          <a:ln w="19050">
            <a:solidFill>
              <a:schemeClr val="tx1"/>
            </a:solidFill>
          </a:ln>
        </p:spPr>
        <p:txBody>
          <a:bodyPr wrap="square" rtlCol="0">
            <a:spAutoFit/>
          </a:bodyPr>
          <a:lstStyle/>
          <a:p>
            <a:pPr algn="ctr"/>
            <a:r>
              <a:rPr lang="en-US" sz="2800" dirty="0"/>
              <a:t>Linux kernel</a:t>
            </a:r>
          </a:p>
        </p:txBody>
      </p:sp>
      <p:sp>
        <p:nvSpPr>
          <p:cNvPr id="13" name="TextBox 12">
            <a:extLst>
              <a:ext uri="{FF2B5EF4-FFF2-40B4-BE49-F238E27FC236}">
                <a16:creationId xmlns:a16="http://schemas.microsoft.com/office/drawing/2014/main" id="{B9C5434F-6C55-510D-8B15-A2698F98EE3D}"/>
              </a:ext>
            </a:extLst>
          </p:cNvPr>
          <p:cNvSpPr txBox="1"/>
          <p:nvPr/>
        </p:nvSpPr>
        <p:spPr>
          <a:xfrm>
            <a:off x="752552" y="4226560"/>
            <a:ext cx="4568112" cy="523220"/>
          </a:xfrm>
          <a:prstGeom prst="rect">
            <a:avLst/>
          </a:prstGeom>
          <a:noFill/>
          <a:ln w="19050">
            <a:solidFill>
              <a:schemeClr val="tx1"/>
            </a:solidFill>
          </a:ln>
        </p:spPr>
        <p:txBody>
          <a:bodyPr wrap="square" rtlCol="0">
            <a:spAutoFit/>
          </a:bodyPr>
          <a:lstStyle/>
          <a:p>
            <a:pPr algn="ctr"/>
            <a:r>
              <a:rPr lang="en-US" sz="2800" dirty="0"/>
              <a:t>Compiler / Debugger / Editor</a:t>
            </a:r>
          </a:p>
        </p:txBody>
      </p:sp>
      <p:sp>
        <p:nvSpPr>
          <p:cNvPr id="16" name="TextBox 15">
            <a:extLst>
              <a:ext uri="{FF2B5EF4-FFF2-40B4-BE49-F238E27FC236}">
                <a16:creationId xmlns:a16="http://schemas.microsoft.com/office/drawing/2014/main" id="{9C8C3672-3C25-9070-CED9-2A26E6FC0896}"/>
              </a:ext>
            </a:extLst>
          </p:cNvPr>
          <p:cNvSpPr txBox="1"/>
          <p:nvPr/>
        </p:nvSpPr>
        <p:spPr>
          <a:xfrm>
            <a:off x="747472" y="4724718"/>
            <a:ext cx="4568112" cy="369332"/>
          </a:xfrm>
          <a:prstGeom prst="rect">
            <a:avLst/>
          </a:prstGeom>
          <a:noFill/>
        </p:spPr>
        <p:txBody>
          <a:bodyPr wrap="square" rtlCol="0">
            <a:spAutoFit/>
          </a:bodyPr>
          <a:lstStyle/>
          <a:p>
            <a:r>
              <a:rPr lang="th-TH" dirty="0">
                <a:solidFill>
                  <a:srgbClr val="FF0000"/>
                </a:solidFill>
              </a:rPr>
              <a:t>รันบน </a:t>
            </a:r>
            <a:r>
              <a:rPr lang="en-US" dirty="0">
                <a:solidFill>
                  <a:srgbClr val="FF0000"/>
                </a:solidFill>
              </a:rPr>
              <a:t>Unix </a:t>
            </a:r>
            <a:r>
              <a:rPr lang="th-TH" dirty="0">
                <a:solidFill>
                  <a:srgbClr val="FF0000"/>
                </a:solidFill>
              </a:rPr>
              <a:t>ที่มีอยู่ในขณะนั้น บริษัทต่าง ๆ มี </a:t>
            </a:r>
            <a:r>
              <a:rPr lang="en-US" dirty="0">
                <a:solidFill>
                  <a:srgbClr val="FF0000"/>
                </a:solidFill>
              </a:rPr>
              <a:t>Unix </a:t>
            </a:r>
            <a:r>
              <a:rPr lang="th-TH" dirty="0">
                <a:solidFill>
                  <a:srgbClr val="FF0000"/>
                </a:solidFill>
              </a:rPr>
              <a:t>ของตัวเอง</a:t>
            </a:r>
            <a:endParaRPr lang="en-US" dirty="0">
              <a:solidFill>
                <a:srgbClr val="FF0000"/>
              </a:solidFill>
            </a:endParaRPr>
          </a:p>
        </p:txBody>
      </p:sp>
      <p:sp>
        <p:nvSpPr>
          <p:cNvPr id="17" name="Right Brace 16">
            <a:extLst>
              <a:ext uri="{FF2B5EF4-FFF2-40B4-BE49-F238E27FC236}">
                <a16:creationId xmlns:a16="http://schemas.microsoft.com/office/drawing/2014/main" id="{5F91D7F1-C206-A98E-86DD-7AFE70ACAF4C}"/>
              </a:ext>
            </a:extLst>
          </p:cNvPr>
          <p:cNvSpPr/>
          <p:nvPr/>
        </p:nvSpPr>
        <p:spPr>
          <a:xfrm rot="5400000">
            <a:off x="4299107" y="1565432"/>
            <a:ext cx="369332" cy="747260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2AE63F58-D92D-5030-8463-D1554801B2D2}"/>
              </a:ext>
            </a:extLst>
          </p:cNvPr>
          <p:cNvSpPr txBox="1"/>
          <p:nvPr/>
        </p:nvSpPr>
        <p:spPr>
          <a:xfrm>
            <a:off x="2045373" y="5736423"/>
            <a:ext cx="4876800" cy="400110"/>
          </a:xfrm>
          <a:prstGeom prst="rect">
            <a:avLst/>
          </a:prstGeom>
          <a:noFill/>
        </p:spPr>
        <p:txBody>
          <a:bodyPr wrap="square" rtlCol="0">
            <a:spAutoFit/>
          </a:bodyPr>
          <a:lstStyle/>
          <a:p>
            <a:r>
              <a:rPr lang="th-TH" sz="2000" dirty="0">
                <a:highlight>
                  <a:srgbClr val="FFFFFF"/>
                </a:highlight>
                <a:latin typeface="Noto Serif Thai" panose="02020502060505020204" pitchFamily="18" charset="-34"/>
                <a:cs typeface="Noto Serif Thai" panose="02020502060505020204" pitchFamily="18" charset="-34"/>
              </a:rPr>
              <a:t>เกิด </a:t>
            </a:r>
            <a:r>
              <a:rPr lang="en-US" sz="2000" dirty="0">
                <a:highlight>
                  <a:srgbClr val="FFFFFF"/>
                </a:highlight>
                <a:latin typeface="Noto Serif Thai" panose="02020502060505020204" pitchFamily="18" charset="-34"/>
                <a:cs typeface="Noto Serif Thai" panose="02020502060505020204" pitchFamily="18" charset="-34"/>
              </a:rPr>
              <a:t>Linux distribution </a:t>
            </a:r>
            <a:r>
              <a:rPr lang="th-TH" sz="2000" dirty="0">
                <a:highlight>
                  <a:srgbClr val="FFFFFF"/>
                </a:highlight>
                <a:latin typeface="Noto Serif Thai" panose="02020502060505020204" pitchFamily="18" charset="-34"/>
                <a:cs typeface="Noto Serif Thai" panose="02020502060505020204" pitchFamily="18" charset="-34"/>
              </a:rPr>
              <a:t>ต่าง ๆ ขึ้นมากมาย</a:t>
            </a:r>
            <a:endParaRPr lang="en-US" sz="2000" dirty="0">
              <a:highlight>
                <a:srgbClr val="FFFFFF"/>
              </a:highlight>
              <a:latin typeface="Noto Serif Thai" panose="02020502060505020204" pitchFamily="18" charset="-34"/>
              <a:cs typeface="Noto Serif Thai" panose="02020502060505020204" pitchFamily="18" charset="-34"/>
            </a:endParaRPr>
          </a:p>
        </p:txBody>
      </p:sp>
      <p:sp>
        <p:nvSpPr>
          <p:cNvPr id="20" name="TextBox 19">
            <a:extLst>
              <a:ext uri="{FF2B5EF4-FFF2-40B4-BE49-F238E27FC236}">
                <a16:creationId xmlns:a16="http://schemas.microsoft.com/office/drawing/2014/main" id="{C9BFFFE9-235F-1614-3766-E95CD4AB5AFB}"/>
              </a:ext>
            </a:extLst>
          </p:cNvPr>
          <p:cNvSpPr txBox="1"/>
          <p:nvPr/>
        </p:nvSpPr>
        <p:spPr>
          <a:xfrm>
            <a:off x="6019800" y="6396335"/>
            <a:ext cx="3124200" cy="461665"/>
          </a:xfrm>
          <a:prstGeom prst="rect">
            <a:avLst/>
          </a:prstGeom>
          <a:noFill/>
        </p:spPr>
        <p:txBody>
          <a:bodyPr wrap="square">
            <a:spAutoFit/>
          </a:bodyPr>
          <a:lstStyle/>
          <a:p>
            <a:pPr algn="r"/>
            <a:r>
              <a:rPr lang="en-US" sz="2400" dirty="0"/>
              <a:t>GNU = GNU's Not Unix</a:t>
            </a:r>
          </a:p>
        </p:txBody>
      </p:sp>
    </p:spTree>
    <p:extLst>
      <p:ext uri="{BB962C8B-B14F-4D97-AF65-F5344CB8AC3E}">
        <p14:creationId xmlns:p14="http://schemas.microsoft.com/office/powerpoint/2010/main" val="2311173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153400" cy="830997"/>
          </a:xfrm>
          <a:prstGeom prst="rect">
            <a:avLst/>
          </a:prstGeom>
          <a:noFill/>
        </p:spPr>
        <p:txBody>
          <a:bodyPr wrap="square" rtlCol="0">
            <a:spAutoFit/>
          </a:bodyPr>
          <a:lstStyle/>
          <a:p>
            <a:pPr algn="ctr"/>
            <a:r>
              <a:rPr lang="en-US" sz="4800" b="1" dirty="0"/>
              <a:t>Standard C library</a:t>
            </a:r>
          </a:p>
        </p:txBody>
      </p:sp>
      <p:sp>
        <p:nvSpPr>
          <p:cNvPr id="3" name="TextBox 2"/>
          <p:cNvSpPr txBox="1"/>
          <p:nvPr/>
        </p:nvSpPr>
        <p:spPr>
          <a:xfrm>
            <a:off x="304800" y="2637472"/>
            <a:ext cx="3200400" cy="1477328"/>
          </a:xfrm>
          <a:prstGeom prst="rect">
            <a:avLst/>
          </a:prstGeom>
          <a:noFill/>
          <a:ln>
            <a:solidFill>
              <a:schemeClr val="tx1"/>
            </a:solidFill>
          </a:ln>
        </p:spPr>
        <p:txBody>
          <a:bodyPr wrap="square" rtlCol="0">
            <a:spAutoFit/>
          </a:bodyPr>
          <a:lstStyle/>
          <a:p>
            <a:r>
              <a:rPr lang="en-US" b="1" dirty="0"/>
              <a:t>#include &lt;</a:t>
            </a:r>
            <a:r>
              <a:rPr lang="en-US" b="1" dirty="0" err="1"/>
              <a:t>stdio.h</a:t>
            </a:r>
            <a:r>
              <a:rPr lang="en-US" b="1" dirty="0"/>
              <a:t>&gt;</a:t>
            </a:r>
          </a:p>
          <a:p>
            <a:endParaRPr lang="en-US" b="1" dirty="0"/>
          </a:p>
          <a:p>
            <a:r>
              <a:rPr lang="en-US" b="1" dirty="0" err="1"/>
              <a:t>int</a:t>
            </a:r>
            <a:r>
              <a:rPr lang="en-US" b="1" dirty="0"/>
              <a:t> main() {</a:t>
            </a:r>
          </a:p>
          <a:p>
            <a:r>
              <a:rPr lang="en-US" b="1" dirty="0"/>
              <a:t>    </a:t>
            </a:r>
            <a:r>
              <a:rPr lang="en-US" b="1" dirty="0" err="1"/>
              <a:t>printf</a:t>
            </a:r>
            <a:r>
              <a:rPr lang="en-US" b="1" dirty="0"/>
              <a:t>("Hello\n");</a:t>
            </a:r>
          </a:p>
          <a:p>
            <a:r>
              <a:rPr lang="en-US" b="1" dirty="0"/>
              <a:t>}</a:t>
            </a:r>
          </a:p>
        </p:txBody>
      </p:sp>
      <p:sp>
        <p:nvSpPr>
          <p:cNvPr id="4" name="Rectangle 3"/>
          <p:cNvSpPr/>
          <p:nvPr/>
        </p:nvSpPr>
        <p:spPr>
          <a:xfrm>
            <a:off x="4419600" y="2895600"/>
            <a:ext cx="15240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standard</a:t>
            </a:r>
            <a:br>
              <a:rPr lang="en-US" sz="2000" dirty="0">
                <a:solidFill>
                  <a:schemeClr val="tx1"/>
                </a:solidFill>
              </a:rPr>
            </a:br>
            <a:r>
              <a:rPr lang="en-US" sz="2000" dirty="0">
                <a:solidFill>
                  <a:schemeClr val="tx1"/>
                </a:solidFill>
              </a:rPr>
              <a:t>C library</a:t>
            </a:r>
          </a:p>
        </p:txBody>
      </p:sp>
      <p:sp>
        <p:nvSpPr>
          <p:cNvPr id="5" name="Cloud 4"/>
          <p:cNvSpPr/>
          <p:nvPr/>
        </p:nvSpPr>
        <p:spPr>
          <a:xfrm>
            <a:off x="6781800" y="2667000"/>
            <a:ext cx="2133600" cy="11430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write()</a:t>
            </a:r>
            <a:br>
              <a:rPr lang="en-US" sz="2000" dirty="0">
                <a:solidFill>
                  <a:schemeClr val="tx1"/>
                </a:solidFill>
              </a:rPr>
            </a:br>
            <a:r>
              <a:rPr lang="en-US" sz="2000" dirty="0">
                <a:solidFill>
                  <a:schemeClr val="tx1"/>
                </a:solidFill>
              </a:rPr>
              <a:t>system call</a:t>
            </a:r>
          </a:p>
        </p:txBody>
      </p:sp>
      <p:cxnSp>
        <p:nvCxnSpPr>
          <p:cNvPr id="7" name="Straight Connector 6"/>
          <p:cNvCxnSpPr>
            <a:endCxn id="4" idx="0"/>
          </p:cNvCxnSpPr>
          <p:nvPr/>
        </p:nvCxnSpPr>
        <p:spPr>
          <a:xfrm rot="5400000">
            <a:off x="4572794" y="2286000"/>
            <a:ext cx="1218406" cy="794"/>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95600" y="5181600"/>
            <a:ext cx="2209800" cy="584775"/>
          </a:xfrm>
          <a:prstGeom prst="rect">
            <a:avLst/>
          </a:prstGeom>
          <a:noFill/>
        </p:spPr>
        <p:txBody>
          <a:bodyPr wrap="square" rtlCol="0">
            <a:spAutoFit/>
          </a:bodyPr>
          <a:lstStyle/>
          <a:p>
            <a:pPr algn="r"/>
            <a:r>
              <a:rPr lang="en-US" sz="3200" b="1" dirty="0">
                <a:solidFill>
                  <a:srgbClr val="FF0000"/>
                </a:solidFill>
              </a:rPr>
              <a:t>user mode</a:t>
            </a:r>
          </a:p>
        </p:txBody>
      </p:sp>
      <p:sp>
        <p:nvSpPr>
          <p:cNvPr id="10" name="TextBox 9"/>
          <p:cNvSpPr txBox="1"/>
          <p:nvPr/>
        </p:nvSpPr>
        <p:spPr>
          <a:xfrm>
            <a:off x="5334000" y="5181600"/>
            <a:ext cx="2438400" cy="584775"/>
          </a:xfrm>
          <a:prstGeom prst="rect">
            <a:avLst/>
          </a:prstGeom>
          <a:noFill/>
        </p:spPr>
        <p:txBody>
          <a:bodyPr wrap="square" rtlCol="0">
            <a:spAutoFit/>
          </a:bodyPr>
          <a:lstStyle/>
          <a:p>
            <a:r>
              <a:rPr lang="en-US" sz="3200" b="1" dirty="0">
                <a:solidFill>
                  <a:srgbClr val="FF0000"/>
                </a:solidFill>
              </a:rPr>
              <a:t>kernel mode</a:t>
            </a:r>
          </a:p>
        </p:txBody>
      </p:sp>
      <p:cxnSp>
        <p:nvCxnSpPr>
          <p:cNvPr id="12" name="Straight Connector 11"/>
          <p:cNvCxnSpPr>
            <a:stCxn id="4" idx="2"/>
          </p:cNvCxnSpPr>
          <p:nvPr/>
        </p:nvCxnSpPr>
        <p:spPr>
          <a:xfrm rot="5400000">
            <a:off x="4152900" y="4762500"/>
            <a:ext cx="20574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a:off x="3657600" y="2971800"/>
            <a:ext cx="609600" cy="2286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6" name="Right Arrow 15"/>
          <p:cNvSpPr/>
          <p:nvPr/>
        </p:nvSpPr>
        <p:spPr>
          <a:xfrm>
            <a:off x="6096000" y="2971800"/>
            <a:ext cx="609600" cy="2286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7" name="Right Arrow 16"/>
          <p:cNvSpPr/>
          <p:nvPr/>
        </p:nvSpPr>
        <p:spPr>
          <a:xfrm rot="10800000">
            <a:off x="6096000" y="3352800"/>
            <a:ext cx="609600" cy="2286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8" name="Right Arrow 17"/>
          <p:cNvSpPr/>
          <p:nvPr/>
        </p:nvSpPr>
        <p:spPr>
          <a:xfrm rot="10800000">
            <a:off x="3657600" y="3352800"/>
            <a:ext cx="609600" cy="2286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6" name="TextBox 5"/>
          <p:cNvSpPr txBox="1"/>
          <p:nvPr/>
        </p:nvSpPr>
        <p:spPr>
          <a:xfrm>
            <a:off x="304800" y="4114800"/>
            <a:ext cx="3810000" cy="369332"/>
          </a:xfrm>
          <a:prstGeom prst="rect">
            <a:avLst/>
          </a:prstGeom>
          <a:noFill/>
        </p:spPr>
        <p:txBody>
          <a:bodyPr wrap="square" rtlCol="0">
            <a:spAutoFit/>
          </a:bodyPr>
          <a:lstStyle/>
          <a:p>
            <a:r>
              <a:rPr lang="th-TH" dirty="0">
                <a:solidFill>
                  <a:srgbClr val="FF0000"/>
                </a:solidFill>
              </a:rPr>
              <a:t>ลองสร้างไฟล์ </a:t>
            </a:r>
            <a:r>
              <a:rPr lang="en-US" dirty="0" err="1">
                <a:solidFill>
                  <a:srgbClr val="FF0000"/>
                </a:solidFill>
              </a:rPr>
              <a:t>hello.c</a:t>
            </a:r>
            <a:r>
              <a:rPr lang="en-US" dirty="0">
                <a:solidFill>
                  <a:srgbClr val="FF0000"/>
                </a:solidFill>
              </a:rPr>
              <a:t> </a:t>
            </a:r>
            <a:r>
              <a:rPr lang="th-TH" dirty="0">
                <a:solidFill>
                  <a:srgbClr val="FF0000"/>
                </a:solidFill>
              </a:rPr>
              <a:t>และ </a:t>
            </a:r>
            <a:r>
              <a:rPr lang="en-US" dirty="0">
                <a:solidFill>
                  <a:srgbClr val="FF0000"/>
                </a:solidFill>
              </a:rPr>
              <a:t>compile </a:t>
            </a:r>
            <a:r>
              <a:rPr lang="th-TH" dirty="0">
                <a:solidFill>
                  <a:srgbClr val="FF0000"/>
                </a:solidFill>
              </a:rPr>
              <a:t>บน </a:t>
            </a:r>
            <a:r>
              <a:rPr lang="en-US" dirty="0">
                <a:solidFill>
                  <a:srgbClr val="FF0000"/>
                </a:solidFill>
              </a:rPr>
              <a:t>Linux</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153400" cy="830997"/>
          </a:xfrm>
          <a:prstGeom prst="rect">
            <a:avLst/>
          </a:prstGeom>
          <a:noFill/>
        </p:spPr>
        <p:txBody>
          <a:bodyPr wrap="square" rtlCol="0">
            <a:spAutoFit/>
          </a:bodyPr>
          <a:lstStyle/>
          <a:p>
            <a:pPr algn="ctr"/>
            <a:r>
              <a:rPr lang="en-US" sz="4800" b="1" dirty="0"/>
              <a:t>Loaders</a:t>
            </a:r>
          </a:p>
        </p:txBody>
      </p:sp>
      <p:sp>
        <p:nvSpPr>
          <p:cNvPr id="5" name="Rectangle 4"/>
          <p:cNvSpPr/>
          <p:nvPr/>
        </p:nvSpPr>
        <p:spPr>
          <a:xfrm>
            <a:off x="1143000" y="1524000"/>
            <a:ext cx="16002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sourcecode</a:t>
            </a:r>
            <a:endParaRPr lang="en-US" sz="2000" dirty="0">
              <a:solidFill>
                <a:schemeClr val="tx1"/>
              </a:solidFill>
            </a:endParaRPr>
          </a:p>
        </p:txBody>
      </p:sp>
      <p:sp>
        <p:nvSpPr>
          <p:cNvPr id="8" name="Rectangle 7"/>
          <p:cNvSpPr/>
          <p:nvPr/>
        </p:nvSpPr>
        <p:spPr>
          <a:xfrm>
            <a:off x="1143000" y="4419600"/>
            <a:ext cx="16002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binary object</a:t>
            </a:r>
          </a:p>
        </p:txBody>
      </p:sp>
      <p:sp>
        <p:nvSpPr>
          <p:cNvPr id="9" name="Down Arrow 8"/>
          <p:cNvSpPr/>
          <p:nvPr/>
        </p:nvSpPr>
        <p:spPr>
          <a:xfrm>
            <a:off x="1295400" y="2971800"/>
            <a:ext cx="1143000" cy="12954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0" name="TextBox 9"/>
          <p:cNvSpPr txBox="1"/>
          <p:nvPr/>
        </p:nvSpPr>
        <p:spPr>
          <a:xfrm>
            <a:off x="2209800" y="3200400"/>
            <a:ext cx="990600" cy="381000"/>
          </a:xfrm>
          <a:prstGeom prst="rect">
            <a:avLst/>
          </a:prstGeom>
          <a:noFill/>
        </p:spPr>
        <p:txBody>
          <a:bodyPr wrap="square" rtlCol="0">
            <a:spAutoFit/>
          </a:bodyPr>
          <a:lstStyle/>
          <a:p>
            <a:r>
              <a:rPr lang="en-US" b="1" dirty="0">
                <a:solidFill>
                  <a:srgbClr val="FF0000"/>
                </a:solidFill>
              </a:rPr>
              <a:t>compile</a:t>
            </a:r>
          </a:p>
        </p:txBody>
      </p:sp>
      <p:sp>
        <p:nvSpPr>
          <p:cNvPr id="11" name="Rectangle 10"/>
          <p:cNvSpPr/>
          <p:nvPr/>
        </p:nvSpPr>
        <p:spPr>
          <a:xfrm>
            <a:off x="6400800" y="1524000"/>
            <a:ext cx="1600200" cy="411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2" name="TextBox 11"/>
          <p:cNvSpPr txBox="1"/>
          <p:nvPr/>
        </p:nvSpPr>
        <p:spPr>
          <a:xfrm>
            <a:off x="6400800" y="1143000"/>
            <a:ext cx="1600200" cy="369332"/>
          </a:xfrm>
          <a:prstGeom prst="rect">
            <a:avLst/>
          </a:prstGeom>
          <a:noFill/>
        </p:spPr>
        <p:txBody>
          <a:bodyPr wrap="square" rtlCol="0">
            <a:spAutoFit/>
          </a:bodyPr>
          <a:lstStyle/>
          <a:p>
            <a:pPr algn="ctr"/>
            <a:r>
              <a:rPr lang="en-US" b="1" dirty="0"/>
              <a:t>memory</a:t>
            </a:r>
          </a:p>
        </p:txBody>
      </p:sp>
      <p:sp>
        <p:nvSpPr>
          <p:cNvPr id="15" name="Rectangle 14"/>
          <p:cNvSpPr/>
          <p:nvPr/>
        </p:nvSpPr>
        <p:spPr>
          <a:xfrm>
            <a:off x="6400800" y="5029200"/>
            <a:ext cx="1600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kernel</a:t>
            </a:r>
          </a:p>
        </p:txBody>
      </p:sp>
      <p:sp>
        <p:nvSpPr>
          <p:cNvPr id="19" name="Down Arrow 18"/>
          <p:cNvSpPr/>
          <p:nvPr/>
        </p:nvSpPr>
        <p:spPr>
          <a:xfrm rot="15618329">
            <a:off x="4087140" y="3326668"/>
            <a:ext cx="1143000" cy="2721102"/>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0" name="TextBox 19"/>
          <p:cNvSpPr txBox="1"/>
          <p:nvPr/>
        </p:nvSpPr>
        <p:spPr>
          <a:xfrm>
            <a:off x="3962400" y="3962400"/>
            <a:ext cx="990600" cy="381000"/>
          </a:xfrm>
          <a:prstGeom prst="rect">
            <a:avLst/>
          </a:prstGeom>
          <a:noFill/>
        </p:spPr>
        <p:txBody>
          <a:bodyPr wrap="square" rtlCol="0">
            <a:spAutoFit/>
          </a:bodyPr>
          <a:lstStyle/>
          <a:p>
            <a:pPr algn="ctr"/>
            <a:r>
              <a:rPr lang="en-US" b="1" dirty="0">
                <a:solidFill>
                  <a:srgbClr val="FF0000"/>
                </a:solidFill>
              </a:rPr>
              <a:t>load</a:t>
            </a:r>
          </a:p>
        </p:txBody>
      </p:sp>
      <p:sp>
        <p:nvSpPr>
          <p:cNvPr id="21" name="Rectangle 20"/>
          <p:cNvSpPr/>
          <p:nvPr/>
        </p:nvSpPr>
        <p:spPr>
          <a:xfrm>
            <a:off x="6400800" y="3810000"/>
            <a:ext cx="1600200" cy="1219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binary object</a:t>
            </a:r>
          </a:p>
        </p:txBody>
      </p:sp>
      <p:sp>
        <p:nvSpPr>
          <p:cNvPr id="3" name="TextBox 2"/>
          <p:cNvSpPr txBox="1"/>
          <p:nvPr/>
        </p:nvSpPr>
        <p:spPr>
          <a:xfrm rot="21004930">
            <a:off x="3542251" y="4376474"/>
            <a:ext cx="2209800" cy="646331"/>
          </a:xfrm>
          <a:prstGeom prst="rect">
            <a:avLst/>
          </a:prstGeom>
          <a:noFill/>
        </p:spPr>
        <p:txBody>
          <a:bodyPr wrap="square" rtlCol="0">
            <a:spAutoFit/>
          </a:bodyPr>
          <a:lstStyle/>
          <a:p>
            <a:r>
              <a:rPr lang="th-TH" dirty="0">
                <a:solidFill>
                  <a:srgbClr val="FF0000"/>
                </a:solidFill>
              </a:rPr>
              <a:t>เวลาที่รันโปรแกรมบน </a:t>
            </a:r>
            <a:r>
              <a:rPr lang="en-US" dirty="0" err="1">
                <a:solidFill>
                  <a:srgbClr val="FF0000"/>
                </a:solidFill>
              </a:rPr>
              <a:t>cmd</a:t>
            </a:r>
            <a:endParaRPr lang="en-US" dirty="0">
              <a:solidFill>
                <a:srgbClr val="FF0000"/>
              </a:solidFill>
            </a:endParaRPr>
          </a:p>
          <a:p>
            <a:r>
              <a:rPr lang="th-TH" dirty="0">
                <a:solidFill>
                  <a:srgbClr val="FF0000"/>
                </a:solidFill>
              </a:rPr>
              <a:t>หรือ </a:t>
            </a:r>
            <a:r>
              <a:rPr lang="en-US" dirty="0">
                <a:solidFill>
                  <a:srgbClr val="FF0000"/>
                </a:solidFill>
              </a:rPr>
              <a:t>double-click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153400" cy="830997"/>
          </a:xfrm>
          <a:prstGeom prst="rect">
            <a:avLst/>
          </a:prstGeom>
          <a:noFill/>
        </p:spPr>
        <p:txBody>
          <a:bodyPr wrap="square" rtlCol="0">
            <a:spAutoFit/>
          </a:bodyPr>
          <a:lstStyle/>
          <a:p>
            <a:pPr algn="ctr"/>
            <a:r>
              <a:rPr lang="en-US" sz="4800" b="1" dirty="0"/>
              <a:t>Linkers (static)</a:t>
            </a:r>
          </a:p>
        </p:txBody>
      </p:sp>
      <p:sp>
        <p:nvSpPr>
          <p:cNvPr id="27" name="Rectangle 26"/>
          <p:cNvSpPr/>
          <p:nvPr/>
        </p:nvSpPr>
        <p:spPr>
          <a:xfrm>
            <a:off x="381000" y="1752600"/>
            <a:ext cx="16002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sourcecode</a:t>
            </a:r>
            <a:endParaRPr lang="en-US" sz="2000" dirty="0">
              <a:solidFill>
                <a:schemeClr val="tx1"/>
              </a:solidFill>
            </a:endParaRPr>
          </a:p>
        </p:txBody>
      </p:sp>
      <p:sp>
        <p:nvSpPr>
          <p:cNvPr id="28" name="Rectangle 27"/>
          <p:cNvSpPr/>
          <p:nvPr/>
        </p:nvSpPr>
        <p:spPr>
          <a:xfrm>
            <a:off x="381000" y="4724400"/>
            <a:ext cx="16002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binary object</a:t>
            </a:r>
          </a:p>
        </p:txBody>
      </p:sp>
      <p:sp>
        <p:nvSpPr>
          <p:cNvPr id="29" name="Down Arrow 28"/>
          <p:cNvSpPr/>
          <p:nvPr/>
        </p:nvSpPr>
        <p:spPr>
          <a:xfrm>
            <a:off x="609600" y="3200400"/>
            <a:ext cx="1143000" cy="12954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0" name="TextBox 29"/>
          <p:cNvSpPr txBox="1"/>
          <p:nvPr/>
        </p:nvSpPr>
        <p:spPr>
          <a:xfrm>
            <a:off x="1600200" y="3352800"/>
            <a:ext cx="990600" cy="369332"/>
          </a:xfrm>
          <a:prstGeom prst="rect">
            <a:avLst/>
          </a:prstGeom>
          <a:noFill/>
        </p:spPr>
        <p:txBody>
          <a:bodyPr wrap="square" rtlCol="0">
            <a:spAutoFit/>
          </a:bodyPr>
          <a:lstStyle/>
          <a:p>
            <a:r>
              <a:rPr lang="en-US" b="1" dirty="0">
                <a:solidFill>
                  <a:srgbClr val="FF0000"/>
                </a:solidFill>
              </a:rPr>
              <a:t>compile</a:t>
            </a:r>
          </a:p>
        </p:txBody>
      </p:sp>
      <p:sp>
        <p:nvSpPr>
          <p:cNvPr id="40" name="Rectangle 39"/>
          <p:cNvSpPr/>
          <p:nvPr/>
        </p:nvSpPr>
        <p:spPr>
          <a:xfrm>
            <a:off x="3124200" y="1752600"/>
            <a:ext cx="16002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standard</a:t>
            </a:r>
          </a:p>
          <a:p>
            <a:pPr algn="ctr"/>
            <a:r>
              <a:rPr lang="en-US" sz="2000" dirty="0">
                <a:solidFill>
                  <a:schemeClr val="tx1"/>
                </a:solidFill>
              </a:rPr>
              <a:t>library</a:t>
            </a:r>
          </a:p>
          <a:p>
            <a:pPr algn="ctr"/>
            <a:r>
              <a:rPr lang="en-US" sz="2000" dirty="0">
                <a:solidFill>
                  <a:schemeClr val="tx1"/>
                </a:solidFill>
              </a:rPr>
              <a:t>(</a:t>
            </a:r>
            <a:r>
              <a:rPr lang="en-US" sz="2000" dirty="0" err="1">
                <a:solidFill>
                  <a:schemeClr val="tx1"/>
                </a:solidFill>
              </a:rPr>
              <a:t>libc</a:t>
            </a:r>
            <a:r>
              <a:rPr lang="en-US" sz="2000" b="1" dirty="0" err="1">
                <a:solidFill>
                  <a:srgbClr val="FF0000"/>
                </a:solidFill>
              </a:rPr>
              <a:t>.a</a:t>
            </a:r>
            <a:r>
              <a:rPr lang="en-US" sz="2000" dirty="0">
                <a:solidFill>
                  <a:schemeClr val="tx1"/>
                </a:solidFill>
              </a:rPr>
              <a:t>)</a:t>
            </a:r>
          </a:p>
        </p:txBody>
      </p:sp>
      <p:sp>
        <p:nvSpPr>
          <p:cNvPr id="41" name="Down Arrow 40"/>
          <p:cNvSpPr/>
          <p:nvPr/>
        </p:nvSpPr>
        <p:spPr>
          <a:xfrm rot="16200000">
            <a:off x="1981201" y="4876800"/>
            <a:ext cx="1143000" cy="8382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2" name="Down Arrow 41"/>
          <p:cNvSpPr/>
          <p:nvPr/>
        </p:nvSpPr>
        <p:spPr>
          <a:xfrm>
            <a:off x="3352800" y="3200400"/>
            <a:ext cx="1143000" cy="12954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3" name="TextBox 42"/>
          <p:cNvSpPr txBox="1"/>
          <p:nvPr/>
        </p:nvSpPr>
        <p:spPr>
          <a:xfrm>
            <a:off x="4343400" y="3352800"/>
            <a:ext cx="990600" cy="369332"/>
          </a:xfrm>
          <a:prstGeom prst="rect">
            <a:avLst/>
          </a:prstGeom>
          <a:noFill/>
        </p:spPr>
        <p:txBody>
          <a:bodyPr wrap="square" rtlCol="0">
            <a:spAutoFit/>
          </a:bodyPr>
          <a:lstStyle/>
          <a:p>
            <a:r>
              <a:rPr lang="en-US" b="1" dirty="0">
                <a:solidFill>
                  <a:srgbClr val="FF0000"/>
                </a:solidFill>
              </a:rPr>
              <a:t>link</a:t>
            </a:r>
          </a:p>
        </p:txBody>
      </p:sp>
      <p:sp>
        <p:nvSpPr>
          <p:cNvPr id="47" name="Rectangle 46"/>
          <p:cNvSpPr/>
          <p:nvPr/>
        </p:nvSpPr>
        <p:spPr>
          <a:xfrm>
            <a:off x="3124200" y="4724400"/>
            <a:ext cx="16002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linked object</a:t>
            </a:r>
          </a:p>
        </p:txBody>
      </p:sp>
      <p:sp>
        <p:nvSpPr>
          <p:cNvPr id="48" name="Rectangle 47"/>
          <p:cNvSpPr/>
          <p:nvPr/>
        </p:nvSpPr>
        <p:spPr>
          <a:xfrm>
            <a:off x="6477000" y="1752600"/>
            <a:ext cx="1600200" cy="411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9" name="TextBox 48"/>
          <p:cNvSpPr txBox="1"/>
          <p:nvPr/>
        </p:nvSpPr>
        <p:spPr>
          <a:xfrm>
            <a:off x="6477000" y="1371600"/>
            <a:ext cx="1600200" cy="369332"/>
          </a:xfrm>
          <a:prstGeom prst="rect">
            <a:avLst/>
          </a:prstGeom>
          <a:noFill/>
        </p:spPr>
        <p:txBody>
          <a:bodyPr wrap="square" rtlCol="0">
            <a:spAutoFit/>
          </a:bodyPr>
          <a:lstStyle/>
          <a:p>
            <a:pPr algn="ctr"/>
            <a:r>
              <a:rPr lang="en-US" b="1" dirty="0"/>
              <a:t>memory</a:t>
            </a:r>
          </a:p>
        </p:txBody>
      </p:sp>
      <p:sp>
        <p:nvSpPr>
          <p:cNvPr id="50" name="Rectangle 49"/>
          <p:cNvSpPr/>
          <p:nvPr/>
        </p:nvSpPr>
        <p:spPr>
          <a:xfrm>
            <a:off x="6477000" y="5257800"/>
            <a:ext cx="1600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kernel</a:t>
            </a:r>
          </a:p>
        </p:txBody>
      </p:sp>
      <p:sp>
        <p:nvSpPr>
          <p:cNvPr id="51" name="Down Arrow 50"/>
          <p:cNvSpPr/>
          <p:nvPr/>
        </p:nvSpPr>
        <p:spPr>
          <a:xfrm rot="14227905">
            <a:off x="5154296" y="4271673"/>
            <a:ext cx="1143000" cy="1527327"/>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2" name="TextBox 51"/>
          <p:cNvSpPr txBox="1"/>
          <p:nvPr/>
        </p:nvSpPr>
        <p:spPr>
          <a:xfrm>
            <a:off x="4724400" y="4343400"/>
            <a:ext cx="990600" cy="381000"/>
          </a:xfrm>
          <a:prstGeom prst="rect">
            <a:avLst/>
          </a:prstGeom>
          <a:noFill/>
        </p:spPr>
        <p:txBody>
          <a:bodyPr wrap="square" rtlCol="0">
            <a:spAutoFit/>
          </a:bodyPr>
          <a:lstStyle/>
          <a:p>
            <a:pPr algn="ctr"/>
            <a:r>
              <a:rPr lang="en-US" b="1" dirty="0">
                <a:solidFill>
                  <a:srgbClr val="FF0000"/>
                </a:solidFill>
              </a:rPr>
              <a:t>load</a:t>
            </a:r>
          </a:p>
        </p:txBody>
      </p:sp>
      <p:sp>
        <p:nvSpPr>
          <p:cNvPr id="53" name="Rectangle 52"/>
          <p:cNvSpPr/>
          <p:nvPr/>
        </p:nvSpPr>
        <p:spPr>
          <a:xfrm>
            <a:off x="6477000" y="4038600"/>
            <a:ext cx="1600200" cy="1219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binary object</a:t>
            </a:r>
          </a:p>
        </p:txBody>
      </p:sp>
      <p:sp>
        <p:nvSpPr>
          <p:cNvPr id="3" name="TextBox 2"/>
          <p:cNvSpPr txBox="1"/>
          <p:nvPr/>
        </p:nvSpPr>
        <p:spPr>
          <a:xfrm>
            <a:off x="8077200" y="2743200"/>
            <a:ext cx="1066800" cy="1200329"/>
          </a:xfrm>
          <a:prstGeom prst="rect">
            <a:avLst/>
          </a:prstGeom>
          <a:noFill/>
        </p:spPr>
        <p:txBody>
          <a:bodyPr wrap="square" rtlCol="0">
            <a:spAutoFit/>
          </a:bodyPr>
          <a:lstStyle/>
          <a:p>
            <a:pPr algn="ctr"/>
            <a:r>
              <a:rPr lang="en-US" dirty="0">
                <a:solidFill>
                  <a:srgbClr val="FF0000"/>
                </a:solidFill>
              </a:rPr>
              <a:t>Multiple copies of standard library</a:t>
            </a:r>
            <a:endParaRPr lang="th-TH"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Operating-system services</a:t>
            </a:r>
          </a:p>
        </p:txBody>
      </p:sp>
      <p:sp>
        <p:nvSpPr>
          <p:cNvPr id="5" name="TextBox 4"/>
          <p:cNvSpPr txBox="1"/>
          <p:nvPr/>
        </p:nvSpPr>
        <p:spPr>
          <a:xfrm>
            <a:off x="685800" y="1371600"/>
            <a:ext cx="8001000" cy="2862322"/>
          </a:xfrm>
          <a:prstGeom prst="rect">
            <a:avLst/>
          </a:prstGeom>
          <a:noFill/>
        </p:spPr>
        <p:txBody>
          <a:bodyPr wrap="square" rtlCol="0">
            <a:spAutoFit/>
          </a:bodyPr>
          <a:lstStyle/>
          <a:p>
            <a:pPr marL="457200" indent="-457200">
              <a:buAutoNum type="arabicPeriod"/>
            </a:pPr>
            <a:r>
              <a:rPr lang="en-US" sz="2000" b="1" dirty="0"/>
              <a:t>User interface</a:t>
            </a:r>
          </a:p>
          <a:p>
            <a:pPr marL="457200" indent="-457200">
              <a:buAutoNum type="arabicPeriod"/>
            </a:pPr>
            <a:r>
              <a:rPr lang="en-US" sz="2000" b="1" dirty="0"/>
              <a:t>Program execution</a:t>
            </a:r>
          </a:p>
          <a:p>
            <a:pPr marL="457200" indent="-457200">
              <a:buAutoNum type="arabicPeriod"/>
            </a:pPr>
            <a:r>
              <a:rPr lang="en-US" sz="2000" b="1" dirty="0"/>
              <a:t>I/O operations</a:t>
            </a:r>
          </a:p>
          <a:p>
            <a:pPr marL="457200" indent="-457200">
              <a:buAutoNum type="arabicPeriod"/>
            </a:pPr>
            <a:r>
              <a:rPr lang="en-US" sz="2000" b="1" dirty="0"/>
              <a:t>File-system manipulation</a:t>
            </a:r>
          </a:p>
          <a:p>
            <a:pPr marL="457200" indent="-457200">
              <a:buAutoNum type="arabicPeriod"/>
            </a:pPr>
            <a:r>
              <a:rPr lang="en-US" sz="2000" b="1" dirty="0"/>
              <a:t>Communication (</a:t>
            </a:r>
            <a:r>
              <a:rPr lang="th-TH" sz="2000" b="1" dirty="0"/>
              <a:t>เช่น </a:t>
            </a:r>
            <a:r>
              <a:rPr lang="en-US" sz="2000" b="1" dirty="0"/>
              <a:t>copy &amp; paste, drag &amp; drop </a:t>
            </a:r>
            <a:r>
              <a:rPr lang="th-TH" sz="2000" b="1" dirty="0"/>
              <a:t>หรือสื่อสารข้ามเครื่อง</a:t>
            </a:r>
            <a:r>
              <a:rPr lang="en-US" sz="2000" b="1" dirty="0"/>
              <a:t>)</a:t>
            </a:r>
          </a:p>
          <a:p>
            <a:pPr marL="457200" indent="-457200">
              <a:buAutoNum type="arabicPeriod"/>
            </a:pPr>
            <a:r>
              <a:rPr lang="en-US" sz="2000" b="1" dirty="0"/>
              <a:t>Error detection</a:t>
            </a:r>
          </a:p>
          <a:p>
            <a:pPr marL="457200" indent="-457200">
              <a:buAutoNum type="arabicPeriod"/>
            </a:pPr>
            <a:r>
              <a:rPr lang="en-US" sz="2000" b="1" dirty="0"/>
              <a:t>Resource allocation</a:t>
            </a:r>
          </a:p>
          <a:p>
            <a:pPr marL="457200" indent="-457200">
              <a:buAutoNum type="arabicPeriod"/>
            </a:pPr>
            <a:r>
              <a:rPr lang="en-US" sz="2000" b="1" dirty="0"/>
              <a:t>Accounting (</a:t>
            </a:r>
            <a:r>
              <a:rPr lang="th-TH" sz="2000" b="1" dirty="0"/>
              <a:t>ระบบ </a:t>
            </a:r>
            <a:r>
              <a:rPr lang="en-US" sz="2000" b="1" dirty="0"/>
              <a:t>user / group)</a:t>
            </a:r>
          </a:p>
          <a:p>
            <a:pPr marL="457200" indent="-457200">
              <a:buAutoNum type="arabicPeriod"/>
            </a:pPr>
            <a:r>
              <a:rPr lang="en-US" sz="2000" b="1" dirty="0"/>
              <a:t>Protection and security (privilege / hacker)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153400" cy="830997"/>
          </a:xfrm>
          <a:prstGeom prst="rect">
            <a:avLst/>
          </a:prstGeom>
          <a:noFill/>
        </p:spPr>
        <p:txBody>
          <a:bodyPr wrap="square" rtlCol="0">
            <a:spAutoFit/>
          </a:bodyPr>
          <a:lstStyle/>
          <a:p>
            <a:pPr algn="ctr"/>
            <a:r>
              <a:rPr lang="en-US" sz="4800" b="1" dirty="0"/>
              <a:t>Linkers (dynamic)</a:t>
            </a:r>
          </a:p>
        </p:txBody>
      </p:sp>
      <p:sp>
        <p:nvSpPr>
          <p:cNvPr id="27" name="Rectangle 26"/>
          <p:cNvSpPr/>
          <p:nvPr/>
        </p:nvSpPr>
        <p:spPr>
          <a:xfrm>
            <a:off x="381000" y="1752600"/>
            <a:ext cx="16002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sourcecode</a:t>
            </a:r>
            <a:endParaRPr lang="en-US" sz="2000" dirty="0">
              <a:solidFill>
                <a:schemeClr val="tx1"/>
              </a:solidFill>
            </a:endParaRPr>
          </a:p>
        </p:txBody>
      </p:sp>
      <p:sp>
        <p:nvSpPr>
          <p:cNvPr id="28" name="Rectangle 27"/>
          <p:cNvSpPr/>
          <p:nvPr/>
        </p:nvSpPr>
        <p:spPr>
          <a:xfrm>
            <a:off x="381000" y="4724400"/>
            <a:ext cx="16002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binary object</a:t>
            </a:r>
          </a:p>
        </p:txBody>
      </p:sp>
      <p:sp>
        <p:nvSpPr>
          <p:cNvPr id="29" name="Down Arrow 28"/>
          <p:cNvSpPr/>
          <p:nvPr/>
        </p:nvSpPr>
        <p:spPr>
          <a:xfrm>
            <a:off x="609600" y="3200400"/>
            <a:ext cx="1143000" cy="12954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0" name="TextBox 29"/>
          <p:cNvSpPr txBox="1"/>
          <p:nvPr/>
        </p:nvSpPr>
        <p:spPr>
          <a:xfrm>
            <a:off x="1600200" y="3352800"/>
            <a:ext cx="990600" cy="369332"/>
          </a:xfrm>
          <a:prstGeom prst="rect">
            <a:avLst/>
          </a:prstGeom>
          <a:noFill/>
        </p:spPr>
        <p:txBody>
          <a:bodyPr wrap="square" rtlCol="0">
            <a:spAutoFit/>
          </a:bodyPr>
          <a:lstStyle/>
          <a:p>
            <a:r>
              <a:rPr lang="en-US" b="1" dirty="0">
                <a:solidFill>
                  <a:srgbClr val="FF0000"/>
                </a:solidFill>
              </a:rPr>
              <a:t>compile</a:t>
            </a:r>
          </a:p>
        </p:txBody>
      </p:sp>
      <p:sp>
        <p:nvSpPr>
          <p:cNvPr id="34" name="Rectangle 33"/>
          <p:cNvSpPr/>
          <p:nvPr/>
        </p:nvSpPr>
        <p:spPr>
          <a:xfrm>
            <a:off x="6400800" y="3581400"/>
            <a:ext cx="1600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shared library</a:t>
            </a:r>
          </a:p>
        </p:txBody>
      </p:sp>
      <p:sp>
        <p:nvSpPr>
          <p:cNvPr id="37" name="Down Arrow 36"/>
          <p:cNvSpPr/>
          <p:nvPr/>
        </p:nvSpPr>
        <p:spPr>
          <a:xfrm rot="14240594">
            <a:off x="5117549" y="4298885"/>
            <a:ext cx="1143000" cy="1419693"/>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0" name="Rectangle 39"/>
          <p:cNvSpPr/>
          <p:nvPr/>
        </p:nvSpPr>
        <p:spPr>
          <a:xfrm>
            <a:off x="3124200" y="1752600"/>
            <a:ext cx="16002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shared</a:t>
            </a:r>
          </a:p>
          <a:p>
            <a:pPr algn="ctr"/>
            <a:r>
              <a:rPr lang="en-US" sz="2000" dirty="0">
                <a:solidFill>
                  <a:schemeClr val="tx1"/>
                </a:solidFill>
              </a:rPr>
              <a:t>library</a:t>
            </a:r>
          </a:p>
          <a:p>
            <a:pPr algn="ctr"/>
            <a:r>
              <a:rPr lang="en-US" sz="2000" dirty="0">
                <a:solidFill>
                  <a:schemeClr val="tx1"/>
                </a:solidFill>
              </a:rPr>
              <a:t>(</a:t>
            </a:r>
            <a:r>
              <a:rPr lang="en-US" sz="2000" dirty="0" err="1">
                <a:solidFill>
                  <a:schemeClr val="tx1"/>
                </a:solidFill>
              </a:rPr>
              <a:t>libc</a:t>
            </a:r>
            <a:r>
              <a:rPr lang="en-US" sz="2000" b="1" dirty="0" err="1">
                <a:solidFill>
                  <a:srgbClr val="FF0000"/>
                </a:solidFill>
              </a:rPr>
              <a:t>.so</a:t>
            </a:r>
            <a:r>
              <a:rPr lang="en-US" sz="2000" dirty="0">
                <a:solidFill>
                  <a:schemeClr val="tx1"/>
                </a:solidFill>
              </a:rPr>
              <a:t>)</a:t>
            </a:r>
          </a:p>
        </p:txBody>
      </p:sp>
      <p:sp>
        <p:nvSpPr>
          <p:cNvPr id="41" name="Down Arrow 40"/>
          <p:cNvSpPr/>
          <p:nvPr/>
        </p:nvSpPr>
        <p:spPr>
          <a:xfrm rot="16200000">
            <a:off x="1981201" y="4876800"/>
            <a:ext cx="1143000" cy="8382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2" name="Down Arrow 41"/>
          <p:cNvSpPr/>
          <p:nvPr/>
        </p:nvSpPr>
        <p:spPr>
          <a:xfrm>
            <a:off x="3352800" y="3200400"/>
            <a:ext cx="1143000" cy="12954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3" name="TextBox 42"/>
          <p:cNvSpPr txBox="1"/>
          <p:nvPr/>
        </p:nvSpPr>
        <p:spPr>
          <a:xfrm>
            <a:off x="4343400" y="3352800"/>
            <a:ext cx="990600" cy="369332"/>
          </a:xfrm>
          <a:prstGeom prst="rect">
            <a:avLst/>
          </a:prstGeom>
          <a:noFill/>
        </p:spPr>
        <p:txBody>
          <a:bodyPr wrap="square" rtlCol="0">
            <a:spAutoFit/>
          </a:bodyPr>
          <a:lstStyle/>
          <a:p>
            <a:r>
              <a:rPr lang="en-US" b="1" dirty="0">
                <a:solidFill>
                  <a:srgbClr val="FF0000"/>
                </a:solidFill>
              </a:rPr>
              <a:t>link</a:t>
            </a:r>
          </a:p>
        </p:txBody>
      </p:sp>
      <p:sp>
        <p:nvSpPr>
          <p:cNvPr id="47" name="Rectangle 46"/>
          <p:cNvSpPr/>
          <p:nvPr/>
        </p:nvSpPr>
        <p:spPr>
          <a:xfrm>
            <a:off x="3124200" y="4953000"/>
            <a:ext cx="1600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linked object</a:t>
            </a:r>
          </a:p>
        </p:txBody>
      </p:sp>
      <p:sp>
        <p:nvSpPr>
          <p:cNvPr id="22" name="Rectangle 21"/>
          <p:cNvSpPr/>
          <p:nvPr/>
        </p:nvSpPr>
        <p:spPr>
          <a:xfrm>
            <a:off x="3124200" y="4724400"/>
            <a:ext cx="1600200" cy="1219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6" name="Rectangle 45"/>
          <p:cNvSpPr/>
          <p:nvPr/>
        </p:nvSpPr>
        <p:spPr>
          <a:xfrm>
            <a:off x="6400800" y="1752600"/>
            <a:ext cx="1600200" cy="411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8" name="TextBox 47"/>
          <p:cNvSpPr txBox="1"/>
          <p:nvPr/>
        </p:nvSpPr>
        <p:spPr>
          <a:xfrm>
            <a:off x="6400800" y="1371600"/>
            <a:ext cx="1600200" cy="369332"/>
          </a:xfrm>
          <a:prstGeom prst="rect">
            <a:avLst/>
          </a:prstGeom>
          <a:noFill/>
        </p:spPr>
        <p:txBody>
          <a:bodyPr wrap="square" rtlCol="0">
            <a:spAutoFit/>
          </a:bodyPr>
          <a:lstStyle/>
          <a:p>
            <a:pPr algn="ctr"/>
            <a:r>
              <a:rPr lang="en-US" b="1" dirty="0"/>
              <a:t>memory</a:t>
            </a:r>
          </a:p>
        </p:txBody>
      </p:sp>
      <p:sp>
        <p:nvSpPr>
          <p:cNvPr id="49" name="Rectangle 48"/>
          <p:cNvSpPr/>
          <p:nvPr/>
        </p:nvSpPr>
        <p:spPr>
          <a:xfrm>
            <a:off x="6400800" y="5257800"/>
            <a:ext cx="1600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kernel</a:t>
            </a:r>
          </a:p>
        </p:txBody>
      </p:sp>
      <p:sp>
        <p:nvSpPr>
          <p:cNvPr id="51" name="TextBox 50"/>
          <p:cNvSpPr txBox="1"/>
          <p:nvPr/>
        </p:nvSpPr>
        <p:spPr>
          <a:xfrm>
            <a:off x="4648200" y="4343400"/>
            <a:ext cx="990600" cy="381000"/>
          </a:xfrm>
          <a:prstGeom prst="rect">
            <a:avLst/>
          </a:prstGeom>
          <a:noFill/>
        </p:spPr>
        <p:txBody>
          <a:bodyPr wrap="square" rtlCol="0">
            <a:spAutoFit/>
          </a:bodyPr>
          <a:lstStyle/>
          <a:p>
            <a:pPr algn="ctr"/>
            <a:r>
              <a:rPr lang="en-US" b="1" dirty="0">
                <a:solidFill>
                  <a:srgbClr val="FF0000"/>
                </a:solidFill>
              </a:rPr>
              <a:t>load</a:t>
            </a:r>
          </a:p>
        </p:txBody>
      </p:sp>
      <p:sp>
        <p:nvSpPr>
          <p:cNvPr id="52" name="Rectangle 51"/>
          <p:cNvSpPr/>
          <p:nvPr/>
        </p:nvSpPr>
        <p:spPr>
          <a:xfrm>
            <a:off x="6400800" y="4495800"/>
            <a:ext cx="1600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binary object</a:t>
            </a:r>
          </a:p>
        </p:txBody>
      </p:sp>
      <p:sp>
        <p:nvSpPr>
          <p:cNvPr id="23" name="TextBox 22"/>
          <p:cNvSpPr txBox="1"/>
          <p:nvPr/>
        </p:nvSpPr>
        <p:spPr>
          <a:xfrm>
            <a:off x="8001000" y="2286000"/>
            <a:ext cx="1143000" cy="1200329"/>
          </a:xfrm>
          <a:prstGeom prst="rect">
            <a:avLst/>
          </a:prstGeom>
          <a:noFill/>
        </p:spPr>
        <p:txBody>
          <a:bodyPr wrap="square" rtlCol="0">
            <a:spAutoFit/>
          </a:bodyPr>
          <a:lstStyle/>
          <a:p>
            <a:pPr algn="ctr"/>
            <a:r>
              <a:rPr lang="en-US" dirty="0">
                <a:solidFill>
                  <a:srgbClr val="FF0000"/>
                </a:solidFill>
              </a:rPr>
              <a:t>Single copy of standard library</a:t>
            </a:r>
            <a:endParaRPr lang="th-TH" dirty="0">
              <a:solidFill>
                <a:srgbClr val="FF0000"/>
              </a:solidFill>
            </a:endParaRPr>
          </a:p>
        </p:txBody>
      </p:sp>
      <p:sp>
        <p:nvSpPr>
          <p:cNvPr id="3" name="TextBox 2"/>
          <p:cNvSpPr txBox="1"/>
          <p:nvPr/>
        </p:nvSpPr>
        <p:spPr>
          <a:xfrm>
            <a:off x="4724400" y="1771471"/>
            <a:ext cx="1524000" cy="1200329"/>
          </a:xfrm>
          <a:prstGeom prst="rect">
            <a:avLst/>
          </a:prstGeom>
          <a:noFill/>
        </p:spPr>
        <p:txBody>
          <a:bodyPr wrap="square" rtlCol="0">
            <a:spAutoFit/>
          </a:bodyPr>
          <a:lstStyle/>
          <a:p>
            <a:r>
              <a:rPr lang="en-US" dirty="0"/>
              <a:t>so =</a:t>
            </a:r>
            <a:br>
              <a:rPr lang="en-US" dirty="0"/>
            </a:br>
            <a:r>
              <a:rPr lang="en-US" dirty="0"/>
              <a:t>shared object</a:t>
            </a:r>
            <a:br>
              <a:rPr lang="en-US" dirty="0"/>
            </a:br>
            <a:r>
              <a:rPr lang="th-TH" dirty="0"/>
              <a:t>บน </a:t>
            </a:r>
            <a:r>
              <a:rPr lang="en-US" dirty="0"/>
              <a:t>Windows </a:t>
            </a:r>
            <a:r>
              <a:rPr lang="th-TH" dirty="0"/>
              <a:t>คือไฟล์ </a:t>
            </a:r>
            <a:r>
              <a:rPr lang="en-US" dirty="0"/>
              <a:t>.DLL</a:t>
            </a:r>
            <a:endParaRPr lang="th-TH"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2286000" y="2743200"/>
            <a:ext cx="1066800" cy="12192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8" name="Rectangle 7"/>
          <p:cNvSpPr/>
          <p:nvPr/>
        </p:nvSpPr>
        <p:spPr>
          <a:xfrm>
            <a:off x="152400" y="4495800"/>
            <a:ext cx="1905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kernel</a:t>
            </a:r>
          </a:p>
        </p:txBody>
      </p:sp>
      <p:sp>
        <p:nvSpPr>
          <p:cNvPr id="10" name="Rectangle 9"/>
          <p:cNvSpPr/>
          <p:nvPr/>
        </p:nvSpPr>
        <p:spPr>
          <a:xfrm>
            <a:off x="152400" y="3124200"/>
            <a:ext cx="19050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command</a:t>
            </a:r>
          </a:p>
          <a:p>
            <a:pPr algn="ctr"/>
            <a:r>
              <a:rPr lang="en-US" sz="2000" dirty="0">
                <a:solidFill>
                  <a:schemeClr val="tx1"/>
                </a:solidFill>
              </a:rPr>
              <a:t>interpreter</a:t>
            </a:r>
          </a:p>
        </p:txBody>
      </p:sp>
      <p:sp>
        <p:nvSpPr>
          <p:cNvPr id="11" name="Rectangle 10"/>
          <p:cNvSpPr/>
          <p:nvPr/>
        </p:nvSpPr>
        <p:spPr>
          <a:xfrm>
            <a:off x="152400" y="1066800"/>
            <a:ext cx="1905000" cy="2057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free memory</a:t>
            </a:r>
          </a:p>
        </p:txBody>
      </p:sp>
      <p:sp>
        <p:nvSpPr>
          <p:cNvPr id="12" name="Rectangle 11"/>
          <p:cNvSpPr/>
          <p:nvPr/>
        </p:nvSpPr>
        <p:spPr>
          <a:xfrm>
            <a:off x="3581400" y="4495800"/>
            <a:ext cx="1905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kernel</a:t>
            </a:r>
          </a:p>
        </p:txBody>
      </p:sp>
      <p:sp>
        <p:nvSpPr>
          <p:cNvPr id="13" name="Rectangle 12"/>
          <p:cNvSpPr/>
          <p:nvPr/>
        </p:nvSpPr>
        <p:spPr>
          <a:xfrm>
            <a:off x="3581400" y="3810000"/>
            <a:ext cx="1905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command</a:t>
            </a:r>
          </a:p>
          <a:p>
            <a:pPr algn="ctr"/>
            <a:r>
              <a:rPr lang="en-US" sz="2000" dirty="0">
                <a:solidFill>
                  <a:schemeClr val="tx1"/>
                </a:solidFill>
              </a:rPr>
              <a:t>interpreter</a:t>
            </a:r>
          </a:p>
        </p:txBody>
      </p:sp>
      <p:sp>
        <p:nvSpPr>
          <p:cNvPr id="14" name="Rectangle 13"/>
          <p:cNvSpPr/>
          <p:nvPr/>
        </p:nvSpPr>
        <p:spPr>
          <a:xfrm>
            <a:off x="3581400" y="1066800"/>
            <a:ext cx="1905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free memory</a:t>
            </a:r>
          </a:p>
        </p:txBody>
      </p:sp>
      <p:sp>
        <p:nvSpPr>
          <p:cNvPr id="15" name="Rectangle 14"/>
          <p:cNvSpPr/>
          <p:nvPr/>
        </p:nvSpPr>
        <p:spPr>
          <a:xfrm>
            <a:off x="3581400" y="1600200"/>
            <a:ext cx="1905000" cy="2209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process</a:t>
            </a:r>
          </a:p>
        </p:txBody>
      </p:sp>
      <p:sp>
        <p:nvSpPr>
          <p:cNvPr id="16" name="TextBox 15"/>
          <p:cNvSpPr txBox="1"/>
          <p:nvPr/>
        </p:nvSpPr>
        <p:spPr>
          <a:xfrm>
            <a:off x="152400" y="5486400"/>
            <a:ext cx="8763000" cy="830997"/>
          </a:xfrm>
          <a:prstGeom prst="rect">
            <a:avLst/>
          </a:prstGeom>
          <a:noFill/>
        </p:spPr>
        <p:txBody>
          <a:bodyPr wrap="square" rtlCol="0">
            <a:spAutoFit/>
          </a:bodyPr>
          <a:lstStyle/>
          <a:p>
            <a:pPr algn="ctr"/>
            <a:r>
              <a:rPr lang="en-US" sz="2400" b="1" dirty="0"/>
              <a:t>MS-DOS</a:t>
            </a:r>
          </a:p>
          <a:p>
            <a:pPr algn="ctr"/>
            <a:r>
              <a:rPr lang="en-US" sz="2400" b="1" dirty="0"/>
              <a:t>A portion of command interpreter is unloaded from memory.</a:t>
            </a:r>
          </a:p>
        </p:txBody>
      </p:sp>
      <p:sp>
        <p:nvSpPr>
          <p:cNvPr id="18" name="Rectangle 17"/>
          <p:cNvSpPr/>
          <p:nvPr/>
        </p:nvSpPr>
        <p:spPr>
          <a:xfrm>
            <a:off x="7010400" y="4495800"/>
            <a:ext cx="1905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kernel</a:t>
            </a:r>
          </a:p>
        </p:txBody>
      </p:sp>
      <p:sp>
        <p:nvSpPr>
          <p:cNvPr id="19" name="Rectangle 18"/>
          <p:cNvSpPr/>
          <p:nvPr/>
        </p:nvSpPr>
        <p:spPr>
          <a:xfrm>
            <a:off x="7010400" y="3124200"/>
            <a:ext cx="19050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command</a:t>
            </a:r>
          </a:p>
          <a:p>
            <a:pPr algn="ctr"/>
            <a:r>
              <a:rPr lang="en-US" sz="2000" dirty="0">
                <a:solidFill>
                  <a:schemeClr val="tx1"/>
                </a:solidFill>
              </a:rPr>
              <a:t>interpreter</a:t>
            </a:r>
          </a:p>
        </p:txBody>
      </p:sp>
      <p:sp>
        <p:nvSpPr>
          <p:cNvPr id="20" name="Rectangle 19"/>
          <p:cNvSpPr/>
          <p:nvPr/>
        </p:nvSpPr>
        <p:spPr>
          <a:xfrm>
            <a:off x="7010400" y="1066800"/>
            <a:ext cx="1905000" cy="2057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free memory</a:t>
            </a:r>
          </a:p>
        </p:txBody>
      </p:sp>
      <p:sp>
        <p:nvSpPr>
          <p:cNvPr id="22" name="TextBox 21"/>
          <p:cNvSpPr txBox="1"/>
          <p:nvPr/>
        </p:nvSpPr>
        <p:spPr>
          <a:xfrm>
            <a:off x="2057400" y="1759803"/>
            <a:ext cx="1524000" cy="830997"/>
          </a:xfrm>
          <a:prstGeom prst="rect">
            <a:avLst/>
          </a:prstGeom>
          <a:noFill/>
        </p:spPr>
        <p:txBody>
          <a:bodyPr wrap="square" rtlCol="0">
            <a:spAutoFit/>
          </a:bodyPr>
          <a:lstStyle/>
          <a:p>
            <a:pPr algn="ctr"/>
            <a:r>
              <a:rPr lang="en-US" sz="2400" b="1" dirty="0">
                <a:solidFill>
                  <a:srgbClr val="FF0000"/>
                </a:solidFill>
              </a:rPr>
              <a:t>load()</a:t>
            </a:r>
          </a:p>
          <a:p>
            <a:pPr algn="ctr"/>
            <a:r>
              <a:rPr lang="en-US" sz="2400" b="1" dirty="0">
                <a:solidFill>
                  <a:srgbClr val="FF0000"/>
                </a:solidFill>
              </a:rPr>
              <a:t>execute()</a:t>
            </a:r>
          </a:p>
        </p:txBody>
      </p:sp>
      <p:sp>
        <p:nvSpPr>
          <p:cNvPr id="23" name="TextBox 22"/>
          <p:cNvSpPr txBox="1"/>
          <p:nvPr/>
        </p:nvSpPr>
        <p:spPr>
          <a:xfrm>
            <a:off x="5486400" y="1752600"/>
            <a:ext cx="1524000" cy="830997"/>
          </a:xfrm>
          <a:prstGeom prst="rect">
            <a:avLst/>
          </a:prstGeom>
          <a:noFill/>
        </p:spPr>
        <p:txBody>
          <a:bodyPr wrap="square" rtlCol="0">
            <a:spAutoFit/>
          </a:bodyPr>
          <a:lstStyle/>
          <a:p>
            <a:pPr algn="ctr"/>
            <a:r>
              <a:rPr lang="en-US" sz="2400" b="1" dirty="0">
                <a:solidFill>
                  <a:srgbClr val="FF0000"/>
                </a:solidFill>
              </a:rPr>
              <a:t>end()</a:t>
            </a:r>
            <a:br>
              <a:rPr lang="en-US" sz="2400" b="1" dirty="0">
                <a:solidFill>
                  <a:srgbClr val="FF0000"/>
                </a:solidFill>
              </a:rPr>
            </a:br>
            <a:r>
              <a:rPr lang="en-US" sz="2400" b="1" dirty="0">
                <a:solidFill>
                  <a:srgbClr val="FF0000"/>
                </a:solidFill>
              </a:rPr>
              <a:t>abort()</a:t>
            </a:r>
          </a:p>
        </p:txBody>
      </p:sp>
      <p:sp>
        <p:nvSpPr>
          <p:cNvPr id="24" name="Right Arrow 23"/>
          <p:cNvSpPr/>
          <p:nvPr/>
        </p:nvSpPr>
        <p:spPr>
          <a:xfrm>
            <a:off x="5715000" y="2743200"/>
            <a:ext cx="1066800" cy="12192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17" name="Rectangle 16"/>
          <p:cNvSpPr/>
          <p:nvPr/>
        </p:nvSpPr>
        <p:spPr>
          <a:xfrm>
            <a:off x="3581400" y="3124200"/>
            <a:ext cx="1905000" cy="6858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2286000" y="2743200"/>
            <a:ext cx="1066800" cy="12192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8" name="Rectangle 7"/>
          <p:cNvSpPr/>
          <p:nvPr/>
        </p:nvSpPr>
        <p:spPr>
          <a:xfrm>
            <a:off x="152400" y="4495800"/>
            <a:ext cx="1905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kernel</a:t>
            </a:r>
          </a:p>
        </p:txBody>
      </p:sp>
      <p:sp>
        <p:nvSpPr>
          <p:cNvPr id="10" name="Rectangle 9"/>
          <p:cNvSpPr/>
          <p:nvPr/>
        </p:nvSpPr>
        <p:spPr>
          <a:xfrm>
            <a:off x="152400" y="3810000"/>
            <a:ext cx="1905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command</a:t>
            </a:r>
          </a:p>
          <a:p>
            <a:pPr algn="ctr"/>
            <a:r>
              <a:rPr lang="en-US" sz="2000" dirty="0">
                <a:solidFill>
                  <a:schemeClr val="tx1"/>
                </a:solidFill>
              </a:rPr>
              <a:t>interpreter</a:t>
            </a:r>
          </a:p>
        </p:txBody>
      </p:sp>
      <p:sp>
        <p:nvSpPr>
          <p:cNvPr id="11" name="Rectangle 10"/>
          <p:cNvSpPr/>
          <p:nvPr/>
        </p:nvSpPr>
        <p:spPr>
          <a:xfrm>
            <a:off x="152400" y="1066800"/>
            <a:ext cx="1905000" cy="274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free memory</a:t>
            </a:r>
          </a:p>
        </p:txBody>
      </p:sp>
      <p:sp>
        <p:nvSpPr>
          <p:cNvPr id="16" name="TextBox 15"/>
          <p:cNvSpPr txBox="1"/>
          <p:nvPr/>
        </p:nvSpPr>
        <p:spPr>
          <a:xfrm>
            <a:off x="152400" y="5486400"/>
            <a:ext cx="8763000" cy="830997"/>
          </a:xfrm>
          <a:prstGeom prst="rect">
            <a:avLst/>
          </a:prstGeom>
          <a:noFill/>
        </p:spPr>
        <p:txBody>
          <a:bodyPr wrap="square" rtlCol="0">
            <a:spAutoFit/>
          </a:bodyPr>
          <a:lstStyle/>
          <a:p>
            <a:pPr algn="ctr"/>
            <a:r>
              <a:rPr lang="en-US" sz="2400" b="1" dirty="0"/>
              <a:t>Free BSD</a:t>
            </a:r>
          </a:p>
          <a:p>
            <a:pPr algn="ctr"/>
            <a:r>
              <a:rPr lang="en-US" sz="2400" b="1" dirty="0"/>
              <a:t>fork() and exec() are system calls for creating a process.</a:t>
            </a:r>
          </a:p>
        </p:txBody>
      </p:sp>
      <p:sp>
        <p:nvSpPr>
          <p:cNvPr id="18" name="Rectangle 17"/>
          <p:cNvSpPr/>
          <p:nvPr/>
        </p:nvSpPr>
        <p:spPr>
          <a:xfrm>
            <a:off x="7010400" y="4495800"/>
            <a:ext cx="1905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kernel</a:t>
            </a:r>
          </a:p>
        </p:txBody>
      </p:sp>
      <p:sp>
        <p:nvSpPr>
          <p:cNvPr id="22" name="TextBox 21"/>
          <p:cNvSpPr txBox="1"/>
          <p:nvPr/>
        </p:nvSpPr>
        <p:spPr>
          <a:xfrm>
            <a:off x="2057400" y="2205335"/>
            <a:ext cx="1524000" cy="461665"/>
          </a:xfrm>
          <a:prstGeom prst="rect">
            <a:avLst/>
          </a:prstGeom>
          <a:noFill/>
        </p:spPr>
        <p:txBody>
          <a:bodyPr wrap="square" rtlCol="0">
            <a:spAutoFit/>
          </a:bodyPr>
          <a:lstStyle/>
          <a:p>
            <a:pPr algn="ctr"/>
            <a:r>
              <a:rPr lang="en-US" sz="2400" b="1" dirty="0">
                <a:solidFill>
                  <a:srgbClr val="FF0000"/>
                </a:solidFill>
              </a:rPr>
              <a:t>fork()</a:t>
            </a:r>
          </a:p>
        </p:txBody>
      </p:sp>
      <p:sp>
        <p:nvSpPr>
          <p:cNvPr id="24" name="Right Arrow 23"/>
          <p:cNvSpPr/>
          <p:nvPr/>
        </p:nvSpPr>
        <p:spPr>
          <a:xfrm>
            <a:off x="5715000" y="2743200"/>
            <a:ext cx="1066800" cy="12192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30" name="Rectangle 29"/>
          <p:cNvSpPr/>
          <p:nvPr/>
        </p:nvSpPr>
        <p:spPr>
          <a:xfrm>
            <a:off x="7010400" y="3810000"/>
            <a:ext cx="1905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command</a:t>
            </a:r>
          </a:p>
          <a:p>
            <a:pPr algn="ctr"/>
            <a:r>
              <a:rPr lang="en-US" sz="2000" dirty="0">
                <a:solidFill>
                  <a:schemeClr val="tx1"/>
                </a:solidFill>
              </a:rPr>
              <a:t>interpreter</a:t>
            </a:r>
          </a:p>
        </p:txBody>
      </p:sp>
      <p:sp>
        <p:nvSpPr>
          <p:cNvPr id="31" name="Rectangle 30"/>
          <p:cNvSpPr/>
          <p:nvPr/>
        </p:nvSpPr>
        <p:spPr>
          <a:xfrm>
            <a:off x="7010400" y="1066800"/>
            <a:ext cx="1905000" cy="2057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free memory</a:t>
            </a:r>
          </a:p>
        </p:txBody>
      </p:sp>
      <p:sp>
        <p:nvSpPr>
          <p:cNvPr id="32" name="Rectangle 31"/>
          <p:cNvSpPr/>
          <p:nvPr/>
        </p:nvSpPr>
        <p:spPr>
          <a:xfrm>
            <a:off x="7010400" y="3124200"/>
            <a:ext cx="1905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process A</a:t>
            </a:r>
          </a:p>
        </p:txBody>
      </p:sp>
      <p:sp>
        <p:nvSpPr>
          <p:cNvPr id="34" name="Rectangle 33"/>
          <p:cNvSpPr/>
          <p:nvPr/>
        </p:nvSpPr>
        <p:spPr>
          <a:xfrm>
            <a:off x="3581400" y="4495800"/>
            <a:ext cx="1905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kernel</a:t>
            </a:r>
          </a:p>
        </p:txBody>
      </p:sp>
      <p:sp>
        <p:nvSpPr>
          <p:cNvPr id="35" name="Rectangle 34"/>
          <p:cNvSpPr/>
          <p:nvPr/>
        </p:nvSpPr>
        <p:spPr>
          <a:xfrm>
            <a:off x="3581400" y="3810000"/>
            <a:ext cx="1905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command</a:t>
            </a:r>
          </a:p>
          <a:p>
            <a:pPr algn="ctr"/>
            <a:r>
              <a:rPr lang="en-US" sz="2000" dirty="0">
                <a:solidFill>
                  <a:schemeClr val="tx1"/>
                </a:solidFill>
              </a:rPr>
              <a:t>interpreter</a:t>
            </a:r>
          </a:p>
        </p:txBody>
      </p:sp>
      <p:sp>
        <p:nvSpPr>
          <p:cNvPr id="36" name="Rectangle 35"/>
          <p:cNvSpPr/>
          <p:nvPr/>
        </p:nvSpPr>
        <p:spPr>
          <a:xfrm>
            <a:off x="3581400" y="1066800"/>
            <a:ext cx="1905000" cy="2057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free memory</a:t>
            </a:r>
          </a:p>
        </p:txBody>
      </p:sp>
      <p:sp>
        <p:nvSpPr>
          <p:cNvPr id="37" name="Rectangle 36"/>
          <p:cNvSpPr/>
          <p:nvPr/>
        </p:nvSpPr>
        <p:spPr>
          <a:xfrm>
            <a:off x="3581400" y="3124200"/>
            <a:ext cx="1905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command</a:t>
            </a:r>
          </a:p>
          <a:p>
            <a:pPr algn="ctr"/>
            <a:r>
              <a:rPr lang="en-US" sz="2000" dirty="0">
                <a:solidFill>
                  <a:schemeClr val="tx1"/>
                </a:solidFill>
              </a:rPr>
              <a:t>interpreter</a:t>
            </a:r>
          </a:p>
        </p:txBody>
      </p:sp>
      <p:sp>
        <p:nvSpPr>
          <p:cNvPr id="38" name="TextBox 37"/>
          <p:cNvSpPr txBox="1"/>
          <p:nvPr/>
        </p:nvSpPr>
        <p:spPr>
          <a:xfrm>
            <a:off x="5486400" y="2205335"/>
            <a:ext cx="1524000" cy="461665"/>
          </a:xfrm>
          <a:prstGeom prst="rect">
            <a:avLst/>
          </a:prstGeom>
          <a:noFill/>
        </p:spPr>
        <p:txBody>
          <a:bodyPr wrap="square" rtlCol="0">
            <a:spAutoFit/>
          </a:bodyPr>
          <a:lstStyle/>
          <a:p>
            <a:pPr algn="ctr"/>
            <a:r>
              <a:rPr lang="en-US" sz="2400" b="1" dirty="0">
                <a:solidFill>
                  <a:srgbClr val="FF0000"/>
                </a:solidFill>
              </a:rPr>
              <a:t>exec()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28600"/>
            <a:ext cx="8153400" cy="830997"/>
          </a:xfrm>
          <a:prstGeom prst="rect">
            <a:avLst/>
          </a:prstGeom>
          <a:noFill/>
        </p:spPr>
        <p:txBody>
          <a:bodyPr wrap="square" rtlCol="0">
            <a:spAutoFit/>
          </a:bodyPr>
          <a:lstStyle/>
          <a:p>
            <a:pPr algn="ctr"/>
            <a:r>
              <a:rPr lang="en-US" sz="4800" b="1" dirty="0"/>
              <a:t>System programs</a:t>
            </a:r>
          </a:p>
        </p:txBody>
      </p:sp>
      <p:sp>
        <p:nvSpPr>
          <p:cNvPr id="21" name="TextBox 20"/>
          <p:cNvSpPr txBox="1"/>
          <p:nvPr/>
        </p:nvSpPr>
        <p:spPr>
          <a:xfrm>
            <a:off x="685800" y="1219200"/>
            <a:ext cx="8001000" cy="5632311"/>
          </a:xfrm>
          <a:prstGeom prst="rect">
            <a:avLst/>
          </a:prstGeom>
          <a:noFill/>
        </p:spPr>
        <p:txBody>
          <a:bodyPr wrap="square" rtlCol="0">
            <a:spAutoFit/>
          </a:bodyPr>
          <a:lstStyle/>
          <a:p>
            <a:pPr marL="457200" indent="-457200">
              <a:buAutoNum type="arabicPeriod"/>
            </a:pPr>
            <a:r>
              <a:rPr lang="en-US" sz="2000" b="1" dirty="0">
                <a:solidFill>
                  <a:srgbClr val="FF0000"/>
                </a:solidFill>
              </a:rPr>
              <a:t>File management</a:t>
            </a:r>
          </a:p>
          <a:p>
            <a:pPr marL="914400" lvl="1" indent="-457200"/>
            <a:r>
              <a:rPr lang="en-US" sz="2000" b="1" dirty="0"/>
              <a:t>create, delete, copy, rename, etc.</a:t>
            </a:r>
          </a:p>
          <a:p>
            <a:pPr marL="914400" lvl="1" indent="-457200"/>
            <a:endParaRPr lang="en-US" sz="2000" b="1" dirty="0"/>
          </a:p>
          <a:p>
            <a:pPr marL="457200" indent="-457200">
              <a:buAutoNum type="arabicPeriod"/>
            </a:pPr>
            <a:r>
              <a:rPr lang="en-US" sz="2000" b="1" dirty="0">
                <a:solidFill>
                  <a:srgbClr val="FF0000"/>
                </a:solidFill>
              </a:rPr>
              <a:t>Status information</a:t>
            </a:r>
          </a:p>
          <a:p>
            <a:pPr marL="914400" lvl="1" indent="-457200"/>
            <a:r>
              <a:rPr lang="en-US" sz="2000" b="1" dirty="0"/>
              <a:t>date/time, </a:t>
            </a:r>
            <a:r>
              <a:rPr lang="en-US" sz="2000" b="1" dirty="0" err="1"/>
              <a:t>cpu</a:t>
            </a:r>
            <a:r>
              <a:rPr lang="en-US" sz="2000" b="1" dirty="0"/>
              <a:t>/memory/disk usage</a:t>
            </a:r>
          </a:p>
          <a:p>
            <a:pPr marL="914400" lvl="1" indent="-457200"/>
            <a:endParaRPr lang="en-US" sz="2000" b="1" dirty="0">
              <a:solidFill>
                <a:srgbClr val="FF0000"/>
              </a:solidFill>
            </a:endParaRPr>
          </a:p>
          <a:p>
            <a:pPr marL="457200" indent="-457200">
              <a:buAutoNum type="arabicPeriod"/>
            </a:pPr>
            <a:r>
              <a:rPr lang="en-US" sz="2000" b="1" dirty="0">
                <a:solidFill>
                  <a:srgbClr val="FF0000"/>
                </a:solidFill>
              </a:rPr>
              <a:t>File modification</a:t>
            </a:r>
          </a:p>
          <a:p>
            <a:pPr marL="914400" lvl="1" indent="-457200"/>
            <a:r>
              <a:rPr lang="en-US" sz="2000" b="1" dirty="0"/>
              <a:t>text editors (nano, notepad)</a:t>
            </a:r>
          </a:p>
          <a:p>
            <a:pPr marL="914400" lvl="1" indent="-457200"/>
            <a:endParaRPr lang="en-US" sz="2000" b="1" dirty="0"/>
          </a:p>
          <a:p>
            <a:pPr marL="457200" indent="-457200">
              <a:buAutoNum type="arabicPeriod"/>
            </a:pPr>
            <a:r>
              <a:rPr lang="en-US" sz="2000" b="1" dirty="0">
                <a:solidFill>
                  <a:srgbClr val="FF0000"/>
                </a:solidFill>
              </a:rPr>
              <a:t>Programming-language support</a:t>
            </a:r>
          </a:p>
          <a:p>
            <a:pPr marL="914400" lvl="1" indent="-457200"/>
            <a:r>
              <a:rPr lang="en-US" sz="2000" b="1" dirty="0"/>
              <a:t>compilers, assemblers, and debuggers (</a:t>
            </a:r>
            <a:r>
              <a:rPr lang="en-US" sz="2000" b="1" dirty="0" err="1"/>
              <a:t>gdb</a:t>
            </a:r>
            <a:r>
              <a:rPr lang="en-US" sz="2000" b="1" dirty="0"/>
              <a:t>)</a:t>
            </a:r>
          </a:p>
          <a:p>
            <a:pPr marL="914400" lvl="1" indent="-457200"/>
            <a:endParaRPr lang="en-US" sz="2000" b="1" dirty="0"/>
          </a:p>
          <a:p>
            <a:pPr marL="457200" indent="-457200">
              <a:buAutoNum type="arabicPeriod"/>
            </a:pPr>
            <a:r>
              <a:rPr lang="en-US" sz="2000" b="1" dirty="0">
                <a:solidFill>
                  <a:srgbClr val="FF0000"/>
                </a:solidFill>
              </a:rPr>
              <a:t>Program loading and execution</a:t>
            </a:r>
          </a:p>
          <a:p>
            <a:pPr marL="914400" lvl="1" indent="-457200"/>
            <a:r>
              <a:rPr lang="en-US" sz="2000" b="1" dirty="0"/>
              <a:t>Linkers and loaders, and debuggers</a:t>
            </a:r>
          </a:p>
          <a:p>
            <a:pPr marL="914400" lvl="1" indent="-457200"/>
            <a:endParaRPr lang="en-US" sz="2000" b="1" dirty="0"/>
          </a:p>
          <a:p>
            <a:pPr marL="457200" indent="-457200">
              <a:buAutoNum type="arabicPeriod"/>
            </a:pPr>
            <a:r>
              <a:rPr lang="en-US" sz="2000" b="1" dirty="0">
                <a:solidFill>
                  <a:srgbClr val="FF0000"/>
                </a:solidFill>
              </a:rPr>
              <a:t>Communications</a:t>
            </a:r>
          </a:p>
          <a:p>
            <a:pPr marL="457200" indent="-457200"/>
            <a:r>
              <a:rPr lang="en-US" sz="2000" b="1" dirty="0"/>
              <a:t>	connection among processes, users, computer systems</a:t>
            </a:r>
          </a:p>
          <a:p>
            <a:pPr marL="457200" indent="-457200"/>
            <a:r>
              <a:rPr lang="en-US" sz="2000" b="1" dirty="0"/>
              <a:t>	browse web pages, send e-mail, remote login, transfer file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8610600" cy="646331"/>
          </a:xfrm>
          <a:prstGeom prst="rect">
            <a:avLst/>
          </a:prstGeom>
          <a:noFill/>
        </p:spPr>
        <p:txBody>
          <a:bodyPr wrap="square" rtlCol="0">
            <a:spAutoFit/>
          </a:bodyPr>
          <a:lstStyle/>
          <a:p>
            <a:pPr algn="ctr"/>
            <a:r>
              <a:rPr lang="en-US" sz="3600" b="1" dirty="0"/>
              <a:t>Operating-system design &amp; implementation</a:t>
            </a:r>
          </a:p>
        </p:txBody>
      </p:sp>
      <p:sp>
        <p:nvSpPr>
          <p:cNvPr id="21" name="TextBox 20"/>
          <p:cNvSpPr txBox="1"/>
          <p:nvPr/>
        </p:nvSpPr>
        <p:spPr>
          <a:xfrm>
            <a:off x="152400" y="1478101"/>
            <a:ext cx="8839200" cy="4585871"/>
          </a:xfrm>
          <a:prstGeom prst="rect">
            <a:avLst/>
          </a:prstGeom>
          <a:noFill/>
        </p:spPr>
        <p:txBody>
          <a:bodyPr wrap="square" rtlCol="0">
            <a:spAutoFit/>
          </a:bodyPr>
          <a:lstStyle/>
          <a:p>
            <a:pPr marL="457200" indent="-457200">
              <a:buAutoNum type="arabicPeriod"/>
            </a:pPr>
            <a:r>
              <a:rPr lang="en-US" sz="2000" b="1" dirty="0">
                <a:solidFill>
                  <a:srgbClr val="FF0000"/>
                </a:solidFill>
              </a:rPr>
              <a:t>Design Goals</a:t>
            </a:r>
          </a:p>
          <a:p>
            <a:pPr marL="914400" lvl="1" indent="-457200"/>
            <a:r>
              <a:rPr lang="en-US" sz="2000" b="1" dirty="0"/>
              <a:t>User</a:t>
            </a:r>
          </a:p>
          <a:p>
            <a:pPr marL="914400" lvl="1" indent="-457200"/>
            <a:r>
              <a:rPr lang="en-US" sz="2000" b="1" dirty="0"/>
              <a:t>	convenient to use, easy to learn and to use, reliable, safe, fast</a:t>
            </a:r>
          </a:p>
          <a:p>
            <a:pPr marL="914400" lvl="1" indent="-457200"/>
            <a:r>
              <a:rPr lang="en-US" sz="2000" b="1" dirty="0"/>
              <a:t>System</a:t>
            </a:r>
          </a:p>
          <a:p>
            <a:pPr marL="914400" lvl="1" indent="-457200"/>
            <a:r>
              <a:rPr lang="en-US" sz="2000" b="1" dirty="0"/>
              <a:t>	easy to design, implement, and maintain, flexible, reliable, error free</a:t>
            </a:r>
          </a:p>
          <a:p>
            <a:pPr marL="914400" lvl="1" indent="-457200"/>
            <a:r>
              <a:rPr lang="en-US" sz="2000" b="1" dirty="0"/>
              <a:t>	(server, desktop, real-time, embedded systems)</a:t>
            </a:r>
          </a:p>
          <a:p>
            <a:pPr marL="457200" indent="-457200">
              <a:buAutoNum type="arabicPeriod"/>
            </a:pPr>
            <a:r>
              <a:rPr lang="en-US" sz="2000" b="1" dirty="0">
                <a:solidFill>
                  <a:srgbClr val="FF0000"/>
                </a:solidFill>
              </a:rPr>
              <a:t>Mechanisms vs. Policies</a:t>
            </a:r>
          </a:p>
          <a:p>
            <a:pPr marL="914400" lvl="1" indent="-457200"/>
            <a:r>
              <a:rPr lang="en-US" sz="2000" b="1" dirty="0"/>
              <a:t>Mechanism determines </a:t>
            </a:r>
            <a:r>
              <a:rPr lang="en-US" sz="2000" b="1" u="sng" dirty="0"/>
              <a:t>how to do something</a:t>
            </a:r>
          </a:p>
          <a:p>
            <a:pPr marL="914400" lvl="1" indent="-457200"/>
            <a:r>
              <a:rPr lang="en-US" sz="2000" b="1" dirty="0"/>
              <a:t>Policy determines </a:t>
            </a:r>
            <a:r>
              <a:rPr lang="en-US" sz="2000" b="1" u="sng" dirty="0"/>
              <a:t>what to be done</a:t>
            </a:r>
            <a:endParaRPr lang="en-US" sz="2000" b="1" dirty="0"/>
          </a:p>
          <a:p>
            <a:pPr marL="914400" lvl="1" indent="-457200"/>
            <a:r>
              <a:rPr lang="en-US" b="1" dirty="0"/>
              <a:t>Mechanism - Policy </a:t>
            </a:r>
            <a:r>
              <a:rPr lang="th-TH" b="1" dirty="0"/>
              <a:t>อื่น ๆ เช่น</a:t>
            </a:r>
            <a:br>
              <a:rPr lang="en-US" b="1" dirty="0"/>
            </a:br>
            <a:r>
              <a:rPr lang="en-US" b="1" dirty="0"/>
              <a:t>Password</a:t>
            </a:r>
            <a:r>
              <a:rPr lang="th-TH" b="1" dirty="0"/>
              <a:t> หรือ </a:t>
            </a:r>
            <a:r>
              <a:rPr lang="en-US" b="1" dirty="0"/>
              <a:t>Fingerprint - Authentication</a:t>
            </a:r>
            <a:br>
              <a:rPr lang="en-US" b="1" dirty="0"/>
            </a:br>
            <a:r>
              <a:rPr lang="en-US" b="1" dirty="0"/>
              <a:t>X-window - K Desktop Environment (KDE) </a:t>
            </a:r>
            <a:r>
              <a:rPr lang="th-TH" b="1" dirty="0"/>
              <a:t>หรือ </a:t>
            </a:r>
            <a:r>
              <a:rPr lang="en-US" b="1" dirty="0"/>
              <a:t>GNOME</a:t>
            </a:r>
            <a:br>
              <a:rPr lang="en-US" b="1" dirty="0"/>
            </a:br>
            <a:r>
              <a:rPr lang="en-US" b="1" dirty="0"/>
              <a:t>Cooperative/Preemptive (Timer Interrupt) - CPU scheduler </a:t>
            </a:r>
            <a:r>
              <a:rPr lang="th-TH" b="1" dirty="0"/>
              <a:t>แบบ </a:t>
            </a:r>
            <a:r>
              <a:rPr lang="en-US" b="1" dirty="0"/>
              <a:t>Time Sharing</a:t>
            </a:r>
          </a:p>
          <a:p>
            <a:pPr marL="457200" indent="-457200">
              <a:buAutoNum type="arabicPeriod"/>
            </a:pPr>
            <a:r>
              <a:rPr lang="en-US" sz="2000" b="1" dirty="0">
                <a:solidFill>
                  <a:srgbClr val="FF0000"/>
                </a:solidFill>
              </a:rPr>
              <a:t>Implementation</a:t>
            </a:r>
            <a:br>
              <a:rPr lang="en-US" sz="2000" b="1" dirty="0">
                <a:solidFill>
                  <a:srgbClr val="FF0000"/>
                </a:solidFill>
              </a:rPr>
            </a:br>
            <a:r>
              <a:rPr lang="en-US" sz="2000" b="1" dirty="0"/>
              <a:t>Assembly (MS-DOS), C/C++ (Unix/Linux)</a:t>
            </a:r>
          </a:p>
        </p:txBody>
      </p:sp>
      <p:sp>
        <p:nvSpPr>
          <p:cNvPr id="3" name="TextBox 2">
            <a:extLst>
              <a:ext uri="{FF2B5EF4-FFF2-40B4-BE49-F238E27FC236}">
                <a16:creationId xmlns:a16="http://schemas.microsoft.com/office/drawing/2014/main" id="{3E7F8D8F-5465-2FD8-3CEA-1FAC08A6215B}"/>
              </a:ext>
            </a:extLst>
          </p:cNvPr>
          <p:cNvSpPr txBox="1"/>
          <p:nvPr/>
        </p:nvSpPr>
        <p:spPr>
          <a:xfrm>
            <a:off x="3677920" y="6334780"/>
            <a:ext cx="5486400" cy="523220"/>
          </a:xfrm>
          <a:prstGeom prst="rect">
            <a:avLst/>
          </a:prstGeom>
          <a:noFill/>
        </p:spPr>
        <p:txBody>
          <a:bodyPr wrap="square">
            <a:spAutoFit/>
          </a:bodyPr>
          <a:lstStyle/>
          <a:p>
            <a:pPr algn="r"/>
            <a:r>
              <a:rPr lang="en-US" sz="1400" dirty="0"/>
              <a:t>https://en.wikipedia.org/wiki/Desktop_environment</a:t>
            </a:r>
            <a:br>
              <a:rPr lang="th-TH" sz="1400" dirty="0"/>
            </a:br>
            <a:r>
              <a:rPr lang="en-US" sz="1400" dirty="0"/>
              <a:t>https://stackoverflow.com/questions/4784500/policy-and-mechanism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Operating-system structure</a:t>
            </a:r>
          </a:p>
        </p:txBody>
      </p:sp>
      <p:sp>
        <p:nvSpPr>
          <p:cNvPr id="21" name="TextBox 20"/>
          <p:cNvSpPr txBox="1"/>
          <p:nvPr/>
        </p:nvSpPr>
        <p:spPr>
          <a:xfrm>
            <a:off x="685800" y="1478101"/>
            <a:ext cx="8001000" cy="5324535"/>
          </a:xfrm>
          <a:prstGeom prst="rect">
            <a:avLst/>
          </a:prstGeom>
          <a:noFill/>
        </p:spPr>
        <p:txBody>
          <a:bodyPr wrap="square" rtlCol="0">
            <a:spAutoFit/>
          </a:bodyPr>
          <a:lstStyle/>
          <a:p>
            <a:pPr marL="457200" indent="-457200">
              <a:buAutoNum type="arabicPeriod"/>
            </a:pPr>
            <a:r>
              <a:rPr lang="en-US" sz="2000" b="1" dirty="0">
                <a:solidFill>
                  <a:srgbClr val="FF0000"/>
                </a:solidFill>
              </a:rPr>
              <a:t>Simple structure</a:t>
            </a:r>
          </a:p>
          <a:p>
            <a:pPr marL="914400" lvl="1" indent="-457200"/>
            <a:r>
              <a:rPr lang="en-US" sz="2000" b="1" dirty="0"/>
              <a:t>MS-DOS, Unix (monolithic structure), see Figure 2.13</a:t>
            </a:r>
          </a:p>
          <a:p>
            <a:pPr marL="914400" lvl="1" indent="-457200"/>
            <a:endParaRPr lang="en-US" sz="2000" b="1" dirty="0"/>
          </a:p>
          <a:p>
            <a:pPr marL="457200" indent="-457200">
              <a:buAutoNum type="arabicPeriod"/>
            </a:pPr>
            <a:r>
              <a:rPr lang="en-US" sz="2000" b="1" dirty="0">
                <a:solidFill>
                  <a:srgbClr val="FF0000"/>
                </a:solidFill>
              </a:rPr>
              <a:t>Layer approach</a:t>
            </a:r>
            <a:br>
              <a:rPr lang="en-US" sz="2000" b="1" dirty="0">
                <a:solidFill>
                  <a:srgbClr val="FF0000"/>
                </a:solidFill>
              </a:rPr>
            </a:br>
            <a:r>
              <a:rPr lang="en-US" sz="2000" b="1" dirty="0"/>
              <a:t>pros and cons, see Figure  2.14</a:t>
            </a:r>
          </a:p>
          <a:p>
            <a:pPr marL="457200" indent="-457200">
              <a:buAutoNum type="arabicPeriod"/>
            </a:pPr>
            <a:endParaRPr lang="en-US" sz="2000" b="1" dirty="0"/>
          </a:p>
          <a:p>
            <a:pPr marL="457200" indent="-457200">
              <a:buAutoNum type="arabicPeriod"/>
            </a:pPr>
            <a:r>
              <a:rPr lang="en-US" sz="2000" b="1" dirty="0" err="1">
                <a:solidFill>
                  <a:srgbClr val="FF0000"/>
                </a:solidFill>
              </a:rPr>
              <a:t>Microkernels</a:t>
            </a:r>
            <a:endParaRPr lang="en-US" sz="2000" b="1" dirty="0">
              <a:solidFill>
                <a:srgbClr val="FF0000"/>
              </a:solidFill>
            </a:endParaRPr>
          </a:p>
          <a:p>
            <a:pPr marL="914400" lvl="1" indent="-457200"/>
            <a:r>
              <a:rPr lang="en-US" sz="2000" b="1" dirty="0"/>
              <a:t>Mach (mid-1980), see Figure 2.15</a:t>
            </a:r>
          </a:p>
          <a:p>
            <a:pPr marL="914400" lvl="1" indent="-457200"/>
            <a:r>
              <a:rPr lang="en-US" sz="2000" b="1" dirty="0"/>
              <a:t>Remove all non-essential components from the kernel</a:t>
            </a:r>
          </a:p>
          <a:p>
            <a:pPr marL="914400" lvl="1" indent="-457200"/>
            <a:r>
              <a:rPr lang="en-US" sz="2000" b="1" dirty="0" err="1"/>
              <a:t>Microkernels</a:t>
            </a:r>
            <a:r>
              <a:rPr lang="en-US" sz="2000" b="1" dirty="0"/>
              <a:t> provides minimal process, memory management, and</a:t>
            </a:r>
          </a:p>
          <a:p>
            <a:pPr marL="914400" lvl="1" indent="-457200"/>
            <a:r>
              <a:rPr lang="en-US" sz="2000" b="1" dirty="0"/>
              <a:t>communication facility (message passing).</a:t>
            </a:r>
          </a:p>
          <a:p>
            <a:pPr marL="914400" lvl="1" indent="-457200"/>
            <a:r>
              <a:rPr lang="en-US" sz="2000" b="1" dirty="0"/>
              <a:t>Performance decrease (first-release Windows NT)</a:t>
            </a:r>
          </a:p>
          <a:p>
            <a:pPr marL="914400" lvl="1" indent="-457200"/>
            <a:endParaRPr lang="en-US" sz="2000" b="1" dirty="0"/>
          </a:p>
          <a:p>
            <a:pPr marL="457200" indent="-457200">
              <a:buAutoNum type="arabicPeriod"/>
            </a:pPr>
            <a:r>
              <a:rPr lang="en-US" sz="2000" b="1" dirty="0">
                <a:solidFill>
                  <a:srgbClr val="FF0000"/>
                </a:solidFill>
              </a:rPr>
              <a:t>Modules</a:t>
            </a:r>
          </a:p>
          <a:p>
            <a:pPr marL="457200" indent="-457200"/>
            <a:r>
              <a:rPr lang="en-US" sz="2000" b="1" dirty="0">
                <a:solidFill>
                  <a:srgbClr val="FF0000"/>
                </a:solidFill>
              </a:rPr>
              <a:t>	</a:t>
            </a:r>
            <a:r>
              <a:rPr lang="en-US" sz="2000" b="1" dirty="0"/>
              <a:t>Core kernel + loadable kernels</a:t>
            </a:r>
            <a:br>
              <a:rPr lang="en-US" sz="2000" b="1" dirty="0"/>
            </a:br>
            <a:r>
              <a:rPr lang="en-US" sz="2000" b="1" dirty="0"/>
              <a:t>Any module can call any other module (no message passing).</a:t>
            </a:r>
          </a:p>
          <a:p>
            <a:pPr marL="457200" indent="-457200"/>
            <a:r>
              <a:rPr lang="en-US" sz="2000" b="1" dirty="0"/>
              <a:t>	Apple Mac OS X = Mach + BSD (see Figure 2.16)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94E2B0-E9BD-2E68-4AA1-E370E12B28A4}"/>
              </a:ext>
            </a:extLst>
          </p:cNvPr>
          <p:cNvPicPr>
            <a:picLocks noChangeAspect="1"/>
          </p:cNvPicPr>
          <p:nvPr/>
        </p:nvPicPr>
        <p:blipFill>
          <a:blip r:embed="rId2"/>
          <a:stretch>
            <a:fillRect/>
          </a:stretch>
        </p:blipFill>
        <p:spPr>
          <a:xfrm>
            <a:off x="2724079" y="330509"/>
            <a:ext cx="3695842" cy="6196981"/>
          </a:xfrm>
          <a:prstGeom prst="rect">
            <a:avLst/>
          </a:prstGeom>
        </p:spPr>
      </p:pic>
    </p:spTree>
    <p:extLst>
      <p:ext uri="{BB962C8B-B14F-4D97-AF65-F5344CB8AC3E}">
        <p14:creationId xmlns:p14="http://schemas.microsoft.com/office/powerpoint/2010/main" val="1919525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5A6292-B1D2-1221-05A7-602703BF5D4E}"/>
              </a:ext>
            </a:extLst>
          </p:cNvPr>
          <p:cNvPicPr>
            <a:picLocks noChangeAspect="1"/>
          </p:cNvPicPr>
          <p:nvPr/>
        </p:nvPicPr>
        <p:blipFill>
          <a:blip r:embed="rId2"/>
          <a:stretch>
            <a:fillRect/>
          </a:stretch>
        </p:blipFill>
        <p:spPr>
          <a:xfrm>
            <a:off x="381000" y="533400"/>
            <a:ext cx="4876800" cy="5383077"/>
          </a:xfrm>
          <a:prstGeom prst="rect">
            <a:avLst/>
          </a:prstGeom>
        </p:spPr>
      </p:pic>
      <p:sp>
        <p:nvSpPr>
          <p:cNvPr id="3" name="TextBox 2">
            <a:extLst>
              <a:ext uri="{FF2B5EF4-FFF2-40B4-BE49-F238E27FC236}">
                <a16:creationId xmlns:a16="http://schemas.microsoft.com/office/drawing/2014/main" id="{A9D35401-30FA-9A5B-0A69-449586D16D3D}"/>
              </a:ext>
            </a:extLst>
          </p:cNvPr>
          <p:cNvSpPr txBox="1"/>
          <p:nvPr/>
        </p:nvSpPr>
        <p:spPr>
          <a:xfrm>
            <a:off x="6705600" y="6211669"/>
            <a:ext cx="2438400" cy="646331"/>
          </a:xfrm>
          <a:prstGeom prst="rect">
            <a:avLst/>
          </a:prstGeom>
          <a:noFill/>
        </p:spPr>
        <p:txBody>
          <a:bodyPr wrap="square">
            <a:spAutoFit/>
          </a:bodyPr>
          <a:lstStyle/>
          <a:p>
            <a:pPr algn="r"/>
            <a:r>
              <a:rPr lang="th-TH" b="0" i="0" dirty="0">
                <a:solidFill>
                  <a:srgbClr val="FF0000"/>
                </a:solidFill>
                <a:effectLst/>
                <a:highlight>
                  <a:srgbClr val="FFFFFF"/>
                </a:highlight>
                <a:latin typeface="Nunito" panose="020F0502020204030204" pitchFamily="2" charset="0"/>
              </a:rPr>
              <a:t>ตัวอย่างเช่น </a:t>
            </a:r>
            <a:r>
              <a:rPr lang="en-US" b="0" i="0" dirty="0">
                <a:solidFill>
                  <a:srgbClr val="FF0000"/>
                </a:solidFill>
                <a:effectLst/>
                <a:highlight>
                  <a:srgbClr val="FFFFFF"/>
                </a:highlight>
                <a:latin typeface="Nunito" panose="020F0502020204030204" pitchFamily="2" charset="0"/>
              </a:rPr>
              <a:t>Windows NT</a:t>
            </a:r>
            <a:br>
              <a:rPr lang="th-TH" b="0" i="0" dirty="0">
                <a:solidFill>
                  <a:srgbClr val="FF0000"/>
                </a:solidFill>
                <a:effectLst/>
                <a:highlight>
                  <a:srgbClr val="FFFFFF"/>
                </a:highlight>
                <a:latin typeface="Nunito" panose="020F0502020204030204" pitchFamily="2" charset="0"/>
              </a:rPr>
            </a:br>
            <a:r>
              <a:rPr lang="th-TH" dirty="0">
                <a:solidFill>
                  <a:srgbClr val="FF0000"/>
                </a:solidFill>
                <a:highlight>
                  <a:srgbClr val="FFFFFF"/>
                </a:highlight>
                <a:latin typeface="Nunito" panose="020F0502020204030204" pitchFamily="2" charset="0"/>
              </a:rPr>
              <a:t>ใน </a:t>
            </a:r>
            <a:r>
              <a:rPr lang="en-US" dirty="0">
                <a:solidFill>
                  <a:srgbClr val="FF0000"/>
                </a:solidFill>
                <a:highlight>
                  <a:srgbClr val="FFFFFF"/>
                </a:highlight>
                <a:latin typeface="Nunito" panose="020F0502020204030204" pitchFamily="2" charset="0"/>
              </a:rPr>
              <a:t>TCP/IP </a:t>
            </a:r>
            <a:r>
              <a:rPr lang="th-TH" dirty="0">
                <a:solidFill>
                  <a:srgbClr val="FF0000"/>
                </a:solidFill>
                <a:highlight>
                  <a:srgbClr val="FFFFFF"/>
                </a:highlight>
                <a:latin typeface="Nunito" panose="020F0502020204030204" pitchFamily="2" charset="0"/>
              </a:rPr>
              <a:t>ก็ใช้หลักการนี้</a:t>
            </a:r>
            <a:endParaRPr lang="en-US" dirty="0">
              <a:solidFill>
                <a:srgbClr val="FF0000"/>
              </a:solidFill>
            </a:endParaRPr>
          </a:p>
        </p:txBody>
      </p:sp>
      <p:pic>
        <p:nvPicPr>
          <p:cNvPr id="5" name="Picture 4">
            <a:extLst>
              <a:ext uri="{FF2B5EF4-FFF2-40B4-BE49-F238E27FC236}">
                <a16:creationId xmlns:a16="http://schemas.microsoft.com/office/drawing/2014/main" id="{F552E451-33E3-C487-20F3-088DB89C4BE0}"/>
              </a:ext>
            </a:extLst>
          </p:cNvPr>
          <p:cNvPicPr>
            <a:picLocks noChangeAspect="1"/>
          </p:cNvPicPr>
          <p:nvPr/>
        </p:nvPicPr>
        <p:blipFill>
          <a:blip r:embed="rId3"/>
          <a:stretch>
            <a:fillRect/>
          </a:stretch>
        </p:blipFill>
        <p:spPr>
          <a:xfrm>
            <a:off x="5715000" y="609600"/>
            <a:ext cx="2825132" cy="4343400"/>
          </a:xfrm>
          <a:prstGeom prst="rect">
            <a:avLst/>
          </a:prstGeom>
        </p:spPr>
      </p:pic>
      <p:sp>
        <p:nvSpPr>
          <p:cNvPr id="6" name="TextBox 5">
            <a:extLst>
              <a:ext uri="{FF2B5EF4-FFF2-40B4-BE49-F238E27FC236}">
                <a16:creationId xmlns:a16="http://schemas.microsoft.com/office/drawing/2014/main" id="{67FEF9C3-CE82-5795-C6E7-27EF5ED59981}"/>
              </a:ext>
            </a:extLst>
          </p:cNvPr>
          <p:cNvSpPr txBox="1"/>
          <p:nvPr/>
        </p:nvSpPr>
        <p:spPr>
          <a:xfrm>
            <a:off x="7848600" y="4495800"/>
            <a:ext cx="609600" cy="369332"/>
          </a:xfrm>
          <a:prstGeom prst="rect">
            <a:avLst/>
          </a:prstGeom>
          <a:noFill/>
        </p:spPr>
        <p:txBody>
          <a:bodyPr wrap="square" rtlCol="0">
            <a:spAutoFit/>
          </a:bodyPr>
          <a:lstStyle/>
          <a:p>
            <a:pPr algn="r"/>
            <a:r>
              <a:rPr lang="en-US" b="1" dirty="0" err="1">
                <a:solidFill>
                  <a:srgbClr val="FF0000"/>
                </a:solidFill>
              </a:rPr>
              <a:t>WiFi</a:t>
            </a:r>
            <a:endParaRPr lang="en-US" b="1" dirty="0">
              <a:solidFill>
                <a:srgbClr val="FF0000"/>
              </a:solidFill>
            </a:endParaRPr>
          </a:p>
        </p:txBody>
      </p:sp>
      <p:sp>
        <p:nvSpPr>
          <p:cNvPr id="8" name="TextBox 7">
            <a:extLst>
              <a:ext uri="{FF2B5EF4-FFF2-40B4-BE49-F238E27FC236}">
                <a16:creationId xmlns:a16="http://schemas.microsoft.com/office/drawing/2014/main" id="{EE6C6712-8EBE-BC94-E38B-B6454AD171C1}"/>
              </a:ext>
            </a:extLst>
          </p:cNvPr>
          <p:cNvSpPr txBox="1"/>
          <p:nvPr/>
        </p:nvSpPr>
        <p:spPr>
          <a:xfrm>
            <a:off x="7620000" y="3312468"/>
            <a:ext cx="838200" cy="369332"/>
          </a:xfrm>
          <a:prstGeom prst="rect">
            <a:avLst/>
          </a:prstGeom>
          <a:noFill/>
        </p:spPr>
        <p:txBody>
          <a:bodyPr wrap="square" rtlCol="0">
            <a:spAutoFit/>
          </a:bodyPr>
          <a:lstStyle/>
          <a:p>
            <a:pPr algn="r"/>
            <a:r>
              <a:rPr lang="en-US" b="1" dirty="0">
                <a:solidFill>
                  <a:srgbClr val="FF0000"/>
                </a:solidFill>
              </a:rPr>
              <a:t>Router</a:t>
            </a:r>
          </a:p>
        </p:txBody>
      </p:sp>
      <p:sp>
        <p:nvSpPr>
          <p:cNvPr id="9" name="TextBox 8">
            <a:extLst>
              <a:ext uri="{FF2B5EF4-FFF2-40B4-BE49-F238E27FC236}">
                <a16:creationId xmlns:a16="http://schemas.microsoft.com/office/drawing/2014/main" id="{AC59E48C-E5B9-BDAF-73BE-A283726F409D}"/>
              </a:ext>
            </a:extLst>
          </p:cNvPr>
          <p:cNvSpPr txBox="1"/>
          <p:nvPr/>
        </p:nvSpPr>
        <p:spPr>
          <a:xfrm>
            <a:off x="7620000" y="2754868"/>
            <a:ext cx="838200" cy="369332"/>
          </a:xfrm>
          <a:prstGeom prst="rect">
            <a:avLst/>
          </a:prstGeom>
          <a:noFill/>
        </p:spPr>
        <p:txBody>
          <a:bodyPr wrap="square" rtlCol="0">
            <a:spAutoFit/>
          </a:bodyPr>
          <a:lstStyle/>
          <a:p>
            <a:pPr algn="r"/>
            <a:r>
              <a:rPr lang="en-US" b="1" dirty="0">
                <a:solidFill>
                  <a:srgbClr val="FF0000"/>
                </a:solidFill>
              </a:rPr>
              <a:t>OS</a:t>
            </a:r>
          </a:p>
        </p:txBody>
      </p:sp>
      <p:sp>
        <p:nvSpPr>
          <p:cNvPr id="10" name="TextBox 9">
            <a:extLst>
              <a:ext uri="{FF2B5EF4-FFF2-40B4-BE49-F238E27FC236}">
                <a16:creationId xmlns:a16="http://schemas.microsoft.com/office/drawing/2014/main" id="{80647DF4-71D7-B74D-FF9C-CB199D821D4A}"/>
              </a:ext>
            </a:extLst>
          </p:cNvPr>
          <p:cNvSpPr txBox="1"/>
          <p:nvPr/>
        </p:nvSpPr>
        <p:spPr>
          <a:xfrm>
            <a:off x="7848600" y="1600200"/>
            <a:ext cx="609600" cy="369332"/>
          </a:xfrm>
          <a:prstGeom prst="rect">
            <a:avLst/>
          </a:prstGeom>
          <a:noFill/>
        </p:spPr>
        <p:txBody>
          <a:bodyPr wrap="square" rtlCol="0">
            <a:spAutoFit/>
          </a:bodyPr>
          <a:lstStyle/>
          <a:p>
            <a:pPr algn="r"/>
            <a:r>
              <a:rPr lang="en-US" b="1" dirty="0">
                <a:solidFill>
                  <a:srgbClr val="FF0000"/>
                </a:solidFill>
              </a:rPr>
              <a:t>SW</a:t>
            </a:r>
          </a:p>
        </p:txBody>
      </p:sp>
    </p:spTree>
    <p:extLst>
      <p:ext uri="{BB962C8B-B14F-4D97-AF65-F5344CB8AC3E}">
        <p14:creationId xmlns:p14="http://schemas.microsoft.com/office/powerpoint/2010/main" val="3041631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0ACA15-15C9-50CB-0142-4520CEFE34C8}"/>
              </a:ext>
            </a:extLst>
          </p:cNvPr>
          <p:cNvPicPr>
            <a:picLocks noChangeAspect="1"/>
          </p:cNvPicPr>
          <p:nvPr/>
        </p:nvPicPr>
        <p:blipFill>
          <a:blip r:embed="rId2"/>
          <a:stretch>
            <a:fillRect/>
          </a:stretch>
        </p:blipFill>
        <p:spPr>
          <a:xfrm>
            <a:off x="1150323" y="1420956"/>
            <a:ext cx="6843353" cy="4016088"/>
          </a:xfrm>
          <a:prstGeom prst="rect">
            <a:avLst/>
          </a:prstGeom>
        </p:spPr>
      </p:pic>
    </p:spTree>
    <p:extLst>
      <p:ext uri="{BB962C8B-B14F-4D97-AF65-F5344CB8AC3E}">
        <p14:creationId xmlns:p14="http://schemas.microsoft.com/office/powerpoint/2010/main" val="4002509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0395F0-A1B6-2750-4901-2FD1EAD98351}"/>
              </a:ext>
            </a:extLst>
          </p:cNvPr>
          <p:cNvPicPr>
            <a:picLocks noChangeAspect="1"/>
          </p:cNvPicPr>
          <p:nvPr/>
        </p:nvPicPr>
        <p:blipFill>
          <a:blip r:embed="rId2"/>
          <a:stretch>
            <a:fillRect/>
          </a:stretch>
        </p:blipFill>
        <p:spPr>
          <a:xfrm>
            <a:off x="1234517" y="1299131"/>
            <a:ext cx="7833283" cy="4259738"/>
          </a:xfrm>
          <a:prstGeom prst="rect">
            <a:avLst/>
          </a:prstGeom>
        </p:spPr>
      </p:pic>
      <p:sp>
        <p:nvSpPr>
          <p:cNvPr id="3" name="TextBox 2">
            <a:extLst>
              <a:ext uri="{FF2B5EF4-FFF2-40B4-BE49-F238E27FC236}">
                <a16:creationId xmlns:a16="http://schemas.microsoft.com/office/drawing/2014/main" id="{826BE5AE-DDA4-3220-B4B8-743257C0B760}"/>
              </a:ext>
            </a:extLst>
          </p:cNvPr>
          <p:cNvSpPr txBox="1"/>
          <p:nvPr/>
        </p:nvSpPr>
        <p:spPr>
          <a:xfrm>
            <a:off x="685799" y="2057400"/>
            <a:ext cx="2331759" cy="646331"/>
          </a:xfrm>
          <a:prstGeom prst="rect">
            <a:avLst/>
          </a:prstGeom>
          <a:noFill/>
        </p:spPr>
        <p:txBody>
          <a:bodyPr wrap="square" rtlCol="0">
            <a:spAutoFit/>
          </a:bodyPr>
          <a:lstStyle/>
          <a:p>
            <a:pPr algn="r"/>
            <a:r>
              <a:rPr lang="en-US" dirty="0">
                <a:solidFill>
                  <a:srgbClr val="FF0000"/>
                </a:solidFill>
              </a:rPr>
              <a:t>User Interaction</a:t>
            </a:r>
            <a:br>
              <a:rPr lang="en-US" dirty="0">
                <a:solidFill>
                  <a:srgbClr val="FF0000"/>
                </a:solidFill>
              </a:rPr>
            </a:br>
            <a:r>
              <a:rPr lang="th-TH" dirty="0">
                <a:solidFill>
                  <a:srgbClr val="FF0000"/>
                </a:solidFill>
              </a:rPr>
              <a:t>ใช้ </a:t>
            </a:r>
            <a:r>
              <a:rPr lang="en-US" dirty="0">
                <a:solidFill>
                  <a:srgbClr val="FF0000"/>
                </a:solidFill>
              </a:rPr>
              <a:t>mouse </a:t>
            </a:r>
            <a:r>
              <a:rPr lang="th-TH" dirty="0">
                <a:solidFill>
                  <a:srgbClr val="FF0000"/>
                </a:solidFill>
              </a:rPr>
              <a:t>หรือ</a:t>
            </a:r>
            <a:r>
              <a:rPr lang="en-US" dirty="0">
                <a:solidFill>
                  <a:srgbClr val="FF0000"/>
                </a:solidFill>
              </a:rPr>
              <a:t> keyboard</a:t>
            </a:r>
          </a:p>
        </p:txBody>
      </p:sp>
      <p:sp>
        <p:nvSpPr>
          <p:cNvPr id="4" name="TextBox 3">
            <a:extLst>
              <a:ext uri="{FF2B5EF4-FFF2-40B4-BE49-F238E27FC236}">
                <a16:creationId xmlns:a16="http://schemas.microsoft.com/office/drawing/2014/main" id="{AAE1B4A1-1E18-6AD1-74BF-194F6778358C}"/>
              </a:ext>
            </a:extLst>
          </p:cNvPr>
          <p:cNvSpPr txBox="1"/>
          <p:nvPr/>
        </p:nvSpPr>
        <p:spPr>
          <a:xfrm>
            <a:off x="76200" y="2782669"/>
            <a:ext cx="2941359" cy="646331"/>
          </a:xfrm>
          <a:prstGeom prst="rect">
            <a:avLst/>
          </a:prstGeom>
          <a:noFill/>
        </p:spPr>
        <p:txBody>
          <a:bodyPr wrap="square" rtlCol="0">
            <a:spAutoFit/>
          </a:bodyPr>
          <a:lstStyle/>
          <a:p>
            <a:pPr algn="r"/>
            <a:r>
              <a:rPr lang="en-US" dirty="0">
                <a:solidFill>
                  <a:srgbClr val="FF0000"/>
                </a:solidFill>
              </a:rPr>
              <a:t>API for Objective-C</a:t>
            </a:r>
            <a:br>
              <a:rPr lang="en-US" dirty="0">
                <a:solidFill>
                  <a:srgbClr val="FF0000"/>
                </a:solidFill>
              </a:rPr>
            </a:br>
            <a:r>
              <a:rPr lang="en-US" dirty="0">
                <a:solidFill>
                  <a:srgbClr val="FF0000"/>
                </a:solidFill>
              </a:rPr>
              <a:t>macOS / iOS</a:t>
            </a:r>
            <a:r>
              <a:rPr lang="th-TH" dirty="0">
                <a:solidFill>
                  <a:srgbClr val="FF0000"/>
                </a:solidFill>
              </a:rPr>
              <a:t> มี </a:t>
            </a:r>
            <a:r>
              <a:rPr lang="en-US" dirty="0">
                <a:solidFill>
                  <a:srgbClr val="FF0000"/>
                </a:solidFill>
              </a:rPr>
              <a:t>feature </a:t>
            </a:r>
            <a:r>
              <a:rPr lang="th-TH" dirty="0">
                <a:solidFill>
                  <a:srgbClr val="FF0000"/>
                </a:solidFill>
              </a:rPr>
              <a:t>ต่างกัน</a:t>
            </a:r>
            <a:endParaRPr lang="en-US" dirty="0">
              <a:solidFill>
                <a:srgbClr val="FF0000"/>
              </a:solidFill>
            </a:endParaRPr>
          </a:p>
        </p:txBody>
      </p:sp>
      <p:sp>
        <p:nvSpPr>
          <p:cNvPr id="5" name="TextBox 4">
            <a:extLst>
              <a:ext uri="{FF2B5EF4-FFF2-40B4-BE49-F238E27FC236}">
                <a16:creationId xmlns:a16="http://schemas.microsoft.com/office/drawing/2014/main" id="{7638265C-22F2-98AD-077C-B6C26FE8C31D}"/>
              </a:ext>
            </a:extLst>
          </p:cNvPr>
          <p:cNvSpPr txBox="1"/>
          <p:nvPr/>
        </p:nvSpPr>
        <p:spPr>
          <a:xfrm>
            <a:off x="76200" y="4230469"/>
            <a:ext cx="2941359" cy="646331"/>
          </a:xfrm>
          <a:prstGeom prst="rect">
            <a:avLst/>
          </a:prstGeom>
          <a:noFill/>
        </p:spPr>
        <p:txBody>
          <a:bodyPr wrap="square" rtlCol="0">
            <a:spAutoFit/>
          </a:bodyPr>
          <a:lstStyle/>
          <a:p>
            <a:pPr algn="r"/>
            <a:r>
              <a:rPr lang="en-US" dirty="0">
                <a:solidFill>
                  <a:srgbClr val="FF0000"/>
                </a:solidFill>
              </a:rPr>
              <a:t>Kernel </a:t>
            </a:r>
            <a:r>
              <a:rPr lang="th-TH" dirty="0">
                <a:solidFill>
                  <a:srgbClr val="FF0000"/>
                </a:solidFill>
              </a:rPr>
              <a:t>ของ </a:t>
            </a:r>
            <a:r>
              <a:rPr lang="en-US" dirty="0">
                <a:solidFill>
                  <a:srgbClr val="FF0000"/>
                </a:solidFill>
              </a:rPr>
              <a:t>iOS</a:t>
            </a:r>
            <a:r>
              <a:rPr lang="th-TH" dirty="0">
                <a:solidFill>
                  <a:srgbClr val="FF0000"/>
                </a:solidFill>
              </a:rPr>
              <a:t> จะต่างจาก </a:t>
            </a:r>
            <a:r>
              <a:rPr lang="en-US" dirty="0">
                <a:solidFill>
                  <a:srgbClr val="FF0000"/>
                </a:solidFill>
              </a:rPr>
              <a:t>macOS</a:t>
            </a:r>
            <a:br>
              <a:rPr lang="en-US" dirty="0">
                <a:solidFill>
                  <a:srgbClr val="FF0000"/>
                </a:solidFill>
              </a:rPr>
            </a:br>
            <a:r>
              <a:rPr lang="en-US" dirty="0">
                <a:solidFill>
                  <a:srgbClr val="FF0000"/>
                </a:solidFill>
              </a:rPr>
              <a:t>power / memory / security</a:t>
            </a:r>
          </a:p>
        </p:txBody>
      </p:sp>
      <p:sp>
        <p:nvSpPr>
          <p:cNvPr id="6" name="TextBox 5">
            <a:extLst>
              <a:ext uri="{FF2B5EF4-FFF2-40B4-BE49-F238E27FC236}">
                <a16:creationId xmlns:a16="http://schemas.microsoft.com/office/drawing/2014/main" id="{763C6FB1-655B-73C1-E92B-31DF334DAB52}"/>
              </a:ext>
            </a:extLst>
          </p:cNvPr>
          <p:cNvSpPr txBox="1"/>
          <p:nvPr/>
        </p:nvSpPr>
        <p:spPr>
          <a:xfrm>
            <a:off x="228600" y="3505200"/>
            <a:ext cx="2788959" cy="646331"/>
          </a:xfrm>
          <a:prstGeom prst="rect">
            <a:avLst/>
          </a:prstGeom>
          <a:noFill/>
        </p:spPr>
        <p:txBody>
          <a:bodyPr wrap="square" rtlCol="0">
            <a:spAutoFit/>
          </a:bodyPr>
          <a:lstStyle/>
          <a:p>
            <a:pPr algn="r"/>
            <a:r>
              <a:rPr lang="en-US" dirty="0">
                <a:solidFill>
                  <a:srgbClr val="FF0000"/>
                </a:solidFill>
              </a:rPr>
              <a:t>API </a:t>
            </a:r>
            <a:r>
              <a:rPr lang="th-TH" dirty="0">
                <a:solidFill>
                  <a:srgbClr val="FF0000"/>
                </a:solidFill>
              </a:rPr>
              <a:t>ที่ใช้ร่วมกันได้</a:t>
            </a:r>
            <a:br>
              <a:rPr lang="th-TH" dirty="0">
                <a:solidFill>
                  <a:srgbClr val="FF0000"/>
                </a:solidFill>
              </a:rPr>
            </a:br>
            <a:r>
              <a:rPr lang="th-TH" dirty="0">
                <a:solidFill>
                  <a:srgbClr val="FF0000"/>
                </a:solidFill>
              </a:rPr>
              <a:t>เช่น </a:t>
            </a:r>
            <a:r>
              <a:rPr lang="en-US" dirty="0">
                <a:solidFill>
                  <a:srgbClr val="FF0000"/>
                </a:solidFill>
              </a:rPr>
              <a:t>decode </a:t>
            </a:r>
            <a:r>
              <a:rPr lang="th-TH" dirty="0">
                <a:solidFill>
                  <a:srgbClr val="FF0000"/>
                </a:solidFill>
              </a:rPr>
              <a:t>วีดีโอ </a:t>
            </a:r>
            <a:r>
              <a:rPr lang="en-US" dirty="0">
                <a:solidFill>
                  <a:srgbClr val="FF0000"/>
                </a:solidFill>
              </a:rPr>
              <a:t>/ render 3D</a:t>
            </a:r>
          </a:p>
        </p:txBody>
      </p:sp>
    </p:spTree>
    <p:extLst>
      <p:ext uri="{BB962C8B-B14F-4D97-AF65-F5344CB8AC3E}">
        <p14:creationId xmlns:p14="http://schemas.microsoft.com/office/powerpoint/2010/main" val="140435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57200"/>
            <a:ext cx="8001000" cy="4093428"/>
          </a:xfrm>
          <a:prstGeom prst="rect">
            <a:avLst/>
          </a:prstGeom>
          <a:noFill/>
        </p:spPr>
        <p:txBody>
          <a:bodyPr wrap="square" rtlCol="0">
            <a:spAutoFit/>
          </a:bodyPr>
          <a:lstStyle/>
          <a:p>
            <a:pPr marL="457200" indent="-457200">
              <a:buAutoNum type="arabicPeriod"/>
            </a:pPr>
            <a:r>
              <a:rPr lang="en-US" sz="2000" b="1" dirty="0"/>
              <a:t>User interface</a:t>
            </a:r>
          </a:p>
          <a:p>
            <a:pPr marL="457200" indent="-457200">
              <a:buAutoNum type="arabicPeriod"/>
            </a:pPr>
            <a:endParaRPr lang="en-US" sz="2000" b="1" dirty="0"/>
          </a:p>
          <a:p>
            <a:pPr marL="228600" indent="-228600">
              <a:buFont typeface="Arial" pitchFamily="34" charset="0"/>
              <a:buChar char="•"/>
            </a:pPr>
            <a:r>
              <a:rPr lang="en-US" sz="2000" b="1" dirty="0"/>
              <a:t>Command-line interface (CLI)</a:t>
            </a:r>
          </a:p>
          <a:p>
            <a:pPr marL="457200" indent="-457200"/>
            <a:r>
              <a:rPr lang="en-US" sz="2000" b="1" dirty="0"/>
              <a:t>	- DOS</a:t>
            </a:r>
          </a:p>
          <a:p>
            <a:pPr marL="457200" indent="-457200"/>
            <a:r>
              <a:rPr lang="en-US" sz="2000" b="1" dirty="0"/>
              <a:t>	- Unix</a:t>
            </a:r>
            <a:r>
              <a:rPr lang="th-TH" sz="2000" b="1" dirty="0"/>
              <a:t> </a:t>
            </a:r>
            <a:r>
              <a:rPr lang="en-US" sz="2000" b="1" dirty="0"/>
              <a:t>/ Linux</a:t>
            </a:r>
          </a:p>
          <a:p>
            <a:pPr marL="457200" indent="-457200"/>
            <a:endParaRPr lang="en-US" sz="2000" b="1" dirty="0"/>
          </a:p>
          <a:p>
            <a:pPr marL="228600" indent="-228600">
              <a:buFont typeface="Arial" pitchFamily="34" charset="0"/>
              <a:buChar char="•"/>
            </a:pPr>
            <a:r>
              <a:rPr lang="en-US" sz="2000" b="1" dirty="0"/>
              <a:t>Graphical user interface (GUI)</a:t>
            </a:r>
          </a:p>
          <a:p>
            <a:pPr marL="457200" indent="-457200"/>
            <a:r>
              <a:rPr lang="en-US" sz="2000" b="1" dirty="0"/>
              <a:t>	- Windows</a:t>
            </a:r>
          </a:p>
          <a:p>
            <a:pPr marL="457200" indent="-457200"/>
            <a:r>
              <a:rPr lang="en-US" sz="2000" b="1" dirty="0"/>
              <a:t>	- Mac OS</a:t>
            </a:r>
          </a:p>
          <a:p>
            <a:pPr marL="457200" indent="-457200"/>
            <a:r>
              <a:rPr lang="en-US" sz="2000" b="1" dirty="0"/>
              <a:t>	- Unix / Linux</a:t>
            </a:r>
          </a:p>
          <a:p>
            <a:pPr marL="457200" indent="-457200"/>
            <a:r>
              <a:rPr lang="en-US" sz="2000" b="1" dirty="0"/>
              <a:t>		- X-Windows systems</a:t>
            </a:r>
          </a:p>
          <a:p>
            <a:pPr marL="457200" indent="-457200"/>
            <a:r>
              <a:rPr lang="en-US" sz="2000" b="1" dirty="0"/>
              <a:t>		- K Desktop Environment (KDE)</a:t>
            </a:r>
          </a:p>
          <a:p>
            <a:pPr marL="457200" indent="-457200"/>
            <a:r>
              <a:rPr lang="en-US" sz="2000" b="1" dirty="0"/>
              <a:t>		- GNOME desktop</a:t>
            </a:r>
          </a:p>
        </p:txBody>
      </p:sp>
      <p:pic>
        <p:nvPicPr>
          <p:cNvPr id="3" name="Picture 2"/>
          <p:cNvPicPr>
            <a:picLocks noChangeAspect="1"/>
          </p:cNvPicPr>
          <p:nvPr/>
        </p:nvPicPr>
        <p:blipFill>
          <a:blip r:embed="rId2"/>
          <a:stretch>
            <a:fillRect/>
          </a:stretch>
        </p:blipFill>
        <p:spPr>
          <a:xfrm>
            <a:off x="5257800" y="762000"/>
            <a:ext cx="3690938" cy="1688284"/>
          </a:xfrm>
          <a:prstGeom prst="rect">
            <a:avLst/>
          </a:prstGeom>
          <a:ln w="9525">
            <a:solidFill>
              <a:schemeClr val="tx1"/>
            </a:solidFill>
          </a:ln>
        </p:spPr>
      </p:pic>
      <p:pic>
        <p:nvPicPr>
          <p:cNvPr id="1026" name="Picture 2" descr="The PC of the future - The new desk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667000"/>
            <a:ext cx="3690938" cy="20761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28600"/>
            <a:ext cx="8153400" cy="830997"/>
          </a:xfrm>
          <a:prstGeom prst="rect">
            <a:avLst/>
          </a:prstGeom>
          <a:noFill/>
        </p:spPr>
        <p:txBody>
          <a:bodyPr wrap="square" rtlCol="0">
            <a:spAutoFit/>
          </a:bodyPr>
          <a:lstStyle/>
          <a:p>
            <a:pPr algn="ctr"/>
            <a:r>
              <a:rPr lang="en-US" sz="4800" b="1" dirty="0"/>
              <a:t>System boot</a:t>
            </a:r>
          </a:p>
        </p:txBody>
      </p:sp>
      <p:sp>
        <p:nvSpPr>
          <p:cNvPr id="5" name="TextBox 4"/>
          <p:cNvSpPr txBox="1"/>
          <p:nvPr/>
        </p:nvSpPr>
        <p:spPr>
          <a:xfrm>
            <a:off x="228600" y="1219200"/>
            <a:ext cx="8686800" cy="2246769"/>
          </a:xfrm>
          <a:prstGeom prst="rect">
            <a:avLst/>
          </a:prstGeom>
          <a:noFill/>
        </p:spPr>
        <p:txBody>
          <a:bodyPr wrap="square" rtlCol="0">
            <a:spAutoFit/>
          </a:bodyPr>
          <a:lstStyle/>
          <a:p>
            <a:pPr marL="457200" indent="-457200">
              <a:buAutoNum type="arabicPeriod"/>
            </a:pPr>
            <a:r>
              <a:rPr lang="th-TH" sz="2000" b="1" dirty="0"/>
              <a:t>โปรแกรมแรก เรียกว่า </a:t>
            </a:r>
            <a:r>
              <a:rPr lang="en-US" sz="2000" b="1" dirty="0"/>
              <a:t>Bootstrap  program</a:t>
            </a:r>
          </a:p>
          <a:p>
            <a:pPr marL="457200" indent="-457200">
              <a:buAutoNum type="arabicPeriod"/>
            </a:pPr>
            <a:r>
              <a:rPr lang="en-US" sz="2000" b="1" dirty="0"/>
              <a:t>Basic input/output system (BIOS)</a:t>
            </a:r>
            <a:r>
              <a:rPr lang="th-TH" sz="2000" b="1" dirty="0"/>
              <a:t> เป็น </a:t>
            </a:r>
            <a:r>
              <a:rPr lang="en-US" sz="2000" b="1" dirty="0"/>
              <a:t>firmware </a:t>
            </a:r>
            <a:r>
              <a:rPr lang="th-TH" sz="2000" b="1" dirty="0"/>
              <a:t>ตัวหนึ่ง</a:t>
            </a:r>
            <a:endParaRPr lang="en-US" sz="2000" b="1" dirty="0"/>
          </a:p>
          <a:p>
            <a:pPr marL="457200" indent="-457200">
              <a:buAutoNum type="arabicPeriod"/>
            </a:pPr>
            <a:r>
              <a:rPr lang="th-TH" sz="2000" b="1" dirty="0"/>
              <a:t>บรรจุอยู่ใน </a:t>
            </a:r>
            <a:r>
              <a:rPr lang="en-US" sz="2000" b="1" dirty="0"/>
              <a:t>Read-only memory (ROM)</a:t>
            </a:r>
            <a:r>
              <a:rPr lang="th-TH" sz="2000" b="1" dirty="0"/>
              <a:t> หรือ</a:t>
            </a:r>
            <a:r>
              <a:rPr lang="en-US" sz="2000" b="1" dirty="0"/>
              <a:t> EPROM</a:t>
            </a:r>
            <a:r>
              <a:rPr lang="th-TH" sz="2000" b="1" dirty="0"/>
              <a:t> หรือ</a:t>
            </a:r>
            <a:r>
              <a:rPr lang="en-US" sz="2000" b="1" dirty="0"/>
              <a:t> EEPROM</a:t>
            </a:r>
          </a:p>
          <a:p>
            <a:pPr marL="457200" indent="-457200">
              <a:buAutoNum type="arabicPeriod"/>
            </a:pPr>
            <a:r>
              <a:rPr lang="en-US" sz="2000" b="1" dirty="0"/>
              <a:t>BIOS </a:t>
            </a:r>
            <a:r>
              <a:rPr lang="th-TH" sz="2000" b="1" dirty="0"/>
              <a:t>จะตรวจเช็คอุปกรณ์ และหา </a:t>
            </a:r>
            <a:r>
              <a:rPr lang="en-US" sz="2000" b="1" dirty="0"/>
              <a:t>OS </a:t>
            </a:r>
            <a:r>
              <a:rPr lang="th-TH" sz="2000" b="1" dirty="0"/>
              <a:t>ใน </a:t>
            </a:r>
            <a:r>
              <a:rPr lang="en-US" sz="2000" b="1" dirty="0"/>
              <a:t>boot block </a:t>
            </a:r>
            <a:r>
              <a:rPr lang="th-TH" sz="2000" b="1" dirty="0"/>
              <a:t>ที่อยู่ใน </a:t>
            </a:r>
            <a:r>
              <a:rPr lang="en-US" sz="2000" b="1" dirty="0"/>
              <a:t>disk</a:t>
            </a:r>
          </a:p>
          <a:p>
            <a:pPr marL="457200" indent="-457200">
              <a:buAutoNum type="arabicPeriod"/>
            </a:pPr>
            <a:r>
              <a:rPr lang="en-US" sz="2000" b="1" dirty="0"/>
              <a:t>GRUB </a:t>
            </a:r>
            <a:r>
              <a:rPr lang="th-TH" sz="2000" b="1" dirty="0"/>
              <a:t>เป็น </a:t>
            </a:r>
            <a:r>
              <a:rPr lang="en-US" sz="2000" b="1" dirty="0"/>
              <a:t>boot loader </a:t>
            </a:r>
            <a:r>
              <a:rPr lang="th-TH" sz="2000" b="1" dirty="0"/>
              <a:t>ในกรณีที่ติดตั้ง </a:t>
            </a:r>
            <a:r>
              <a:rPr lang="en-US" sz="2000" b="1" dirty="0"/>
              <a:t>OS </a:t>
            </a:r>
            <a:r>
              <a:rPr lang="th-TH" sz="2000" b="1" dirty="0"/>
              <a:t>ไว้มากกว่า </a:t>
            </a:r>
            <a:r>
              <a:rPr lang="en-US" sz="2000" b="1" dirty="0"/>
              <a:t>1 </a:t>
            </a:r>
            <a:r>
              <a:rPr lang="th-TH" sz="2000" b="1" dirty="0"/>
              <a:t>ตัว </a:t>
            </a:r>
            <a:r>
              <a:rPr lang="en-US" sz="2000" b="1" dirty="0"/>
              <a:t>BIOS </a:t>
            </a:r>
            <a:r>
              <a:rPr lang="th-TH" sz="2000" b="1" dirty="0"/>
              <a:t>จะโหลด </a:t>
            </a:r>
            <a:r>
              <a:rPr lang="en-US" sz="2000" b="1" dirty="0"/>
              <a:t>GRUB </a:t>
            </a:r>
            <a:r>
              <a:rPr lang="th-TH" sz="2000" b="1" dirty="0"/>
              <a:t>ก่อน</a:t>
            </a:r>
            <a:br>
              <a:rPr lang="en-US" sz="2000" b="1" dirty="0"/>
            </a:br>
            <a:r>
              <a:rPr lang="th-TH" sz="2000" b="1" dirty="0"/>
              <a:t>จากนั้น </a:t>
            </a:r>
            <a:r>
              <a:rPr lang="en-US" sz="2000" b="1" dirty="0"/>
              <a:t>GRUB </a:t>
            </a:r>
            <a:r>
              <a:rPr lang="th-TH" sz="2000" b="1" dirty="0"/>
              <a:t>จะแสดงเมนูให้ผู้ใช้เลือกว่าจะ </a:t>
            </a:r>
            <a:r>
              <a:rPr lang="en-US" sz="2000" b="1" dirty="0"/>
              <a:t>boot OS </a:t>
            </a:r>
            <a:r>
              <a:rPr lang="th-TH" sz="2000" b="1" dirty="0"/>
              <a:t>ตัวใด แต่ต้องเลือกใช้ทีละหนึ่งตัว</a:t>
            </a:r>
            <a:br>
              <a:rPr lang="th-TH" sz="2000" b="1" dirty="0"/>
            </a:br>
            <a:r>
              <a:rPr lang="th-TH" sz="2000" b="1" dirty="0"/>
              <a:t>ปัจจุบันนิยมใช้ </a:t>
            </a:r>
            <a:r>
              <a:rPr lang="en-US" sz="2000" b="1" dirty="0" err="1"/>
              <a:t>vm</a:t>
            </a:r>
            <a:r>
              <a:rPr lang="en-US" sz="2000" b="1" dirty="0"/>
              <a:t> </a:t>
            </a:r>
            <a:r>
              <a:rPr lang="th-TH" sz="2000" b="1" dirty="0"/>
              <a:t>รัน </a:t>
            </a:r>
            <a:r>
              <a:rPr lang="en-US" sz="2000" b="1" dirty="0"/>
              <a:t>guest OS </a:t>
            </a:r>
            <a:r>
              <a:rPr lang="th-TH" sz="2000" b="1" dirty="0"/>
              <a:t>ได้หลายตัวพร้อมกัน สลับไปมาระหว่าง </a:t>
            </a:r>
            <a:r>
              <a:rPr lang="en-US" sz="2000" b="1" dirty="0"/>
              <a:t>host/guest OS </a:t>
            </a:r>
            <a:r>
              <a:rPr lang="th-TH" sz="2000" b="1" dirty="0"/>
              <a:t>ได้ทันที</a:t>
            </a:r>
            <a:endParaRPr lang="en-US" sz="2000" b="1" dirty="0"/>
          </a:p>
        </p:txBody>
      </p:sp>
      <p:pic>
        <p:nvPicPr>
          <p:cNvPr id="101382" name="Picture 6" descr="http://upload.wikimedia.org/wikipedia/commons/2/23/Phoenix_bios.jpg"/>
          <p:cNvPicPr>
            <a:picLocks noChangeAspect="1" noChangeArrowheads="1"/>
          </p:cNvPicPr>
          <p:nvPr/>
        </p:nvPicPr>
        <p:blipFill>
          <a:blip r:embed="rId2" cstate="print"/>
          <a:srcRect/>
          <a:stretch>
            <a:fillRect/>
          </a:stretch>
        </p:blipFill>
        <p:spPr bwMode="auto">
          <a:xfrm>
            <a:off x="533400" y="3581400"/>
            <a:ext cx="3429000" cy="3120390"/>
          </a:xfrm>
          <a:prstGeom prst="rect">
            <a:avLst/>
          </a:prstGeom>
          <a:noFill/>
          <a:ln w="12700">
            <a:solidFill>
              <a:schemeClr val="tx1"/>
            </a:solidFill>
          </a:ln>
        </p:spPr>
      </p:pic>
      <p:sp>
        <p:nvSpPr>
          <p:cNvPr id="3" name="TextBox 2">
            <a:extLst>
              <a:ext uri="{FF2B5EF4-FFF2-40B4-BE49-F238E27FC236}">
                <a16:creationId xmlns:a16="http://schemas.microsoft.com/office/drawing/2014/main" id="{075D4F81-53C3-B348-91BA-29BC0BF8A365}"/>
              </a:ext>
            </a:extLst>
          </p:cNvPr>
          <p:cNvSpPr txBox="1"/>
          <p:nvPr/>
        </p:nvSpPr>
        <p:spPr>
          <a:xfrm>
            <a:off x="4038600" y="5144631"/>
            <a:ext cx="5029200" cy="1569660"/>
          </a:xfrm>
          <a:prstGeom prst="rect">
            <a:avLst/>
          </a:prstGeom>
          <a:noFill/>
        </p:spPr>
        <p:txBody>
          <a:bodyPr wrap="square">
            <a:spAutoFit/>
          </a:bodyPr>
          <a:lstStyle/>
          <a:p>
            <a:r>
              <a:rPr lang="th-TH" sz="2400" dirty="0">
                <a:solidFill>
                  <a:srgbClr val="FF0000"/>
                </a:solidFill>
              </a:rPr>
              <a:t>เฟิร์ม</a:t>
            </a:r>
            <a:r>
              <a:rPr lang="th-TH" sz="2400" dirty="0" err="1">
                <a:solidFill>
                  <a:srgbClr val="FF0000"/>
                </a:solidFill>
              </a:rPr>
              <a:t>แวร์</a:t>
            </a:r>
            <a:r>
              <a:rPr lang="th-TH" sz="2400" dirty="0">
                <a:solidFill>
                  <a:srgbClr val="FF0000"/>
                </a:solidFill>
              </a:rPr>
              <a:t> </a:t>
            </a:r>
            <a:r>
              <a:rPr lang="en-US" sz="2400" dirty="0">
                <a:solidFill>
                  <a:srgbClr val="FF0000"/>
                </a:solidFill>
              </a:rPr>
              <a:t>(firmware) </a:t>
            </a:r>
            <a:r>
              <a:rPr lang="th-TH" sz="2400" dirty="0">
                <a:solidFill>
                  <a:srgbClr val="FF0000"/>
                </a:solidFill>
              </a:rPr>
              <a:t>ในระบบคอมพิวเตอร์</a:t>
            </a:r>
            <a:br>
              <a:rPr lang="en-US" sz="2400" dirty="0">
                <a:solidFill>
                  <a:srgbClr val="FF0000"/>
                </a:solidFill>
              </a:rPr>
            </a:br>
            <a:r>
              <a:rPr lang="th-TH" sz="2400" dirty="0">
                <a:solidFill>
                  <a:srgbClr val="FF0000"/>
                </a:solidFill>
              </a:rPr>
              <a:t>คือซอฟต์แวร์ที่ฝังอยู่ในฮาร์ดแวร์ โดยที่</a:t>
            </a:r>
            <a:r>
              <a:rPr lang="th-TH" sz="2400" u="sng" dirty="0">
                <a:solidFill>
                  <a:srgbClr val="FF0000"/>
                </a:solidFill>
              </a:rPr>
              <a:t>ผู้ใช้</a:t>
            </a:r>
            <a:r>
              <a:rPr lang="th-TH" sz="2400" dirty="0">
                <a:solidFill>
                  <a:srgbClr val="FF0000"/>
                </a:solidFill>
              </a:rPr>
              <a:t>จะสามารถอ่าน และเรียกใช้งานเฟิร์ม</a:t>
            </a:r>
            <a:r>
              <a:rPr lang="th-TH" sz="2400" dirty="0" err="1">
                <a:solidFill>
                  <a:srgbClr val="FF0000"/>
                </a:solidFill>
              </a:rPr>
              <a:t>แวร์</a:t>
            </a:r>
            <a:r>
              <a:rPr lang="th-TH" sz="2400" dirty="0">
                <a:solidFill>
                  <a:srgbClr val="FF0000"/>
                </a:solidFill>
              </a:rPr>
              <a:t>ได้ แต่ไม่สามารถแก้ไข เขียน หรือลบเฟิร์ม</a:t>
            </a:r>
            <a:r>
              <a:rPr lang="th-TH" sz="2400" dirty="0" err="1">
                <a:solidFill>
                  <a:srgbClr val="FF0000"/>
                </a:solidFill>
              </a:rPr>
              <a:t>แวร์</a:t>
            </a:r>
            <a:r>
              <a:rPr lang="th-TH" sz="2400" dirty="0">
                <a:solidFill>
                  <a:srgbClr val="FF0000"/>
                </a:solidFill>
              </a:rPr>
              <a:t>ได้</a:t>
            </a:r>
            <a:endParaRPr lang="en-US" sz="2400" dirty="0">
              <a:solidFill>
                <a:srgbClr val="FF0000"/>
              </a:solidFill>
            </a:endParaRPr>
          </a:p>
        </p:txBody>
      </p:sp>
      <p:sp>
        <p:nvSpPr>
          <p:cNvPr id="2" name="TextBox 1">
            <a:extLst>
              <a:ext uri="{FF2B5EF4-FFF2-40B4-BE49-F238E27FC236}">
                <a16:creationId xmlns:a16="http://schemas.microsoft.com/office/drawing/2014/main" id="{9706E462-DDD6-DF2C-F3CD-9DEECBB09AC8}"/>
              </a:ext>
            </a:extLst>
          </p:cNvPr>
          <p:cNvSpPr txBox="1"/>
          <p:nvPr/>
        </p:nvSpPr>
        <p:spPr>
          <a:xfrm>
            <a:off x="7086600" y="1613445"/>
            <a:ext cx="1524000" cy="738664"/>
          </a:xfrm>
          <a:prstGeom prst="rect">
            <a:avLst/>
          </a:prstGeom>
          <a:noFill/>
        </p:spPr>
        <p:txBody>
          <a:bodyPr wrap="square" rtlCol="0">
            <a:spAutoFit/>
          </a:bodyPr>
          <a:lstStyle/>
          <a:p>
            <a:r>
              <a:rPr lang="en-US" sz="1400" dirty="0">
                <a:solidFill>
                  <a:srgbClr val="FF0000"/>
                </a:solidFill>
              </a:rPr>
              <a:t>P = Programmable</a:t>
            </a:r>
            <a:br>
              <a:rPr lang="en-US" sz="1400" dirty="0">
                <a:solidFill>
                  <a:srgbClr val="FF0000"/>
                </a:solidFill>
              </a:rPr>
            </a:br>
            <a:r>
              <a:rPr lang="en-US" sz="1400" dirty="0">
                <a:solidFill>
                  <a:srgbClr val="FF0000"/>
                </a:solidFill>
              </a:rPr>
              <a:t>E = Erasable</a:t>
            </a:r>
            <a:br>
              <a:rPr lang="en-US" sz="1400" dirty="0">
                <a:solidFill>
                  <a:srgbClr val="FF0000"/>
                </a:solidFill>
              </a:rPr>
            </a:br>
            <a:r>
              <a:rPr lang="en-US" sz="1400" dirty="0">
                <a:solidFill>
                  <a:srgbClr val="FF0000"/>
                </a:solidFill>
              </a:rPr>
              <a:t>E = Electrical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0999"/>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061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6600" y="609600"/>
            <a:ext cx="3771900" cy="2133600"/>
          </a:xfrm>
          <a:prstGeom prst="rect">
            <a:avLst/>
          </a:prstGeom>
        </p:spPr>
      </p:pic>
      <p:pic>
        <p:nvPicPr>
          <p:cNvPr id="2054" name="Picture 6" descr="Image result for BI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2895600"/>
            <a:ext cx="7264400"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0800" y="2249269"/>
            <a:ext cx="1600200" cy="646331"/>
          </a:xfrm>
          <a:prstGeom prst="rect">
            <a:avLst/>
          </a:prstGeom>
          <a:noFill/>
        </p:spPr>
        <p:txBody>
          <a:bodyPr wrap="square" rtlCol="0">
            <a:spAutoFit/>
          </a:bodyPr>
          <a:lstStyle/>
          <a:p>
            <a:r>
              <a:rPr lang="th-TH" dirty="0">
                <a:solidFill>
                  <a:srgbClr val="FF0000"/>
                </a:solidFill>
              </a:rPr>
              <a:t>เฉพาะ </a:t>
            </a:r>
            <a:r>
              <a:rPr lang="en-US" dirty="0">
                <a:solidFill>
                  <a:srgbClr val="FF0000"/>
                </a:solidFill>
              </a:rPr>
              <a:t>Windows</a:t>
            </a:r>
            <a:br>
              <a:rPr lang="th-TH" dirty="0">
                <a:solidFill>
                  <a:srgbClr val="FF0000"/>
                </a:solidFill>
              </a:rPr>
            </a:br>
            <a:r>
              <a:rPr lang="th-TH" dirty="0">
                <a:solidFill>
                  <a:srgbClr val="FF0000"/>
                </a:solidFill>
              </a:rPr>
              <a:t>เท่านั้น </a:t>
            </a:r>
            <a:r>
              <a:rPr lang="en-US" dirty="0">
                <a:solidFill>
                  <a:srgbClr val="FF0000"/>
                </a:solidFill>
              </a:rPr>
              <a:t>Mac </a:t>
            </a:r>
            <a:r>
              <a:rPr lang="th-TH" dirty="0">
                <a:solidFill>
                  <a:srgbClr val="FF0000"/>
                </a:solidFill>
              </a:rPr>
              <a:t>ไม่มี</a:t>
            </a:r>
            <a:endParaRPr lang="en-US" dirty="0">
              <a:solidFill>
                <a:srgbClr val="FF0000"/>
              </a:solidFill>
            </a:endParaRPr>
          </a:p>
        </p:txBody>
      </p:sp>
    </p:spTree>
    <p:extLst>
      <p:ext uri="{BB962C8B-B14F-4D97-AF65-F5344CB8AC3E}">
        <p14:creationId xmlns:p14="http://schemas.microsoft.com/office/powerpoint/2010/main" val="2936185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81000"/>
            <a:ext cx="6800850" cy="4000500"/>
          </a:xfrm>
          <a:prstGeom prst="rect">
            <a:avLst/>
          </a:prstGeom>
        </p:spPr>
      </p:pic>
      <p:sp>
        <p:nvSpPr>
          <p:cNvPr id="3" name="Rectangle 2"/>
          <p:cNvSpPr/>
          <p:nvPr/>
        </p:nvSpPr>
        <p:spPr>
          <a:xfrm>
            <a:off x="304800" y="4505742"/>
            <a:ext cx="6800850" cy="2123658"/>
          </a:xfrm>
          <a:prstGeom prst="rect">
            <a:avLst/>
          </a:prstGeom>
        </p:spPr>
        <p:txBody>
          <a:bodyPr wrap="square">
            <a:spAutoFit/>
          </a:bodyPr>
          <a:lstStyle/>
          <a:p>
            <a:pPr indent="361950"/>
            <a:r>
              <a:rPr lang="en-US" sz="1200" dirty="0">
                <a:solidFill>
                  <a:srgbClr val="333333"/>
                </a:solidFill>
                <a:latin typeface="Open Sans"/>
              </a:rPr>
              <a:t>UEFI is the abbreviation of Unified Extensible Firmware Interface, which is a firmware interface for computers and it works as a "middleman" to connect a computer's firmware to its operating system. It is used to initialize the hardware components and start the operating system stored on the hard disk drive when the computer starts up.</a:t>
            </a:r>
          </a:p>
          <a:p>
            <a:pPr indent="361950"/>
            <a:r>
              <a:rPr lang="en-US" sz="1200" dirty="0">
                <a:solidFill>
                  <a:srgbClr val="333333"/>
                </a:solidFill>
                <a:latin typeface="Open Sans"/>
              </a:rPr>
              <a:t>UEFI possesses many new features and advantages that cannot be achieved through the traditional BIOS and it is aimed to completely replace the BIOS in the future.</a:t>
            </a:r>
          </a:p>
          <a:p>
            <a:pPr indent="361950"/>
            <a:r>
              <a:rPr lang="en-US" sz="1200" dirty="0">
                <a:solidFill>
                  <a:srgbClr val="333333"/>
                </a:solidFill>
                <a:latin typeface="Open Sans"/>
              </a:rPr>
              <a:t>UEFI stores all the information about initialization and startup in a .</a:t>
            </a:r>
            <a:r>
              <a:rPr lang="en-US" sz="1200" dirty="0" err="1">
                <a:solidFill>
                  <a:srgbClr val="333333"/>
                </a:solidFill>
                <a:latin typeface="Open Sans"/>
              </a:rPr>
              <a:t>efi</a:t>
            </a:r>
            <a:r>
              <a:rPr lang="en-US" sz="1200" dirty="0">
                <a:solidFill>
                  <a:srgbClr val="333333"/>
                </a:solidFill>
                <a:latin typeface="Open Sans"/>
              </a:rPr>
              <a:t> file, a file stored on a special partition called EFI System Partition (ESP). The ESP partition will also contain the boot loader programs for the operating system installed on the computer.</a:t>
            </a:r>
          </a:p>
          <a:p>
            <a:pPr indent="361950"/>
            <a:r>
              <a:rPr lang="en-US" sz="1200" dirty="0">
                <a:solidFill>
                  <a:srgbClr val="333333"/>
                </a:solidFill>
                <a:latin typeface="Open Sans"/>
              </a:rPr>
              <a:t>It is because of this partition, UEFI can directly boot the operating system and save the BIOS self-test process, which is an important reason for UEFI faster booting.</a:t>
            </a:r>
            <a:endParaRPr lang="en-US" sz="1200" b="0" i="0" dirty="0">
              <a:solidFill>
                <a:srgbClr val="333333"/>
              </a:solidFill>
              <a:effectLst/>
              <a:latin typeface="Open Sans"/>
            </a:endParaRPr>
          </a:p>
        </p:txBody>
      </p:sp>
      <p:sp>
        <p:nvSpPr>
          <p:cNvPr id="4" name="Rectangle 3"/>
          <p:cNvSpPr/>
          <p:nvPr/>
        </p:nvSpPr>
        <p:spPr>
          <a:xfrm>
            <a:off x="4114800" y="2286000"/>
            <a:ext cx="2990850" cy="990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39000" y="381000"/>
            <a:ext cx="1752600" cy="6186309"/>
          </a:xfrm>
          <a:prstGeom prst="rect">
            <a:avLst/>
          </a:prstGeom>
          <a:noFill/>
        </p:spPr>
        <p:txBody>
          <a:bodyPr wrap="square" rtlCol="0">
            <a:spAutoFit/>
          </a:bodyPr>
          <a:lstStyle/>
          <a:p>
            <a:r>
              <a:rPr lang="th-TH" u="sng" dirty="0">
                <a:solidFill>
                  <a:srgbClr val="FF0000"/>
                </a:solidFill>
              </a:rPr>
              <a:t>สรุป</a:t>
            </a:r>
            <a:br>
              <a:rPr lang="th-TH" dirty="0">
                <a:solidFill>
                  <a:srgbClr val="FF0000"/>
                </a:solidFill>
              </a:rPr>
            </a:br>
            <a:r>
              <a:rPr lang="en-US" dirty="0">
                <a:solidFill>
                  <a:srgbClr val="FF0000"/>
                </a:solidFill>
              </a:rPr>
              <a:t>OS </a:t>
            </a:r>
            <a:r>
              <a:rPr lang="th-TH" dirty="0">
                <a:solidFill>
                  <a:srgbClr val="FF0000"/>
                </a:solidFill>
              </a:rPr>
              <a:t>ทำ </a:t>
            </a:r>
            <a:r>
              <a:rPr lang="en-US" dirty="0">
                <a:solidFill>
                  <a:srgbClr val="FF0000"/>
                </a:solidFill>
              </a:rPr>
              <a:t>Power-On Self Test (POST)</a:t>
            </a:r>
            <a:r>
              <a:rPr lang="th-TH" dirty="0">
                <a:solidFill>
                  <a:srgbClr val="FF0000"/>
                </a:solidFill>
              </a:rPr>
              <a:t> เร็วกว่า </a:t>
            </a:r>
            <a:r>
              <a:rPr lang="en-US" dirty="0">
                <a:solidFill>
                  <a:srgbClr val="FF0000"/>
                </a:solidFill>
              </a:rPr>
              <a:t>BIOS </a:t>
            </a:r>
            <a:r>
              <a:rPr lang="th-TH" dirty="0">
                <a:solidFill>
                  <a:srgbClr val="FF0000"/>
                </a:solidFill>
              </a:rPr>
              <a:t>เพราะโปรแกรม </a:t>
            </a:r>
            <a:r>
              <a:rPr lang="en-US" dirty="0">
                <a:solidFill>
                  <a:srgbClr val="FF0000"/>
                </a:solidFill>
              </a:rPr>
              <a:t>BIOS </a:t>
            </a:r>
            <a:r>
              <a:rPr lang="th-TH" dirty="0">
                <a:solidFill>
                  <a:srgbClr val="FF0000"/>
                </a:solidFill>
              </a:rPr>
              <a:t>เล็กและเขียนซับซ้อนมากไม่ได้ เช่น รันโหมด </a:t>
            </a:r>
            <a:r>
              <a:rPr lang="en-US" dirty="0">
                <a:solidFill>
                  <a:srgbClr val="FF0000"/>
                </a:solidFill>
              </a:rPr>
              <a:t>16-bit </a:t>
            </a:r>
            <a:r>
              <a:rPr lang="th-TH" dirty="0">
                <a:solidFill>
                  <a:srgbClr val="FF0000"/>
                </a:solidFill>
              </a:rPr>
              <a:t>ใช้ </a:t>
            </a:r>
            <a:r>
              <a:rPr lang="en-US" dirty="0">
                <a:solidFill>
                  <a:srgbClr val="FF0000"/>
                </a:solidFill>
              </a:rPr>
              <a:t>memory </a:t>
            </a:r>
            <a:r>
              <a:rPr lang="th-TH" dirty="0">
                <a:solidFill>
                  <a:srgbClr val="FF0000"/>
                </a:solidFill>
              </a:rPr>
              <a:t>ได้แค่ </a:t>
            </a:r>
            <a:r>
              <a:rPr lang="en-US" dirty="0">
                <a:solidFill>
                  <a:srgbClr val="FF0000"/>
                </a:solidFill>
              </a:rPr>
              <a:t>1 MB</a:t>
            </a:r>
            <a:r>
              <a:rPr lang="th-TH" dirty="0">
                <a:solidFill>
                  <a:srgbClr val="FF0000"/>
                </a:solidFill>
              </a:rPr>
              <a:t> </a:t>
            </a:r>
            <a:r>
              <a:rPr lang="en-US" dirty="0">
                <a:solidFill>
                  <a:srgbClr val="FF0000"/>
                </a:solidFill>
              </a:rPr>
              <a:t> </a:t>
            </a:r>
            <a:r>
              <a:rPr lang="th-TH" dirty="0">
                <a:solidFill>
                  <a:srgbClr val="FF0000"/>
                </a:solidFill>
              </a:rPr>
              <a:t>มันจะค่อย ๆ เช็คอุปกรณ์ฮาร์ดแวร์ไปทีละตัว ในขณะที่ </a:t>
            </a:r>
            <a:r>
              <a:rPr lang="en-US" dirty="0" err="1">
                <a:solidFill>
                  <a:srgbClr val="FF0000"/>
                </a:solidFill>
              </a:rPr>
              <a:t>os</a:t>
            </a:r>
            <a:r>
              <a:rPr lang="en-US" dirty="0">
                <a:solidFill>
                  <a:srgbClr val="FF0000"/>
                </a:solidFill>
              </a:rPr>
              <a:t> </a:t>
            </a:r>
            <a:r>
              <a:rPr lang="th-TH" dirty="0">
                <a:solidFill>
                  <a:srgbClr val="FF0000"/>
                </a:solidFill>
              </a:rPr>
              <a:t>สามารถเช็ค </a:t>
            </a:r>
            <a:r>
              <a:rPr lang="en-US" dirty="0" err="1">
                <a:solidFill>
                  <a:srgbClr val="FF0000"/>
                </a:solidFill>
              </a:rPr>
              <a:t>hw</a:t>
            </a:r>
            <a:r>
              <a:rPr lang="th-TH" dirty="0">
                <a:solidFill>
                  <a:srgbClr val="FF0000"/>
                </a:solidFill>
              </a:rPr>
              <a:t> พร้อมกันทีละหลาย ๆ ตัวได้ เป็นต้น</a:t>
            </a:r>
          </a:p>
          <a:p>
            <a:endParaRPr lang="th-TH" dirty="0">
              <a:solidFill>
                <a:srgbClr val="FF0000"/>
              </a:solidFill>
            </a:endParaRPr>
          </a:p>
          <a:p>
            <a:r>
              <a:rPr lang="en-US" dirty="0">
                <a:solidFill>
                  <a:srgbClr val="FF0000"/>
                </a:solidFill>
              </a:rPr>
              <a:t>BIOS </a:t>
            </a:r>
            <a:r>
              <a:rPr lang="th-TH" dirty="0">
                <a:solidFill>
                  <a:srgbClr val="FF0000"/>
                </a:solidFill>
              </a:rPr>
              <a:t>ไม่สามารถ </a:t>
            </a:r>
            <a:r>
              <a:rPr lang="en-US" dirty="0">
                <a:solidFill>
                  <a:srgbClr val="FF0000"/>
                </a:solidFill>
              </a:rPr>
              <a:t>boot OS </a:t>
            </a:r>
            <a:r>
              <a:rPr lang="th-TH" dirty="0">
                <a:solidFill>
                  <a:srgbClr val="FF0000"/>
                </a:solidFill>
              </a:rPr>
              <a:t>จากไดรฟ์ที่ใหญ่กว่า </a:t>
            </a:r>
            <a:r>
              <a:rPr lang="en-US" dirty="0">
                <a:solidFill>
                  <a:srgbClr val="FF0000"/>
                </a:solidFill>
              </a:rPr>
              <a:t>2.1 TB </a:t>
            </a:r>
            <a:r>
              <a:rPr lang="th-TH" dirty="0">
                <a:solidFill>
                  <a:srgbClr val="FF0000"/>
                </a:solidFill>
              </a:rPr>
              <a:t>ได้ ใกล้จะชนขีดจำกัดแล้ว</a:t>
            </a:r>
          </a:p>
          <a:p>
            <a:endParaRPr lang="th-TH" dirty="0">
              <a:solidFill>
                <a:srgbClr val="FF0000"/>
              </a:solidFill>
            </a:endParaRPr>
          </a:p>
          <a:p>
            <a:r>
              <a:rPr lang="en-US" dirty="0">
                <a:solidFill>
                  <a:srgbClr val="FF0000"/>
                </a:solidFill>
              </a:rPr>
              <a:t>Windows 11 </a:t>
            </a:r>
            <a:r>
              <a:rPr lang="th-TH" dirty="0">
                <a:solidFill>
                  <a:srgbClr val="FF0000"/>
                </a:solidFill>
              </a:rPr>
              <a:t>ใช้ </a:t>
            </a:r>
            <a:r>
              <a:rPr lang="en-US" dirty="0">
                <a:solidFill>
                  <a:srgbClr val="FF0000"/>
                </a:solidFill>
              </a:rPr>
              <a:t>UEFI </a:t>
            </a:r>
            <a:r>
              <a:rPr lang="th-TH" dirty="0">
                <a:solidFill>
                  <a:srgbClr val="FF0000"/>
                </a:solidFill>
              </a:rPr>
              <a:t>เท่านั้น</a:t>
            </a:r>
            <a:endParaRPr lang="en-US" dirty="0">
              <a:solidFill>
                <a:srgbClr val="FF0000"/>
              </a:solidFill>
            </a:endParaRPr>
          </a:p>
        </p:txBody>
      </p:sp>
    </p:spTree>
    <p:extLst>
      <p:ext uri="{BB962C8B-B14F-4D97-AF65-F5344CB8AC3E}">
        <p14:creationId xmlns:p14="http://schemas.microsoft.com/office/powerpoint/2010/main" val="3489845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B51204-0781-7F34-7E66-B32CAEEDE865}"/>
              </a:ext>
            </a:extLst>
          </p:cNvPr>
          <p:cNvPicPr>
            <a:picLocks noChangeAspect="1"/>
          </p:cNvPicPr>
          <p:nvPr/>
        </p:nvPicPr>
        <p:blipFill>
          <a:blip r:embed="rId2"/>
          <a:stretch>
            <a:fillRect/>
          </a:stretch>
        </p:blipFill>
        <p:spPr>
          <a:xfrm>
            <a:off x="0" y="0"/>
            <a:ext cx="2486372" cy="4610743"/>
          </a:xfrm>
          <a:prstGeom prst="rect">
            <a:avLst/>
          </a:prstGeom>
        </p:spPr>
      </p:pic>
      <p:graphicFrame>
        <p:nvGraphicFramePr>
          <p:cNvPr id="10" name="Table 9">
            <a:extLst>
              <a:ext uri="{FF2B5EF4-FFF2-40B4-BE49-F238E27FC236}">
                <a16:creationId xmlns:a16="http://schemas.microsoft.com/office/drawing/2014/main" id="{E6FEDC63-A1A2-9F8C-43DD-AD76F471BA9E}"/>
              </a:ext>
            </a:extLst>
          </p:cNvPr>
          <p:cNvGraphicFramePr>
            <a:graphicFrameLocks noGrp="1"/>
          </p:cNvGraphicFramePr>
          <p:nvPr>
            <p:extLst>
              <p:ext uri="{D42A27DB-BD31-4B8C-83A1-F6EECF244321}">
                <p14:modId xmlns:p14="http://schemas.microsoft.com/office/powerpoint/2010/main" val="1370172860"/>
              </p:ext>
            </p:extLst>
          </p:nvPr>
        </p:nvGraphicFramePr>
        <p:xfrm>
          <a:off x="2743200" y="1981200"/>
          <a:ext cx="6096000" cy="32207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532154369"/>
                    </a:ext>
                  </a:extLst>
                </a:gridCol>
                <a:gridCol w="2032000">
                  <a:extLst>
                    <a:ext uri="{9D8B030D-6E8A-4147-A177-3AD203B41FA5}">
                      <a16:colId xmlns:a16="http://schemas.microsoft.com/office/drawing/2014/main" val="1421254242"/>
                    </a:ext>
                  </a:extLst>
                </a:gridCol>
                <a:gridCol w="2032000">
                  <a:extLst>
                    <a:ext uri="{9D8B030D-6E8A-4147-A177-3AD203B41FA5}">
                      <a16:colId xmlns:a16="http://schemas.microsoft.com/office/drawing/2014/main" val="1083026201"/>
                    </a:ext>
                  </a:extLst>
                </a:gridCol>
              </a:tblGrid>
              <a:tr h="370840">
                <a:tc>
                  <a:txBody>
                    <a:bodyPr/>
                    <a:lstStyle/>
                    <a:p>
                      <a:endParaRPr lang="en-US" dirty="0"/>
                    </a:p>
                  </a:txBody>
                  <a:tcPr/>
                </a:tc>
                <a:tc>
                  <a:txBody>
                    <a:bodyPr/>
                    <a:lstStyle/>
                    <a:p>
                      <a:r>
                        <a:rPr lang="en-US" dirty="0"/>
                        <a:t>BIOS</a:t>
                      </a:r>
                    </a:p>
                  </a:txBody>
                  <a:tcPr/>
                </a:tc>
                <a:tc>
                  <a:txBody>
                    <a:bodyPr/>
                    <a:lstStyle/>
                    <a:p>
                      <a:r>
                        <a:rPr lang="en-US" dirty="0"/>
                        <a:t>UEFI</a:t>
                      </a:r>
                    </a:p>
                  </a:txBody>
                  <a:tcPr/>
                </a:tc>
                <a:extLst>
                  <a:ext uri="{0D108BD9-81ED-4DB2-BD59-A6C34878D82A}">
                    <a16:rowId xmlns:a16="http://schemas.microsoft.com/office/drawing/2014/main" val="393318117"/>
                  </a:ext>
                </a:extLst>
              </a:tr>
              <a:tr h="370840">
                <a:tc>
                  <a:txBody>
                    <a:bodyPr/>
                    <a:lstStyle/>
                    <a:p>
                      <a:r>
                        <a:rPr lang="en-US" sz="1600" dirty="0"/>
                        <a:t>Bootstrap program</a:t>
                      </a:r>
                    </a:p>
                  </a:txBody>
                  <a:tcPr/>
                </a:tc>
                <a:tc>
                  <a:txBody>
                    <a:bodyPr/>
                    <a:lstStyle/>
                    <a:p>
                      <a:r>
                        <a:rPr lang="en-US" sz="1600" dirty="0"/>
                        <a:t>ROM</a:t>
                      </a:r>
                    </a:p>
                  </a:txBody>
                  <a:tcPr/>
                </a:tc>
                <a:tc>
                  <a:txBody>
                    <a:bodyPr/>
                    <a:lstStyle/>
                    <a:p>
                      <a:r>
                        <a:rPr lang="en-US" sz="1600" dirty="0"/>
                        <a:t>Flash memory</a:t>
                      </a:r>
                    </a:p>
                  </a:txBody>
                  <a:tcPr/>
                </a:tc>
                <a:extLst>
                  <a:ext uri="{0D108BD9-81ED-4DB2-BD59-A6C34878D82A}">
                    <a16:rowId xmlns:a16="http://schemas.microsoft.com/office/drawing/2014/main" val="4164244996"/>
                  </a:ext>
                </a:extLst>
              </a:tr>
              <a:tr h="370840">
                <a:tc>
                  <a:txBody>
                    <a:bodyPr/>
                    <a:lstStyle/>
                    <a:p>
                      <a:r>
                        <a:rPr lang="en-US" sz="1600" dirty="0"/>
                        <a:t>Boot loader</a:t>
                      </a:r>
                    </a:p>
                  </a:txBody>
                  <a:tcPr/>
                </a:tc>
                <a:tc>
                  <a:txBody>
                    <a:bodyPr/>
                    <a:lstStyle/>
                    <a:p>
                      <a:r>
                        <a:rPr lang="en-US" sz="1600" dirty="0"/>
                        <a:t>Master Boot Record</a:t>
                      </a:r>
                      <a:br>
                        <a:rPr lang="en-US" sz="1600" dirty="0"/>
                      </a:br>
                      <a:r>
                        <a:rPr lang="en-US" sz="1600" dirty="0"/>
                        <a:t>(MBR)</a:t>
                      </a:r>
                    </a:p>
                  </a:txBody>
                  <a:tcPr/>
                </a:tc>
                <a:tc>
                  <a:txBody>
                    <a:bodyPr/>
                    <a:lstStyle/>
                    <a:p>
                      <a:r>
                        <a:rPr lang="en-US" sz="1600" dirty="0"/>
                        <a:t>EFI system partition</a:t>
                      </a:r>
                      <a:br>
                        <a:rPr lang="en-US" sz="1600" dirty="0"/>
                      </a:br>
                      <a:r>
                        <a:rPr lang="en-US" sz="1600" dirty="0"/>
                        <a:t>(ESP)</a:t>
                      </a:r>
                    </a:p>
                  </a:txBody>
                  <a:tcPr/>
                </a:tc>
                <a:extLst>
                  <a:ext uri="{0D108BD9-81ED-4DB2-BD59-A6C34878D82A}">
                    <a16:rowId xmlns:a16="http://schemas.microsoft.com/office/drawing/2014/main" val="3812400792"/>
                  </a:ext>
                </a:extLst>
              </a:tr>
              <a:tr h="370840">
                <a:tc>
                  <a:txBody>
                    <a:bodyPr/>
                    <a:lstStyle/>
                    <a:p>
                      <a:r>
                        <a:rPr lang="en-US" sz="1600" dirty="0"/>
                        <a:t>Mode</a:t>
                      </a:r>
                    </a:p>
                  </a:txBody>
                  <a:tcPr/>
                </a:tc>
                <a:tc>
                  <a:txBody>
                    <a:bodyPr/>
                    <a:lstStyle/>
                    <a:p>
                      <a:r>
                        <a:rPr lang="en-US" sz="1600" dirty="0"/>
                        <a:t>16 </a:t>
                      </a:r>
                      <a:r>
                        <a:rPr lang="th-TH" sz="1600" dirty="0"/>
                        <a:t>บิต </a:t>
                      </a:r>
                      <a:r>
                        <a:rPr lang="en-US" sz="1600" dirty="0"/>
                        <a:t>(</a:t>
                      </a:r>
                      <a:r>
                        <a:rPr lang="th-TH" sz="1600" dirty="0"/>
                        <a:t>ใช้ </a:t>
                      </a:r>
                      <a:r>
                        <a:rPr lang="en-US" sz="1600" dirty="0"/>
                        <a:t>mem </a:t>
                      </a:r>
                      <a:r>
                        <a:rPr lang="th-TH" sz="1600" dirty="0"/>
                        <a:t>ได้ </a:t>
                      </a:r>
                      <a:r>
                        <a:rPr lang="en-US" sz="1600" dirty="0"/>
                        <a:t>1 MB)</a:t>
                      </a:r>
                    </a:p>
                  </a:txBody>
                  <a:tcPr/>
                </a:tc>
                <a:tc>
                  <a:txBody>
                    <a:bodyPr/>
                    <a:lstStyle/>
                    <a:p>
                      <a:r>
                        <a:rPr lang="en-US" sz="1600" dirty="0"/>
                        <a:t>32/64 </a:t>
                      </a:r>
                      <a:r>
                        <a:rPr lang="th-TH" sz="1600" dirty="0"/>
                        <a:t>บิต</a:t>
                      </a:r>
                      <a:endParaRPr lang="en-US" sz="1600" dirty="0"/>
                    </a:p>
                  </a:txBody>
                  <a:tcPr/>
                </a:tc>
                <a:extLst>
                  <a:ext uri="{0D108BD9-81ED-4DB2-BD59-A6C34878D82A}">
                    <a16:rowId xmlns:a16="http://schemas.microsoft.com/office/drawing/2014/main" val="407092037"/>
                  </a:ext>
                </a:extLst>
              </a:tr>
              <a:tr h="370840">
                <a:tc>
                  <a:txBody>
                    <a:bodyPr/>
                    <a:lstStyle/>
                    <a:p>
                      <a:pPr marL="0" algn="l" defTabSz="914400" rtl="0" eaLnBrk="1" latinLnBrk="0" hangingPunct="1"/>
                      <a:r>
                        <a:rPr lang="en-US" sz="1600" kern="1200" dirty="0">
                          <a:solidFill>
                            <a:schemeClr val="dk1"/>
                          </a:solidFill>
                          <a:latin typeface="+mn-lt"/>
                          <a:ea typeface="+mn-ea"/>
                          <a:cs typeface="+mn-cs"/>
                        </a:rPr>
                        <a:t>Pre-OS environment</a:t>
                      </a:r>
                    </a:p>
                  </a:txBody>
                  <a:tcPr/>
                </a:tc>
                <a:tc>
                  <a:txBody>
                    <a:bodyPr/>
                    <a:lstStyle/>
                    <a:p>
                      <a:r>
                        <a:rPr lang="en-US"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Network, GUI,</a:t>
                      </a:r>
                      <a:br>
                        <a:rPr lang="en-US" sz="1600" dirty="0"/>
                      </a:br>
                      <a:r>
                        <a:rPr lang="en-US" sz="1600" dirty="0"/>
                        <a:t>multilanguage</a:t>
                      </a:r>
                    </a:p>
                  </a:txBody>
                  <a:tcPr/>
                </a:tc>
                <a:extLst>
                  <a:ext uri="{0D108BD9-81ED-4DB2-BD59-A6C34878D82A}">
                    <a16:rowId xmlns:a16="http://schemas.microsoft.com/office/drawing/2014/main" val="1237846951"/>
                  </a:ext>
                </a:extLst>
              </a:tr>
              <a:tr h="370840">
                <a:tc>
                  <a:txBody>
                    <a:bodyPr/>
                    <a:lstStyle/>
                    <a:p>
                      <a:r>
                        <a:rPr lang="en-US" sz="1600" dirty="0"/>
                        <a:t>Programming Lang.</a:t>
                      </a:r>
                    </a:p>
                  </a:txBody>
                  <a:tcPr/>
                </a:tc>
                <a:tc>
                  <a:txBody>
                    <a:bodyPr/>
                    <a:lstStyle/>
                    <a:p>
                      <a:r>
                        <a:rPr lang="en-US" sz="1600" dirty="0"/>
                        <a:t>Assembly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 Python</a:t>
                      </a:r>
                    </a:p>
                  </a:txBody>
                  <a:tcPr/>
                </a:tc>
                <a:extLst>
                  <a:ext uri="{0D108BD9-81ED-4DB2-BD59-A6C34878D82A}">
                    <a16:rowId xmlns:a16="http://schemas.microsoft.com/office/drawing/2014/main" val="4019915104"/>
                  </a:ext>
                </a:extLst>
              </a:tr>
              <a:tr h="370840">
                <a:tc>
                  <a:txBody>
                    <a:bodyPr/>
                    <a:lstStyle/>
                    <a:p>
                      <a:r>
                        <a:rPr lang="en-US" sz="1600" dirty="0"/>
                        <a:t>Windows product key</a:t>
                      </a:r>
                    </a:p>
                  </a:txBody>
                  <a:tcPr/>
                </a:tc>
                <a:tc>
                  <a:txBody>
                    <a:bodyPr/>
                    <a:lstStyle/>
                    <a:p>
                      <a:r>
                        <a:rPr lang="en-US" sz="1600" dirty="0"/>
                        <a:t>OS disk</a:t>
                      </a:r>
                      <a:br>
                        <a:rPr lang="en-US" sz="1600" dirty="0"/>
                      </a:br>
                      <a:r>
                        <a:rPr lang="th-TH" sz="1600" dirty="0"/>
                        <a:t>ผู้ใช้ป้อน </a:t>
                      </a:r>
                      <a:r>
                        <a:rPr lang="en-US" sz="1600" dirty="0"/>
                        <a:t>key </a:t>
                      </a:r>
                      <a:r>
                        <a:rPr lang="th-TH" sz="1600" dirty="0"/>
                        <a:t>เพื่อ </a:t>
                      </a:r>
                      <a:r>
                        <a:rPr lang="en-US" sz="1600" dirty="0"/>
                        <a:t>activate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UEFI firmware</a:t>
                      </a:r>
                      <a:br>
                        <a:rPr lang="th-TH" sz="1600" dirty="0"/>
                      </a:br>
                      <a:r>
                        <a:rPr lang="th-TH" sz="1600" dirty="0"/>
                        <a:t>ผู้ผลิต </a:t>
                      </a:r>
                      <a:r>
                        <a:rPr lang="en-US" sz="1600" dirty="0"/>
                        <a:t>PC </a:t>
                      </a:r>
                      <a:r>
                        <a:rPr lang="th-TH" sz="1600" dirty="0"/>
                        <a:t>ใส่ </a:t>
                      </a:r>
                      <a:r>
                        <a:rPr lang="en-US" sz="1600" dirty="0"/>
                        <a:t>key </a:t>
                      </a:r>
                      <a:r>
                        <a:rPr lang="th-TH" sz="1600" dirty="0"/>
                        <a:t>มาให้เลย</a:t>
                      </a:r>
                      <a:endParaRPr lang="en-US" sz="1600" dirty="0"/>
                    </a:p>
                  </a:txBody>
                  <a:tcPr/>
                </a:tc>
                <a:extLst>
                  <a:ext uri="{0D108BD9-81ED-4DB2-BD59-A6C34878D82A}">
                    <a16:rowId xmlns:a16="http://schemas.microsoft.com/office/drawing/2014/main" val="783490813"/>
                  </a:ext>
                </a:extLst>
              </a:tr>
            </a:tbl>
          </a:graphicData>
        </a:graphic>
      </p:graphicFrame>
      <p:sp>
        <p:nvSpPr>
          <p:cNvPr id="11" name="TextBox 10">
            <a:extLst>
              <a:ext uri="{FF2B5EF4-FFF2-40B4-BE49-F238E27FC236}">
                <a16:creationId xmlns:a16="http://schemas.microsoft.com/office/drawing/2014/main" id="{1CD01075-F05B-58B9-AADB-2580EFF9072F}"/>
              </a:ext>
            </a:extLst>
          </p:cNvPr>
          <p:cNvSpPr txBox="1"/>
          <p:nvPr/>
        </p:nvSpPr>
        <p:spPr>
          <a:xfrm>
            <a:off x="2486372" y="76200"/>
            <a:ext cx="5410200" cy="646331"/>
          </a:xfrm>
          <a:prstGeom prst="rect">
            <a:avLst/>
          </a:prstGeom>
          <a:noFill/>
        </p:spPr>
        <p:txBody>
          <a:bodyPr wrap="square" rtlCol="0">
            <a:spAutoFit/>
          </a:bodyPr>
          <a:lstStyle/>
          <a:p>
            <a:r>
              <a:rPr lang="th-TH" dirty="0">
                <a:solidFill>
                  <a:srgbClr val="FF0000"/>
                </a:solidFill>
              </a:rPr>
              <a:t>มี </a:t>
            </a:r>
            <a:r>
              <a:rPr lang="en-US" dirty="0">
                <a:solidFill>
                  <a:srgbClr val="FF0000"/>
                </a:solidFill>
              </a:rPr>
              <a:t>device driver </a:t>
            </a:r>
            <a:r>
              <a:rPr lang="th-TH" dirty="0">
                <a:solidFill>
                  <a:srgbClr val="FF0000"/>
                </a:solidFill>
              </a:rPr>
              <a:t>เป็น </a:t>
            </a:r>
            <a:r>
              <a:rPr lang="en-US" dirty="0">
                <a:solidFill>
                  <a:srgbClr val="FF0000"/>
                </a:solidFill>
              </a:rPr>
              <a:t>byte code </a:t>
            </a:r>
            <a:r>
              <a:rPr lang="th-TH" dirty="0">
                <a:solidFill>
                  <a:srgbClr val="FF0000"/>
                </a:solidFill>
              </a:rPr>
              <a:t>ที่รันบน </a:t>
            </a:r>
            <a:r>
              <a:rPr lang="en-US" dirty="0">
                <a:solidFill>
                  <a:srgbClr val="FF0000"/>
                </a:solidFill>
              </a:rPr>
              <a:t>processor </a:t>
            </a:r>
            <a:r>
              <a:rPr lang="th-TH" dirty="0">
                <a:solidFill>
                  <a:srgbClr val="FF0000"/>
                </a:solidFill>
              </a:rPr>
              <a:t>ใดก็ได้</a:t>
            </a:r>
            <a:br>
              <a:rPr lang="th-TH" dirty="0">
                <a:solidFill>
                  <a:srgbClr val="FF0000"/>
                </a:solidFill>
              </a:rPr>
            </a:br>
            <a:r>
              <a:rPr lang="th-TH" dirty="0">
                <a:solidFill>
                  <a:srgbClr val="FF0000"/>
                </a:solidFill>
              </a:rPr>
              <a:t>เพื่อให้ใช้ </a:t>
            </a:r>
            <a:r>
              <a:rPr lang="en-US" dirty="0">
                <a:solidFill>
                  <a:srgbClr val="FF0000"/>
                </a:solidFill>
              </a:rPr>
              <a:t>network, graphics </a:t>
            </a:r>
            <a:r>
              <a:rPr lang="th-TH" dirty="0">
                <a:solidFill>
                  <a:srgbClr val="FF0000"/>
                </a:solidFill>
              </a:rPr>
              <a:t>ได้ ก่อนที่จะโหลด </a:t>
            </a:r>
            <a:r>
              <a:rPr lang="en-US" dirty="0">
                <a:solidFill>
                  <a:srgbClr val="FF0000"/>
                </a:solidFill>
              </a:rPr>
              <a:t>OS</a:t>
            </a:r>
          </a:p>
        </p:txBody>
      </p:sp>
    </p:spTree>
    <p:extLst>
      <p:ext uri="{BB962C8B-B14F-4D97-AF65-F5344CB8AC3E}">
        <p14:creationId xmlns:p14="http://schemas.microsoft.com/office/powerpoint/2010/main" val="4267548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769441"/>
          </a:xfrm>
          <a:prstGeom prst="rect">
            <a:avLst/>
          </a:prstGeom>
          <a:noFill/>
        </p:spPr>
        <p:txBody>
          <a:bodyPr wrap="square" rtlCol="0">
            <a:spAutoFit/>
          </a:bodyPr>
          <a:lstStyle/>
          <a:p>
            <a:pPr algn="ctr"/>
            <a:r>
              <a:rPr lang="en-US" sz="4400" b="1" dirty="0"/>
              <a:t>Memory Bottleneck</a:t>
            </a:r>
          </a:p>
        </p:txBody>
      </p:sp>
      <p:sp>
        <p:nvSpPr>
          <p:cNvPr id="8" name="Rectangle 7"/>
          <p:cNvSpPr/>
          <p:nvPr/>
        </p:nvSpPr>
        <p:spPr>
          <a:xfrm>
            <a:off x="316522" y="4800600"/>
            <a:ext cx="4407878"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M e m o r y</a:t>
            </a:r>
            <a:endParaRPr lang="th-TH" sz="3200" b="1" dirty="0">
              <a:solidFill>
                <a:schemeClr val="tx1"/>
              </a:solidFill>
            </a:endParaRPr>
          </a:p>
        </p:txBody>
      </p:sp>
      <p:sp>
        <p:nvSpPr>
          <p:cNvPr id="9" name="Oval 8"/>
          <p:cNvSpPr/>
          <p:nvPr/>
        </p:nvSpPr>
        <p:spPr>
          <a:xfrm>
            <a:off x="1459523" y="1986643"/>
            <a:ext cx="978877" cy="9089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CPU</a:t>
            </a:r>
            <a:endParaRPr lang="th-TH" sz="2000" b="1" dirty="0">
              <a:solidFill>
                <a:schemeClr val="tx1"/>
              </a:solidFill>
            </a:endParaRPr>
          </a:p>
          <a:p>
            <a:pPr algn="ctr"/>
            <a:r>
              <a:rPr lang="en-US" sz="2000" b="1" dirty="0">
                <a:solidFill>
                  <a:schemeClr val="tx1"/>
                </a:solidFill>
              </a:rPr>
              <a:t>core</a:t>
            </a:r>
            <a:endParaRPr lang="th-TH" sz="2000" b="1" dirty="0">
              <a:solidFill>
                <a:schemeClr val="tx1"/>
              </a:solidFill>
            </a:endParaRPr>
          </a:p>
        </p:txBody>
      </p:sp>
      <p:sp>
        <p:nvSpPr>
          <p:cNvPr id="10" name="Oval 9"/>
          <p:cNvSpPr/>
          <p:nvPr/>
        </p:nvSpPr>
        <p:spPr>
          <a:xfrm>
            <a:off x="2602523" y="1986643"/>
            <a:ext cx="978877" cy="9089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CPU</a:t>
            </a:r>
            <a:endParaRPr lang="th-TH" sz="2000" b="1" dirty="0">
              <a:solidFill>
                <a:schemeClr val="tx1"/>
              </a:solidFill>
            </a:endParaRPr>
          </a:p>
          <a:p>
            <a:pPr algn="ctr"/>
            <a:r>
              <a:rPr lang="en-US" sz="2000" b="1" dirty="0">
                <a:solidFill>
                  <a:schemeClr val="tx1"/>
                </a:solidFill>
              </a:rPr>
              <a:t>core</a:t>
            </a:r>
            <a:endParaRPr lang="th-TH" sz="2000" b="1" dirty="0">
              <a:solidFill>
                <a:schemeClr val="tx1"/>
              </a:solidFill>
            </a:endParaRPr>
          </a:p>
        </p:txBody>
      </p:sp>
      <p:sp>
        <p:nvSpPr>
          <p:cNvPr id="11" name="Oval 10"/>
          <p:cNvSpPr/>
          <p:nvPr/>
        </p:nvSpPr>
        <p:spPr>
          <a:xfrm>
            <a:off x="3745523" y="1986643"/>
            <a:ext cx="978877" cy="9089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CPU</a:t>
            </a:r>
            <a:endParaRPr lang="th-TH" sz="2000" b="1" dirty="0">
              <a:solidFill>
                <a:schemeClr val="tx1"/>
              </a:solidFill>
            </a:endParaRPr>
          </a:p>
          <a:p>
            <a:pPr algn="ctr"/>
            <a:r>
              <a:rPr lang="en-US" sz="2000" b="1" dirty="0">
                <a:solidFill>
                  <a:schemeClr val="tx1"/>
                </a:solidFill>
              </a:rPr>
              <a:t>core</a:t>
            </a:r>
            <a:endParaRPr lang="th-TH" sz="2000" b="1" dirty="0">
              <a:solidFill>
                <a:schemeClr val="tx1"/>
              </a:solidFill>
            </a:endParaRPr>
          </a:p>
        </p:txBody>
      </p:sp>
      <p:cxnSp>
        <p:nvCxnSpPr>
          <p:cNvPr id="19" name="Straight Connector 18"/>
          <p:cNvCxnSpPr>
            <a:endCxn id="8" idx="0"/>
          </p:cNvCxnSpPr>
          <p:nvPr/>
        </p:nvCxnSpPr>
        <p:spPr>
          <a:xfrm>
            <a:off x="2514600" y="3815443"/>
            <a:ext cx="5861" cy="985157"/>
          </a:xfrm>
          <a:prstGeom prst="line">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278922" y="2895600"/>
            <a:ext cx="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286000" y="3586843"/>
            <a:ext cx="457200" cy="381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b="1" dirty="0">
              <a:solidFill>
                <a:schemeClr val="tx1"/>
              </a:solidFill>
            </a:endParaRPr>
          </a:p>
        </p:txBody>
      </p:sp>
      <p:sp>
        <p:nvSpPr>
          <p:cNvPr id="58" name="Oval 57"/>
          <p:cNvSpPr/>
          <p:nvPr/>
        </p:nvSpPr>
        <p:spPr>
          <a:xfrm>
            <a:off x="316523" y="1986643"/>
            <a:ext cx="978877" cy="9089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CPU</a:t>
            </a:r>
            <a:endParaRPr lang="th-TH" sz="2000" b="1" dirty="0">
              <a:solidFill>
                <a:schemeClr val="tx1"/>
              </a:solidFill>
            </a:endParaRPr>
          </a:p>
          <a:p>
            <a:pPr algn="ctr"/>
            <a:r>
              <a:rPr lang="en-US" sz="2000" b="1" dirty="0">
                <a:solidFill>
                  <a:schemeClr val="tx1"/>
                </a:solidFill>
              </a:rPr>
              <a:t>core</a:t>
            </a:r>
            <a:endParaRPr lang="th-TH" sz="2000" b="1" dirty="0">
              <a:solidFill>
                <a:schemeClr val="tx1"/>
              </a:solidFill>
            </a:endParaRPr>
          </a:p>
        </p:txBody>
      </p:sp>
      <p:cxnSp>
        <p:nvCxnSpPr>
          <p:cNvPr id="65" name="Straight Connector 64"/>
          <p:cNvCxnSpPr/>
          <p:nvPr/>
        </p:nvCxnSpPr>
        <p:spPr>
          <a:xfrm flipH="1">
            <a:off x="773722" y="3810000"/>
            <a:ext cx="350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059722" y="2895600"/>
            <a:ext cx="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916722" y="2895600"/>
            <a:ext cx="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73722" y="2895600"/>
            <a:ext cx="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069122" y="3276600"/>
            <a:ext cx="914400" cy="369332"/>
          </a:xfrm>
          <a:prstGeom prst="rect">
            <a:avLst/>
          </a:prstGeom>
          <a:noFill/>
        </p:spPr>
        <p:txBody>
          <a:bodyPr wrap="square" rtlCol="0">
            <a:spAutoFit/>
          </a:bodyPr>
          <a:lstStyle/>
          <a:p>
            <a:pPr algn="ctr"/>
            <a:r>
              <a:rPr lang="en-US" b="1" dirty="0">
                <a:solidFill>
                  <a:srgbClr val="FF0000"/>
                </a:solidFill>
              </a:rPr>
              <a:t>Traffic</a:t>
            </a:r>
            <a:endParaRPr lang="th-TH" b="1" dirty="0">
              <a:solidFill>
                <a:srgbClr val="FF0000"/>
              </a:solidFill>
            </a:endParaRPr>
          </a:p>
        </p:txBody>
      </p:sp>
      <p:pic>
        <p:nvPicPr>
          <p:cNvPr id="1026" name="Picture 2" descr="Tomorrow is Good: will we ever get rid of the traffic jam? - Innovation  Origi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9659" y="2421255"/>
            <a:ext cx="4139956" cy="27774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646331"/>
          </a:xfrm>
          <a:prstGeom prst="rect">
            <a:avLst/>
          </a:prstGeom>
          <a:noFill/>
        </p:spPr>
        <p:txBody>
          <a:bodyPr wrap="square" rtlCol="0">
            <a:spAutoFit/>
          </a:bodyPr>
          <a:lstStyle/>
          <a:p>
            <a:pPr algn="ctr"/>
            <a:r>
              <a:rPr lang="en-US" sz="3600" b="1" dirty="0"/>
              <a:t>Non-Uniform Memory Access (NUMA)</a:t>
            </a:r>
          </a:p>
        </p:txBody>
      </p:sp>
      <p:sp>
        <p:nvSpPr>
          <p:cNvPr id="6" name="Oval 5"/>
          <p:cNvSpPr/>
          <p:nvPr/>
        </p:nvSpPr>
        <p:spPr>
          <a:xfrm>
            <a:off x="1371600" y="2057400"/>
            <a:ext cx="978877" cy="9089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CPU</a:t>
            </a:r>
            <a:endParaRPr lang="th-TH" sz="2000" b="1" dirty="0">
              <a:solidFill>
                <a:schemeClr val="tx1"/>
              </a:solidFill>
            </a:endParaRPr>
          </a:p>
          <a:p>
            <a:pPr algn="ctr"/>
            <a:r>
              <a:rPr lang="en-US" sz="2000" b="1" dirty="0">
                <a:solidFill>
                  <a:schemeClr val="tx1"/>
                </a:solidFill>
              </a:rPr>
              <a:t>core</a:t>
            </a:r>
            <a:endParaRPr lang="th-TH" sz="2000" b="1" dirty="0">
              <a:solidFill>
                <a:schemeClr val="tx1"/>
              </a:solidFill>
            </a:endParaRPr>
          </a:p>
        </p:txBody>
      </p:sp>
      <p:sp>
        <p:nvSpPr>
          <p:cNvPr id="7" name="Rectangle 6"/>
          <p:cNvSpPr/>
          <p:nvPr/>
        </p:nvSpPr>
        <p:spPr>
          <a:xfrm>
            <a:off x="1371600" y="4953000"/>
            <a:ext cx="22098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 e m o r y</a:t>
            </a:r>
            <a:endParaRPr lang="th-TH" sz="2400" b="1" dirty="0">
              <a:solidFill>
                <a:schemeClr val="tx1"/>
              </a:solidFill>
            </a:endParaRPr>
          </a:p>
        </p:txBody>
      </p:sp>
      <p:sp>
        <p:nvSpPr>
          <p:cNvPr id="8" name="Oval 7"/>
          <p:cNvSpPr/>
          <p:nvPr/>
        </p:nvSpPr>
        <p:spPr>
          <a:xfrm>
            <a:off x="2667000" y="2057400"/>
            <a:ext cx="978877" cy="9089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CPU</a:t>
            </a:r>
            <a:endParaRPr lang="th-TH" sz="2000" b="1" dirty="0">
              <a:solidFill>
                <a:schemeClr val="tx1"/>
              </a:solidFill>
            </a:endParaRPr>
          </a:p>
          <a:p>
            <a:pPr algn="ctr"/>
            <a:r>
              <a:rPr lang="en-US" sz="2000" b="1" dirty="0">
                <a:solidFill>
                  <a:schemeClr val="tx1"/>
                </a:solidFill>
              </a:rPr>
              <a:t>core</a:t>
            </a:r>
            <a:endParaRPr lang="th-TH" sz="2000" b="1" dirty="0">
              <a:solidFill>
                <a:schemeClr val="tx1"/>
              </a:solidFill>
            </a:endParaRPr>
          </a:p>
        </p:txBody>
      </p:sp>
      <p:cxnSp>
        <p:nvCxnSpPr>
          <p:cNvPr id="12" name="Straight Connector 11"/>
          <p:cNvCxnSpPr/>
          <p:nvPr/>
        </p:nvCxnSpPr>
        <p:spPr>
          <a:xfrm>
            <a:off x="2438400" y="3962400"/>
            <a:ext cx="0" cy="990600"/>
          </a:xfrm>
          <a:prstGeom prst="line">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28800" y="3962400"/>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257800" y="4953000"/>
            <a:ext cx="22098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 e m o r y</a:t>
            </a:r>
            <a:endParaRPr lang="th-TH" sz="2400" b="1" dirty="0">
              <a:solidFill>
                <a:schemeClr val="tx1"/>
              </a:solidFill>
            </a:endParaRPr>
          </a:p>
        </p:txBody>
      </p:sp>
      <p:cxnSp>
        <p:nvCxnSpPr>
          <p:cNvPr id="25" name="Straight Connector 24"/>
          <p:cNvCxnSpPr/>
          <p:nvPr/>
        </p:nvCxnSpPr>
        <p:spPr>
          <a:xfrm flipH="1">
            <a:off x="3124200" y="2971800"/>
            <a:ext cx="1"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269523" y="2062843"/>
            <a:ext cx="978877" cy="9089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CPU</a:t>
            </a:r>
            <a:endParaRPr lang="th-TH" sz="2000" b="1" dirty="0">
              <a:solidFill>
                <a:schemeClr val="tx1"/>
              </a:solidFill>
            </a:endParaRPr>
          </a:p>
          <a:p>
            <a:pPr algn="ctr"/>
            <a:r>
              <a:rPr lang="en-US" sz="2000" b="1" dirty="0">
                <a:solidFill>
                  <a:schemeClr val="tx1"/>
                </a:solidFill>
              </a:rPr>
              <a:t>core</a:t>
            </a:r>
            <a:endParaRPr lang="th-TH" sz="2000" b="1" dirty="0">
              <a:solidFill>
                <a:schemeClr val="tx1"/>
              </a:solidFill>
            </a:endParaRPr>
          </a:p>
        </p:txBody>
      </p:sp>
      <p:sp>
        <p:nvSpPr>
          <p:cNvPr id="29" name="Oval 28"/>
          <p:cNvSpPr/>
          <p:nvPr/>
        </p:nvSpPr>
        <p:spPr>
          <a:xfrm>
            <a:off x="6564923" y="2062843"/>
            <a:ext cx="978877" cy="9089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CPU</a:t>
            </a:r>
            <a:endParaRPr lang="th-TH" sz="2000" b="1" dirty="0">
              <a:solidFill>
                <a:schemeClr val="tx1"/>
              </a:solidFill>
            </a:endParaRPr>
          </a:p>
          <a:p>
            <a:pPr algn="ctr"/>
            <a:r>
              <a:rPr lang="en-US" sz="2000" b="1" dirty="0">
                <a:solidFill>
                  <a:schemeClr val="tx1"/>
                </a:solidFill>
              </a:rPr>
              <a:t>core</a:t>
            </a:r>
            <a:endParaRPr lang="th-TH" sz="2000" b="1" dirty="0">
              <a:solidFill>
                <a:schemeClr val="tx1"/>
              </a:solidFill>
            </a:endParaRPr>
          </a:p>
        </p:txBody>
      </p:sp>
      <p:cxnSp>
        <p:nvCxnSpPr>
          <p:cNvPr id="43" name="Straight Connector 42"/>
          <p:cNvCxnSpPr/>
          <p:nvPr/>
        </p:nvCxnSpPr>
        <p:spPr>
          <a:xfrm flipH="1">
            <a:off x="1828800" y="2971800"/>
            <a:ext cx="1"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00799" y="3962400"/>
            <a:ext cx="0" cy="990600"/>
          </a:xfrm>
          <a:prstGeom prst="line">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791199" y="3962400"/>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7086599" y="2971800"/>
            <a:ext cx="1"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791199" y="2971800"/>
            <a:ext cx="1"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Left-Right Arrow 48"/>
          <p:cNvSpPr/>
          <p:nvPr/>
        </p:nvSpPr>
        <p:spPr>
          <a:xfrm>
            <a:off x="3581400" y="5181600"/>
            <a:ext cx="1676400" cy="38100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b="1" dirty="0">
              <a:solidFill>
                <a:schemeClr val="tx1"/>
              </a:solidFill>
            </a:endParaRPr>
          </a:p>
        </p:txBody>
      </p:sp>
      <p:sp>
        <p:nvSpPr>
          <p:cNvPr id="50" name="TextBox 49"/>
          <p:cNvSpPr txBox="1"/>
          <p:nvPr/>
        </p:nvSpPr>
        <p:spPr>
          <a:xfrm>
            <a:off x="1981200" y="3593068"/>
            <a:ext cx="914400" cy="369332"/>
          </a:xfrm>
          <a:prstGeom prst="rect">
            <a:avLst/>
          </a:prstGeom>
          <a:noFill/>
        </p:spPr>
        <p:txBody>
          <a:bodyPr wrap="square" rtlCol="0">
            <a:spAutoFit/>
          </a:bodyPr>
          <a:lstStyle/>
          <a:p>
            <a:pPr algn="ctr"/>
            <a:r>
              <a:rPr lang="en-US" b="1" dirty="0">
                <a:solidFill>
                  <a:srgbClr val="FF0000"/>
                </a:solidFill>
              </a:rPr>
              <a:t>Fast</a:t>
            </a:r>
            <a:endParaRPr lang="th-TH" b="1" dirty="0">
              <a:solidFill>
                <a:srgbClr val="FF0000"/>
              </a:solidFill>
            </a:endParaRPr>
          </a:p>
        </p:txBody>
      </p:sp>
      <p:sp>
        <p:nvSpPr>
          <p:cNvPr id="51" name="TextBox 50"/>
          <p:cNvSpPr txBox="1"/>
          <p:nvPr/>
        </p:nvSpPr>
        <p:spPr>
          <a:xfrm>
            <a:off x="5943600" y="3581400"/>
            <a:ext cx="914400" cy="369332"/>
          </a:xfrm>
          <a:prstGeom prst="rect">
            <a:avLst/>
          </a:prstGeom>
          <a:noFill/>
        </p:spPr>
        <p:txBody>
          <a:bodyPr wrap="square" rtlCol="0">
            <a:spAutoFit/>
          </a:bodyPr>
          <a:lstStyle/>
          <a:p>
            <a:pPr algn="ctr"/>
            <a:r>
              <a:rPr lang="en-US" b="1" dirty="0">
                <a:solidFill>
                  <a:srgbClr val="FF0000"/>
                </a:solidFill>
              </a:rPr>
              <a:t>Fast</a:t>
            </a:r>
            <a:endParaRPr lang="th-TH" b="1" dirty="0">
              <a:solidFill>
                <a:srgbClr val="FF0000"/>
              </a:solidFill>
            </a:endParaRPr>
          </a:p>
        </p:txBody>
      </p:sp>
      <p:sp>
        <p:nvSpPr>
          <p:cNvPr id="52" name="TextBox 51"/>
          <p:cNvSpPr txBox="1"/>
          <p:nvPr/>
        </p:nvSpPr>
        <p:spPr>
          <a:xfrm>
            <a:off x="3962400" y="4964668"/>
            <a:ext cx="914400" cy="369332"/>
          </a:xfrm>
          <a:prstGeom prst="rect">
            <a:avLst/>
          </a:prstGeom>
          <a:noFill/>
        </p:spPr>
        <p:txBody>
          <a:bodyPr wrap="square" rtlCol="0">
            <a:spAutoFit/>
          </a:bodyPr>
          <a:lstStyle/>
          <a:p>
            <a:pPr algn="ctr"/>
            <a:r>
              <a:rPr lang="en-US" b="1" dirty="0">
                <a:solidFill>
                  <a:srgbClr val="FF0000"/>
                </a:solidFill>
              </a:rPr>
              <a:t>Slow</a:t>
            </a:r>
            <a:endParaRPr lang="th-TH" b="1" dirty="0">
              <a:solidFill>
                <a:srgbClr val="FF0000"/>
              </a:solidFill>
            </a:endParaRPr>
          </a:p>
        </p:txBody>
      </p:sp>
      <p:sp>
        <p:nvSpPr>
          <p:cNvPr id="21" name="TextBox 20"/>
          <p:cNvSpPr txBox="1"/>
          <p:nvPr/>
        </p:nvSpPr>
        <p:spPr>
          <a:xfrm>
            <a:off x="152400" y="6412468"/>
            <a:ext cx="8839199" cy="369332"/>
          </a:xfrm>
          <a:prstGeom prst="rect">
            <a:avLst/>
          </a:prstGeom>
          <a:noFill/>
        </p:spPr>
        <p:txBody>
          <a:bodyPr wrap="square" rtlCol="0">
            <a:spAutoFit/>
          </a:bodyPr>
          <a:lstStyle/>
          <a:p>
            <a:pPr algn="ctr"/>
            <a:r>
              <a:rPr lang="en-US" dirty="0">
                <a:solidFill>
                  <a:srgbClr val="FF0000"/>
                </a:solidFill>
              </a:rPr>
              <a:t>OS </a:t>
            </a:r>
            <a:r>
              <a:rPr lang="th-TH" dirty="0">
                <a:solidFill>
                  <a:srgbClr val="FF0000"/>
                </a:solidFill>
              </a:rPr>
              <a:t>สมัยใหม่รู้จักกระจายงานไปรันในแต่ละ </a:t>
            </a:r>
            <a:r>
              <a:rPr lang="en-US" dirty="0">
                <a:solidFill>
                  <a:srgbClr val="FF0000"/>
                </a:solidFill>
              </a:rPr>
              <a:t>core </a:t>
            </a:r>
            <a:r>
              <a:rPr lang="th-TH" dirty="0">
                <a:solidFill>
                  <a:srgbClr val="FF0000"/>
                </a:solidFill>
              </a:rPr>
              <a:t>และพยายามรันโปรแกรมด้วย </a:t>
            </a:r>
            <a:r>
              <a:rPr lang="en-US" dirty="0">
                <a:solidFill>
                  <a:srgbClr val="FF0000"/>
                </a:solidFill>
              </a:rPr>
              <a:t>core &amp; memory </a:t>
            </a:r>
            <a:r>
              <a:rPr lang="th-TH" dirty="0">
                <a:solidFill>
                  <a:srgbClr val="FF0000"/>
                </a:solidFill>
              </a:rPr>
              <a:t>ที่อยู่บน </a:t>
            </a:r>
            <a:r>
              <a:rPr lang="en-US" dirty="0">
                <a:solidFill>
                  <a:srgbClr val="FF0000"/>
                </a:solidFill>
              </a:rPr>
              <a:t>node </a:t>
            </a:r>
            <a:r>
              <a:rPr lang="th-TH" dirty="0">
                <a:solidFill>
                  <a:srgbClr val="FF0000"/>
                </a:solidFill>
              </a:rPr>
              <a:t>เดียวกัน</a:t>
            </a:r>
            <a:endParaRPr lang="en-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57200"/>
            <a:ext cx="8001000" cy="4708981"/>
          </a:xfrm>
          <a:prstGeom prst="rect">
            <a:avLst/>
          </a:prstGeom>
          <a:noFill/>
        </p:spPr>
        <p:txBody>
          <a:bodyPr wrap="square" rtlCol="0">
            <a:spAutoFit/>
          </a:bodyPr>
          <a:lstStyle/>
          <a:p>
            <a:pPr marL="457200" indent="-457200"/>
            <a:r>
              <a:rPr lang="en-US" sz="2000" b="1" dirty="0"/>
              <a:t>2. Program execution</a:t>
            </a:r>
          </a:p>
          <a:p>
            <a:pPr marL="457200" indent="-457200"/>
            <a:endParaRPr lang="en-US" sz="2000" b="1" dirty="0"/>
          </a:p>
          <a:p>
            <a:pPr algn="just"/>
            <a:r>
              <a:rPr lang="en-US" sz="2000" b="1" dirty="0"/>
              <a:t>The program must be able to end its execution, either normally or abnormally (indicating error).</a:t>
            </a:r>
          </a:p>
          <a:p>
            <a:endParaRPr lang="en-US" sz="2000" b="1" dirty="0"/>
          </a:p>
          <a:p>
            <a:r>
              <a:rPr lang="en-US" sz="2000" b="1" dirty="0"/>
              <a:t>Examples</a:t>
            </a:r>
          </a:p>
          <a:p>
            <a:endParaRPr lang="en-US" sz="2000" b="1" dirty="0"/>
          </a:p>
          <a:p>
            <a:pPr>
              <a:buFont typeface="Arial" pitchFamily="34" charset="0"/>
              <a:buChar char="•"/>
            </a:pPr>
            <a:r>
              <a:rPr lang="en-US" sz="2000" b="1" dirty="0"/>
              <a:t> hardware resource running low (CPU, memory, and battery).</a:t>
            </a:r>
          </a:p>
          <a:p>
            <a:pPr>
              <a:buFont typeface="Arial" pitchFamily="34" charset="0"/>
              <a:buChar char="•"/>
            </a:pPr>
            <a:r>
              <a:rPr lang="en-US" sz="2000" b="1" dirty="0"/>
              <a:t> I/O error (fail to read or write I/O devices, parity error).</a:t>
            </a:r>
          </a:p>
          <a:p>
            <a:pPr>
              <a:buFont typeface="Arial" pitchFamily="34" charset="0"/>
              <a:buChar char="•"/>
            </a:pPr>
            <a:r>
              <a:rPr lang="en-US" sz="2000" b="1" dirty="0"/>
              <a:t> a connection failure on a network.</a:t>
            </a:r>
          </a:p>
          <a:p>
            <a:pPr>
              <a:buFont typeface="Arial" pitchFamily="34" charset="0"/>
              <a:buChar char="•"/>
            </a:pPr>
            <a:r>
              <a:rPr lang="en-US" sz="2000" b="1" dirty="0"/>
              <a:t> a lack of papers in the printer.</a:t>
            </a:r>
          </a:p>
          <a:p>
            <a:pPr>
              <a:buFont typeface="Arial" pitchFamily="34" charset="0"/>
              <a:buChar char="•"/>
            </a:pPr>
            <a:r>
              <a:rPr lang="en-US" sz="2000" b="1" dirty="0"/>
              <a:t> arithmetic overflow.</a:t>
            </a:r>
          </a:p>
          <a:p>
            <a:pPr>
              <a:buFont typeface="Arial" pitchFamily="34" charset="0"/>
              <a:buChar char="•"/>
            </a:pPr>
            <a:r>
              <a:rPr lang="en-US" sz="2000" b="1" dirty="0"/>
              <a:t> dangling pointer (read/write a memory block with no ownership).</a:t>
            </a:r>
          </a:p>
          <a:p>
            <a:endParaRPr lang="en-US" sz="2000" b="1" dirty="0"/>
          </a:p>
          <a:p>
            <a:r>
              <a:rPr lang="en-US" sz="2000" b="1" dirty="0"/>
              <a:t>Genuine OS is supposed to be </a:t>
            </a:r>
            <a:r>
              <a:rPr lang="en-US" sz="2000" b="1" u="sng" dirty="0"/>
              <a:t>responsive</a:t>
            </a:r>
            <a:r>
              <a:rPr lang="en-US" sz="2000" b="1" dirty="0"/>
              <a:t> and handle common errors.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57200"/>
            <a:ext cx="8001000" cy="4401205"/>
          </a:xfrm>
          <a:prstGeom prst="rect">
            <a:avLst/>
          </a:prstGeom>
          <a:noFill/>
        </p:spPr>
        <p:txBody>
          <a:bodyPr wrap="square" rtlCol="0">
            <a:spAutoFit/>
          </a:bodyPr>
          <a:lstStyle/>
          <a:p>
            <a:pPr marL="457200" indent="-457200"/>
            <a:r>
              <a:rPr lang="en-US" sz="2000" b="1" dirty="0"/>
              <a:t>3. I/O operations</a:t>
            </a:r>
          </a:p>
          <a:p>
            <a:pPr marL="457200" indent="-457200"/>
            <a:endParaRPr lang="en-US" sz="2000" b="1" dirty="0"/>
          </a:p>
          <a:p>
            <a:pPr algn="just"/>
            <a:r>
              <a:rPr lang="en-US" sz="2000" b="1" dirty="0"/>
              <a:t>For efficiency and protection, users usually </a:t>
            </a:r>
            <a:r>
              <a:rPr lang="en-US" sz="2000" b="1" u="sng" dirty="0"/>
              <a:t>cannot control I/O devices directly</a:t>
            </a:r>
            <a:r>
              <a:rPr lang="en-US" sz="2000" b="1" dirty="0"/>
              <a:t>. Therefore, the operating system must provide a means to do I/O.</a:t>
            </a:r>
          </a:p>
          <a:p>
            <a:pPr algn="just"/>
            <a:endParaRPr lang="en-US" sz="2000" b="1" dirty="0"/>
          </a:p>
          <a:p>
            <a:pPr algn="just"/>
            <a:r>
              <a:rPr lang="en-US" sz="2000" b="1" dirty="0"/>
              <a:t>Efficiency</a:t>
            </a:r>
          </a:p>
          <a:p>
            <a:pPr algn="just">
              <a:buFont typeface="Arial" pitchFamily="34" charset="0"/>
              <a:buChar char="•"/>
            </a:pPr>
            <a:r>
              <a:rPr lang="en-US" sz="2000" b="1" dirty="0"/>
              <a:t> OS services are written by professionals (and optimized for speed).</a:t>
            </a:r>
          </a:p>
          <a:p>
            <a:pPr algn="just">
              <a:buFont typeface="Arial" pitchFamily="34" charset="0"/>
              <a:buChar char="•"/>
            </a:pPr>
            <a:r>
              <a:rPr lang="en-US" sz="2000" b="1" dirty="0"/>
              <a:t> User programs are small (</a:t>
            </a:r>
            <a:r>
              <a:rPr lang="th-TH" sz="2000" b="1" dirty="0"/>
              <a:t>เรียกใช้ </a:t>
            </a:r>
            <a:r>
              <a:rPr lang="en-US" sz="2000" b="1" dirty="0"/>
              <a:t>device driver).</a:t>
            </a:r>
          </a:p>
          <a:p>
            <a:pPr algn="just">
              <a:buFont typeface="Arial" pitchFamily="34" charset="0"/>
              <a:buChar char="•"/>
            </a:pPr>
            <a:r>
              <a:rPr lang="en-US" sz="2000" b="1" dirty="0"/>
              <a:t> User programs are portable (</a:t>
            </a:r>
            <a:r>
              <a:rPr lang="th-TH" sz="2000" b="1" dirty="0"/>
              <a:t>ย้ายไปใช้ </a:t>
            </a:r>
            <a:r>
              <a:rPr lang="en-US" sz="2000" b="1" dirty="0"/>
              <a:t>hardware </a:t>
            </a:r>
            <a:r>
              <a:rPr lang="th-TH" sz="2000" b="1" dirty="0"/>
              <a:t>ยี่ห้อ</a:t>
            </a:r>
            <a:r>
              <a:rPr lang="en-US" sz="2000" b="1" dirty="0"/>
              <a:t>/</a:t>
            </a:r>
            <a:r>
              <a:rPr lang="th-TH" sz="2000" b="1" dirty="0"/>
              <a:t>รุ่นอื่น ๆ ได้</a:t>
            </a:r>
            <a:r>
              <a:rPr lang="en-US" sz="2000" b="1" dirty="0"/>
              <a:t>).</a:t>
            </a:r>
          </a:p>
          <a:p>
            <a:pPr algn="just">
              <a:buFont typeface="Arial" pitchFamily="34" charset="0"/>
              <a:buChar char="•"/>
            </a:pPr>
            <a:r>
              <a:rPr lang="en-US" sz="2000" b="1" dirty="0"/>
              <a:t> OS can manage concurrency access and cache.</a:t>
            </a:r>
          </a:p>
          <a:p>
            <a:pPr algn="just"/>
            <a:endParaRPr lang="en-US" sz="2000" b="1" dirty="0"/>
          </a:p>
          <a:p>
            <a:pPr algn="just"/>
            <a:r>
              <a:rPr lang="en-US" sz="2000" b="1" dirty="0"/>
              <a:t>Protection</a:t>
            </a:r>
          </a:p>
          <a:p>
            <a:pPr algn="just">
              <a:buFont typeface="Arial" pitchFamily="34" charset="0"/>
              <a:buChar char="•"/>
            </a:pPr>
            <a:r>
              <a:rPr lang="en-US" sz="2000" b="1" dirty="0"/>
              <a:t> Users must have permission to access I/O devices.</a:t>
            </a:r>
          </a:p>
          <a:p>
            <a:pPr algn="just">
              <a:buFont typeface="Arial" pitchFamily="34" charset="0"/>
              <a:buChar char="•"/>
            </a:pPr>
            <a:r>
              <a:rPr lang="en-US" sz="2000" b="1" dirty="0"/>
              <a:t> User programs can deteriorate some I/O devices.</a:t>
            </a:r>
          </a:p>
        </p:txBody>
      </p:sp>
      <p:sp>
        <p:nvSpPr>
          <p:cNvPr id="3" name="TextBox 2"/>
          <p:cNvSpPr txBox="1"/>
          <p:nvPr/>
        </p:nvSpPr>
        <p:spPr>
          <a:xfrm>
            <a:off x="6324600" y="3486090"/>
            <a:ext cx="2133600" cy="400110"/>
          </a:xfrm>
          <a:prstGeom prst="rect">
            <a:avLst/>
          </a:prstGeom>
          <a:noFill/>
        </p:spPr>
        <p:txBody>
          <a:bodyPr wrap="square" rtlCol="0">
            <a:spAutoFit/>
          </a:bodyPr>
          <a:lstStyle/>
          <a:p>
            <a:r>
              <a:rPr lang="en-US" sz="2000" b="1" dirty="0">
                <a:solidFill>
                  <a:srgbClr val="FF0000"/>
                </a:solidFill>
              </a:rPr>
              <a:t>Device drivers</a:t>
            </a:r>
            <a:endParaRPr lang="th-TH" sz="20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57200"/>
            <a:ext cx="8001000" cy="5632311"/>
          </a:xfrm>
          <a:prstGeom prst="rect">
            <a:avLst/>
          </a:prstGeom>
          <a:noFill/>
        </p:spPr>
        <p:txBody>
          <a:bodyPr wrap="square" rtlCol="0">
            <a:spAutoFit/>
          </a:bodyPr>
          <a:lstStyle/>
          <a:p>
            <a:pPr marL="457200" indent="-457200"/>
            <a:r>
              <a:rPr lang="en-US" sz="2000" b="1" dirty="0"/>
              <a:t>4. File-system manipulation</a:t>
            </a:r>
          </a:p>
          <a:p>
            <a:pPr marL="457200" indent="-457200"/>
            <a:endParaRPr lang="en-US" sz="2000" b="1" dirty="0"/>
          </a:p>
          <a:p>
            <a:pPr marL="457200" indent="-457200"/>
            <a:r>
              <a:rPr lang="en-US" sz="2000" b="1" dirty="0"/>
              <a:t>File-system services are create/delete /rename/search files and folders.</a:t>
            </a:r>
          </a:p>
          <a:p>
            <a:pPr marL="457200" indent="-457200"/>
            <a:r>
              <a:rPr lang="en-US" sz="2000" b="1" dirty="0"/>
              <a:t>The rationale for file-system services is similar to that of I/O operations.</a:t>
            </a:r>
          </a:p>
          <a:p>
            <a:pPr marL="457200" indent="-457200"/>
            <a:endParaRPr lang="en-US" sz="2000" b="1" dirty="0"/>
          </a:p>
          <a:p>
            <a:pPr algn="just"/>
            <a:r>
              <a:rPr lang="en-US" sz="2000" b="1" dirty="0"/>
              <a:t>5. Communications</a:t>
            </a:r>
          </a:p>
          <a:p>
            <a:pPr algn="just"/>
            <a:endParaRPr lang="en-US" sz="2000" b="1" dirty="0"/>
          </a:p>
          <a:p>
            <a:pPr algn="just"/>
            <a:r>
              <a:rPr lang="en-US" sz="2000" b="1" dirty="0"/>
              <a:t>There are many circumstances in which one process needs to exchange information with another process </a:t>
            </a:r>
            <a:r>
              <a:rPr lang="th-TH" sz="2000" b="1" dirty="0"/>
              <a:t>เช่น </a:t>
            </a:r>
            <a:r>
              <a:rPr lang="en-US" sz="2000" b="1" dirty="0"/>
              <a:t>copy &amp; paste, drag &amp; drop</a:t>
            </a:r>
          </a:p>
          <a:p>
            <a:pPr algn="just"/>
            <a:endParaRPr lang="en-US" sz="2000" b="1" dirty="0"/>
          </a:p>
          <a:p>
            <a:pPr algn="just"/>
            <a:r>
              <a:rPr lang="en-US" sz="2000" b="1" dirty="0"/>
              <a:t>Example</a:t>
            </a:r>
          </a:p>
          <a:p>
            <a:pPr algn="just"/>
            <a:endParaRPr lang="en-US" sz="2000" b="1" dirty="0"/>
          </a:p>
          <a:p>
            <a:pPr algn="just"/>
            <a:r>
              <a:rPr lang="en-US" sz="2000" b="1" dirty="0"/>
              <a:t>A running database program has to exchange information with several programs that may be on the same computer or may be not. </a:t>
            </a:r>
          </a:p>
          <a:p>
            <a:pPr algn="just"/>
            <a:endParaRPr lang="en-US" sz="2000" b="1" dirty="0"/>
          </a:p>
          <a:p>
            <a:pPr algn="just"/>
            <a:r>
              <a:rPr lang="en-US" sz="2000" b="1" dirty="0"/>
              <a:t>6. Error detection</a:t>
            </a:r>
          </a:p>
          <a:p>
            <a:pPr algn="just"/>
            <a:endParaRPr lang="en-US" sz="2000" b="1" dirty="0"/>
          </a:p>
          <a:p>
            <a:pPr algn="just"/>
            <a:r>
              <a:rPr lang="en-US" sz="2000" b="1" dirty="0"/>
              <a:t>See example in Program execution.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57200"/>
            <a:ext cx="8001000" cy="6247864"/>
          </a:xfrm>
          <a:prstGeom prst="rect">
            <a:avLst/>
          </a:prstGeom>
          <a:noFill/>
        </p:spPr>
        <p:txBody>
          <a:bodyPr wrap="square" rtlCol="0">
            <a:spAutoFit/>
          </a:bodyPr>
          <a:lstStyle/>
          <a:p>
            <a:pPr marL="457200" indent="-457200"/>
            <a:r>
              <a:rPr lang="en-US" sz="2000" b="1" dirty="0"/>
              <a:t>7. Resource allocation</a:t>
            </a:r>
          </a:p>
          <a:p>
            <a:pPr marL="457200" indent="-457200"/>
            <a:endParaRPr lang="en-US" sz="2000" b="1" dirty="0"/>
          </a:p>
          <a:p>
            <a:r>
              <a:rPr lang="en-US" sz="2000" b="1" dirty="0"/>
              <a:t>When there are multiple users or multiple jobs running at the same time, resources must be allocated to each of them.</a:t>
            </a:r>
          </a:p>
          <a:p>
            <a:endParaRPr lang="en-US" sz="2000" b="1" dirty="0"/>
          </a:p>
          <a:p>
            <a:r>
              <a:rPr lang="en-US" sz="2000" b="1" dirty="0"/>
              <a:t>Resources</a:t>
            </a:r>
          </a:p>
          <a:p>
            <a:endParaRPr lang="en-US" sz="2000" b="1" dirty="0"/>
          </a:p>
          <a:p>
            <a:pPr>
              <a:buFont typeface="Arial" pitchFamily="34" charset="0"/>
              <a:buChar char="•"/>
            </a:pPr>
            <a:r>
              <a:rPr lang="en-US" sz="2000" b="1" dirty="0"/>
              <a:t> CPU</a:t>
            </a:r>
          </a:p>
          <a:p>
            <a:pPr>
              <a:buFont typeface="Arial" pitchFamily="34" charset="0"/>
              <a:buChar char="•"/>
            </a:pPr>
            <a:r>
              <a:rPr lang="en-US" sz="2000" b="1" dirty="0"/>
              <a:t> Memory</a:t>
            </a:r>
          </a:p>
          <a:p>
            <a:pPr>
              <a:buFont typeface="Arial" pitchFamily="34" charset="0"/>
              <a:buChar char="•"/>
            </a:pPr>
            <a:r>
              <a:rPr lang="en-US" sz="2000" b="1" dirty="0"/>
              <a:t> File storage</a:t>
            </a:r>
          </a:p>
          <a:p>
            <a:pPr>
              <a:buFont typeface="Arial" pitchFamily="34" charset="0"/>
              <a:buChar char="•"/>
            </a:pPr>
            <a:r>
              <a:rPr lang="en-US" sz="2000" b="1" dirty="0"/>
              <a:t> Printer &amp; modem</a:t>
            </a:r>
          </a:p>
          <a:p>
            <a:pPr>
              <a:buFont typeface="Arial" pitchFamily="34" charset="0"/>
              <a:buChar char="•"/>
            </a:pPr>
            <a:r>
              <a:rPr lang="en-US" sz="2000" b="1" dirty="0"/>
              <a:t> Other peripheral devices</a:t>
            </a:r>
          </a:p>
          <a:p>
            <a:pPr>
              <a:buFont typeface="Arial" pitchFamily="34" charset="0"/>
              <a:buChar char="•"/>
            </a:pPr>
            <a:endParaRPr lang="en-US" sz="2000" b="1" dirty="0"/>
          </a:p>
          <a:p>
            <a:r>
              <a:rPr lang="en-US" sz="2000" b="1" dirty="0"/>
              <a:t>8. Accounting</a:t>
            </a:r>
          </a:p>
          <a:p>
            <a:endParaRPr lang="en-US" sz="2000" b="1" dirty="0"/>
          </a:p>
          <a:p>
            <a:r>
              <a:rPr lang="en-US" sz="2000" b="1" dirty="0"/>
              <a:t>We want to keep track of which users how much and what kinds of computer resources. This record keeping may be used for accounting (so that users can be billed) or simply for accumulating usage statistics. Usage statistics may be a valuable tool for researchers who wish to reconfigure the system to improve computing service.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57200"/>
            <a:ext cx="8305800" cy="4401205"/>
          </a:xfrm>
          <a:prstGeom prst="rect">
            <a:avLst/>
          </a:prstGeom>
          <a:noFill/>
        </p:spPr>
        <p:txBody>
          <a:bodyPr wrap="square" rtlCol="0">
            <a:spAutoFit/>
          </a:bodyPr>
          <a:lstStyle/>
          <a:p>
            <a:pPr marL="457200" indent="-457200"/>
            <a:r>
              <a:rPr lang="en-US" sz="2000" b="1" dirty="0"/>
              <a:t>9. Protection and security</a:t>
            </a:r>
          </a:p>
          <a:p>
            <a:pPr marL="457200" indent="-457200"/>
            <a:endParaRPr lang="en-US" sz="2000" b="1" dirty="0"/>
          </a:p>
          <a:p>
            <a:pPr marL="457200" indent="-457200"/>
            <a:r>
              <a:rPr lang="en-US" sz="2000" b="1" u="sng" dirty="0"/>
              <a:t>Protection</a:t>
            </a:r>
            <a:r>
              <a:rPr lang="en-US" sz="2000" b="1" dirty="0"/>
              <a:t> involves ensuring that all access to system resources is controlled.</a:t>
            </a:r>
          </a:p>
          <a:p>
            <a:pPr marL="457200" indent="-457200"/>
            <a:r>
              <a:rPr lang="en-US" sz="2000" b="1" dirty="0"/>
              <a:t>	It should not be possible for one process to interfere with the others or with the operating system itself. </a:t>
            </a:r>
            <a:r>
              <a:rPr lang="th-TH" sz="2000" b="1" dirty="0"/>
              <a:t>เช่น </a:t>
            </a:r>
            <a:r>
              <a:rPr lang="en-US" sz="2000" b="1" dirty="0"/>
              <a:t>memory protection</a:t>
            </a:r>
          </a:p>
          <a:p>
            <a:pPr marL="457200" indent="-457200"/>
            <a:endParaRPr lang="en-US" sz="2000" b="1" dirty="0"/>
          </a:p>
          <a:p>
            <a:pPr marL="457200" indent="-457200"/>
            <a:r>
              <a:rPr lang="en-US" sz="2000" b="1" u="sng" dirty="0"/>
              <a:t>Security</a:t>
            </a:r>
            <a:r>
              <a:rPr lang="en-US" sz="2000" b="1" dirty="0"/>
              <a:t> starts with requiring each user to authenticate himself or herself to the system, usually by means of a password, to gain access the system resources. It extended to defending external I/O devices, including modems and network adapters, from invalid access attempts and to recording all such connections for detection of break-ins.</a:t>
            </a:r>
          </a:p>
          <a:p>
            <a:pPr marL="457200" indent="-457200"/>
            <a:endParaRPr lang="en-US" sz="2000" b="1" dirty="0"/>
          </a:p>
          <a:p>
            <a:pPr marL="457200" indent="-457200"/>
            <a:r>
              <a:rPr lang="en-US" sz="2000" b="1" dirty="0"/>
              <a:t>	Authentication	</a:t>
            </a:r>
            <a:r>
              <a:rPr lang="th-TH" sz="2000" dirty="0"/>
              <a:t>การพิสูจน์ตัวจริง</a:t>
            </a:r>
            <a:br>
              <a:rPr lang="en-US" sz="2000" b="1" dirty="0"/>
            </a:br>
            <a:r>
              <a:rPr lang="en-US" sz="2000" b="1" dirty="0"/>
              <a:t>Authorization</a:t>
            </a:r>
            <a:r>
              <a:rPr lang="th-TH" sz="2000" b="1" dirty="0"/>
              <a:t>	</a:t>
            </a:r>
            <a:r>
              <a:rPr lang="th-TH" sz="2000" dirty="0"/>
              <a:t>การอนุญาต, การให้อำนาจ </a:t>
            </a:r>
            <a:r>
              <a:rPr lang="th-TH" sz="2000" b="1" dirty="0"/>
              <a:t>		</a:t>
            </a:r>
            <a:endParaRPr lang="en-US" sz="2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System calls (or trap routine)</a:t>
            </a:r>
          </a:p>
        </p:txBody>
      </p:sp>
      <p:sp>
        <p:nvSpPr>
          <p:cNvPr id="5" name="TextBox 4"/>
          <p:cNvSpPr txBox="1"/>
          <p:nvPr/>
        </p:nvSpPr>
        <p:spPr>
          <a:xfrm>
            <a:off x="685800" y="1428690"/>
            <a:ext cx="8001000" cy="400110"/>
          </a:xfrm>
          <a:prstGeom prst="rect">
            <a:avLst/>
          </a:prstGeom>
          <a:noFill/>
        </p:spPr>
        <p:txBody>
          <a:bodyPr wrap="square" rtlCol="0">
            <a:spAutoFit/>
          </a:bodyPr>
          <a:lstStyle/>
          <a:p>
            <a:pPr marL="457200" indent="-457200"/>
            <a:r>
              <a:rPr lang="en-US" sz="2000" b="1" dirty="0"/>
              <a:t>User programs cannot control resources directly. </a:t>
            </a:r>
          </a:p>
        </p:txBody>
      </p:sp>
      <p:sp>
        <p:nvSpPr>
          <p:cNvPr id="6" name="Rectangle 5"/>
          <p:cNvSpPr/>
          <p:nvPr/>
        </p:nvSpPr>
        <p:spPr>
          <a:xfrm>
            <a:off x="1295400" y="2209800"/>
            <a:ext cx="1447800" cy="762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user</a:t>
            </a:r>
            <a:br>
              <a:rPr lang="en-US" sz="2000" dirty="0">
                <a:solidFill>
                  <a:schemeClr val="tx1"/>
                </a:solidFill>
              </a:rPr>
            </a:br>
            <a:r>
              <a:rPr lang="en-US" sz="2000" dirty="0">
                <a:solidFill>
                  <a:schemeClr val="tx1"/>
                </a:solidFill>
              </a:rPr>
              <a:t>program</a:t>
            </a:r>
          </a:p>
        </p:txBody>
      </p:sp>
      <p:sp>
        <p:nvSpPr>
          <p:cNvPr id="7" name="Rectangle 6"/>
          <p:cNvSpPr/>
          <p:nvPr/>
        </p:nvSpPr>
        <p:spPr>
          <a:xfrm>
            <a:off x="1600200" y="3886200"/>
            <a:ext cx="6096000" cy="16764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8" name="Rectangle 7"/>
          <p:cNvSpPr/>
          <p:nvPr/>
        </p:nvSpPr>
        <p:spPr>
          <a:xfrm>
            <a:off x="2438400" y="5105400"/>
            <a:ext cx="4495800" cy="990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hardware</a:t>
            </a:r>
          </a:p>
        </p:txBody>
      </p:sp>
      <p:sp>
        <p:nvSpPr>
          <p:cNvPr id="9" name="TextBox 8"/>
          <p:cNvSpPr txBox="1"/>
          <p:nvPr/>
        </p:nvSpPr>
        <p:spPr>
          <a:xfrm>
            <a:off x="2514600" y="4552890"/>
            <a:ext cx="4191000" cy="400110"/>
          </a:xfrm>
          <a:prstGeom prst="rect">
            <a:avLst/>
          </a:prstGeom>
          <a:noFill/>
        </p:spPr>
        <p:txBody>
          <a:bodyPr wrap="square" rtlCol="0">
            <a:spAutoFit/>
          </a:bodyPr>
          <a:lstStyle/>
          <a:p>
            <a:pPr algn="ctr"/>
            <a:r>
              <a:rPr lang="en-US" sz="2000" dirty="0"/>
              <a:t>operating system (</a:t>
            </a:r>
            <a:r>
              <a:rPr lang="en-US" sz="2000" b="1" dirty="0">
                <a:solidFill>
                  <a:srgbClr val="FF0000"/>
                </a:solidFill>
              </a:rPr>
              <a:t>providing services</a:t>
            </a:r>
            <a:r>
              <a:rPr lang="en-US" sz="2000" dirty="0"/>
              <a:t>)</a:t>
            </a:r>
          </a:p>
        </p:txBody>
      </p:sp>
      <p:sp>
        <p:nvSpPr>
          <p:cNvPr id="10" name="Rectangle 9"/>
          <p:cNvSpPr/>
          <p:nvPr/>
        </p:nvSpPr>
        <p:spPr>
          <a:xfrm>
            <a:off x="3048000" y="2209800"/>
            <a:ext cx="1447800" cy="762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user</a:t>
            </a:r>
            <a:br>
              <a:rPr lang="en-US" sz="2000" dirty="0">
                <a:solidFill>
                  <a:schemeClr val="tx1"/>
                </a:solidFill>
              </a:rPr>
            </a:br>
            <a:r>
              <a:rPr lang="en-US" sz="2000" dirty="0">
                <a:solidFill>
                  <a:schemeClr val="tx1"/>
                </a:solidFill>
              </a:rPr>
              <a:t>program</a:t>
            </a:r>
          </a:p>
        </p:txBody>
      </p:sp>
      <p:sp>
        <p:nvSpPr>
          <p:cNvPr id="11" name="Rectangle 10"/>
          <p:cNvSpPr/>
          <p:nvPr/>
        </p:nvSpPr>
        <p:spPr>
          <a:xfrm>
            <a:off x="4876800" y="2209800"/>
            <a:ext cx="1447800" cy="762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user</a:t>
            </a:r>
            <a:br>
              <a:rPr lang="en-US" sz="2000" dirty="0">
                <a:solidFill>
                  <a:schemeClr val="tx1"/>
                </a:solidFill>
              </a:rPr>
            </a:br>
            <a:r>
              <a:rPr lang="en-US" sz="2000" dirty="0">
                <a:solidFill>
                  <a:schemeClr val="tx1"/>
                </a:solidFill>
              </a:rPr>
              <a:t>program</a:t>
            </a:r>
          </a:p>
        </p:txBody>
      </p:sp>
      <p:sp>
        <p:nvSpPr>
          <p:cNvPr id="12" name="Rectangle 11"/>
          <p:cNvSpPr/>
          <p:nvPr/>
        </p:nvSpPr>
        <p:spPr>
          <a:xfrm>
            <a:off x="6629400" y="2209800"/>
            <a:ext cx="1447800" cy="762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user</a:t>
            </a:r>
            <a:br>
              <a:rPr lang="en-US" sz="2000" dirty="0">
                <a:solidFill>
                  <a:schemeClr val="tx1"/>
                </a:solidFill>
              </a:rPr>
            </a:br>
            <a:r>
              <a:rPr lang="en-US" sz="2000" dirty="0">
                <a:solidFill>
                  <a:schemeClr val="tx1"/>
                </a:solidFill>
              </a:rPr>
              <a:t>program</a:t>
            </a:r>
          </a:p>
        </p:txBody>
      </p:sp>
      <p:cxnSp>
        <p:nvCxnSpPr>
          <p:cNvPr id="13" name="Straight Arrow Connector 12"/>
          <p:cNvCxnSpPr/>
          <p:nvPr/>
        </p:nvCxnSpPr>
        <p:spPr>
          <a:xfrm rot="5400000">
            <a:off x="1524794" y="3429000"/>
            <a:ext cx="9144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275806" y="3428206"/>
            <a:ext cx="9144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5104606" y="3428206"/>
            <a:ext cx="9144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858794" y="3428206"/>
            <a:ext cx="91440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600200" y="3886200"/>
            <a:ext cx="1524000" cy="457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system call 1</a:t>
            </a:r>
          </a:p>
        </p:txBody>
      </p:sp>
      <p:sp>
        <p:nvSpPr>
          <p:cNvPr id="18" name="Rectangle 17"/>
          <p:cNvSpPr/>
          <p:nvPr/>
        </p:nvSpPr>
        <p:spPr>
          <a:xfrm>
            <a:off x="3124200" y="3886200"/>
            <a:ext cx="1524000" cy="457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system call 2</a:t>
            </a:r>
          </a:p>
        </p:txBody>
      </p:sp>
      <p:sp>
        <p:nvSpPr>
          <p:cNvPr id="19" name="Rectangle 18"/>
          <p:cNvSpPr/>
          <p:nvPr/>
        </p:nvSpPr>
        <p:spPr>
          <a:xfrm>
            <a:off x="4648200" y="3886200"/>
            <a:ext cx="1524000" cy="457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system call 3</a:t>
            </a:r>
          </a:p>
        </p:txBody>
      </p:sp>
      <p:sp>
        <p:nvSpPr>
          <p:cNvPr id="20" name="Rectangle 19"/>
          <p:cNvSpPr/>
          <p:nvPr/>
        </p:nvSpPr>
        <p:spPr>
          <a:xfrm>
            <a:off x="6172200" y="3886200"/>
            <a:ext cx="1524000" cy="457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system call 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4605</TotalTime>
  <Words>2575</Words>
  <Application>Microsoft Office PowerPoint</Application>
  <PresentationFormat>On-screen Show (4:3)</PresentationFormat>
  <Paragraphs>462</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Noto Serif Thai</vt:lpstr>
      <vt:lpstr>Nunito</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Mathematics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Chatchawit Aporntewan</dc:creator>
  <cp:lastModifiedBy>ชัชวิทย์ อาภรณ์เทวัญ</cp:lastModifiedBy>
  <cp:revision>934</cp:revision>
  <dcterms:created xsi:type="dcterms:W3CDTF">2009-02-22T00:16:56Z</dcterms:created>
  <dcterms:modified xsi:type="dcterms:W3CDTF">2024-09-21T15:40:55Z</dcterms:modified>
</cp:coreProperties>
</file>