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56" r:id="rId3"/>
    <p:sldId id="312" r:id="rId4"/>
    <p:sldId id="290" r:id="rId5"/>
    <p:sldId id="263" r:id="rId6"/>
    <p:sldId id="313" r:id="rId7"/>
    <p:sldId id="289" r:id="rId8"/>
    <p:sldId id="302" r:id="rId9"/>
    <p:sldId id="259" r:id="rId10"/>
    <p:sldId id="336" r:id="rId11"/>
    <p:sldId id="291" r:id="rId12"/>
    <p:sldId id="317" r:id="rId13"/>
    <p:sldId id="318" r:id="rId14"/>
    <p:sldId id="319" r:id="rId15"/>
    <p:sldId id="335"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60"/>
  </p:normalViewPr>
  <p:slideViewPr>
    <p:cSldViewPr>
      <p:cViewPr varScale="1">
        <p:scale>
          <a:sx n="75" d="100"/>
          <a:sy n="75" d="100"/>
        </p:scale>
        <p:origin x="157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0CD361-CAEC-41BC-8C05-6385537DF04D}"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0CD361-CAEC-41BC-8C05-6385537DF04D}"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0CD361-CAEC-41BC-8C05-6385537DF04D}" type="datetimeFigureOut">
              <a:rPr lang="en-US" smtClean="0"/>
              <a:pPr/>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0CD361-CAEC-41BC-8C05-6385537DF04D}" type="datetimeFigureOut">
              <a:rPr lang="en-US" smtClean="0"/>
              <a:pPr/>
              <a:t>8/25/2024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0CD361-CAEC-41BC-8C05-6385537DF04D}" type="datetimeFigureOut">
              <a:rPr lang="en-US" smtClean="0"/>
              <a:pPr/>
              <a:t>8/25/2024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CD361-CAEC-41BC-8C05-6385537DF04D}" type="datetimeFigureOut">
              <a:rPr lang="en-US" smtClean="0"/>
              <a:pPr/>
              <a:t>8/25/2024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CD361-CAEC-41BC-8C05-6385537DF04D}" type="datetimeFigureOut">
              <a:rPr lang="en-US" smtClean="0"/>
              <a:pPr/>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CD361-CAEC-41BC-8C05-6385537DF04D}" type="datetimeFigureOut">
              <a:rPr lang="en-US" smtClean="0"/>
              <a:pPr/>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CD361-CAEC-41BC-8C05-6385537DF04D}" type="datetimeFigureOut">
              <a:rPr lang="en-US" smtClean="0"/>
              <a:pPr/>
              <a:t>8/25/2024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FAB3-59D6-4CF6-AE04-AC93DFA6EE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gif"/><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9.gif"/></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998"/>
            <a:ext cx="9144000" cy="369332"/>
          </a:xfrm>
          <a:prstGeom prst="rect">
            <a:avLst/>
          </a:prstGeom>
          <a:noFill/>
        </p:spPr>
        <p:txBody>
          <a:bodyPr wrap="square" rtlCol="0">
            <a:spAutoFit/>
          </a:bodyPr>
          <a:lstStyle/>
          <a:p>
            <a:r>
              <a:rPr lang="th-TH" dirty="0">
                <a:solidFill>
                  <a:srgbClr val="FF0000"/>
                </a:solidFill>
              </a:rPr>
              <a:t>แก้ไขครั้งล่าสุดเมื่อวันที่ </a:t>
            </a:r>
            <a:r>
              <a:rPr lang="en-US">
                <a:solidFill>
                  <a:srgbClr val="FF0000"/>
                </a:solidFill>
              </a:rPr>
              <a:t>8 </a:t>
            </a:r>
            <a:r>
              <a:rPr lang="th-TH" dirty="0">
                <a:solidFill>
                  <a:srgbClr val="FF0000"/>
                </a:solidFill>
              </a:rPr>
              <a:t>สิงหาคม </a:t>
            </a:r>
            <a:r>
              <a:rPr lang="en-US" dirty="0">
                <a:solidFill>
                  <a:srgbClr val="FF0000"/>
                </a:solidFill>
              </a:rPr>
              <a:t>2567</a:t>
            </a:r>
          </a:p>
        </p:txBody>
      </p:sp>
      <p:pic>
        <p:nvPicPr>
          <p:cNvPr id="4" name="Picture 3">
            <a:extLst>
              <a:ext uri="{FF2B5EF4-FFF2-40B4-BE49-F238E27FC236}">
                <a16:creationId xmlns:a16="http://schemas.microsoft.com/office/drawing/2014/main" id="{1B27F4C2-A14F-0399-89A9-448DB8211D09}"/>
              </a:ext>
            </a:extLst>
          </p:cNvPr>
          <p:cNvPicPr>
            <a:picLocks noChangeAspect="1"/>
          </p:cNvPicPr>
          <p:nvPr/>
        </p:nvPicPr>
        <p:blipFill>
          <a:blip r:embed="rId2"/>
          <a:stretch>
            <a:fillRect/>
          </a:stretch>
        </p:blipFill>
        <p:spPr>
          <a:xfrm>
            <a:off x="501441" y="1434997"/>
            <a:ext cx="8141118" cy="3988005"/>
          </a:xfrm>
          <a:prstGeom prst="rect">
            <a:avLst/>
          </a:prstGeom>
        </p:spPr>
      </p:pic>
      <p:sp>
        <p:nvSpPr>
          <p:cNvPr id="2" name="TextBox 1">
            <a:extLst>
              <a:ext uri="{FF2B5EF4-FFF2-40B4-BE49-F238E27FC236}">
                <a16:creationId xmlns:a16="http://schemas.microsoft.com/office/drawing/2014/main" id="{284BD8D3-A97B-CDE7-CF6E-F0BA03EFA14F}"/>
              </a:ext>
            </a:extLst>
          </p:cNvPr>
          <p:cNvSpPr txBox="1"/>
          <p:nvPr/>
        </p:nvSpPr>
        <p:spPr>
          <a:xfrm>
            <a:off x="1981200" y="5646672"/>
            <a:ext cx="5638800" cy="830997"/>
          </a:xfrm>
          <a:prstGeom prst="rect">
            <a:avLst/>
          </a:prstGeom>
          <a:noFill/>
        </p:spPr>
        <p:txBody>
          <a:bodyPr wrap="square" rtlCol="0">
            <a:spAutoFit/>
          </a:bodyPr>
          <a:lstStyle/>
          <a:p>
            <a:r>
              <a:rPr lang="en-US" sz="1600" dirty="0">
                <a:solidFill>
                  <a:srgbClr val="FF0000"/>
                </a:solidFill>
              </a:rPr>
              <a:t>2301263 DATA STRUCTURES AND FUNDAMENTAL ALGORITHMS</a:t>
            </a:r>
            <a:br>
              <a:rPr lang="en-US" sz="1600" dirty="0">
                <a:solidFill>
                  <a:srgbClr val="FF0000"/>
                </a:solidFill>
              </a:rPr>
            </a:br>
            <a:r>
              <a:rPr lang="en-US" sz="1600" dirty="0">
                <a:solidFill>
                  <a:srgbClr val="FF0000"/>
                </a:solidFill>
              </a:rPr>
              <a:t>2301265 DATA STRUCTURES ALGORITHM DESIGNS AND ANALYSIS</a:t>
            </a:r>
            <a:br>
              <a:rPr lang="en-US" sz="1600" dirty="0">
                <a:solidFill>
                  <a:srgbClr val="FF0000"/>
                </a:solidFill>
              </a:rPr>
            </a:br>
            <a:r>
              <a:rPr lang="en-US" sz="1600" dirty="0">
                <a:solidFill>
                  <a:srgbClr val="FF0000"/>
                </a:solidFill>
              </a:rPr>
              <a:t>2301274 COMPUTER SYSTEMS</a:t>
            </a:r>
          </a:p>
        </p:txBody>
      </p:sp>
    </p:spTree>
    <p:extLst>
      <p:ext uri="{BB962C8B-B14F-4D97-AF65-F5344CB8AC3E}">
        <p14:creationId xmlns:p14="http://schemas.microsoft.com/office/powerpoint/2010/main" val="1763562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nux Statistics 2024 - TrueList">
            <a:extLst>
              <a:ext uri="{FF2B5EF4-FFF2-40B4-BE49-F238E27FC236}">
                <a16:creationId xmlns:a16="http://schemas.microsoft.com/office/drawing/2014/main" id="{177C9786-EE54-4839-B5F9-FFCB7CEFA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6963"/>
            <a:ext cx="9144000" cy="46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ux Statistics 2024 - TrueList">
            <a:extLst>
              <a:ext uri="{FF2B5EF4-FFF2-40B4-BE49-F238E27FC236}">
                <a16:creationId xmlns:a16="http://schemas.microsoft.com/office/drawing/2014/main" id="{088638D3-CDFD-9560-6F32-0721428D3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0"/>
            <a:ext cx="714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B0052C-89A0-BD27-C5B6-26BF8B077666}"/>
              </a:ext>
            </a:extLst>
          </p:cNvPr>
          <p:cNvSpPr txBox="1"/>
          <p:nvPr/>
        </p:nvSpPr>
        <p:spPr>
          <a:xfrm>
            <a:off x="352425" y="838200"/>
            <a:ext cx="1247775" cy="830997"/>
          </a:xfrm>
          <a:prstGeom prst="rect">
            <a:avLst/>
          </a:prstGeom>
          <a:noFill/>
        </p:spPr>
        <p:txBody>
          <a:bodyPr wrap="square" rtlCol="0">
            <a:spAutoFit/>
          </a:bodyPr>
          <a:lstStyle/>
          <a:p>
            <a:r>
              <a:rPr lang="en-US" sz="2400" dirty="0">
                <a:solidFill>
                  <a:srgbClr val="FF0000"/>
                </a:solidFill>
              </a:rPr>
              <a:t>Distro</a:t>
            </a:r>
            <a:br>
              <a:rPr lang="th-TH" sz="2400" dirty="0">
                <a:solidFill>
                  <a:srgbClr val="FF0000"/>
                </a:solidFill>
              </a:rPr>
            </a:br>
            <a:r>
              <a:rPr lang="en-US" sz="2400" dirty="0">
                <a:solidFill>
                  <a:srgbClr val="FF0000"/>
                </a:solidFill>
              </a:rPr>
              <a:t>(</a:t>
            </a:r>
            <a:r>
              <a:rPr lang="th-TH" sz="2400" dirty="0">
                <a:solidFill>
                  <a:srgbClr val="FF0000"/>
                </a:solidFill>
              </a:rPr>
              <a:t>ผู้แจกจ่าย</a:t>
            </a:r>
            <a:r>
              <a:rPr lang="en-US" sz="2400" dirty="0">
                <a:solidFill>
                  <a:srgbClr val="FF00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Quiz: process management</a:t>
            </a:r>
          </a:p>
        </p:txBody>
      </p:sp>
      <p:sp>
        <p:nvSpPr>
          <p:cNvPr id="5" name="TextBox 4"/>
          <p:cNvSpPr txBox="1"/>
          <p:nvPr/>
        </p:nvSpPr>
        <p:spPr>
          <a:xfrm>
            <a:off x="685800" y="1371600"/>
            <a:ext cx="8001000" cy="3785652"/>
          </a:xfrm>
          <a:prstGeom prst="rect">
            <a:avLst/>
          </a:prstGeom>
          <a:noFill/>
        </p:spPr>
        <p:txBody>
          <a:bodyPr wrap="square" rtlCol="0">
            <a:spAutoFit/>
          </a:bodyPr>
          <a:lstStyle/>
          <a:p>
            <a:pPr marL="457200" indent="-457200"/>
            <a:r>
              <a:rPr lang="en-US" sz="2000" dirty="0"/>
              <a:t>Show Linux distro (distributor, description, release, codename)</a:t>
            </a:r>
          </a:p>
          <a:p>
            <a:pPr marL="457200" indent="-457200"/>
            <a:r>
              <a:rPr lang="en-US" sz="2000" dirty="0"/>
              <a:t>Show kernel version</a:t>
            </a:r>
          </a:p>
          <a:p>
            <a:pPr marL="457200" indent="-457200"/>
            <a:r>
              <a:rPr lang="en-US" sz="2000" dirty="0"/>
              <a:t>Show kernel (file) and its size.</a:t>
            </a:r>
          </a:p>
          <a:p>
            <a:pPr marL="457200" indent="-457200"/>
            <a:r>
              <a:rPr lang="en-US" sz="2000" dirty="0"/>
              <a:t>Show CPU information.</a:t>
            </a:r>
          </a:p>
          <a:p>
            <a:pPr marL="457200" indent="-457200"/>
            <a:r>
              <a:rPr lang="en-US" sz="2000" dirty="0"/>
              <a:t>Run a process with lowest priority (least favorable).</a:t>
            </a:r>
          </a:p>
          <a:p>
            <a:pPr marL="457200" indent="-457200"/>
            <a:r>
              <a:rPr lang="en-US" sz="2000" dirty="0"/>
              <a:t>Run a process (&gt; 60 sec), pause, and resume.</a:t>
            </a:r>
          </a:p>
          <a:p>
            <a:pPr marL="457200" indent="-457200"/>
            <a:r>
              <a:rPr lang="en-US" sz="2000" dirty="0"/>
              <a:t>Run a process (&gt; 60 sec) in background, and terminate.</a:t>
            </a:r>
          </a:p>
          <a:p>
            <a:pPr marL="457200" indent="-457200"/>
            <a:r>
              <a:rPr lang="en-US" sz="2000" dirty="0"/>
              <a:t>Run three processes in background, and bring the second to the front.</a:t>
            </a:r>
          </a:p>
          <a:p>
            <a:pPr marL="457200" indent="-457200"/>
            <a:r>
              <a:rPr lang="en-US" sz="2000" dirty="0"/>
              <a:t>Run three processes in background, and terminate the first.</a:t>
            </a:r>
          </a:p>
          <a:p>
            <a:pPr marL="457200" indent="-457200"/>
            <a:r>
              <a:rPr lang="en-US" sz="2000" dirty="0"/>
              <a:t>Run two processes and connect them using a pipe.</a:t>
            </a:r>
          </a:p>
          <a:p>
            <a:pPr marL="457200" indent="-457200"/>
            <a:r>
              <a:rPr lang="en-US" sz="2000" dirty="0"/>
              <a:t>    </a:t>
            </a:r>
            <a:r>
              <a:rPr lang="th-TH" sz="2000" dirty="0"/>
              <a:t>เช่น ใช้คำสั่ง </a:t>
            </a:r>
            <a:r>
              <a:rPr lang="en-US" sz="2000" dirty="0"/>
              <a:t>cat </a:t>
            </a:r>
            <a:r>
              <a:rPr lang="th-TH" sz="2000" dirty="0"/>
              <a:t>และ </a:t>
            </a:r>
            <a:r>
              <a:rPr lang="en-US" sz="2000" dirty="0"/>
              <a:t>grep </a:t>
            </a:r>
            <a:r>
              <a:rPr lang="th-TH" sz="2000" dirty="0"/>
              <a:t>เพื่อ </a:t>
            </a:r>
            <a:r>
              <a:rPr lang="en-US" sz="2000" dirty="0"/>
              <a:t>print </a:t>
            </a:r>
            <a:r>
              <a:rPr lang="th-TH" sz="2000" dirty="0"/>
              <a:t>ไฟล์ </a:t>
            </a:r>
            <a:r>
              <a:rPr lang="en-US" sz="2000" dirty="0"/>
              <a:t>/</a:t>
            </a:r>
            <a:r>
              <a:rPr lang="en-US" sz="2000" dirty="0" err="1"/>
              <a:t>etc</a:t>
            </a:r>
            <a:r>
              <a:rPr lang="en-US" sz="2000" dirty="0"/>
              <a:t>/passwd </a:t>
            </a:r>
            <a:r>
              <a:rPr lang="th-TH" sz="2000" dirty="0"/>
              <a:t>โดยกรองเฉพาะบรรทัดที่มีคำว่า </a:t>
            </a:r>
            <a:r>
              <a:rPr lang="en-US" sz="2000" dirty="0"/>
              <a:t>home</a:t>
            </a:r>
          </a:p>
          <a:p>
            <a:pPr marL="457200" indent="-457200"/>
            <a:r>
              <a:rPr lang="en-US" sz="2000" dirty="0"/>
              <a:t>Show uptime (elapsed time since booting).</a:t>
            </a:r>
          </a:p>
        </p:txBody>
      </p:sp>
      <p:sp>
        <p:nvSpPr>
          <p:cNvPr id="2" name="Right Brace 1"/>
          <p:cNvSpPr/>
          <p:nvPr/>
        </p:nvSpPr>
        <p:spPr>
          <a:xfrm>
            <a:off x="8160327" y="2590800"/>
            <a:ext cx="297873" cy="1600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6793846" y="1823034"/>
            <a:ext cx="2280881" cy="646331"/>
          </a:xfrm>
          <a:prstGeom prst="rect">
            <a:avLst/>
          </a:prstGeom>
          <a:noFill/>
        </p:spPr>
        <p:txBody>
          <a:bodyPr wrap="none" rtlCol="0">
            <a:spAutoFit/>
          </a:bodyPr>
          <a:lstStyle/>
          <a:p>
            <a:r>
              <a:rPr lang="th-TH" dirty="0">
                <a:solidFill>
                  <a:srgbClr val="FF0000"/>
                </a:solidFill>
              </a:rPr>
              <a:t>สร้าง </a:t>
            </a:r>
            <a:r>
              <a:rPr lang="en-US" dirty="0">
                <a:solidFill>
                  <a:srgbClr val="FF0000"/>
                </a:solidFill>
              </a:rPr>
              <a:t>process </a:t>
            </a:r>
            <a:r>
              <a:rPr lang="th-TH" dirty="0">
                <a:solidFill>
                  <a:srgbClr val="FF0000"/>
                </a:solidFill>
              </a:rPr>
              <a:t>โดยใช้โปรแกรม</a:t>
            </a:r>
            <a:br>
              <a:rPr lang="en-US" dirty="0">
                <a:solidFill>
                  <a:srgbClr val="FF0000"/>
                </a:solidFill>
              </a:rPr>
            </a:br>
            <a:r>
              <a:rPr lang="th-TH" dirty="0">
                <a:solidFill>
                  <a:srgbClr val="FF0000"/>
                </a:solidFill>
              </a:rPr>
              <a:t>ที่มีชื่อว่า </a:t>
            </a:r>
            <a:r>
              <a:rPr lang="en-US" dirty="0">
                <a:solidFill>
                  <a:srgbClr val="FF0000"/>
                </a:solidFill>
              </a:rPr>
              <a:t>sleep</a:t>
            </a:r>
          </a:p>
        </p:txBody>
      </p:sp>
      <p:pic>
        <p:nvPicPr>
          <p:cNvPr id="1026" name="Picture 2" descr="Beginner Geek: How to Start Using the Linux 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127" y="5216656"/>
            <a:ext cx="3980873" cy="16413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66113" y="6351806"/>
            <a:ext cx="994503" cy="369332"/>
          </a:xfrm>
          <a:prstGeom prst="rect">
            <a:avLst/>
          </a:prstGeom>
        </p:spPr>
        <p:txBody>
          <a:bodyPr wrap="none">
            <a:spAutoFit/>
          </a:bodyPr>
          <a:lstStyle/>
          <a:p>
            <a:r>
              <a:rPr lang="en-US" dirty="0">
                <a:solidFill>
                  <a:schemeClr val="bg1"/>
                </a:solidFill>
              </a:rPr>
              <a:t>Terminal</a:t>
            </a:r>
          </a:p>
        </p:txBody>
      </p:sp>
      <p:sp>
        <p:nvSpPr>
          <p:cNvPr id="7" name="TextBox 6">
            <a:extLst>
              <a:ext uri="{FF2B5EF4-FFF2-40B4-BE49-F238E27FC236}">
                <a16:creationId xmlns:a16="http://schemas.microsoft.com/office/drawing/2014/main" id="{4DDA1463-E53F-919A-8C02-8CB571CADEE2}"/>
              </a:ext>
            </a:extLst>
          </p:cNvPr>
          <p:cNvSpPr txBox="1"/>
          <p:nvPr/>
        </p:nvSpPr>
        <p:spPr>
          <a:xfrm>
            <a:off x="152400" y="164068"/>
            <a:ext cx="4495800" cy="369332"/>
          </a:xfrm>
          <a:prstGeom prst="rect">
            <a:avLst/>
          </a:prstGeom>
          <a:noFill/>
        </p:spPr>
        <p:txBody>
          <a:bodyPr wrap="square" rtlCol="0">
            <a:spAutoFit/>
          </a:bodyPr>
          <a:lstStyle/>
          <a:p>
            <a:r>
              <a:rPr lang="th-TH" dirty="0">
                <a:solidFill>
                  <a:srgbClr val="FF0000"/>
                </a:solidFill>
              </a:rPr>
              <a:t>กิจกรรม </a:t>
            </a:r>
            <a:r>
              <a:rPr lang="en-US" dirty="0">
                <a:solidFill>
                  <a:srgbClr val="FF0000"/>
                </a:solidFill>
              </a:rPr>
              <a:t>#1 Linux commands (</a:t>
            </a:r>
            <a:r>
              <a:rPr lang="th-TH" dirty="0">
                <a:solidFill>
                  <a:srgbClr val="FF0000"/>
                </a:solidFill>
              </a:rPr>
              <a:t>สุ่มทำและจับเวลา</a:t>
            </a:r>
            <a:r>
              <a:rPr lang="en-US" dirty="0">
                <a:solidFill>
                  <a:srgbClr val="FF0000"/>
                </a:solidFill>
              </a:rPr>
              <a:t>)</a:t>
            </a:r>
            <a:endParaRPr lang="th-TH" dirty="0">
              <a:solidFill>
                <a:srgbClr val="FF0000"/>
              </a:solidFill>
            </a:endParaRPr>
          </a:p>
        </p:txBody>
      </p:sp>
    </p:spTree>
    <p:extLst>
      <p:ext uri="{BB962C8B-B14F-4D97-AF65-F5344CB8AC3E}">
        <p14:creationId xmlns:p14="http://schemas.microsoft.com/office/powerpoint/2010/main" val="424878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Quiz: memory management</a:t>
            </a:r>
          </a:p>
        </p:txBody>
      </p:sp>
      <p:sp>
        <p:nvSpPr>
          <p:cNvPr id="5" name="TextBox 4"/>
          <p:cNvSpPr txBox="1"/>
          <p:nvPr/>
        </p:nvSpPr>
        <p:spPr>
          <a:xfrm>
            <a:off x="685800" y="1371600"/>
            <a:ext cx="8001000" cy="707886"/>
          </a:xfrm>
          <a:prstGeom prst="rect">
            <a:avLst/>
          </a:prstGeom>
          <a:noFill/>
        </p:spPr>
        <p:txBody>
          <a:bodyPr wrap="square" rtlCol="0">
            <a:spAutoFit/>
          </a:bodyPr>
          <a:lstStyle/>
          <a:p>
            <a:pPr marL="457200" indent="-457200"/>
            <a:r>
              <a:rPr lang="en-US" sz="2000" dirty="0"/>
              <a:t>Show memory information.</a:t>
            </a:r>
          </a:p>
          <a:p>
            <a:pPr marL="457200" indent="-457200"/>
            <a:r>
              <a:rPr lang="en-US" sz="2000" dirty="0"/>
              <a:t>Show amount of free and used memory in the system.</a:t>
            </a:r>
          </a:p>
        </p:txBody>
      </p:sp>
      <p:sp>
        <p:nvSpPr>
          <p:cNvPr id="6" name="TextBox 5"/>
          <p:cNvSpPr txBox="1"/>
          <p:nvPr/>
        </p:nvSpPr>
        <p:spPr>
          <a:xfrm>
            <a:off x="457200" y="2316301"/>
            <a:ext cx="8153400" cy="830997"/>
          </a:xfrm>
          <a:prstGeom prst="rect">
            <a:avLst/>
          </a:prstGeom>
          <a:noFill/>
        </p:spPr>
        <p:txBody>
          <a:bodyPr wrap="square" rtlCol="0">
            <a:spAutoFit/>
          </a:bodyPr>
          <a:lstStyle/>
          <a:p>
            <a:pPr algn="ctr"/>
            <a:r>
              <a:rPr lang="en-US" sz="4800" b="1" dirty="0"/>
              <a:t>Quiz: Storage management</a:t>
            </a:r>
          </a:p>
        </p:txBody>
      </p:sp>
      <p:sp>
        <p:nvSpPr>
          <p:cNvPr id="7" name="TextBox 6"/>
          <p:cNvSpPr txBox="1"/>
          <p:nvPr/>
        </p:nvSpPr>
        <p:spPr>
          <a:xfrm>
            <a:off x="609600" y="3230701"/>
            <a:ext cx="8382000" cy="3170099"/>
          </a:xfrm>
          <a:prstGeom prst="rect">
            <a:avLst/>
          </a:prstGeom>
          <a:noFill/>
        </p:spPr>
        <p:txBody>
          <a:bodyPr wrap="square" rtlCol="0">
            <a:spAutoFit/>
          </a:bodyPr>
          <a:lstStyle/>
          <a:p>
            <a:pPr marL="457200" indent="-457200"/>
            <a:r>
              <a:rPr lang="en-US" sz="2000" dirty="0"/>
              <a:t>Create a file, rename, and delete.</a:t>
            </a:r>
          </a:p>
          <a:p>
            <a:pPr marL="457200" indent="-457200"/>
            <a:r>
              <a:rPr lang="en-US" sz="2000" dirty="0"/>
              <a:t>Create a folder, rename, and delete.</a:t>
            </a:r>
          </a:p>
          <a:p>
            <a:pPr marL="457200" indent="-457200"/>
            <a:r>
              <a:rPr lang="en-US" sz="2000" dirty="0"/>
              <a:t>Create a file and change permission so that only the owner can read.  </a:t>
            </a:r>
          </a:p>
          <a:p>
            <a:pPr marL="457200" indent="-457200"/>
            <a:r>
              <a:rPr lang="en-US" sz="2000" dirty="0"/>
              <a:t>Create a file and change both owner and group to </a:t>
            </a:r>
            <a:r>
              <a:rPr lang="en-US" sz="2000" b="0" i="0" dirty="0">
                <a:solidFill>
                  <a:srgbClr val="1F1F1F"/>
                </a:solidFill>
                <a:effectLst/>
                <a:highlight>
                  <a:srgbClr val="FFFFFF"/>
                </a:highlight>
                <a:latin typeface="Google Sans"/>
              </a:rPr>
              <a:t>"</a:t>
            </a:r>
            <a:r>
              <a:rPr lang="en-US" sz="2000" dirty="0"/>
              <a:t>root</a:t>
            </a:r>
            <a:r>
              <a:rPr lang="en-US" sz="2000" b="0" i="0" dirty="0">
                <a:solidFill>
                  <a:srgbClr val="1F1F1F"/>
                </a:solidFill>
                <a:effectLst/>
                <a:highlight>
                  <a:srgbClr val="FFFFFF"/>
                </a:highlight>
                <a:latin typeface="Google Sans"/>
              </a:rPr>
              <a:t>".</a:t>
            </a:r>
            <a:endParaRPr lang="en-US" sz="2000" dirty="0"/>
          </a:p>
          <a:p>
            <a:pPr marL="457200" indent="-457200"/>
            <a:r>
              <a:rPr lang="en-US" sz="2000" dirty="0"/>
              <a:t>Create a folder and a symbolic link to the folder.</a:t>
            </a:r>
          </a:p>
          <a:p>
            <a:pPr marL="457200" indent="-457200"/>
            <a:r>
              <a:rPr lang="en-US" sz="2000" dirty="0"/>
              <a:t>Show disk space usage in human-readable format.</a:t>
            </a:r>
          </a:p>
          <a:p>
            <a:pPr marL="457200" indent="-457200"/>
            <a:r>
              <a:rPr lang="en-US" sz="2000" dirty="0"/>
              <a:t>Show file space</a:t>
            </a:r>
            <a:r>
              <a:rPr lang="th-TH" sz="2000" dirty="0"/>
              <a:t> </a:t>
            </a:r>
            <a:r>
              <a:rPr lang="en-US" sz="2000" dirty="0"/>
              <a:t>(</a:t>
            </a:r>
            <a:r>
              <a:rPr lang="en-US" sz="2000" strike="sngStrike" dirty="0"/>
              <a:t>size</a:t>
            </a:r>
            <a:r>
              <a:rPr lang="en-US" sz="2000" dirty="0"/>
              <a:t>) usage of /</a:t>
            </a:r>
            <a:r>
              <a:rPr lang="en-US" sz="2000" dirty="0" err="1"/>
              <a:t>usr</a:t>
            </a:r>
            <a:r>
              <a:rPr lang="en-US" sz="2000" dirty="0"/>
              <a:t>/share/</a:t>
            </a:r>
            <a:r>
              <a:rPr lang="en-US" sz="2000" dirty="0" err="1"/>
              <a:t>dict</a:t>
            </a:r>
            <a:r>
              <a:rPr lang="en-US" sz="2000" dirty="0"/>
              <a:t>/</a:t>
            </a:r>
            <a:r>
              <a:rPr lang="en-US" sz="2000" dirty="0" err="1"/>
              <a:t>american-english</a:t>
            </a:r>
            <a:r>
              <a:rPr lang="en-US" sz="2000" dirty="0"/>
              <a:t> in human-readable format. </a:t>
            </a:r>
            <a:r>
              <a:rPr lang="th-TH" sz="2000" dirty="0">
                <a:solidFill>
                  <a:srgbClr val="FF0000"/>
                </a:solidFill>
              </a:rPr>
              <a:t>ถ้าไม่มีไฟล์นี้ต้องติดตั้ง </a:t>
            </a:r>
            <a:r>
              <a:rPr lang="en-US" sz="2000" dirty="0">
                <a:solidFill>
                  <a:srgbClr val="FF0000"/>
                </a:solidFill>
              </a:rPr>
              <a:t>package </a:t>
            </a:r>
            <a:r>
              <a:rPr lang="th-TH" sz="2000" dirty="0">
                <a:solidFill>
                  <a:srgbClr val="FF0000"/>
                </a:solidFill>
              </a:rPr>
              <a:t>ชื่อ </a:t>
            </a:r>
            <a:r>
              <a:rPr lang="en-US" sz="2000" dirty="0" err="1">
                <a:solidFill>
                  <a:srgbClr val="FF0000"/>
                </a:solidFill>
              </a:rPr>
              <a:t>wamerican</a:t>
            </a:r>
            <a:r>
              <a:rPr lang="en-US" sz="2000" dirty="0">
                <a:solidFill>
                  <a:srgbClr val="FF0000"/>
                </a:solidFill>
              </a:rPr>
              <a:t> </a:t>
            </a:r>
            <a:r>
              <a:rPr lang="th-TH" sz="2000" dirty="0">
                <a:solidFill>
                  <a:srgbClr val="FF0000"/>
                </a:solidFill>
              </a:rPr>
              <a:t>ก่อน</a:t>
            </a:r>
            <a:endParaRPr lang="en-US" sz="2000" dirty="0">
              <a:solidFill>
                <a:srgbClr val="FF0000"/>
              </a:solidFill>
            </a:endParaRPr>
          </a:p>
          <a:p>
            <a:pPr marL="457200" indent="-457200"/>
            <a:r>
              <a:rPr lang="en-US" sz="2000" dirty="0"/>
              <a:t>Check and repair file system on </a:t>
            </a:r>
            <a:r>
              <a:rPr lang="en-US" sz="2000" dirty="0" err="1"/>
              <a:t>harddisk</a:t>
            </a:r>
            <a:r>
              <a:rPr lang="en-US" sz="2000" dirty="0"/>
              <a:t>.</a:t>
            </a:r>
          </a:p>
          <a:p>
            <a:pPr marL="457200" indent="-457200"/>
            <a:r>
              <a:rPr lang="en-US" sz="2000" dirty="0"/>
              <a:t>Search for a given filename.</a:t>
            </a:r>
          </a:p>
        </p:txBody>
      </p:sp>
    </p:spTree>
    <p:extLst>
      <p:ext uri="{BB962C8B-B14F-4D97-AF65-F5344CB8AC3E}">
        <p14:creationId xmlns:p14="http://schemas.microsoft.com/office/powerpoint/2010/main" val="256314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Quiz: User management</a:t>
            </a:r>
          </a:p>
        </p:txBody>
      </p:sp>
      <p:sp>
        <p:nvSpPr>
          <p:cNvPr id="5" name="TextBox 4"/>
          <p:cNvSpPr txBox="1"/>
          <p:nvPr/>
        </p:nvSpPr>
        <p:spPr>
          <a:xfrm>
            <a:off x="685800" y="1371600"/>
            <a:ext cx="8001000" cy="1631216"/>
          </a:xfrm>
          <a:prstGeom prst="rect">
            <a:avLst/>
          </a:prstGeom>
          <a:noFill/>
        </p:spPr>
        <p:txBody>
          <a:bodyPr wrap="square" rtlCol="0">
            <a:spAutoFit/>
          </a:bodyPr>
          <a:lstStyle/>
          <a:p>
            <a:pPr marL="457200" indent="-457200"/>
            <a:r>
              <a:rPr lang="en-US" sz="2000" dirty="0"/>
              <a:t>Change password.</a:t>
            </a:r>
          </a:p>
          <a:p>
            <a:pPr marL="457200" indent="-457200"/>
            <a:r>
              <a:rPr lang="en-US" sz="2000" dirty="0"/>
              <a:t>Show on-line users.</a:t>
            </a:r>
          </a:p>
          <a:p>
            <a:pPr marL="457200" indent="-457200"/>
            <a:r>
              <a:rPr lang="en-US" sz="2000" dirty="0"/>
              <a:t>Show current users on the system and what they are doing.</a:t>
            </a:r>
          </a:p>
          <a:p>
            <a:pPr marL="457200" indent="-457200"/>
            <a:r>
              <a:rPr lang="en-US" sz="2000" dirty="0"/>
              <a:t>Enable administrator (root or </a:t>
            </a:r>
            <a:r>
              <a:rPr lang="en-US" sz="2000" dirty="0" err="1"/>
              <a:t>superuser</a:t>
            </a:r>
            <a:r>
              <a:rPr lang="en-US" sz="2000" dirty="0"/>
              <a:t>) account.</a:t>
            </a:r>
          </a:p>
          <a:p>
            <a:pPr marL="457200" indent="-457200"/>
            <a:r>
              <a:rPr lang="en-US" sz="2000" dirty="0"/>
              <a:t>Add a new user and remove.</a:t>
            </a:r>
          </a:p>
        </p:txBody>
      </p:sp>
      <p:sp>
        <p:nvSpPr>
          <p:cNvPr id="6" name="TextBox 5"/>
          <p:cNvSpPr txBox="1"/>
          <p:nvPr/>
        </p:nvSpPr>
        <p:spPr>
          <a:xfrm>
            <a:off x="533400" y="3005078"/>
            <a:ext cx="8153400" cy="830997"/>
          </a:xfrm>
          <a:prstGeom prst="rect">
            <a:avLst/>
          </a:prstGeom>
          <a:noFill/>
        </p:spPr>
        <p:txBody>
          <a:bodyPr wrap="square" rtlCol="0">
            <a:spAutoFit/>
          </a:bodyPr>
          <a:lstStyle/>
          <a:p>
            <a:pPr algn="ctr"/>
            <a:r>
              <a:rPr lang="en-US" sz="4800" b="1" dirty="0"/>
              <a:t>Quiz: Network management</a:t>
            </a:r>
          </a:p>
        </p:txBody>
      </p:sp>
      <p:sp>
        <p:nvSpPr>
          <p:cNvPr id="7" name="TextBox 6"/>
          <p:cNvSpPr txBox="1"/>
          <p:nvPr/>
        </p:nvSpPr>
        <p:spPr>
          <a:xfrm>
            <a:off x="685800" y="3919478"/>
            <a:ext cx="7467600" cy="2246769"/>
          </a:xfrm>
          <a:prstGeom prst="rect">
            <a:avLst/>
          </a:prstGeom>
          <a:noFill/>
        </p:spPr>
        <p:txBody>
          <a:bodyPr wrap="square" rtlCol="0">
            <a:spAutoFit/>
          </a:bodyPr>
          <a:lstStyle/>
          <a:p>
            <a:pPr marL="457200" indent="-457200"/>
            <a:r>
              <a:rPr lang="en-US" sz="2000" dirty="0"/>
              <a:t>Remote login to</a:t>
            </a:r>
            <a:r>
              <a:rPr lang="th-TH" sz="2000" dirty="0"/>
              <a:t> </a:t>
            </a:r>
            <a:r>
              <a:rPr lang="en-US" sz="2000" dirty="0"/>
              <a:t>Linux (</a:t>
            </a:r>
            <a:r>
              <a:rPr lang="th-TH" sz="2000" dirty="0"/>
              <a:t>ใช้คำสั่ง </a:t>
            </a:r>
            <a:r>
              <a:rPr lang="en-US" sz="2000" dirty="0"/>
              <a:t>ssh </a:t>
            </a:r>
            <a:r>
              <a:rPr lang="th-TH" sz="2000" dirty="0"/>
              <a:t>หรือใช้โปรแกรมที่มี </a:t>
            </a:r>
            <a:r>
              <a:rPr lang="en-US" sz="2000" dirty="0"/>
              <a:t>GUI </a:t>
            </a:r>
            <a:r>
              <a:rPr lang="th-TH" sz="2000" dirty="0"/>
              <a:t>เช่น </a:t>
            </a:r>
            <a:r>
              <a:rPr lang="en-US" sz="2000" dirty="0"/>
              <a:t>PuTTY).</a:t>
            </a:r>
          </a:p>
          <a:p>
            <a:pPr marL="457200" indent="-457200"/>
            <a:r>
              <a:rPr lang="en-US" sz="2000" dirty="0"/>
              <a:t>Transfer a file to Linux (</a:t>
            </a:r>
            <a:r>
              <a:rPr lang="th-TH" sz="2000" dirty="0"/>
              <a:t>ใช้คำสั่ง </a:t>
            </a:r>
            <a:r>
              <a:rPr lang="en-US" sz="2000" dirty="0"/>
              <a:t>ftp</a:t>
            </a:r>
            <a:r>
              <a:rPr lang="th-TH" sz="2000" dirty="0"/>
              <a:t> หรือใช้โปรแกรมที่มี </a:t>
            </a:r>
            <a:r>
              <a:rPr lang="en-US" sz="2000" dirty="0"/>
              <a:t>GUI </a:t>
            </a:r>
            <a:r>
              <a:rPr lang="th-TH" sz="2000" dirty="0"/>
              <a:t>เช่น </a:t>
            </a:r>
            <a:r>
              <a:rPr lang="en-US" sz="2000" dirty="0"/>
              <a:t>FileZilla).</a:t>
            </a:r>
            <a:endParaRPr lang="th-TH" sz="2000" dirty="0"/>
          </a:p>
          <a:p>
            <a:pPr marL="457200" indent="-457200"/>
            <a:r>
              <a:rPr lang="en-US" sz="2000" dirty="0"/>
              <a:t>Show IP address of your computer.</a:t>
            </a:r>
          </a:p>
          <a:p>
            <a:pPr marL="457200" indent="-457200"/>
            <a:r>
              <a:rPr lang="en-US" sz="2000" dirty="0"/>
              <a:t>Show IP address of google.com.</a:t>
            </a:r>
          </a:p>
          <a:p>
            <a:pPr marL="457200" indent="-457200"/>
            <a:r>
              <a:rPr lang="en-US" sz="2000" dirty="0"/>
              <a:t>Show MAC address of your computer.</a:t>
            </a:r>
          </a:p>
          <a:p>
            <a:pPr marL="457200" indent="-457200"/>
            <a:r>
              <a:rPr lang="en-US" sz="2000" dirty="0"/>
              <a:t>Show connection speed to google.com.</a:t>
            </a:r>
          </a:p>
          <a:p>
            <a:pPr marL="457200" indent="-457200"/>
            <a:r>
              <a:rPr lang="en-US" sz="2000" dirty="0"/>
              <a:t>Download a file (</a:t>
            </a:r>
            <a:r>
              <a:rPr lang="en-US" dirty="0"/>
              <a:t>https://cache111.com/test.zip</a:t>
            </a:r>
            <a:r>
              <a:rPr lang="en-US" sz="2000" dirty="0"/>
              <a:t>) at 3.00AM tomorrow.</a:t>
            </a:r>
          </a:p>
        </p:txBody>
      </p:sp>
    </p:spTree>
    <p:extLst>
      <p:ext uri="{BB962C8B-B14F-4D97-AF65-F5344CB8AC3E}">
        <p14:creationId xmlns:p14="http://schemas.microsoft.com/office/powerpoint/2010/main" val="287591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57"/>
            <a:ext cx="9144000" cy="5166434"/>
          </a:xfrm>
          <a:prstGeom prst="rect">
            <a:avLst/>
          </a:prstGeom>
        </p:spPr>
      </p:pic>
      <p:sp>
        <p:nvSpPr>
          <p:cNvPr id="5" name="Rectangle 4"/>
          <p:cNvSpPr/>
          <p:nvPr/>
        </p:nvSpPr>
        <p:spPr>
          <a:xfrm>
            <a:off x="2514600" y="4611231"/>
            <a:ext cx="6629400" cy="2246769"/>
          </a:xfrm>
          <a:prstGeom prst="rect">
            <a:avLst/>
          </a:prstGeom>
        </p:spPr>
        <p:txBody>
          <a:bodyPr wrap="square">
            <a:spAutoFit/>
          </a:bodyPr>
          <a:lstStyle/>
          <a:p>
            <a:r>
              <a:rPr lang="en-US" sz="2000" b="1" dirty="0">
                <a:solidFill>
                  <a:srgbClr val="FF0000"/>
                </a:solidFill>
                <a:latin typeface="TH Sarabun New" panose="020B0500040200020003" pitchFamily="34" charset="-34"/>
                <a:cs typeface="TH Sarabun New" panose="020B0500040200020003" pitchFamily="34" charset="-34"/>
              </a:rPr>
              <a:t>ftp </a:t>
            </a:r>
            <a:r>
              <a:rPr lang="en-US" sz="2000" b="1" dirty="0" err="1">
                <a:solidFill>
                  <a:srgbClr val="FF0000"/>
                </a:solidFill>
                <a:latin typeface="TH Sarabun New" panose="020B0500040200020003" pitchFamily="34" charset="-34"/>
                <a:cs typeface="TH Sarabun New" panose="020B0500040200020003" pitchFamily="34" charset="-34"/>
              </a:rPr>
              <a:t>ทำตามในรูปนะครับ</a:t>
            </a:r>
            <a:r>
              <a:rPr lang="en-US" sz="2000" b="1" dirty="0">
                <a:solidFill>
                  <a:srgbClr val="FF0000"/>
                </a:solidFill>
                <a:latin typeface="TH Sarabun New" panose="020B0500040200020003" pitchFamily="34" charset="-34"/>
                <a:cs typeface="TH Sarabun New" panose="020B0500040200020003" pitchFamily="34" charset="-34"/>
              </a:rPr>
              <a:t> </a:t>
            </a:r>
            <a:r>
              <a:rPr lang="en-US" sz="2000" b="1" dirty="0" err="1">
                <a:solidFill>
                  <a:srgbClr val="FF0000"/>
                </a:solidFill>
                <a:latin typeface="TH Sarabun New" panose="020B0500040200020003" pitchFamily="34" charset="-34"/>
                <a:cs typeface="TH Sarabun New" panose="020B0500040200020003" pitchFamily="34" charset="-34"/>
              </a:rPr>
              <a:t>ใส่</a:t>
            </a:r>
            <a:r>
              <a:rPr lang="en-US" sz="2000" b="1" dirty="0">
                <a:solidFill>
                  <a:srgbClr val="FF0000"/>
                </a:solidFill>
                <a:latin typeface="TH Sarabun New" panose="020B0500040200020003" pitchFamily="34" charset="-34"/>
                <a:cs typeface="TH Sarabun New" panose="020B0500040200020003" pitchFamily="34" charset="-34"/>
              </a:rPr>
              <a:t> password </a:t>
            </a:r>
            <a:r>
              <a:rPr lang="en-US" sz="2000" b="1" dirty="0" err="1">
                <a:solidFill>
                  <a:srgbClr val="FF0000"/>
                </a:solidFill>
                <a:latin typeface="TH Sarabun New" panose="020B0500040200020003" pitchFamily="34" charset="-34"/>
                <a:cs typeface="TH Sarabun New" panose="020B0500040200020003" pitchFamily="34" charset="-34"/>
              </a:rPr>
              <a:t>เป็นอีเมล</a:t>
            </a:r>
            <a:r>
              <a:rPr lang="en-US" sz="2000" b="1" dirty="0">
                <a:solidFill>
                  <a:srgbClr val="FF0000"/>
                </a:solidFill>
                <a:latin typeface="TH Sarabun New" panose="020B0500040200020003" pitchFamily="34" charset="-34"/>
                <a:cs typeface="TH Sarabun New" panose="020B0500040200020003" pitchFamily="34" charset="-34"/>
              </a:rPr>
              <a:t> </a:t>
            </a:r>
            <a:r>
              <a:rPr lang="en-US" sz="2000" b="1" dirty="0" err="1">
                <a:solidFill>
                  <a:srgbClr val="FF0000"/>
                </a:solidFill>
                <a:latin typeface="TH Sarabun New" panose="020B0500040200020003" pitchFamily="34" charset="-34"/>
                <a:cs typeface="TH Sarabun New" panose="020B0500040200020003" pitchFamily="34" charset="-34"/>
              </a:rPr>
              <a:t>ปกติใส่แค่</a:t>
            </a:r>
            <a:r>
              <a:rPr lang="en-US" sz="2000" b="1" dirty="0">
                <a:solidFill>
                  <a:srgbClr val="FF0000"/>
                </a:solidFill>
                <a:latin typeface="TH Sarabun New" panose="020B0500040200020003" pitchFamily="34" charset="-34"/>
                <a:cs typeface="TH Sarabun New" panose="020B0500040200020003" pitchFamily="34" charset="-34"/>
              </a:rPr>
              <a:t> a@ </a:t>
            </a:r>
            <a:r>
              <a:rPr lang="en-US" sz="2000" b="1" dirty="0" err="1">
                <a:solidFill>
                  <a:srgbClr val="FF0000"/>
                </a:solidFill>
                <a:latin typeface="TH Sarabun New" panose="020B0500040200020003" pitchFamily="34" charset="-34"/>
                <a:cs typeface="TH Sarabun New" panose="020B0500040200020003" pitchFamily="34" charset="-34"/>
              </a:rPr>
              <a:t>ก็ใช้ได้ละ</a:t>
            </a:r>
            <a:endParaRPr lang="en-US" sz="2000" b="1" dirty="0">
              <a:solidFill>
                <a:srgbClr val="FF0000"/>
              </a:solidFill>
              <a:latin typeface="TH Sarabun New" panose="020B0500040200020003" pitchFamily="34" charset="-34"/>
              <a:cs typeface="TH Sarabun New" panose="020B0500040200020003" pitchFamily="34" charset="-34"/>
            </a:endParaRPr>
          </a:p>
          <a:p>
            <a:r>
              <a:rPr lang="en-US" sz="2000" b="1" dirty="0">
                <a:solidFill>
                  <a:srgbClr val="FF0000"/>
                </a:solidFill>
                <a:latin typeface="TH Sarabun New" panose="020B0500040200020003" pitchFamily="34" charset="-34"/>
                <a:cs typeface="TH Sarabun New" panose="020B0500040200020003" pitchFamily="34" charset="-34"/>
              </a:rPr>
              <a:t>	server: ftp.broadinstitute.org</a:t>
            </a:r>
          </a:p>
          <a:p>
            <a:r>
              <a:rPr lang="en-US" sz="2000" b="1" dirty="0">
                <a:solidFill>
                  <a:srgbClr val="FF0000"/>
                </a:solidFill>
                <a:latin typeface="TH Sarabun New" panose="020B0500040200020003" pitchFamily="34" charset="-34"/>
                <a:cs typeface="TH Sarabun New" panose="020B0500040200020003" pitchFamily="34" charset="-34"/>
              </a:rPr>
              <a:t>	user: </a:t>
            </a:r>
            <a:r>
              <a:rPr lang="en-US" sz="2000" b="1" dirty="0" err="1">
                <a:solidFill>
                  <a:srgbClr val="FF0000"/>
                </a:solidFill>
                <a:latin typeface="TH Sarabun New" panose="020B0500040200020003" pitchFamily="34" charset="-34"/>
                <a:cs typeface="TH Sarabun New" panose="020B0500040200020003" pitchFamily="34" charset="-34"/>
              </a:rPr>
              <a:t>gsapubftp</a:t>
            </a:r>
            <a:r>
              <a:rPr lang="en-US" sz="2000" b="1" dirty="0">
                <a:solidFill>
                  <a:srgbClr val="FF0000"/>
                </a:solidFill>
                <a:latin typeface="TH Sarabun New" panose="020B0500040200020003" pitchFamily="34" charset="-34"/>
                <a:cs typeface="TH Sarabun New" panose="020B0500040200020003" pitchFamily="34" charset="-34"/>
              </a:rPr>
              <a:t>-anonymous</a:t>
            </a:r>
          </a:p>
          <a:p>
            <a:r>
              <a:rPr lang="en-US" sz="2000" b="1" dirty="0">
                <a:solidFill>
                  <a:srgbClr val="FF0000"/>
                </a:solidFill>
                <a:latin typeface="TH Sarabun New" panose="020B0500040200020003" pitchFamily="34" charset="-34"/>
                <a:cs typeface="TH Sarabun New" panose="020B0500040200020003" pitchFamily="34" charset="-34"/>
              </a:rPr>
              <a:t>	pass: a@</a:t>
            </a:r>
          </a:p>
          <a:p>
            <a:r>
              <a:rPr lang="en-US" sz="2000" b="1" dirty="0">
                <a:solidFill>
                  <a:srgbClr val="FF0000"/>
                </a:solidFill>
                <a:latin typeface="TH Sarabun New" panose="020B0500040200020003" pitchFamily="34" charset="-34"/>
                <a:cs typeface="TH Sarabun New" panose="020B0500040200020003" pitchFamily="34" charset="-34"/>
              </a:rPr>
              <a:t>download file: /distribution/seq/references/ Homo_sapiens_assembly19.dict</a:t>
            </a:r>
          </a:p>
          <a:p>
            <a:r>
              <a:rPr lang="en-US" sz="2000" b="1" dirty="0" err="1">
                <a:solidFill>
                  <a:srgbClr val="FF0000"/>
                </a:solidFill>
                <a:latin typeface="TH Sarabun New" panose="020B0500040200020003" pitchFamily="34" charset="-34"/>
                <a:cs typeface="TH Sarabun New" panose="020B0500040200020003" pitchFamily="34" charset="-34"/>
              </a:rPr>
              <a:t>เอาแค่ดาวน์โหลดพอนะ</a:t>
            </a:r>
            <a:r>
              <a:rPr lang="th-TH" sz="2000" b="1" dirty="0">
                <a:solidFill>
                  <a:srgbClr val="FF0000"/>
                </a:solidFill>
                <a:latin typeface="TH Sarabun New" panose="020B0500040200020003" pitchFamily="34" charset="-34"/>
                <a:cs typeface="TH Sarabun New" panose="020B0500040200020003" pitchFamily="34" charset="-34"/>
              </a:rPr>
              <a:t> </a:t>
            </a:r>
            <a:r>
              <a:rPr lang="en-US" sz="2000" b="1" dirty="0" err="1">
                <a:solidFill>
                  <a:srgbClr val="FF0000"/>
                </a:solidFill>
                <a:latin typeface="TH Sarabun New" panose="020B0500040200020003" pitchFamily="34" charset="-34"/>
                <a:cs typeface="TH Sarabun New" panose="020B0500040200020003" pitchFamily="34" charset="-34"/>
              </a:rPr>
              <a:t>อั</a:t>
            </a:r>
            <a:r>
              <a:rPr lang="th-TH" sz="2000" b="1" dirty="0">
                <a:solidFill>
                  <a:srgbClr val="FF0000"/>
                </a:solidFill>
                <a:latin typeface="TH Sarabun New" panose="020B0500040200020003" pitchFamily="34" charset="-34"/>
                <a:cs typeface="TH Sarabun New" panose="020B0500040200020003" pitchFamily="34" charset="-34"/>
              </a:rPr>
              <a:t>ป</a:t>
            </a:r>
            <a:r>
              <a:rPr lang="en-US" sz="2000" b="1" dirty="0" err="1">
                <a:solidFill>
                  <a:srgbClr val="FF0000"/>
                </a:solidFill>
                <a:latin typeface="TH Sarabun New" panose="020B0500040200020003" pitchFamily="34" charset="-34"/>
                <a:cs typeface="TH Sarabun New" panose="020B0500040200020003" pitchFamily="34" charset="-34"/>
              </a:rPr>
              <a:t>โหลดไม่มี</a:t>
            </a:r>
            <a:r>
              <a:rPr lang="en-US" sz="2000" b="1" dirty="0">
                <a:solidFill>
                  <a:srgbClr val="FF0000"/>
                </a:solidFill>
                <a:latin typeface="TH Sarabun New" panose="020B0500040200020003" pitchFamily="34" charset="-34"/>
                <a:cs typeface="TH Sarabun New" panose="020B0500040200020003" pitchFamily="34" charset="-34"/>
              </a:rPr>
              <a:t> server </a:t>
            </a:r>
            <a:r>
              <a:rPr lang="en-US" sz="2000" b="1" dirty="0" err="1">
                <a:solidFill>
                  <a:srgbClr val="FF0000"/>
                </a:solidFill>
                <a:latin typeface="TH Sarabun New" panose="020B0500040200020003" pitchFamily="34" charset="-34"/>
                <a:cs typeface="TH Sarabun New" panose="020B0500040200020003" pitchFamily="34" charset="-34"/>
              </a:rPr>
              <a:t>ให้ทดสอบ</a:t>
            </a:r>
            <a:endParaRPr lang="en-US" sz="2000" b="1" dirty="0">
              <a:solidFill>
                <a:srgbClr val="FF0000"/>
              </a:solidFill>
              <a:latin typeface="TH Sarabun New" panose="020B0500040200020003" pitchFamily="34" charset="-34"/>
              <a:cs typeface="TH Sarabun New" panose="020B0500040200020003" pitchFamily="34" charset="-34"/>
            </a:endParaRPr>
          </a:p>
          <a:p>
            <a:r>
              <a:rPr lang="en-US" sz="2000" b="1" dirty="0" err="1">
                <a:solidFill>
                  <a:srgbClr val="FF0000"/>
                </a:solidFill>
                <a:latin typeface="TH Sarabun New" panose="020B0500040200020003" pitchFamily="34" charset="-34"/>
                <a:cs typeface="TH Sarabun New" panose="020B0500040200020003" pitchFamily="34" charset="-34"/>
              </a:rPr>
              <a:t>ใช้คำสั่ง</a:t>
            </a:r>
            <a:r>
              <a:rPr lang="en-US" sz="2000" b="1" dirty="0">
                <a:solidFill>
                  <a:srgbClr val="FF0000"/>
                </a:solidFill>
                <a:latin typeface="TH Sarabun New" panose="020B0500040200020003" pitchFamily="34" charset="-34"/>
                <a:cs typeface="TH Sarabun New" panose="020B0500040200020003" pitchFamily="34" charset="-34"/>
              </a:rPr>
              <a:t> ftp -p </a:t>
            </a:r>
            <a:r>
              <a:rPr lang="en-US" sz="2000" b="1" dirty="0" err="1">
                <a:solidFill>
                  <a:srgbClr val="FF0000"/>
                </a:solidFill>
                <a:latin typeface="TH Sarabun New" panose="020B0500040200020003" pitchFamily="34" charset="-34"/>
                <a:cs typeface="TH Sarabun New" panose="020B0500040200020003" pitchFamily="34" charset="-34"/>
              </a:rPr>
              <a:t>นะครับ</a:t>
            </a:r>
            <a:r>
              <a:rPr lang="en-US" sz="2000" b="1" dirty="0">
                <a:solidFill>
                  <a:srgbClr val="FF0000"/>
                </a:solidFill>
                <a:latin typeface="TH Sarabun New" panose="020B0500040200020003" pitchFamily="34" charset="-34"/>
                <a:cs typeface="TH Sarabun New" panose="020B0500040200020003" pitchFamily="34" charset="-34"/>
              </a:rPr>
              <a:t> (-p </a:t>
            </a:r>
            <a:r>
              <a:rPr lang="en-US" sz="2000" b="1" dirty="0" err="1">
                <a:solidFill>
                  <a:srgbClr val="FF0000"/>
                </a:solidFill>
                <a:latin typeface="TH Sarabun New" panose="020B0500040200020003" pitchFamily="34" charset="-34"/>
                <a:cs typeface="TH Sarabun New" panose="020B0500040200020003" pitchFamily="34" charset="-34"/>
              </a:rPr>
              <a:t>คือ</a:t>
            </a:r>
            <a:r>
              <a:rPr lang="en-US" sz="2000" b="1" dirty="0">
                <a:solidFill>
                  <a:srgbClr val="FF0000"/>
                </a:solidFill>
                <a:latin typeface="TH Sarabun New" panose="020B0500040200020003" pitchFamily="34" charset="-34"/>
                <a:cs typeface="TH Sarabun New" panose="020B0500040200020003" pitchFamily="34" charset="-34"/>
              </a:rPr>
              <a:t> passive mode </a:t>
            </a:r>
            <a:r>
              <a:rPr lang="th-TH" sz="2000" b="1" dirty="0">
                <a:solidFill>
                  <a:srgbClr val="FF0000"/>
                </a:solidFill>
                <a:latin typeface="TH Sarabun New" panose="020B0500040200020003" pitchFamily="34" charset="-34"/>
                <a:cs typeface="TH Sarabun New" panose="020B0500040200020003" pitchFamily="34" charset="-34"/>
              </a:rPr>
              <a:t>เนื่องจาก </a:t>
            </a:r>
            <a:r>
              <a:rPr lang="en-US" sz="2000" b="1" dirty="0">
                <a:solidFill>
                  <a:srgbClr val="FF0000"/>
                </a:solidFill>
                <a:latin typeface="TH Sarabun New" panose="020B0500040200020003" pitchFamily="34" charset="-34"/>
                <a:cs typeface="TH Sarabun New" panose="020B0500040200020003" pitchFamily="34" charset="-34"/>
              </a:rPr>
              <a:t>server </a:t>
            </a:r>
            <a:r>
              <a:rPr lang="en-US" sz="2000" b="1" dirty="0" err="1">
                <a:solidFill>
                  <a:srgbClr val="FF0000"/>
                </a:solidFill>
                <a:latin typeface="TH Sarabun New" panose="020B0500040200020003" pitchFamily="34" charset="-34"/>
                <a:cs typeface="TH Sarabun New" panose="020B0500040200020003" pitchFamily="34" charset="-34"/>
              </a:rPr>
              <a:t>นี้มันตั้งค่าไว้แบบนี้</a:t>
            </a:r>
            <a:r>
              <a:rPr lang="en-US" sz="2000" b="1" dirty="0">
                <a:solidFill>
                  <a:srgbClr val="FF0000"/>
                </a:solidFill>
                <a:latin typeface="TH Sarabun New" panose="020B0500040200020003" pitchFamily="34" charset="-34"/>
                <a:cs typeface="TH Sarabun New" panose="020B0500040200020003" pitchFamily="34" charset="-34"/>
              </a:rPr>
              <a:t>)</a:t>
            </a:r>
          </a:p>
        </p:txBody>
      </p:sp>
      <p:sp>
        <p:nvSpPr>
          <p:cNvPr id="6" name="TextBox 5"/>
          <p:cNvSpPr txBox="1"/>
          <p:nvPr/>
        </p:nvSpPr>
        <p:spPr>
          <a:xfrm>
            <a:off x="2819400" y="2541692"/>
            <a:ext cx="3810000" cy="369332"/>
          </a:xfrm>
          <a:prstGeom prst="rect">
            <a:avLst/>
          </a:prstGeom>
          <a:noFill/>
        </p:spPr>
        <p:txBody>
          <a:bodyPr wrap="square" rtlCol="0">
            <a:spAutoFit/>
          </a:bodyPr>
          <a:lstStyle/>
          <a:p>
            <a:r>
              <a:rPr lang="en-US" dirty="0">
                <a:solidFill>
                  <a:srgbClr val="FF0000"/>
                </a:solidFill>
              </a:rPr>
              <a:t>bi </a:t>
            </a:r>
            <a:r>
              <a:rPr lang="th-TH" dirty="0">
                <a:solidFill>
                  <a:srgbClr val="FF0000"/>
                </a:solidFill>
              </a:rPr>
              <a:t>ย่อมาจาก </a:t>
            </a:r>
            <a:r>
              <a:rPr lang="en-US" dirty="0">
                <a:solidFill>
                  <a:srgbClr val="FF0000"/>
                </a:solidFill>
              </a:rPr>
              <a:t>binary </a:t>
            </a:r>
            <a:r>
              <a:rPr lang="th-TH" dirty="0">
                <a:solidFill>
                  <a:srgbClr val="FF0000"/>
                </a:solidFill>
              </a:rPr>
              <a:t>จะพิมพ์ </a:t>
            </a:r>
            <a:r>
              <a:rPr lang="en-US" dirty="0">
                <a:solidFill>
                  <a:srgbClr val="FF0000"/>
                </a:solidFill>
              </a:rPr>
              <a:t>binary </a:t>
            </a:r>
            <a:r>
              <a:rPr lang="th-TH" dirty="0">
                <a:solidFill>
                  <a:srgbClr val="FF0000"/>
                </a:solidFill>
              </a:rPr>
              <a:t>เต็ม ๆ ก็ได้</a:t>
            </a:r>
            <a:endParaRPr lang="en-US" dirty="0">
              <a:solidFill>
                <a:srgbClr val="FF0000"/>
              </a:solidFill>
            </a:endParaRPr>
          </a:p>
        </p:txBody>
      </p:sp>
    </p:spTree>
    <p:extLst>
      <p:ext uri="{BB962C8B-B14F-4D97-AF65-F5344CB8AC3E}">
        <p14:creationId xmlns:p14="http://schemas.microsoft.com/office/powerpoint/2010/main" val="313241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Quiz: Utility (1)</a:t>
            </a:r>
          </a:p>
        </p:txBody>
      </p:sp>
      <p:sp>
        <p:nvSpPr>
          <p:cNvPr id="5" name="TextBox 4"/>
          <p:cNvSpPr txBox="1"/>
          <p:nvPr/>
        </p:nvSpPr>
        <p:spPr>
          <a:xfrm>
            <a:off x="685800" y="1371600"/>
            <a:ext cx="8305800" cy="5016758"/>
          </a:xfrm>
          <a:prstGeom prst="rect">
            <a:avLst/>
          </a:prstGeom>
          <a:noFill/>
        </p:spPr>
        <p:txBody>
          <a:bodyPr wrap="square" rtlCol="0">
            <a:spAutoFit/>
          </a:bodyPr>
          <a:lstStyle/>
          <a:p>
            <a:pPr marL="457200" indent="-457200"/>
            <a:r>
              <a:rPr lang="en-US" sz="2000" dirty="0"/>
              <a:t>Show the manual page of "man" command.</a:t>
            </a:r>
          </a:p>
          <a:p>
            <a:pPr marL="457200" indent="-457200"/>
            <a:r>
              <a:rPr lang="en-US" sz="2000" dirty="0"/>
              <a:t>Show only the first 10 lines of /</a:t>
            </a:r>
            <a:r>
              <a:rPr lang="en-US" sz="2000" dirty="0" err="1"/>
              <a:t>etc</a:t>
            </a:r>
            <a:r>
              <a:rPr lang="en-US" sz="2000" dirty="0"/>
              <a:t>/</a:t>
            </a:r>
            <a:r>
              <a:rPr lang="en-US" sz="2000" dirty="0" err="1"/>
              <a:t>passwd</a:t>
            </a:r>
            <a:r>
              <a:rPr lang="en-US" sz="2000" dirty="0"/>
              <a:t>.</a:t>
            </a:r>
          </a:p>
          <a:p>
            <a:pPr marL="457200" indent="-457200"/>
            <a:r>
              <a:rPr lang="en-US" sz="2000" dirty="0"/>
              <a:t>Show only the last 10 lines of /</a:t>
            </a:r>
            <a:r>
              <a:rPr lang="en-US" sz="2000" dirty="0" err="1"/>
              <a:t>etc</a:t>
            </a:r>
            <a:r>
              <a:rPr lang="en-US" sz="2000" dirty="0"/>
              <a:t>/passwd.</a:t>
            </a:r>
            <a:endParaRPr lang="th-TH" sz="2000" dirty="0"/>
          </a:p>
          <a:p>
            <a:pPr marL="457200" indent="-457200"/>
            <a:r>
              <a:rPr lang="en-US" sz="2000" dirty="0"/>
              <a:t>Show the first page of /</a:t>
            </a:r>
            <a:r>
              <a:rPr lang="en-US" sz="2000" dirty="0" err="1"/>
              <a:t>usr</a:t>
            </a:r>
            <a:r>
              <a:rPr lang="en-US" sz="2000" dirty="0"/>
              <a:t>/share/</a:t>
            </a:r>
            <a:r>
              <a:rPr lang="en-US" sz="2000" dirty="0" err="1"/>
              <a:t>dict</a:t>
            </a:r>
            <a:r>
              <a:rPr lang="en-US" sz="2000" dirty="0"/>
              <a:t>/</a:t>
            </a:r>
            <a:r>
              <a:rPr lang="en-US" sz="2000" dirty="0" err="1"/>
              <a:t>american-english</a:t>
            </a:r>
            <a:r>
              <a:rPr lang="en-US" sz="2000" dirty="0"/>
              <a:t> and scroll to the next.</a:t>
            </a:r>
          </a:p>
          <a:p>
            <a:pPr marL="457200" indent="-457200"/>
            <a:r>
              <a:rPr lang="en-US" sz="2000" dirty="0"/>
              <a:t>Show only the line containing "sys" in /</a:t>
            </a:r>
            <a:r>
              <a:rPr lang="en-US" sz="2000" dirty="0" err="1"/>
              <a:t>etc</a:t>
            </a:r>
            <a:r>
              <a:rPr lang="en-US" sz="2000" dirty="0"/>
              <a:t>/passwd.</a:t>
            </a:r>
          </a:p>
          <a:p>
            <a:pPr marL="457200" indent="-457200"/>
            <a:r>
              <a:rPr lang="en-US" sz="2000" dirty="0"/>
              <a:t>Show only the line ending with "land" in /</a:t>
            </a:r>
            <a:r>
              <a:rPr lang="en-US" sz="2000" dirty="0" err="1"/>
              <a:t>usr</a:t>
            </a:r>
            <a:r>
              <a:rPr lang="en-US" sz="2000" dirty="0"/>
              <a:t>/share/</a:t>
            </a:r>
            <a:r>
              <a:rPr lang="en-US" sz="2000" dirty="0" err="1"/>
              <a:t>dict</a:t>
            </a:r>
            <a:r>
              <a:rPr lang="en-US" sz="2000" dirty="0"/>
              <a:t>/</a:t>
            </a:r>
            <a:r>
              <a:rPr lang="en-US" sz="2000" dirty="0" err="1"/>
              <a:t>american-english</a:t>
            </a:r>
            <a:r>
              <a:rPr lang="en-US" sz="2000" dirty="0"/>
              <a:t>.</a:t>
            </a:r>
          </a:p>
          <a:p>
            <a:pPr marL="457200" indent="-457200"/>
            <a:r>
              <a:rPr lang="en-US" sz="2000" dirty="0"/>
              <a:t>Count the number of lines in /</a:t>
            </a:r>
            <a:r>
              <a:rPr lang="en-US" sz="2000" dirty="0" err="1"/>
              <a:t>usr</a:t>
            </a:r>
            <a:r>
              <a:rPr lang="en-US" sz="2000" dirty="0"/>
              <a:t>/share/</a:t>
            </a:r>
            <a:r>
              <a:rPr lang="en-US" sz="2000" dirty="0" err="1"/>
              <a:t>dict</a:t>
            </a:r>
            <a:r>
              <a:rPr lang="en-US" sz="2000" dirty="0"/>
              <a:t>/</a:t>
            </a:r>
            <a:r>
              <a:rPr lang="en-US" sz="2000" dirty="0" err="1"/>
              <a:t>american-english</a:t>
            </a:r>
            <a:r>
              <a:rPr lang="en-US" sz="2000" dirty="0"/>
              <a:t>.</a:t>
            </a:r>
          </a:p>
          <a:p>
            <a:pPr marL="457200" indent="-457200"/>
            <a:r>
              <a:rPr lang="en-US" sz="2000" dirty="0"/>
              <a:t>Open /</a:t>
            </a:r>
            <a:r>
              <a:rPr lang="en-US" sz="2000" dirty="0" err="1"/>
              <a:t>usr</a:t>
            </a:r>
            <a:r>
              <a:rPr lang="en-US" sz="2000" dirty="0"/>
              <a:t>/share/</a:t>
            </a:r>
            <a:r>
              <a:rPr lang="en-US" sz="2000" dirty="0" err="1"/>
              <a:t>dict</a:t>
            </a:r>
            <a:r>
              <a:rPr lang="en-US" sz="2000" dirty="0"/>
              <a:t>/</a:t>
            </a:r>
            <a:r>
              <a:rPr lang="en-US" sz="2000" dirty="0" err="1"/>
              <a:t>american-english</a:t>
            </a:r>
            <a:r>
              <a:rPr lang="en-US" sz="2000" dirty="0"/>
              <a:t> in a text editor, and search for</a:t>
            </a:r>
            <a:br>
              <a:rPr lang="en-US" sz="2000" dirty="0"/>
            </a:br>
            <a:r>
              <a:rPr lang="en-US" sz="2000" dirty="0"/>
              <a:t>"microcomputer".</a:t>
            </a:r>
          </a:p>
          <a:p>
            <a:pPr marL="457200" indent="-457200"/>
            <a:r>
              <a:rPr lang="en-US" sz="2000" dirty="0"/>
              <a:t>Make a text file, put your </a:t>
            </a:r>
            <a:r>
              <a:rPr lang="en-US" sz="2000" dirty="0" err="1"/>
              <a:t>firstname</a:t>
            </a:r>
            <a:r>
              <a:rPr lang="en-US" sz="2000" dirty="0"/>
              <a:t>, save and display each character sequentially in hex.</a:t>
            </a:r>
          </a:p>
          <a:p>
            <a:pPr marL="457200" indent="-457200"/>
            <a:r>
              <a:rPr lang="en-US" sz="2000" dirty="0"/>
              <a:t>Make a text file, put your </a:t>
            </a:r>
            <a:r>
              <a:rPr lang="en-US" sz="2000" dirty="0" err="1"/>
              <a:t>firstname</a:t>
            </a:r>
            <a:r>
              <a:rPr lang="en-US" sz="2000" dirty="0"/>
              <a:t>, encrypt with password protection.</a:t>
            </a:r>
          </a:p>
          <a:p>
            <a:pPr marL="457200" indent="-457200"/>
            <a:r>
              <a:rPr lang="en-US" sz="2000" dirty="0"/>
              <a:t>Write a hello-world program in C, compile, and execute.</a:t>
            </a:r>
          </a:p>
          <a:p>
            <a:pPr marL="457200" indent="-457200"/>
            <a:r>
              <a:rPr lang="en-US" sz="2000" dirty="0"/>
              <a:t>Run a process that will continue after logout.</a:t>
            </a:r>
          </a:p>
          <a:p>
            <a:pPr marL="457200" indent="-457200"/>
            <a:r>
              <a:rPr lang="en-US" sz="2000" dirty="0"/>
              <a:t>Shutdown in the next 10 minutes.</a:t>
            </a:r>
          </a:p>
          <a:p>
            <a:pPr marL="457200" indent="-457200"/>
            <a:r>
              <a:rPr lang="en-US" sz="2000" dirty="0"/>
              <a:t>Cancel the shutdown.</a:t>
            </a:r>
          </a:p>
        </p:txBody>
      </p:sp>
    </p:spTree>
    <p:extLst>
      <p:ext uri="{BB962C8B-B14F-4D97-AF65-F5344CB8AC3E}">
        <p14:creationId xmlns:p14="http://schemas.microsoft.com/office/powerpoint/2010/main" val="269651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Quiz: Utility (2)</a:t>
            </a:r>
          </a:p>
        </p:txBody>
      </p:sp>
      <p:sp>
        <p:nvSpPr>
          <p:cNvPr id="5" name="TextBox 4"/>
          <p:cNvSpPr txBox="1"/>
          <p:nvPr/>
        </p:nvSpPr>
        <p:spPr>
          <a:xfrm>
            <a:off x="685800" y="1371600"/>
            <a:ext cx="8001000" cy="3170099"/>
          </a:xfrm>
          <a:prstGeom prst="rect">
            <a:avLst/>
          </a:prstGeom>
          <a:noFill/>
        </p:spPr>
        <p:txBody>
          <a:bodyPr wrap="square" rtlCol="0">
            <a:spAutoFit/>
          </a:bodyPr>
          <a:lstStyle/>
          <a:p>
            <a:pPr marL="457200" indent="-457200"/>
            <a:r>
              <a:rPr lang="en-US" sz="2000" dirty="0"/>
              <a:t>Make a folder with a file inside and compress it to </a:t>
            </a:r>
            <a:r>
              <a:rPr lang="en-US" sz="2000" b="0" i="0" dirty="0">
                <a:solidFill>
                  <a:srgbClr val="1F1F1F"/>
                </a:solidFill>
                <a:effectLst/>
                <a:highlight>
                  <a:srgbClr val="FFFFFF"/>
                </a:highlight>
                <a:latin typeface="Google Sans"/>
              </a:rPr>
              <a:t>"</a:t>
            </a:r>
            <a:r>
              <a:rPr lang="en-US" sz="2000" dirty="0"/>
              <a:t>foldername.tar.gz</a:t>
            </a:r>
            <a:r>
              <a:rPr lang="en-US" sz="2000" b="0" i="0" dirty="0">
                <a:solidFill>
                  <a:srgbClr val="1F1F1F"/>
                </a:solidFill>
                <a:effectLst/>
                <a:highlight>
                  <a:srgbClr val="FFFFFF"/>
                </a:highlight>
                <a:latin typeface="Google Sans"/>
              </a:rPr>
              <a:t>".</a:t>
            </a:r>
            <a:endParaRPr lang="en-US" sz="2000" dirty="0">
              <a:solidFill>
                <a:srgbClr val="1F1F1F"/>
              </a:solidFill>
              <a:highlight>
                <a:srgbClr val="FFFFFF"/>
              </a:highlight>
              <a:latin typeface="Google Sans"/>
            </a:endParaRPr>
          </a:p>
          <a:p>
            <a:pPr marL="457200" indent="-457200"/>
            <a:r>
              <a:rPr lang="en-US" sz="2000" dirty="0">
                <a:solidFill>
                  <a:srgbClr val="1F1F1F"/>
                </a:solidFill>
                <a:highlight>
                  <a:srgbClr val="FFFFFF"/>
                </a:highlight>
                <a:latin typeface="Google Sans"/>
              </a:rPr>
              <a:t>Calculate the checksum of </a:t>
            </a:r>
            <a:r>
              <a:rPr lang="en-US" sz="2000" dirty="0"/>
              <a:t>foldername.tar.gz.</a:t>
            </a:r>
          </a:p>
          <a:p>
            <a:pPr marL="457200" indent="-457200"/>
            <a:r>
              <a:rPr lang="en-US" sz="2000" dirty="0"/>
              <a:t>Make a folder with a file inside and compress it to </a:t>
            </a:r>
            <a:r>
              <a:rPr lang="en-US" sz="2000" b="0" i="0" dirty="0">
                <a:solidFill>
                  <a:srgbClr val="1F1F1F"/>
                </a:solidFill>
                <a:effectLst/>
                <a:highlight>
                  <a:srgbClr val="FFFFFF"/>
                </a:highlight>
                <a:latin typeface="Google Sans"/>
              </a:rPr>
              <a:t>"</a:t>
            </a:r>
            <a:r>
              <a:rPr lang="en-US" sz="2000" dirty="0"/>
              <a:t>foldername.zip</a:t>
            </a:r>
            <a:r>
              <a:rPr lang="en-US" sz="2000" b="0" i="0" dirty="0">
                <a:solidFill>
                  <a:srgbClr val="1F1F1F"/>
                </a:solidFill>
                <a:effectLst/>
                <a:highlight>
                  <a:srgbClr val="FFFFFF"/>
                </a:highlight>
                <a:latin typeface="Google Sans"/>
              </a:rPr>
              <a:t>".</a:t>
            </a:r>
          </a:p>
          <a:p>
            <a:pPr marL="457200" indent="-457200"/>
            <a:r>
              <a:rPr lang="en-US" sz="2000" dirty="0">
                <a:solidFill>
                  <a:srgbClr val="1F1F1F"/>
                </a:solidFill>
                <a:highlight>
                  <a:srgbClr val="FFFFFF"/>
                </a:highlight>
                <a:latin typeface="Google Sans"/>
              </a:rPr>
              <a:t>Calculate the checksum of </a:t>
            </a:r>
            <a:r>
              <a:rPr lang="en-US" sz="2000" dirty="0"/>
              <a:t>foldername.zip.</a:t>
            </a:r>
            <a:endParaRPr lang="en-US" sz="2000" dirty="0">
              <a:solidFill>
                <a:srgbClr val="1F1F1F"/>
              </a:solidFill>
              <a:highlight>
                <a:srgbClr val="FFFFFF"/>
              </a:highlight>
              <a:latin typeface="Google Sans"/>
            </a:endParaRPr>
          </a:p>
          <a:p>
            <a:pPr marL="457200" indent="-457200"/>
            <a:r>
              <a:rPr lang="en-US" sz="2000" dirty="0"/>
              <a:t>Create two files, concatenate them together using </a:t>
            </a:r>
            <a:r>
              <a:rPr lang="en-US" sz="2000" b="0" i="0" dirty="0">
                <a:solidFill>
                  <a:srgbClr val="1F1F1F"/>
                </a:solidFill>
                <a:effectLst/>
                <a:highlight>
                  <a:srgbClr val="FFFFFF"/>
                </a:highlight>
                <a:latin typeface="Google Sans"/>
              </a:rPr>
              <a:t>"</a:t>
            </a:r>
            <a:r>
              <a:rPr lang="en-US" sz="2000" dirty="0"/>
              <a:t>cat</a:t>
            </a:r>
            <a:r>
              <a:rPr lang="en-US" sz="2000" b="0" i="0" dirty="0">
                <a:solidFill>
                  <a:srgbClr val="1F1F1F"/>
                </a:solidFill>
                <a:effectLst/>
                <a:highlight>
                  <a:srgbClr val="FFFFFF"/>
                </a:highlight>
                <a:latin typeface="Google Sans"/>
              </a:rPr>
              <a:t>"</a:t>
            </a:r>
            <a:r>
              <a:rPr lang="en-US" sz="2000" dirty="0"/>
              <a:t> </a:t>
            </a:r>
            <a:r>
              <a:rPr lang="en-US" sz="2000" b="0" i="0" dirty="0">
                <a:solidFill>
                  <a:srgbClr val="1F1F1F"/>
                </a:solidFill>
                <a:effectLst/>
                <a:highlight>
                  <a:srgbClr val="FFFFFF"/>
                </a:highlight>
                <a:latin typeface="Google Sans"/>
              </a:rPr>
              <a:t>"</a:t>
            </a:r>
            <a:r>
              <a:rPr lang="en-US" sz="2000" dirty="0"/>
              <a:t>&gt;</a:t>
            </a:r>
            <a:r>
              <a:rPr lang="en-US" sz="2000" b="0" i="0" dirty="0">
                <a:solidFill>
                  <a:srgbClr val="1F1F1F"/>
                </a:solidFill>
                <a:effectLst/>
                <a:highlight>
                  <a:srgbClr val="FFFFFF"/>
                </a:highlight>
                <a:latin typeface="Google Sans"/>
              </a:rPr>
              <a:t>"</a:t>
            </a:r>
            <a:r>
              <a:rPr lang="en-US" sz="2000" dirty="0"/>
              <a:t> and </a:t>
            </a:r>
            <a:r>
              <a:rPr lang="en-US" sz="2000" b="0" i="0" dirty="0">
                <a:solidFill>
                  <a:srgbClr val="1F1F1F"/>
                </a:solidFill>
                <a:effectLst/>
                <a:highlight>
                  <a:srgbClr val="FFFFFF"/>
                </a:highlight>
                <a:latin typeface="Google Sans"/>
              </a:rPr>
              <a:t>"</a:t>
            </a:r>
            <a:r>
              <a:rPr lang="en-US" sz="2000" dirty="0"/>
              <a:t>&gt;&gt;</a:t>
            </a:r>
            <a:r>
              <a:rPr lang="en-US" sz="2000" b="0" i="0" dirty="0">
                <a:solidFill>
                  <a:srgbClr val="1F1F1F"/>
                </a:solidFill>
                <a:effectLst/>
                <a:highlight>
                  <a:srgbClr val="FFFFFF"/>
                </a:highlight>
                <a:latin typeface="Google Sans"/>
              </a:rPr>
              <a:t>"</a:t>
            </a:r>
            <a:r>
              <a:rPr lang="en-US" sz="2000" dirty="0"/>
              <a:t>.</a:t>
            </a:r>
          </a:p>
          <a:p>
            <a:pPr marL="457200" indent="-457200"/>
            <a:r>
              <a:rPr lang="en-US" sz="2000" dirty="0"/>
              <a:t>Split /</a:t>
            </a:r>
            <a:r>
              <a:rPr lang="en-US" sz="2000" dirty="0" err="1"/>
              <a:t>usr</a:t>
            </a:r>
            <a:r>
              <a:rPr lang="en-US" sz="2000" dirty="0"/>
              <a:t>/share/</a:t>
            </a:r>
            <a:r>
              <a:rPr lang="en-US" sz="2000" dirty="0" err="1"/>
              <a:t>dict</a:t>
            </a:r>
            <a:r>
              <a:rPr lang="en-US" sz="2000" dirty="0"/>
              <a:t>/</a:t>
            </a:r>
            <a:r>
              <a:rPr lang="en-US" sz="2000" dirty="0" err="1"/>
              <a:t>american-english</a:t>
            </a:r>
            <a:r>
              <a:rPr lang="en-US" sz="2000" dirty="0"/>
              <a:t> into 10 files (</a:t>
            </a:r>
            <a:r>
              <a:rPr lang="en-US" sz="2000" u="sng" dirty="0"/>
              <a:t>x</a:t>
            </a:r>
            <a:r>
              <a:rPr lang="en-US" sz="2000" dirty="0"/>
              <a:t>00, </a:t>
            </a:r>
            <a:r>
              <a:rPr lang="en-US" sz="2000" u="sng" dirty="0"/>
              <a:t>x</a:t>
            </a:r>
            <a:r>
              <a:rPr lang="en-US" sz="2000" dirty="0"/>
              <a:t>01, </a:t>
            </a:r>
            <a:r>
              <a:rPr lang="en-US" sz="2000" u="sng" dirty="0"/>
              <a:t>x</a:t>
            </a:r>
            <a:r>
              <a:rPr lang="en-US" sz="2000" dirty="0"/>
              <a:t>02, …, </a:t>
            </a:r>
            <a:r>
              <a:rPr lang="en-US" sz="2000" u="sng" dirty="0"/>
              <a:t>x</a:t>
            </a:r>
            <a:r>
              <a:rPr lang="en-US" sz="2000" dirty="0"/>
              <a:t>09).</a:t>
            </a:r>
          </a:p>
          <a:p>
            <a:pPr marL="457200" indent="-457200"/>
            <a:r>
              <a:rPr lang="en-US" sz="2000" dirty="0"/>
              <a:t>Show only the first column in /etc/</a:t>
            </a:r>
            <a:r>
              <a:rPr lang="en-US" sz="2000" dirty="0" err="1"/>
              <a:t>passwd</a:t>
            </a:r>
            <a:r>
              <a:rPr lang="en-US" sz="2000" dirty="0"/>
              <a:t>.</a:t>
            </a:r>
          </a:p>
          <a:p>
            <a:pPr marL="457200" indent="-457200"/>
            <a:r>
              <a:rPr lang="en-US" sz="2000" dirty="0"/>
              <a:t>Show printer queue.</a:t>
            </a:r>
          </a:p>
          <a:p>
            <a:pPr marL="457200" indent="-457200"/>
            <a:r>
              <a:rPr lang="en-US" sz="2000" dirty="0"/>
              <a:t>Show current date &amp; time.</a:t>
            </a:r>
          </a:p>
          <a:p>
            <a:pPr marL="457200" indent="-457200"/>
            <a:r>
              <a:rPr lang="en-US" sz="2000" dirty="0"/>
              <a:t>Show calendar.</a:t>
            </a:r>
          </a:p>
        </p:txBody>
      </p:sp>
    </p:spTree>
    <p:extLst>
      <p:ext uri="{BB962C8B-B14F-4D97-AF65-F5344CB8AC3E}">
        <p14:creationId xmlns:p14="http://schemas.microsoft.com/office/powerpoint/2010/main" val="359814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Introduction</a:t>
            </a:r>
          </a:p>
        </p:txBody>
      </p:sp>
      <p:sp>
        <p:nvSpPr>
          <p:cNvPr id="6" name="Rectangle 5"/>
          <p:cNvSpPr/>
          <p:nvPr/>
        </p:nvSpPr>
        <p:spPr>
          <a:xfrm>
            <a:off x="3124200" y="3733800"/>
            <a:ext cx="30480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Operating System</a:t>
            </a:r>
            <a:endParaRPr lang="th-TH" sz="2400" b="1" dirty="0">
              <a:solidFill>
                <a:schemeClr val="tx1"/>
              </a:solidFill>
            </a:endParaRPr>
          </a:p>
        </p:txBody>
      </p:sp>
      <p:sp>
        <p:nvSpPr>
          <p:cNvPr id="7" name="Oval 6"/>
          <p:cNvSpPr/>
          <p:nvPr/>
        </p:nvSpPr>
        <p:spPr>
          <a:xfrm>
            <a:off x="685800" y="5181600"/>
            <a:ext cx="1676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CPU</a:t>
            </a:r>
            <a:endParaRPr lang="th-TH" sz="2400" b="1" dirty="0">
              <a:solidFill>
                <a:schemeClr val="tx1"/>
              </a:solidFill>
            </a:endParaRPr>
          </a:p>
        </p:txBody>
      </p:sp>
      <p:sp>
        <p:nvSpPr>
          <p:cNvPr id="8" name="Oval 7"/>
          <p:cNvSpPr/>
          <p:nvPr/>
        </p:nvSpPr>
        <p:spPr>
          <a:xfrm>
            <a:off x="2667000" y="5181600"/>
            <a:ext cx="19050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Memory</a:t>
            </a:r>
            <a:endParaRPr lang="th-TH" sz="2400" b="1" dirty="0">
              <a:solidFill>
                <a:schemeClr val="tx1"/>
              </a:solidFill>
            </a:endParaRPr>
          </a:p>
        </p:txBody>
      </p:sp>
      <p:sp>
        <p:nvSpPr>
          <p:cNvPr id="9" name="Oval 8"/>
          <p:cNvSpPr/>
          <p:nvPr/>
        </p:nvSpPr>
        <p:spPr>
          <a:xfrm>
            <a:off x="4876800" y="5181600"/>
            <a:ext cx="1676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Storage</a:t>
            </a:r>
            <a:endParaRPr lang="th-TH" sz="2400" b="1" dirty="0">
              <a:solidFill>
                <a:schemeClr val="tx1"/>
              </a:solidFill>
            </a:endParaRPr>
          </a:p>
        </p:txBody>
      </p:sp>
      <p:sp>
        <p:nvSpPr>
          <p:cNvPr id="10" name="Oval 9"/>
          <p:cNvSpPr/>
          <p:nvPr/>
        </p:nvSpPr>
        <p:spPr>
          <a:xfrm>
            <a:off x="7086600" y="5181600"/>
            <a:ext cx="1676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I/O </a:t>
            </a:r>
            <a:r>
              <a:rPr lang="en-US" sz="2400" b="1" dirty="0" err="1">
                <a:solidFill>
                  <a:schemeClr val="tx1"/>
                </a:solidFill>
              </a:rPr>
              <a:t>devicesetc</a:t>
            </a:r>
            <a:r>
              <a:rPr lang="en-US" sz="2400" b="1" dirty="0">
                <a:solidFill>
                  <a:schemeClr val="tx1"/>
                </a:solidFill>
              </a:rPr>
              <a:t>.</a:t>
            </a:r>
            <a:endParaRPr lang="th-TH" sz="2400" b="1" dirty="0">
              <a:solidFill>
                <a:schemeClr val="tx1"/>
              </a:solidFill>
            </a:endParaRPr>
          </a:p>
        </p:txBody>
      </p:sp>
      <p:sp>
        <p:nvSpPr>
          <p:cNvPr id="11" name="Oval 10"/>
          <p:cNvSpPr/>
          <p:nvPr/>
        </p:nvSpPr>
        <p:spPr>
          <a:xfrm>
            <a:off x="533400" y="1600200"/>
            <a:ext cx="1828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User program</a:t>
            </a:r>
            <a:endParaRPr lang="th-TH" sz="2400" b="1" dirty="0">
              <a:solidFill>
                <a:schemeClr val="tx1"/>
              </a:solidFill>
            </a:endParaRPr>
          </a:p>
        </p:txBody>
      </p:sp>
      <p:sp>
        <p:nvSpPr>
          <p:cNvPr id="12" name="Oval 11"/>
          <p:cNvSpPr/>
          <p:nvPr/>
        </p:nvSpPr>
        <p:spPr>
          <a:xfrm>
            <a:off x="2667000" y="1600200"/>
            <a:ext cx="1828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User program</a:t>
            </a:r>
            <a:endParaRPr lang="th-TH" sz="2400" b="1" dirty="0">
              <a:solidFill>
                <a:schemeClr val="tx1"/>
              </a:solidFill>
            </a:endParaRPr>
          </a:p>
        </p:txBody>
      </p:sp>
      <p:sp>
        <p:nvSpPr>
          <p:cNvPr id="13" name="Oval 12"/>
          <p:cNvSpPr/>
          <p:nvPr/>
        </p:nvSpPr>
        <p:spPr>
          <a:xfrm>
            <a:off x="4800600" y="1600200"/>
            <a:ext cx="1828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User program</a:t>
            </a:r>
            <a:endParaRPr lang="th-TH" sz="2400" b="1" dirty="0">
              <a:solidFill>
                <a:schemeClr val="tx1"/>
              </a:solidFill>
            </a:endParaRPr>
          </a:p>
        </p:txBody>
      </p:sp>
      <p:sp>
        <p:nvSpPr>
          <p:cNvPr id="14" name="Oval 13"/>
          <p:cNvSpPr/>
          <p:nvPr/>
        </p:nvSpPr>
        <p:spPr>
          <a:xfrm>
            <a:off x="7010400" y="1600200"/>
            <a:ext cx="1828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User program</a:t>
            </a:r>
            <a:endParaRPr lang="th-TH" sz="2400" b="1" dirty="0">
              <a:solidFill>
                <a:schemeClr val="tx1"/>
              </a:solidFill>
            </a:endParaRPr>
          </a:p>
        </p:txBody>
      </p:sp>
      <p:sp>
        <p:nvSpPr>
          <p:cNvPr id="15" name="TextBox 14"/>
          <p:cNvSpPr txBox="1"/>
          <p:nvPr/>
        </p:nvSpPr>
        <p:spPr>
          <a:xfrm>
            <a:off x="6400800" y="3664803"/>
            <a:ext cx="2667000" cy="830997"/>
          </a:xfrm>
          <a:prstGeom prst="rect">
            <a:avLst/>
          </a:prstGeom>
          <a:noFill/>
        </p:spPr>
        <p:txBody>
          <a:bodyPr wrap="square" rtlCol="0">
            <a:spAutoFit/>
          </a:bodyPr>
          <a:lstStyle/>
          <a:p>
            <a:r>
              <a:rPr lang="en-US" sz="2400" b="1" dirty="0">
                <a:solidFill>
                  <a:srgbClr val="FF0000"/>
                </a:solidFill>
              </a:rPr>
              <a:t>Manage resources</a:t>
            </a:r>
            <a:br>
              <a:rPr lang="en-US" sz="2400" b="1" dirty="0">
                <a:solidFill>
                  <a:srgbClr val="FF0000"/>
                </a:solidFill>
              </a:rPr>
            </a:br>
            <a:r>
              <a:rPr lang="en-US" sz="2400" b="1" dirty="0">
                <a:solidFill>
                  <a:srgbClr val="FF0000"/>
                </a:solidFill>
              </a:rPr>
              <a:t>Provide services</a:t>
            </a:r>
            <a:endParaRPr lang="th-TH" sz="2400" b="1" dirty="0">
              <a:solidFill>
                <a:srgbClr val="FF0000"/>
              </a:solidFill>
            </a:endParaRPr>
          </a:p>
        </p:txBody>
      </p:sp>
      <p:cxnSp>
        <p:nvCxnSpPr>
          <p:cNvPr id="17" name="Straight Connector 16"/>
          <p:cNvCxnSpPr/>
          <p:nvPr/>
        </p:nvCxnSpPr>
        <p:spPr>
          <a:xfrm rot="5400000" flipH="1" flipV="1">
            <a:off x="4457700" y="3543300"/>
            <a:ext cx="3810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a:off x="1447800" y="3352800"/>
            <a:ext cx="32004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a:endCxn id="11" idx="4"/>
          </p:cNvCxnSpPr>
          <p:nvPr/>
        </p:nvCxnSpPr>
        <p:spPr>
          <a:xfrm rot="5400000" flipH="1" flipV="1">
            <a:off x="1219200" y="31242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a:off x="4419600" y="3352800"/>
            <a:ext cx="3505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a:endCxn id="12" idx="4"/>
          </p:cNvCxnSpPr>
          <p:nvPr/>
        </p:nvCxnSpPr>
        <p:spPr>
          <a:xfrm rot="5400000" flipH="1" flipV="1">
            <a:off x="3352800" y="31242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rot="5400000" flipH="1" flipV="1">
            <a:off x="5486400" y="31242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rot="5400000" flipH="1" flipV="1">
            <a:off x="7696200" y="31242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rot="5400000" flipH="1" flipV="1">
            <a:off x="4457700" y="4533900"/>
            <a:ext cx="3810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1447800" y="4724400"/>
            <a:ext cx="32004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4419600" y="4724400"/>
            <a:ext cx="3505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flipH="1" flipV="1">
            <a:off x="1219200" y="49530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5400000" flipH="1" flipV="1">
            <a:off x="3352800" y="49530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5400000" flipH="1" flipV="1">
            <a:off x="5486400" y="49530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flipH="1" flipV="1">
            <a:off x="7696200" y="49530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01913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Introduction</a:t>
            </a:r>
          </a:p>
        </p:txBody>
      </p:sp>
      <p:sp>
        <p:nvSpPr>
          <p:cNvPr id="5" name="TextBox 4"/>
          <p:cNvSpPr txBox="1"/>
          <p:nvPr/>
        </p:nvSpPr>
        <p:spPr>
          <a:xfrm>
            <a:off x="762000" y="1676400"/>
            <a:ext cx="8001000" cy="4647426"/>
          </a:xfrm>
          <a:prstGeom prst="rect">
            <a:avLst/>
          </a:prstGeom>
          <a:noFill/>
        </p:spPr>
        <p:txBody>
          <a:bodyPr wrap="square" rtlCol="0">
            <a:spAutoFit/>
          </a:bodyPr>
          <a:lstStyle/>
          <a:p>
            <a:pPr marL="457200" indent="-457200"/>
            <a:r>
              <a:rPr lang="en-US" sz="2800" b="1" dirty="0"/>
              <a:t>Types of operating systems</a:t>
            </a:r>
          </a:p>
          <a:p>
            <a:pPr marL="457200" indent="-457200"/>
            <a:endParaRPr lang="en-US" sz="2000" b="1" dirty="0"/>
          </a:p>
          <a:p>
            <a:pPr marL="457200" indent="-457200">
              <a:buAutoNum type="arabicPeriod"/>
            </a:pPr>
            <a:r>
              <a:rPr lang="en-US" sz="2000" b="1" dirty="0"/>
              <a:t>No operating systems</a:t>
            </a:r>
          </a:p>
          <a:p>
            <a:pPr marL="457200" indent="-457200">
              <a:buAutoNum type="arabicPeriod"/>
            </a:pPr>
            <a:r>
              <a:rPr lang="en-US" sz="2000" b="1" dirty="0"/>
              <a:t>Batch processing</a:t>
            </a:r>
          </a:p>
          <a:p>
            <a:pPr marL="457200" indent="-457200">
              <a:buAutoNum type="arabicPeriod"/>
            </a:pPr>
            <a:r>
              <a:rPr lang="en-US" sz="2000" b="1" dirty="0"/>
              <a:t>Single-tasking</a:t>
            </a:r>
          </a:p>
          <a:p>
            <a:pPr marL="457200" indent="-457200">
              <a:buAutoNum type="arabicPeriod"/>
            </a:pPr>
            <a:r>
              <a:rPr lang="en-US" sz="2000" b="1" dirty="0"/>
              <a:t>Multi-tasking</a:t>
            </a:r>
          </a:p>
          <a:p>
            <a:pPr marL="457200" indent="-457200">
              <a:buAutoNum type="arabicPeriod"/>
            </a:pPr>
            <a:r>
              <a:rPr lang="en-US" sz="2000" b="1" dirty="0"/>
              <a:t>Time-sharing</a:t>
            </a:r>
          </a:p>
          <a:p>
            <a:pPr marL="457200" indent="-457200"/>
            <a:endParaRPr lang="en-US" sz="2000" b="1" dirty="0"/>
          </a:p>
          <a:p>
            <a:pPr marL="457200" indent="-457200"/>
            <a:r>
              <a:rPr lang="en-US" sz="2800" b="1" dirty="0"/>
              <a:t>Operating systems on PCs</a:t>
            </a:r>
          </a:p>
          <a:p>
            <a:pPr marL="457200" indent="-457200"/>
            <a:endParaRPr lang="en-US" sz="2000" b="1" dirty="0"/>
          </a:p>
          <a:p>
            <a:pPr marL="457200" indent="-457200">
              <a:buAutoNum type="arabicPeriod"/>
            </a:pPr>
            <a:r>
              <a:rPr lang="en-US" sz="2000" b="1" dirty="0"/>
              <a:t>DOS</a:t>
            </a:r>
          </a:p>
          <a:p>
            <a:pPr marL="457200" indent="-457200">
              <a:buAutoNum type="arabicPeriod"/>
            </a:pPr>
            <a:r>
              <a:rPr lang="en-US" sz="2000" b="1" dirty="0"/>
              <a:t>Windows 3.11</a:t>
            </a:r>
          </a:p>
          <a:p>
            <a:pPr marL="457200" indent="-457200">
              <a:buAutoNum type="arabicPeriod"/>
            </a:pPr>
            <a:r>
              <a:rPr lang="en-US" sz="2000" b="1" dirty="0"/>
              <a:t>Windows 95, 98, ME, XP, Vista, 7, 8, 10</a:t>
            </a:r>
          </a:p>
          <a:p>
            <a:pPr marL="457200" indent="-457200">
              <a:buAutoNum type="arabicPeriod"/>
            </a:pPr>
            <a:r>
              <a:rPr lang="en-US" sz="2000" b="1" dirty="0"/>
              <a:t>Unix, Linux (GNU – GNU is Not Unix)</a:t>
            </a:r>
          </a:p>
        </p:txBody>
      </p:sp>
    </p:spTree>
    <p:extLst>
      <p:ext uri="{BB962C8B-B14F-4D97-AF65-F5344CB8AC3E}">
        <p14:creationId xmlns:p14="http://schemas.microsoft.com/office/powerpoint/2010/main" val="24644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icesterguide.co.uk/images/Windows_XP_Logo-thumb.jpg"/>
          <p:cNvPicPr>
            <a:picLocks noChangeAspect="1" noChangeArrowheads="1"/>
          </p:cNvPicPr>
          <p:nvPr/>
        </p:nvPicPr>
        <p:blipFill>
          <a:blip r:embed="rId2" cstate="print"/>
          <a:srcRect/>
          <a:stretch>
            <a:fillRect/>
          </a:stretch>
        </p:blipFill>
        <p:spPr bwMode="auto">
          <a:xfrm>
            <a:off x="609600" y="299403"/>
            <a:ext cx="2286000" cy="1610360"/>
          </a:xfrm>
          <a:prstGeom prst="rect">
            <a:avLst/>
          </a:prstGeom>
          <a:noFill/>
        </p:spPr>
      </p:pic>
      <p:pic>
        <p:nvPicPr>
          <p:cNvPr id="1028" name="Picture 4" descr="http://www.lainterfaz.com/wp-content/uploads/2008/03/windows-vista-logo.jpg"/>
          <p:cNvPicPr>
            <a:picLocks noChangeAspect="1" noChangeArrowheads="1"/>
          </p:cNvPicPr>
          <p:nvPr/>
        </p:nvPicPr>
        <p:blipFill>
          <a:blip r:embed="rId3" cstate="print"/>
          <a:srcRect/>
          <a:stretch>
            <a:fillRect/>
          </a:stretch>
        </p:blipFill>
        <p:spPr bwMode="auto">
          <a:xfrm>
            <a:off x="381000" y="5029200"/>
            <a:ext cx="1885216" cy="1381125"/>
          </a:xfrm>
          <a:prstGeom prst="rect">
            <a:avLst/>
          </a:prstGeom>
          <a:noFill/>
        </p:spPr>
      </p:pic>
      <p:pic>
        <p:nvPicPr>
          <p:cNvPr id="1030" name="Picture 6" descr="http://linax.files.wordpress.com/2008/11/freebsd-logo.jpg"/>
          <p:cNvPicPr>
            <a:picLocks noChangeAspect="1" noChangeArrowheads="1"/>
          </p:cNvPicPr>
          <p:nvPr/>
        </p:nvPicPr>
        <p:blipFill>
          <a:blip r:embed="rId4" cstate="print"/>
          <a:srcRect/>
          <a:stretch>
            <a:fillRect/>
          </a:stretch>
        </p:blipFill>
        <p:spPr bwMode="auto">
          <a:xfrm>
            <a:off x="6792543" y="4476750"/>
            <a:ext cx="2165985" cy="2286000"/>
          </a:xfrm>
          <a:prstGeom prst="rect">
            <a:avLst/>
          </a:prstGeom>
          <a:noFill/>
        </p:spPr>
      </p:pic>
      <p:pic>
        <p:nvPicPr>
          <p:cNvPr id="1032" name="Picture 8" descr="http://www.sunjoyotanto.info/images/leopard-logo.jpg"/>
          <p:cNvPicPr>
            <a:picLocks noChangeAspect="1" noChangeArrowheads="1"/>
          </p:cNvPicPr>
          <p:nvPr/>
        </p:nvPicPr>
        <p:blipFill>
          <a:blip r:embed="rId5" cstate="print"/>
          <a:srcRect/>
          <a:stretch>
            <a:fillRect/>
          </a:stretch>
        </p:blipFill>
        <p:spPr bwMode="auto">
          <a:xfrm>
            <a:off x="4570123" y="2659697"/>
            <a:ext cx="2057400" cy="2057400"/>
          </a:xfrm>
          <a:prstGeom prst="rect">
            <a:avLst/>
          </a:prstGeom>
          <a:noFill/>
        </p:spPr>
      </p:pic>
      <p:pic>
        <p:nvPicPr>
          <p:cNvPr id="1034" name="Picture 10" descr="http://moss.csc.ncsu.edu/~mueller/cluster/hp/redhat.jpeg"/>
          <p:cNvPicPr>
            <a:picLocks noChangeAspect="1" noChangeArrowheads="1"/>
          </p:cNvPicPr>
          <p:nvPr/>
        </p:nvPicPr>
        <p:blipFill>
          <a:blip r:embed="rId6" cstate="print"/>
          <a:srcRect/>
          <a:stretch>
            <a:fillRect/>
          </a:stretch>
        </p:blipFill>
        <p:spPr bwMode="auto">
          <a:xfrm>
            <a:off x="2133600" y="3429000"/>
            <a:ext cx="1752600" cy="1752600"/>
          </a:xfrm>
          <a:prstGeom prst="rect">
            <a:avLst/>
          </a:prstGeom>
          <a:noFill/>
        </p:spPr>
      </p:pic>
      <p:pic>
        <p:nvPicPr>
          <p:cNvPr id="1036" name="Picture 12" descr="http://beconfused.com/images/2007/08/Ubuntu-logo.gif"/>
          <p:cNvPicPr>
            <a:picLocks noChangeAspect="1" noChangeArrowheads="1"/>
          </p:cNvPicPr>
          <p:nvPr/>
        </p:nvPicPr>
        <p:blipFill>
          <a:blip r:embed="rId7" cstate="print"/>
          <a:srcRect/>
          <a:stretch>
            <a:fillRect/>
          </a:stretch>
        </p:blipFill>
        <p:spPr bwMode="auto">
          <a:xfrm>
            <a:off x="3352800" y="152399"/>
            <a:ext cx="1981200" cy="2014220"/>
          </a:xfrm>
          <a:prstGeom prst="rect">
            <a:avLst/>
          </a:prstGeom>
          <a:noFill/>
        </p:spPr>
      </p:pic>
      <p:pic>
        <p:nvPicPr>
          <p:cNvPr id="1038" name="Picture 14" descr="http://northstarlabs.net/blog/wp-content/uploads/2008/11/solaris_logo.png"/>
          <p:cNvPicPr>
            <a:picLocks noChangeAspect="1" noChangeArrowheads="1"/>
          </p:cNvPicPr>
          <p:nvPr/>
        </p:nvPicPr>
        <p:blipFill>
          <a:blip r:embed="rId8" cstate="print"/>
          <a:srcRect/>
          <a:stretch>
            <a:fillRect/>
          </a:stretch>
        </p:blipFill>
        <p:spPr bwMode="auto">
          <a:xfrm>
            <a:off x="1873528" y="1999410"/>
            <a:ext cx="2514600" cy="1304904"/>
          </a:xfrm>
          <a:prstGeom prst="rect">
            <a:avLst/>
          </a:prstGeom>
          <a:noFill/>
        </p:spPr>
      </p:pic>
      <p:pic>
        <p:nvPicPr>
          <p:cNvPr id="1042" name="Picture 18" descr="http://toastytech.com/guis/win31logo.gif"/>
          <p:cNvPicPr>
            <a:picLocks noChangeAspect="1" noChangeArrowheads="1"/>
          </p:cNvPicPr>
          <p:nvPr/>
        </p:nvPicPr>
        <p:blipFill>
          <a:blip r:embed="rId9" cstate="print"/>
          <a:srcRect/>
          <a:stretch>
            <a:fillRect/>
          </a:stretch>
        </p:blipFill>
        <p:spPr bwMode="auto">
          <a:xfrm>
            <a:off x="381000" y="2438400"/>
            <a:ext cx="1280944" cy="1533525"/>
          </a:xfrm>
          <a:prstGeom prst="rect">
            <a:avLst/>
          </a:prstGeom>
          <a:noFill/>
        </p:spPr>
      </p:pic>
      <p:pic>
        <p:nvPicPr>
          <p:cNvPr id="1044" name="Picture 20" descr="http://img.webme.com/pic/u/ubuntuland/linux_logo.gif"/>
          <p:cNvPicPr>
            <a:picLocks noChangeAspect="1" noChangeArrowheads="1"/>
          </p:cNvPicPr>
          <p:nvPr/>
        </p:nvPicPr>
        <p:blipFill>
          <a:blip r:embed="rId10" cstate="print"/>
          <a:srcRect/>
          <a:stretch>
            <a:fillRect/>
          </a:stretch>
        </p:blipFill>
        <p:spPr bwMode="auto">
          <a:xfrm>
            <a:off x="7010400" y="2339234"/>
            <a:ext cx="1577742" cy="1930159"/>
          </a:xfrm>
          <a:prstGeom prst="rect">
            <a:avLst/>
          </a:prstGeom>
          <a:noFill/>
        </p:spPr>
      </p:pic>
      <p:pic>
        <p:nvPicPr>
          <p:cNvPr id="1046" name="Picture 22" descr="http://www.instructables.com/files/deriv/FU6/7WN7/FNGGEDLS/FU67WN7FNGGEDLS.MEDIUM.jpg"/>
          <p:cNvPicPr>
            <a:picLocks noChangeAspect="1" noChangeArrowheads="1"/>
          </p:cNvPicPr>
          <p:nvPr/>
        </p:nvPicPr>
        <p:blipFill>
          <a:blip r:embed="rId11" cstate="print"/>
          <a:srcRect/>
          <a:stretch>
            <a:fillRect/>
          </a:stretch>
        </p:blipFill>
        <p:spPr bwMode="auto">
          <a:xfrm>
            <a:off x="3352800" y="5210175"/>
            <a:ext cx="1531152" cy="1495425"/>
          </a:xfrm>
          <a:prstGeom prst="rect">
            <a:avLst/>
          </a:prstGeom>
          <a:noFill/>
        </p:spPr>
      </p:pic>
      <p:pic>
        <p:nvPicPr>
          <p:cNvPr id="13314" name="Picture 2" descr="http://www.google.co.th/url?source=imgres&amp;ct=img&amp;q=http://thecustomizewindows.com/wp-content/uploads/2010/12/Windows-7-pirated-logo.jpg&amp;sa=X&amp;ei=FJTtTc_XC4nPrQefqpWbBA&amp;ved=0CAQQ8wc&amp;usg=AFQjCNH5PPTwFCXn-PcQ4FR9CZwXlKMFLA"/>
          <p:cNvPicPr>
            <a:picLocks noChangeAspect="1" noChangeArrowheads="1"/>
          </p:cNvPicPr>
          <p:nvPr/>
        </p:nvPicPr>
        <p:blipFill>
          <a:blip r:embed="rId12" cstate="print"/>
          <a:srcRect/>
          <a:stretch>
            <a:fillRect/>
          </a:stretch>
        </p:blipFill>
        <p:spPr bwMode="auto">
          <a:xfrm>
            <a:off x="5257800" y="5029200"/>
            <a:ext cx="1181100" cy="1181100"/>
          </a:xfrm>
          <a:prstGeom prst="rect">
            <a:avLst/>
          </a:prstGeom>
          <a:noFill/>
        </p:spPr>
      </p:pic>
      <p:pic>
        <p:nvPicPr>
          <p:cNvPr id="2050" name="Picture 2" descr="Related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19800" y="247621"/>
            <a:ext cx="2821683" cy="1844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No operating systems</a:t>
            </a:r>
          </a:p>
        </p:txBody>
      </p:sp>
      <p:pic>
        <p:nvPicPr>
          <p:cNvPr id="2050" name="Picture 2" descr="http://www.geocities.com/mumukshu/boebot.jpg"/>
          <p:cNvPicPr>
            <a:picLocks noChangeAspect="1" noChangeArrowheads="1"/>
          </p:cNvPicPr>
          <p:nvPr/>
        </p:nvPicPr>
        <p:blipFill>
          <a:blip r:embed="rId2" cstate="print"/>
          <a:srcRect/>
          <a:stretch>
            <a:fillRect/>
          </a:stretch>
        </p:blipFill>
        <p:spPr bwMode="auto">
          <a:xfrm>
            <a:off x="4000500" y="2828925"/>
            <a:ext cx="5143500" cy="4029075"/>
          </a:xfrm>
          <a:prstGeom prst="rect">
            <a:avLst/>
          </a:prstGeom>
          <a:noFill/>
        </p:spPr>
      </p:pic>
      <p:sp>
        <p:nvSpPr>
          <p:cNvPr id="6" name="TextBox 5"/>
          <p:cNvSpPr txBox="1"/>
          <p:nvPr/>
        </p:nvSpPr>
        <p:spPr>
          <a:xfrm>
            <a:off x="381000" y="1977985"/>
            <a:ext cx="5029200" cy="1908215"/>
          </a:xfrm>
          <a:prstGeom prst="rect">
            <a:avLst/>
          </a:prstGeom>
          <a:noFill/>
        </p:spPr>
        <p:txBody>
          <a:bodyPr wrap="square" rtlCol="0">
            <a:spAutoFit/>
          </a:bodyPr>
          <a:lstStyle/>
          <a:p>
            <a:pPr marL="342900" indent="-342900">
              <a:buAutoNum type="arabicPeriod"/>
            </a:pPr>
            <a:r>
              <a:rPr lang="en-US" sz="2000" b="1" dirty="0"/>
              <a:t>Connect the robot to PC.</a:t>
            </a:r>
          </a:p>
          <a:p>
            <a:pPr marL="342900" indent="-342900">
              <a:buAutoNum type="arabicPeriod"/>
            </a:pPr>
            <a:r>
              <a:rPr lang="en-US" sz="2000" b="1" dirty="0"/>
              <a:t>Load a program into robot’s memory.</a:t>
            </a:r>
          </a:p>
          <a:p>
            <a:pPr marL="342900" indent="-342900">
              <a:buAutoNum type="arabicPeriod"/>
            </a:pPr>
            <a:r>
              <a:rPr lang="en-US" sz="2000" b="1" dirty="0"/>
              <a:t>Set program counter (PC) to start address</a:t>
            </a:r>
          </a:p>
          <a:p>
            <a:pPr marL="342900" indent="-342900">
              <a:buAutoNum type="arabicPeriod"/>
            </a:pPr>
            <a:r>
              <a:rPr lang="en-US" sz="2000" b="1" dirty="0"/>
              <a:t>Execute the program.</a:t>
            </a:r>
          </a:p>
          <a:p>
            <a:pPr marL="342900" indent="-342900">
              <a:buAutoNum type="arabicPeriod"/>
            </a:pPr>
            <a:r>
              <a:rPr lang="en-US" sz="2000" b="1" dirty="0"/>
              <a:t>Halt.</a:t>
            </a:r>
          </a:p>
          <a:p>
            <a:pPr marL="342900" indent="-342900">
              <a:buAutoNum type="arabicPeriod"/>
            </a:pPr>
            <a:endParaRPr lang="en-US" dirty="0"/>
          </a:p>
        </p:txBody>
      </p:sp>
      <p:sp>
        <p:nvSpPr>
          <p:cNvPr id="5" name="TextBox 4"/>
          <p:cNvSpPr txBox="1"/>
          <p:nvPr/>
        </p:nvSpPr>
        <p:spPr>
          <a:xfrm>
            <a:off x="381000" y="3733800"/>
            <a:ext cx="4495800" cy="1569660"/>
          </a:xfrm>
          <a:prstGeom prst="rect">
            <a:avLst/>
          </a:prstGeom>
          <a:noFill/>
        </p:spPr>
        <p:txBody>
          <a:bodyPr wrap="square" rtlCol="0">
            <a:spAutoFit/>
          </a:bodyPr>
          <a:lstStyle/>
          <a:p>
            <a:r>
              <a:rPr lang="th-TH" sz="2400" b="1" dirty="0"/>
              <a:t>เครื่องใช้ไฟฟ้าง่ายๆ เช่น ทีวี ตู้เย็น</a:t>
            </a:r>
            <a:br>
              <a:rPr lang="th-TH" sz="2400" b="1" dirty="0"/>
            </a:br>
            <a:r>
              <a:rPr lang="th-TH" sz="2400" b="1" dirty="0"/>
              <a:t>มีโปรแกรมที่ทำงานเพียงโปรแกรมเดียว</a:t>
            </a:r>
          </a:p>
          <a:p>
            <a:r>
              <a:rPr lang="th-TH" sz="2400" b="1" dirty="0"/>
              <a:t>ไม่จำเป็นต้องมี </a:t>
            </a:r>
            <a:r>
              <a:rPr lang="en-US" sz="2400" b="1" dirty="0"/>
              <a:t>OS</a:t>
            </a:r>
          </a:p>
          <a:p>
            <a:endParaRPr lang="en-US" sz="2400" b="1" dirty="0"/>
          </a:p>
        </p:txBody>
      </p:sp>
    </p:spTree>
    <p:extLst>
      <p:ext uri="{BB962C8B-B14F-4D97-AF65-F5344CB8AC3E}">
        <p14:creationId xmlns:p14="http://schemas.microsoft.com/office/powerpoint/2010/main" val="411001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Batch processing</a:t>
            </a:r>
          </a:p>
        </p:txBody>
      </p:sp>
      <p:sp>
        <p:nvSpPr>
          <p:cNvPr id="11" name="Rectangle 10"/>
          <p:cNvSpPr/>
          <p:nvPr/>
        </p:nvSpPr>
        <p:spPr>
          <a:xfrm>
            <a:off x="762000" y="1828800"/>
            <a:ext cx="35814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US" sz="2000" b="1" dirty="0">
                <a:solidFill>
                  <a:schemeClr val="tx1"/>
                </a:solidFill>
              </a:rPr>
              <a:t>input (storage)</a:t>
            </a:r>
          </a:p>
          <a:p>
            <a:pPr marL="457200" indent="-457200">
              <a:buAutoNum type="arabicPeriod"/>
            </a:pPr>
            <a:r>
              <a:rPr lang="en-US" sz="2000" b="1" dirty="0">
                <a:solidFill>
                  <a:schemeClr val="tx1"/>
                </a:solidFill>
              </a:rPr>
              <a:t>job control (a file)</a:t>
            </a:r>
          </a:p>
          <a:p>
            <a:pPr marL="457200" indent="-457200"/>
            <a:r>
              <a:rPr lang="en-US" sz="2000" b="1" dirty="0">
                <a:solidFill>
                  <a:schemeClr val="tx1"/>
                </a:solidFill>
              </a:rPr>
              <a:t>	  - commands</a:t>
            </a:r>
          </a:p>
          <a:p>
            <a:pPr marL="457200" indent="-457200"/>
            <a:r>
              <a:rPr lang="en-US" sz="2000" b="1" dirty="0">
                <a:solidFill>
                  <a:schemeClr val="tx1"/>
                </a:solidFill>
              </a:rPr>
              <a:t>	  - output (storage, printer)</a:t>
            </a:r>
          </a:p>
        </p:txBody>
      </p:sp>
      <p:sp>
        <p:nvSpPr>
          <p:cNvPr id="14" name="Rectangle 13"/>
          <p:cNvSpPr/>
          <p:nvPr/>
        </p:nvSpPr>
        <p:spPr>
          <a:xfrm>
            <a:off x="5638800" y="1524000"/>
            <a:ext cx="28194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operating system</a:t>
            </a:r>
          </a:p>
          <a:p>
            <a:pPr algn="ctr"/>
            <a:r>
              <a:rPr lang="en-US" sz="2000" b="1" dirty="0">
                <a:solidFill>
                  <a:schemeClr val="tx1"/>
                </a:solidFill>
              </a:rPr>
              <a:t>(job queue)</a:t>
            </a:r>
          </a:p>
        </p:txBody>
      </p:sp>
      <p:sp>
        <p:nvSpPr>
          <p:cNvPr id="18" name="TextBox 17"/>
          <p:cNvSpPr txBox="1"/>
          <p:nvPr/>
        </p:nvSpPr>
        <p:spPr>
          <a:xfrm>
            <a:off x="762000" y="1371600"/>
            <a:ext cx="2590800" cy="461665"/>
          </a:xfrm>
          <a:prstGeom prst="rect">
            <a:avLst/>
          </a:prstGeom>
          <a:noFill/>
        </p:spPr>
        <p:txBody>
          <a:bodyPr wrap="square" rtlCol="0">
            <a:spAutoFit/>
          </a:bodyPr>
          <a:lstStyle/>
          <a:p>
            <a:r>
              <a:rPr lang="en-US" sz="2400" b="1" dirty="0">
                <a:solidFill>
                  <a:srgbClr val="FF0000"/>
                </a:solidFill>
              </a:rPr>
              <a:t>A job</a:t>
            </a:r>
          </a:p>
        </p:txBody>
      </p:sp>
      <p:sp>
        <p:nvSpPr>
          <p:cNvPr id="20" name="Down Arrow 19"/>
          <p:cNvSpPr/>
          <p:nvPr/>
        </p:nvSpPr>
        <p:spPr>
          <a:xfrm rot="16200000">
            <a:off x="4533900" y="2095500"/>
            <a:ext cx="914400" cy="8382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1" name="Down Arrow 20"/>
          <p:cNvSpPr/>
          <p:nvPr/>
        </p:nvSpPr>
        <p:spPr>
          <a:xfrm>
            <a:off x="6553200" y="3733800"/>
            <a:ext cx="914400" cy="8382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2" name="Rectangle 21"/>
          <p:cNvSpPr/>
          <p:nvPr/>
        </p:nvSpPr>
        <p:spPr>
          <a:xfrm>
            <a:off x="5943600" y="4800600"/>
            <a:ext cx="213360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Hardware</a:t>
            </a:r>
          </a:p>
          <a:p>
            <a:pPr algn="ctr"/>
            <a:r>
              <a:rPr lang="en-US" sz="2000" b="1" dirty="0">
                <a:solidFill>
                  <a:schemeClr val="tx1"/>
                </a:solidFill>
              </a:rPr>
              <a:t>CPU</a:t>
            </a:r>
          </a:p>
          <a:p>
            <a:pPr algn="ctr"/>
            <a:r>
              <a:rPr lang="en-US" sz="2000" b="1" dirty="0">
                <a:solidFill>
                  <a:schemeClr val="tx1"/>
                </a:solidFill>
              </a:rPr>
              <a:t>Memory</a:t>
            </a:r>
          </a:p>
          <a:p>
            <a:pPr algn="ctr"/>
            <a:r>
              <a:rPr lang="en-US" sz="2000" b="1" dirty="0">
                <a:solidFill>
                  <a:schemeClr val="tx1"/>
                </a:solidFill>
              </a:rPr>
              <a:t>Storage</a:t>
            </a:r>
          </a:p>
          <a:p>
            <a:pPr algn="ctr"/>
            <a:r>
              <a:rPr lang="en-US" sz="2000" b="1" dirty="0">
                <a:solidFill>
                  <a:schemeClr val="tx1"/>
                </a:solidFill>
              </a:rPr>
              <a:t>Printer</a:t>
            </a:r>
          </a:p>
        </p:txBody>
      </p:sp>
      <p:pic>
        <p:nvPicPr>
          <p:cNvPr id="40967" name="Picture 7" descr="http://www.rogerwendell.com/images/computers/ibm_system360_mainframe_computer_model_50_1964.jpg"/>
          <p:cNvPicPr>
            <a:picLocks noChangeAspect="1" noChangeArrowheads="1"/>
          </p:cNvPicPr>
          <p:nvPr/>
        </p:nvPicPr>
        <p:blipFill>
          <a:blip r:embed="rId2" cstate="print"/>
          <a:srcRect/>
          <a:stretch>
            <a:fillRect/>
          </a:stretch>
        </p:blipFill>
        <p:spPr bwMode="auto">
          <a:xfrm>
            <a:off x="1217689" y="3581400"/>
            <a:ext cx="3506711" cy="2794287"/>
          </a:xfrm>
          <a:prstGeom prst="rect">
            <a:avLst/>
          </a:prstGeom>
          <a:noFill/>
        </p:spPr>
      </p:pic>
    </p:spTree>
    <p:extLst>
      <p:ext uri="{BB962C8B-B14F-4D97-AF65-F5344CB8AC3E}">
        <p14:creationId xmlns:p14="http://schemas.microsoft.com/office/powerpoint/2010/main" val="399091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8153400" cy="830997"/>
          </a:xfrm>
          <a:prstGeom prst="rect">
            <a:avLst/>
          </a:prstGeom>
          <a:noFill/>
        </p:spPr>
        <p:txBody>
          <a:bodyPr wrap="square" rtlCol="0">
            <a:spAutoFit/>
          </a:bodyPr>
          <a:lstStyle/>
          <a:p>
            <a:pPr algn="ctr"/>
            <a:r>
              <a:rPr lang="en-US" sz="4800" b="1" dirty="0"/>
              <a:t>Cooperative multi-tasking</a:t>
            </a:r>
          </a:p>
        </p:txBody>
      </p:sp>
      <p:sp>
        <p:nvSpPr>
          <p:cNvPr id="12" name="Rectangle 11"/>
          <p:cNvSpPr/>
          <p:nvPr/>
        </p:nvSpPr>
        <p:spPr>
          <a:xfrm>
            <a:off x="1219200" y="1447800"/>
            <a:ext cx="1524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13" name="Rectangle 12"/>
          <p:cNvSpPr/>
          <p:nvPr/>
        </p:nvSpPr>
        <p:spPr>
          <a:xfrm>
            <a:off x="1371600" y="14478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7" name="Rectangle 16"/>
          <p:cNvSpPr/>
          <p:nvPr/>
        </p:nvSpPr>
        <p:spPr>
          <a:xfrm>
            <a:off x="1981200" y="1447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19" name="Rectangle 18"/>
          <p:cNvSpPr/>
          <p:nvPr/>
        </p:nvSpPr>
        <p:spPr>
          <a:xfrm>
            <a:off x="2286000" y="14478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3" name="Rectangle 22"/>
          <p:cNvSpPr/>
          <p:nvPr/>
        </p:nvSpPr>
        <p:spPr>
          <a:xfrm>
            <a:off x="2895600" y="1447800"/>
            <a:ext cx="1524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24" name="Rectangle 23"/>
          <p:cNvSpPr/>
          <p:nvPr/>
        </p:nvSpPr>
        <p:spPr>
          <a:xfrm>
            <a:off x="3048000" y="1447800"/>
            <a:ext cx="30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5" name="Rectangle 24"/>
          <p:cNvSpPr/>
          <p:nvPr/>
        </p:nvSpPr>
        <p:spPr>
          <a:xfrm>
            <a:off x="3352800" y="1447800"/>
            <a:ext cx="3810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26" name="Rectangle 25"/>
          <p:cNvSpPr/>
          <p:nvPr/>
        </p:nvSpPr>
        <p:spPr>
          <a:xfrm>
            <a:off x="3733800" y="14478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7" name="Rectangle 26"/>
          <p:cNvSpPr/>
          <p:nvPr/>
        </p:nvSpPr>
        <p:spPr>
          <a:xfrm>
            <a:off x="4114800" y="1447800"/>
            <a:ext cx="1524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28" name="Rectangle 27"/>
          <p:cNvSpPr/>
          <p:nvPr/>
        </p:nvSpPr>
        <p:spPr>
          <a:xfrm>
            <a:off x="4267200" y="144780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1" name="Rectangle 30"/>
          <p:cNvSpPr/>
          <p:nvPr/>
        </p:nvSpPr>
        <p:spPr>
          <a:xfrm>
            <a:off x="4724400" y="1447800"/>
            <a:ext cx="1524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32" name="Rectangle 31"/>
          <p:cNvSpPr/>
          <p:nvPr/>
        </p:nvSpPr>
        <p:spPr>
          <a:xfrm>
            <a:off x="4876800" y="14478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3" name="Rectangle 32"/>
          <p:cNvSpPr/>
          <p:nvPr/>
        </p:nvSpPr>
        <p:spPr>
          <a:xfrm>
            <a:off x="6553200" y="1447800"/>
            <a:ext cx="1524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34" name="Rectangle 33"/>
          <p:cNvSpPr/>
          <p:nvPr/>
        </p:nvSpPr>
        <p:spPr>
          <a:xfrm>
            <a:off x="5486400" y="144780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5" name="Rectangle 34"/>
          <p:cNvSpPr/>
          <p:nvPr/>
        </p:nvSpPr>
        <p:spPr>
          <a:xfrm>
            <a:off x="5943600" y="1447800"/>
            <a:ext cx="3810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36" name="Rectangle 35"/>
          <p:cNvSpPr/>
          <p:nvPr/>
        </p:nvSpPr>
        <p:spPr>
          <a:xfrm>
            <a:off x="6324600" y="1447800"/>
            <a:ext cx="228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7" name="Rectangle 36"/>
          <p:cNvSpPr/>
          <p:nvPr/>
        </p:nvSpPr>
        <p:spPr>
          <a:xfrm>
            <a:off x="5257800" y="1447800"/>
            <a:ext cx="2286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38" name="Rectangle 37"/>
          <p:cNvSpPr/>
          <p:nvPr/>
        </p:nvSpPr>
        <p:spPr>
          <a:xfrm>
            <a:off x="6705600" y="14478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2" name="Straight Arrow Connector 41"/>
          <p:cNvCxnSpPr/>
          <p:nvPr/>
        </p:nvCxnSpPr>
        <p:spPr>
          <a:xfrm>
            <a:off x="1219200" y="2209800"/>
            <a:ext cx="5867400" cy="158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86600" y="1981200"/>
            <a:ext cx="838200" cy="400110"/>
          </a:xfrm>
          <a:prstGeom prst="rect">
            <a:avLst/>
          </a:prstGeom>
          <a:noFill/>
        </p:spPr>
        <p:txBody>
          <a:bodyPr wrap="square" rtlCol="0">
            <a:spAutoFit/>
          </a:bodyPr>
          <a:lstStyle/>
          <a:p>
            <a:r>
              <a:rPr lang="en-US" sz="2000" b="1" dirty="0"/>
              <a:t>Time</a:t>
            </a:r>
          </a:p>
        </p:txBody>
      </p:sp>
      <p:sp>
        <p:nvSpPr>
          <p:cNvPr id="45" name="TextBox 44"/>
          <p:cNvSpPr txBox="1"/>
          <p:nvPr/>
        </p:nvSpPr>
        <p:spPr>
          <a:xfrm>
            <a:off x="228600" y="1447800"/>
            <a:ext cx="838200" cy="400110"/>
          </a:xfrm>
          <a:prstGeom prst="rect">
            <a:avLst/>
          </a:prstGeom>
          <a:noFill/>
        </p:spPr>
        <p:txBody>
          <a:bodyPr wrap="square" rtlCol="0">
            <a:spAutoFit/>
          </a:bodyPr>
          <a:lstStyle/>
          <a:p>
            <a:pPr algn="r"/>
            <a:r>
              <a:rPr lang="en-US" sz="2000" b="1" dirty="0"/>
              <a:t>CPU</a:t>
            </a:r>
          </a:p>
        </p:txBody>
      </p:sp>
      <p:sp>
        <p:nvSpPr>
          <p:cNvPr id="46" name="Rectangle 45"/>
          <p:cNvSpPr/>
          <p:nvPr/>
        </p:nvSpPr>
        <p:spPr>
          <a:xfrm>
            <a:off x="1219200" y="2514600"/>
            <a:ext cx="1524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47" name="Rectangle 46"/>
          <p:cNvSpPr/>
          <p:nvPr/>
        </p:nvSpPr>
        <p:spPr>
          <a:xfrm>
            <a:off x="1371600" y="25146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8" name="Rectangle 47"/>
          <p:cNvSpPr/>
          <p:nvPr/>
        </p:nvSpPr>
        <p:spPr>
          <a:xfrm>
            <a:off x="1371600" y="3048000"/>
            <a:ext cx="3810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49" name="Rectangle 48"/>
          <p:cNvSpPr/>
          <p:nvPr/>
        </p:nvSpPr>
        <p:spPr>
          <a:xfrm>
            <a:off x="1752600" y="30480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0" name="Rectangle 49"/>
          <p:cNvSpPr/>
          <p:nvPr/>
        </p:nvSpPr>
        <p:spPr>
          <a:xfrm>
            <a:off x="19812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51" name="Rectangle 50"/>
          <p:cNvSpPr/>
          <p:nvPr/>
        </p:nvSpPr>
        <p:spPr>
          <a:xfrm>
            <a:off x="2286000" y="41148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2" name="Rectangle 51"/>
          <p:cNvSpPr/>
          <p:nvPr/>
        </p:nvSpPr>
        <p:spPr>
          <a:xfrm>
            <a:off x="1752600" y="3581400"/>
            <a:ext cx="1524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53" name="Rectangle 52"/>
          <p:cNvSpPr/>
          <p:nvPr/>
        </p:nvSpPr>
        <p:spPr>
          <a:xfrm>
            <a:off x="1905000" y="35814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4" name="Rectangle 53"/>
          <p:cNvSpPr/>
          <p:nvPr/>
        </p:nvSpPr>
        <p:spPr>
          <a:xfrm>
            <a:off x="2286000" y="4648200"/>
            <a:ext cx="1524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55" name="Rectangle 54"/>
          <p:cNvSpPr/>
          <p:nvPr/>
        </p:nvSpPr>
        <p:spPr>
          <a:xfrm>
            <a:off x="2438400" y="464820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6" name="Rectangle 55"/>
          <p:cNvSpPr/>
          <p:nvPr/>
        </p:nvSpPr>
        <p:spPr>
          <a:xfrm>
            <a:off x="2895600" y="5715000"/>
            <a:ext cx="1524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57" name="Rectangle 56"/>
          <p:cNvSpPr/>
          <p:nvPr/>
        </p:nvSpPr>
        <p:spPr>
          <a:xfrm>
            <a:off x="3048000" y="5715000"/>
            <a:ext cx="30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8" name="Rectangle 57"/>
          <p:cNvSpPr/>
          <p:nvPr/>
        </p:nvSpPr>
        <p:spPr>
          <a:xfrm>
            <a:off x="3733800" y="6248400"/>
            <a:ext cx="1524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59" name="Rectangle 58"/>
          <p:cNvSpPr/>
          <p:nvPr/>
        </p:nvSpPr>
        <p:spPr>
          <a:xfrm>
            <a:off x="2667000" y="518160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0" name="Rectangle 59"/>
          <p:cNvSpPr/>
          <p:nvPr/>
        </p:nvSpPr>
        <p:spPr>
          <a:xfrm>
            <a:off x="3124200" y="6248400"/>
            <a:ext cx="3810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61" name="Rectangle 60"/>
          <p:cNvSpPr/>
          <p:nvPr/>
        </p:nvSpPr>
        <p:spPr>
          <a:xfrm>
            <a:off x="3505200" y="6248400"/>
            <a:ext cx="228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2" name="Rectangle 61"/>
          <p:cNvSpPr/>
          <p:nvPr/>
        </p:nvSpPr>
        <p:spPr>
          <a:xfrm>
            <a:off x="2438400" y="5181600"/>
            <a:ext cx="2286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63" name="Rectangle 62"/>
          <p:cNvSpPr/>
          <p:nvPr/>
        </p:nvSpPr>
        <p:spPr>
          <a:xfrm>
            <a:off x="3886200" y="62484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5" name="Straight Connector 64"/>
          <p:cNvCxnSpPr/>
          <p:nvPr/>
        </p:nvCxnSpPr>
        <p:spPr>
          <a:xfrm rot="5400000">
            <a:off x="952500" y="3543300"/>
            <a:ext cx="20574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362200" y="3581400"/>
            <a:ext cx="1295400" cy="381000"/>
          </a:xfrm>
          <a:prstGeom prst="rect">
            <a:avLst/>
          </a:prstGeom>
          <a:noFill/>
        </p:spPr>
        <p:txBody>
          <a:bodyPr wrap="square" rtlCol="0">
            <a:spAutoFit/>
          </a:bodyPr>
          <a:lstStyle/>
          <a:p>
            <a:r>
              <a:rPr lang="en-US" b="1" dirty="0"/>
              <a:t>idle</a:t>
            </a:r>
          </a:p>
        </p:txBody>
      </p:sp>
      <p:cxnSp>
        <p:nvCxnSpPr>
          <p:cNvPr id="68" name="Straight Connector 67"/>
          <p:cNvCxnSpPr/>
          <p:nvPr/>
        </p:nvCxnSpPr>
        <p:spPr>
          <a:xfrm rot="5400000">
            <a:off x="1866105" y="5142706"/>
            <a:ext cx="20574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362200" y="5943600"/>
            <a:ext cx="1524000" cy="1588"/>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352800" y="5715000"/>
            <a:ext cx="1295400" cy="381000"/>
          </a:xfrm>
          <a:prstGeom prst="rect">
            <a:avLst/>
          </a:prstGeom>
          <a:noFill/>
        </p:spPr>
        <p:txBody>
          <a:bodyPr wrap="square" rtlCol="0">
            <a:spAutoFit/>
          </a:bodyPr>
          <a:lstStyle/>
          <a:p>
            <a:r>
              <a:rPr lang="en-US" b="1" dirty="0"/>
              <a:t>idle</a:t>
            </a:r>
          </a:p>
        </p:txBody>
      </p:sp>
      <p:sp>
        <p:nvSpPr>
          <p:cNvPr id="72" name="TextBox 71"/>
          <p:cNvSpPr txBox="1"/>
          <p:nvPr/>
        </p:nvSpPr>
        <p:spPr>
          <a:xfrm>
            <a:off x="3200400" y="5257800"/>
            <a:ext cx="1295400" cy="381000"/>
          </a:xfrm>
          <a:prstGeom prst="rect">
            <a:avLst/>
          </a:prstGeom>
          <a:noFill/>
        </p:spPr>
        <p:txBody>
          <a:bodyPr wrap="square" rtlCol="0">
            <a:spAutoFit/>
          </a:bodyPr>
          <a:lstStyle/>
          <a:p>
            <a:r>
              <a:rPr lang="en-US" b="1" dirty="0"/>
              <a:t>idle</a:t>
            </a:r>
          </a:p>
        </p:txBody>
      </p:sp>
      <p:sp>
        <p:nvSpPr>
          <p:cNvPr id="73" name="TextBox 72"/>
          <p:cNvSpPr txBox="1"/>
          <p:nvPr/>
        </p:nvSpPr>
        <p:spPr>
          <a:xfrm>
            <a:off x="4267200" y="6248400"/>
            <a:ext cx="1295400" cy="381000"/>
          </a:xfrm>
          <a:prstGeom prst="rect">
            <a:avLst/>
          </a:prstGeom>
          <a:noFill/>
        </p:spPr>
        <p:txBody>
          <a:bodyPr wrap="square" rtlCol="0">
            <a:spAutoFit/>
          </a:bodyPr>
          <a:lstStyle/>
          <a:p>
            <a:r>
              <a:rPr lang="en-US" b="1" dirty="0"/>
              <a:t>idle</a:t>
            </a:r>
          </a:p>
        </p:txBody>
      </p:sp>
      <p:sp>
        <p:nvSpPr>
          <p:cNvPr id="75" name="TextBox 74"/>
          <p:cNvSpPr txBox="1"/>
          <p:nvPr/>
        </p:nvSpPr>
        <p:spPr>
          <a:xfrm>
            <a:off x="4114800" y="4343400"/>
            <a:ext cx="3581400" cy="400110"/>
          </a:xfrm>
          <a:prstGeom prst="rect">
            <a:avLst/>
          </a:prstGeom>
          <a:noFill/>
        </p:spPr>
        <p:txBody>
          <a:bodyPr wrap="square" rtlCol="0">
            <a:spAutoFit/>
          </a:bodyPr>
          <a:lstStyle/>
          <a:p>
            <a:r>
              <a:rPr lang="en-US" sz="2000" b="1" dirty="0"/>
              <a:t>Advantage: reduce I/O waiting.</a:t>
            </a:r>
          </a:p>
        </p:txBody>
      </p:sp>
      <p:sp>
        <p:nvSpPr>
          <p:cNvPr id="64" name="TextBox 63"/>
          <p:cNvSpPr txBox="1"/>
          <p:nvPr/>
        </p:nvSpPr>
        <p:spPr>
          <a:xfrm>
            <a:off x="4114800" y="4781490"/>
            <a:ext cx="4800600" cy="707886"/>
          </a:xfrm>
          <a:prstGeom prst="rect">
            <a:avLst/>
          </a:prstGeom>
          <a:noFill/>
        </p:spPr>
        <p:txBody>
          <a:bodyPr wrap="square" rtlCol="0">
            <a:spAutoFit/>
          </a:bodyPr>
          <a:lstStyle/>
          <a:p>
            <a:r>
              <a:rPr lang="en-US" sz="2000" b="1" dirty="0"/>
              <a:t>Disadvantage: a long execution can </a:t>
            </a:r>
          </a:p>
          <a:p>
            <a:r>
              <a:rPr lang="en-US" sz="2000" b="1" dirty="0"/>
              <a:t>                            block other processes.</a:t>
            </a:r>
          </a:p>
        </p:txBody>
      </p:sp>
      <p:sp>
        <p:nvSpPr>
          <p:cNvPr id="2" name="TextBox 1"/>
          <p:cNvSpPr txBox="1"/>
          <p:nvPr/>
        </p:nvSpPr>
        <p:spPr>
          <a:xfrm>
            <a:off x="7086600" y="1447800"/>
            <a:ext cx="1828800" cy="369332"/>
          </a:xfrm>
          <a:prstGeom prst="rect">
            <a:avLst/>
          </a:prstGeom>
          <a:noFill/>
        </p:spPr>
        <p:txBody>
          <a:bodyPr wrap="square" rtlCol="0">
            <a:spAutoFit/>
          </a:bodyPr>
          <a:lstStyle/>
          <a:p>
            <a:r>
              <a:rPr lang="en-US" dirty="0"/>
              <a:t>Single-tasking</a:t>
            </a:r>
            <a:endParaRPr lang="th-TH" dirty="0"/>
          </a:p>
        </p:txBody>
      </p:sp>
      <p:sp>
        <p:nvSpPr>
          <p:cNvPr id="66" name="TextBox 65"/>
          <p:cNvSpPr txBox="1"/>
          <p:nvPr/>
        </p:nvSpPr>
        <p:spPr>
          <a:xfrm>
            <a:off x="2095500" y="2510189"/>
            <a:ext cx="1828800" cy="369332"/>
          </a:xfrm>
          <a:prstGeom prst="rect">
            <a:avLst/>
          </a:prstGeom>
          <a:noFill/>
        </p:spPr>
        <p:txBody>
          <a:bodyPr wrap="square" rtlCol="0">
            <a:spAutoFit/>
          </a:bodyPr>
          <a:lstStyle/>
          <a:p>
            <a:r>
              <a:rPr lang="en-US" dirty="0"/>
              <a:t>Multi-tasking</a:t>
            </a:r>
            <a:endParaRPr lang="th-TH" dirty="0"/>
          </a:p>
        </p:txBody>
      </p:sp>
    </p:spTree>
    <p:extLst>
      <p:ext uri="{BB962C8B-B14F-4D97-AF65-F5344CB8AC3E}">
        <p14:creationId xmlns:p14="http://schemas.microsoft.com/office/powerpoint/2010/main" val="39945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8153400" cy="1569660"/>
          </a:xfrm>
          <a:prstGeom prst="rect">
            <a:avLst/>
          </a:prstGeom>
          <a:noFill/>
        </p:spPr>
        <p:txBody>
          <a:bodyPr wrap="square" rtlCol="0">
            <a:spAutoFit/>
          </a:bodyPr>
          <a:lstStyle/>
          <a:p>
            <a:pPr algn="ctr"/>
            <a:r>
              <a:rPr lang="en-US" sz="4800" b="1" dirty="0"/>
              <a:t>Preemptive multi-tasking</a:t>
            </a:r>
            <a:br>
              <a:rPr lang="en-US" sz="4800" b="1" dirty="0"/>
            </a:br>
            <a:r>
              <a:rPr lang="en-US" sz="4800" b="1" dirty="0"/>
              <a:t>(time sharing)</a:t>
            </a:r>
          </a:p>
        </p:txBody>
      </p:sp>
      <p:sp>
        <p:nvSpPr>
          <p:cNvPr id="12" name="Rectangle 11"/>
          <p:cNvSpPr/>
          <p:nvPr/>
        </p:nvSpPr>
        <p:spPr>
          <a:xfrm>
            <a:off x="1600200" y="3028890"/>
            <a:ext cx="32004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25" name="Rectangle 24"/>
          <p:cNvSpPr/>
          <p:nvPr/>
        </p:nvSpPr>
        <p:spPr>
          <a:xfrm>
            <a:off x="4800600" y="3028890"/>
            <a:ext cx="16764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35" name="Rectangle 34"/>
          <p:cNvSpPr/>
          <p:nvPr/>
        </p:nvSpPr>
        <p:spPr>
          <a:xfrm>
            <a:off x="6477000" y="3028890"/>
            <a:ext cx="9906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cxnSp>
        <p:nvCxnSpPr>
          <p:cNvPr id="42" name="Straight Arrow Connector 41"/>
          <p:cNvCxnSpPr/>
          <p:nvPr/>
        </p:nvCxnSpPr>
        <p:spPr>
          <a:xfrm>
            <a:off x="1600200" y="3790890"/>
            <a:ext cx="5867400" cy="158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467600" y="3562290"/>
            <a:ext cx="838200" cy="400110"/>
          </a:xfrm>
          <a:prstGeom prst="rect">
            <a:avLst/>
          </a:prstGeom>
          <a:noFill/>
        </p:spPr>
        <p:txBody>
          <a:bodyPr wrap="square" rtlCol="0">
            <a:spAutoFit/>
          </a:bodyPr>
          <a:lstStyle/>
          <a:p>
            <a:r>
              <a:rPr lang="en-US" sz="2000" b="1" dirty="0"/>
              <a:t>Time</a:t>
            </a:r>
          </a:p>
        </p:txBody>
      </p:sp>
      <p:sp>
        <p:nvSpPr>
          <p:cNvPr id="45" name="TextBox 44"/>
          <p:cNvSpPr txBox="1"/>
          <p:nvPr/>
        </p:nvSpPr>
        <p:spPr>
          <a:xfrm>
            <a:off x="609600" y="3028890"/>
            <a:ext cx="838200" cy="400110"/>
          </a:xfrm>
          <a:prstGeom prst="rect">
            <a:avLst/>
          </a:prstGeom>
          <a:noFill/>
        </p:spPr>
        <p:txBody>
          <a:bodyPr wrap="square" rtlCol="0">
            <a:spAutoFit/>
          </a:bodyPr>
          <a:lstStyle/>
          <a:p>
            <a:pPr algn="r"/>
            <a:r>
              <a:rPr lang="en-US" sz="2000" b="1" dirty="0"/>
              <a:t>CPU</a:t>
            </a:r>
          </a:p>
        </p:txBody>
      </p:sp>
      <p:sp>
        <p:nvSpPr>
          <p:cNvPr id="64" name="TextBox 63"/>
          <p:cNvSpPr txBox="1"/>
          <p:nvPr/>
        </p:nvSpPr>
        <p:spPr>
          <a:xfrm>
            <a:off x="914400" y="1981200"/>
            <a:ext cx="7848600" cy="707886"/>
          </a:xfrm>
          <a:prstGeom prst="rect">
            <a:avLst/>
          </a:prstGeom>
          <a:noFill/>
        </p:spPr>
        <p:txBody>
          <a:bodyPr wrap="square" rtlCol="0">
            <a:spAutoFit/>
          </a:bodyPr>
          <a:lstStyle/>
          <a:p>
            <a:r>
              <a:rPr lang="en-US" sz="2000" b="1" dirty="0"/>
              <a:t>3 jobs (assume no I/O wait) are submitted almost at the same time</a:t>
            </a:r>
            <a:br>
              <a:rPr lang="en-US" sz="2000" b="1" dirty="0"/>
            </a:br>
            <a:r>
              <a:rPr lang="en-US" sz="2000" b="1" dirty="0"/>
              <a:t>(first-come, first-serve).</a:t>
            </a:r>
          </a:p>
        </p:txBody>
      </p:sp>
      <p:sp>
        <p:nvSpPr>
          <p:cNvPr id="66" name="Rectangle 65"/>
          <p:cNvSpPr/>
          <p:nvPr/>
        </p:nvSpPr>
        <p:spPr>
          <a:xfrm>
            <a:off x="16002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78" name="Rectangle 77"/>
          <p:cNvSpPr/>
          <p:nvPr/>
        </p:nvSpPr>
        <p:spPr>
          <a:xfrm>
            <a:off x="25146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79" name="Rectangle 78"/>
          <p:cNvSpPr/>
          <p:nvPr/>
        </p:nvSpPr>
        <p:spPr>
          <a:xfrm>
            <a:off x="60198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0" name="Rectangle 79"/>
          <p:cNvSpPr/>
          <p:nvPr/>
        </p:nvSpPr>
        <p:spPr>
          <a:xfrm>
            <a:off x="63246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1" name="Rectangle 80"/>
          <p:cNvSpPr/>
          <p:nvPr/>
        </p:nvSpPr>
        <p:spPr>
          <a:xfrm>
            <a:off x="50292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2" name="Rectangle 81"/>
          <p:cNvSpPr/>
          <p:nvPr/>
        </p:nvSpPr>
        <p:spPr>
          <a:xfrm>
            <a:off x="69342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3" name="Rectangle 82"/>
          <p:cNvSpPr/>
          <p:nvPr/>
        </p:nvSpPr>
        <p:spPr>
          <a:xfrm>
            <a:off x="34290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4" name="Rectangle 83"/>
          <p:cNvSpPr/>
          <p:nvPr/>
        </p:nvSpPr>
        <p:spPr>
          <a:xfrm>
            <a:off x="66294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5" name="Rectangle 84"/>
          <p:cNvSpPr/>
          <p:nvPr/>
        </p:nvSpPr>
        <p:spPr>
          <a:xfrm>
            <a:off x="55626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6" name="Rectangle 85"/>
          <p:cNvSpPr/>
          <p:nvPr/>
        </p:nvSpPr>
        <p:spPr>
          <a:xfrm>
            <a:off x="4343400" y="4114800"/>
            <a:ext cx="304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7" name="Rectangle 86"/>
          <p:cNvSpPr/>
          <p:nvPr/>
        </p:nvSpPr>
        <p:spPr>
          <a:xfrm>
            <a:off x="7239000" y="4114800"/>
            <a:ext cx="1524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9" name="Rectangle 88"/>
          <p:cNvSpPr/>
          <p:nvPr/>
        </p:nvSpPr>
        <p:spPr>
          <a:xfrm>
            <a:off x="1905000" y="4114800"/>
            <a:ext cx="3048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0" name="Rectangle 89"/>
          <p:cNvSpPr/>
          <p:nvPr/>
        </p:nvSpPr>
        <p:spPr>
          <a:xfrm>
            <a:off x="2819400" y="4114800"/>
            <a:ext cx="3048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1" name="Rectangle 90"/>
          <p:cNvSpPr/>
          <p:nvPr/>
        </p:nvSpPr>
        <p:spPr>
          <a:xfrm>
            <a:off x="3733800" y="4114800"/>
            <a:ext cx="3048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2" name="Rectangle 91"/>
          <p:cNvSpPr/>
          <p:nvPr/>
        </p:nvSpPr>
        <p:spPr>
          <a:xfrm>
            <a:off x="4648200" y="4114800"/>
            <a:ext cx="3048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3" name="Rectangle 92"/>
          <p:cNvSpPr/>
          <p:nvPr/>
        </p:nvSpPr>
        <p:spPr>
          <a:xfrm>
            <a:off x="5334000" y="4114800"/>
            <a:ext cx="3048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4" name="Rectangle 93"/>
          <p:cNvSpPr/>
          <p:nvPr/>
        </p:nvSpPr>
        <p:spPr>
          <a:xfrm>
            <a:off x="5867400" y="4114800"/>
            <a:ext cx="152400" cy="457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5" name="Rectangle 94"/>
          <p:cNvSpPr/>
          <p:nvPr/>
        </p:nvSpPr>
        <p:spPr>
          <a:xfrm>
            <a:off x="2209800" y="4114800"/>
            <a:ext cx="3048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6" name="Rectangle 95"/>
          <p:cNvSpPr/>
          <p:nvPr/>
        </p:nvSpPr>
        <p:spPr>
          <a:xfrm>
            <a:off x="3124200" y="4114800"/>
            <a:ext cx="3048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7" name="Rectangle 96"/>
          <p:cNvSpPr/>
          <p:nvPr/>
        </p:nvSpPr>
        <p:spPr>
          <a:xfrm>
            <a:off x="4038600" y="4114800"/>
            <a:ext cx="3048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98" name="Rectangle 97"/>
          <p:cNvSpPr/>
          <p:nvPr/>
        </p:nvSpPr>
        <p:spPr>
          <a:xfrm>
            <a:off x="4953000" y="4114800"/>
            <a:ext cx="762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100" name="TextBox 99"/>
          <p:cNvSpPr txBox="1"/>
          <p:nvPr/>
        </p:nvSpPr>
        <p:spPr>
          <a:xfrm>
            <a:off x="1676400" y="4953000"/>
            <a:ext cx="5638800" cy="400110"/>
          </a:xfrm>
          <a:prstGeom prst="rect">
            <a:avLst/>
          </a:prstGeom>
          <a:noFill/>
        </p:spPr>
        <p:txBody>
          <a:bodyPr wrap="square" rtlCol="0">
            <a:spAutoFit/>
          </a:bodyPr>
          <a:lstStyle/>
          <a:p>
            <a:pPr algn="ctr"/>
            <a:r>
              <a:rPr lang="en-US" sz="2000" b="1" dirty="0"/>
              <a:t>Advantage: quick response for all users/processes.</a:t>
            </a:r>
          </a:p>
        </p:txBody>
      </p:sp>
      <p:sp>
        <p:nvSpPr>
          <p:cNvPr id="130" name="TextBox 129"/>
          <p:cNvSpPr txBox="1"/>
          <p:nvPr/>
        </p:nvSpPr>
        <p:spPr>
          <a:xfrm>
            <a:off x="1676400" y="5638800"/>
            <a:ext cx="5638800" cy="400110"/>
          </a:xfrm>
          <a:prstGeom prst="rect">
            <a:avLst/>
          </a:prstGeom>
          <a:noFill/>
        </p:spPr>
        <p:txBody>
          <a:bodyPr wrap="square" rtlCol="0">
            <a:spAutoFit/>
          </a:bodyPr>
          <a:lstStyle/>
          <a:p>
            <a:pPr algn="ctr"/>
            <a:r>
              <a:rPr lang="en-US" sz="2000" b="1" dirty="0"/>
              <a:t>This can be done by </a:t>
            </a:r>
            <a:r>
              <a:rPr lang="en-US" sz="2000" b="1" dirty="0">
                <a:solidFill>
                  <a:srgbClr val="FF0000"/>
                </a:solidFill>
              </a:rPr>
              <a:t>timer interrupt</a:t>
            </a:r>
            <a:r>
              <a:rPr lang="en-US" sz="2000" b="1" dirty="0"/>
              <a:t>.</a:t>
            </a:r>
          </a:p>
        </p:txBody>
      </p:sp>
      <p:sp>
        <p:nvSpPr>
          <p:cNvPr id="131" name="TextBox 130"/>
          <p:cNvSpPr txBox="1"/>
          <p:nvPr/>
        </p:nvSpPr>
        <p:spPr>
          <a:xfrm>
            <a:off x="685800" y="3962400"/>
            <a:ext cx="762000" cy="707886"/>
          </a:xfrm>
          <a:prstGeom prst="rect">
            <a:avLst/>
          </a:prstGeom>
          <a:noFill/>
        </p:spPr>
        <p:txBody>
          <a:bodyPr wrap="square" rtlCol="0">
            <a:spAutoFit/>
          </a:bodyPr>
          <a:lstStyle/>
          <a:p>
            <a:pPr algn="r"/>
            <a:r>
              <a:rPr lang="en-US" sz="2000" b="1" dirty="0"/>
              <a:t>Time slice</a:t>
            </a:r>
          </a:p>
        </p:txBody>
      </p:sp>
      <p:pic>
        <p:nvPicPr>
          <p:cNvPr id="102402" name="Picture 2" descr="http://t1.gstatic.com/images?q=tbn:ANd9GcRhvYWgAgD1fBTiC1r0sVxQEmWRzNZEOMy_qHloENEq9OEIPWm_y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5083" y="5445979"/>
            <a:ext cx="1267834" cy="118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44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962" y="838200"/>
            <a:ext cx="20574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b="1" dirty="0">
              <a:solidFill>
                <a:schemeClr val="tx1"/>
              </a:solidFill>
            </a:endParaRPr>
          </a:p>
        </p:txBody>
      </p:sp>
      <p:sp>
        <p:nvSpPr>
          <p:cNvPr id="6" name="Rectangle 5"/>
          <p:cNvSpPr/>
          <p:nvPr/>
        </p:nvSpPr>
        <p:spPr>
          <a:xfrm>
            <a:off x="299962" y="838200"/>
            <a:ext cx="20574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OS</a:t>
            </a:r>
            <a:endParaRPr lang="th-TH" sz="3600" b="1" dirty="0">
              <a:solidFill>
                <a:schemeClr val="tx1"/>
              </a:solidFill>
            </a:endParaRPr>
          </a:p>
        </p:txBody>
      </p:sp>
      <p:sp>
        <p:nvSpPr>
          <p:cNvPr id="7" name="Rectangle 6"/>
          <p:cNvSpPr/>
          <p:nvPr/>
        </p:nvSpPr>
        <p:spPr>
          <a:xfrm>
            <a:off x="299962" y="2209800"/>
            <a:ext cx="20574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P1</a:t>
            </a:r>
            <a:endParaRPr lang="th-TH" sz="3600" b="1" dirty="0">
              <a:solidFill>
                <a:schemeClr val="tx1"/>
              </a:solidFill>
            </a:endParaRPr>
          </a:p>
        </p:txBody>
      </p:sp>
      <p:sp>
        <p:nvSpPr>
          <p:cNvPr id="8" name="Rectangle 7"/>
          <p:cNvSpPr/>
          <p:nvPr/>
        </p:nvSpPr>
        <p:spPr>
          <a:xfrm>
            <a:off x="299962" y="3276600"/>
            <a:ext cx="20574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P2</a:t>
            </a:r>
            <a:endParaRPr lang="th-TH" sz="3600" b="1" dirty="0">
              <a:solidFill>
                <a:schemeClr val="tx1"/>
              </a:solidFill>
            </a:endParaRPr>
          </a:p>
        </p:txBody>
      </p:sp>
      <p:sp>
        <p:nvSpPr>
          <p:cNvPr id="10" name="Freeform 9"/>
          <p:cNvSpPr/>
          <p:nvPr/>
        </p:nvSpPr>
        <p:spPr>
          <a:xfrm>
            <a:off x="1595362" y="1462314"/>
            <a:ext cx="413657" cy="1320800"/>
          </a:xfrm>
          <a:custGeom>
            <a:avLst/>
            <a:gdLst>
              <a:gd name="connsiteX0" fmla="*/ 43543 w 413657"/>
              <a:gd name="connsiteY0" fmla="*/ 0 h 1320800"/>
              <a:gd name="connsiteX1" fmla="*/ 406400 w 413657"/>
              <a:gd name="connsiteY1" fmla="*/ 566057 h 1320800"/>
              <a:gd name="connsiteX2" fmla="*/ 0 w 413657"/>
              <a:gd name="connsiteY2" fmla="*/ 1320800 h 1320800"/>
            </a:gdLst>
            <a:ahLst/>
            <a:cxnLst>
              <a:cxn ang="0">
                <a:pos x="connsiteX0" y="connsiteY0"/>
              </a:cxn>
              <a:cxn ang="0">
                <a:pos x="connsiteX1" y="connsiteY1"/>
              </a:cxn>
              <a:cxn ang="0">
                <a:pos x="connsiteX2" y="connsiteY2"/>
              </a:cxn>
            </a:cxnLst>
            <a:rect l="l" t="t" r="r" b="b"/>
            <a:pathLst>
              <a:path w="413657" h="1320800">
                <a:moveTo>
                  <a:pt x="43543" y="0"/>
                </a:moveTo>
                <a:cubicBezTo>
                  <a:pt x="228600" y="172962"/>
                  <a:pt x="413657" y="345924"/>
                  <a:pt x="406400" y="566057"/>
                </a:cubicBezTo>
                <a:cubicBezTo>
                  <a:pt x="399143" y="786190"/>
                  <a:pt x="199571" y="1053495"/>
                  <a:pt x="0" y="1320800"/>
                </a:cubicBezTo>
              </a:path>
            </a:pathLst>
          </a:cu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1" name="Freeform 10"/>
          <p:cNvSpPr/>
          <p:nvPr/>
        </p:nvSpPr>
        <p:spPr>
          <a:xfrm>
            <a:off x="1874762" y="1636486"/>
            <a:ext cx="672495" cy="1436914"/>
          </a:xfrm>
          <a:custGeom>
            <a:avLst/>
            <a:gdLst>
              <a:gd name="connsiteX0" fmla="*/ 0 w 672495"/>
              <a:gd name="connsiteY0" fmla="*/ 1436914 h 1436914"/>
              <a:gd name="connsiteX1" fmla="*/ 609600 w 672495"/>
              <a:gd name="connsiteY1" fmla="*/ 740228 h 1436914"/>
              <a:gd name="connsiteX2" fmla="*/ 377371 w 672495"/>
              <a:gd name="connsiteY2" fmla="*/ 0 h 1436914"/>
            </a:gdLst>
            <a:ahLst/>
            <a:cxnLst>
              <a:cxn ang="0">
                <a:pos x="connsiteX0" y="connsiteY0"/>
              </a:cxn>
              <a:cxn ang="0">
                <a:pos x="connsiteX1" y="connsiteY1"/>
              </a:cxn>
              <a:cxn ang="0">
                <a:pos x="connsiteX2" y="connsiteY2"/>
              </a:cxn>
            </a:cxnLst>
            <a:rect l="l" t="t" r="r" b="b"/>
            <a:pathLst>
              <a:path w="672495" h="1436914">
                <a:moveTo>
                  <a:pt x="0" y="1436914"/>
                </a:moveTo>
                <a:cubicBezTo>
                  <a:pt x="273352" y="1208314"/>
                  <a:pt x="546705" y="979714"/>
                  <a:pt x="609600" y="740228"/>
                </a:cubicBezTo>
                <a:cubicBezTo>
                  <a:pt x="672495" y="500742"/>
                  <a:pt x="524933" y="250371"/>
                  <a:pt x="377371" y="0"/>
                </a:cubicBezTo>
              </a:path>
            </a:pathLst>
          </a:cu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2" name="Freeform 11"/>
          <p:cNvSpPr/>
          <p:nvPr/>
        </p:nvSpPr>
        <p:spPr>
          <a:xfrm>
            <a:off x="1831219" y="1404257"/>
            <a:ext cx="1521581" cy="2409372"/>
          </a:xfrm>
          <a:custGeom>
            <a:avLst/>
            <a:gdLst>
              <a:gd name="connsiteX0" fmla="*/ 420914 w 1521581"/>
              <a:gd name="connsiteY0" fmla="*/ 0 h 2409372"/>
              <a:gd name="connsiteX1" fmla="*/ 1451429 w 1521581"/>
              <a:gd name="connsiteY1" fmla="*/ 754743 h 2409372"/>
              <a:gd name="connsiteX2" fmla="*/ 0 w 1521581"/>
              <a:gd name="connsiteY2" fmla="*/ 2409372 h 2409372"/>
            </a:gdLst>
            <a:ahLst/>
            <a:cxnLst>
              <a:cxn ang="0">
                <a:pos x="connsiteX0" y="connsiteY0"/>
              </a:cxn>
              <a:cxn ang="0">
                <a:pos x="connsiteX1" y="connsiteY1"/>
              </a:cxn>
              <a:cxn ang="0">
                <a:pos x="connsiteX2" y="connsiteY2"/>
              </a:cxn>
            </a:cxnLst>
            <a:rect l="l" t="t" r="r" b="b"/>
            <a:pathLst>
              <a:path w="1521581" h="2409372">
                <a:moveTo>
                  <a:pt x="420914" y="0"/>
                </a:moveTo>
                <a:cubicBezTo>
                  <a:pt x="971247" y="176590"/>
                  <a:pt x="1521581" y="353181"/>
                  <a:pt x="1451429" y="754743"/>
                </a:cubicBezTo>
                <a:cubicBezTo>
                  <a:pt x="1381277" y="1156305"/>
                  <a:pt x="690638" y="1782838"/>
                  <a:pt x="0" y="2409372"/>
                </a:cubicBezTo>
              </a:path>
            </a:pathLst>
          </a:cu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3" name="TextBox 12"/>
          <p:cNvSpPr txBox="1"/>
          <p:nvPr/>
        </p:nvSpPr>
        <p:spPr>
          <a:xfrm>
            <a:off x="1442962" y="1066800"/>
            <a:ext cx="457200" cy="461665"/>
          </a:xfrm>
          <a:prstGeom prst="rect">
            <a:avLst/>
          </a:prstGeom>
          <a:noFill/>
        </p:spPr>
        <p:txBody>
          <a:bodyPr wrap="square" rtlCol="0">
            <a:spAutoFit/>
          </a:bodyPr>
          <a:lstStyle/>
          <a:p>
            <a:pPr algn="ctr"/>
            <a:r>
              <a:rPr lang="en-US" sz="2400" b="1" dirty="0">
                <a:solidFill>
                  <a:srgbClr val="FF0000"/>
                </a:solidFill>
              </a:rPr>
              <a:t>1</a:t>
            </a:r>
            <a:endParaRPr lang="th-TH" sz="2400" b="1" dirty="0">
              <a:solidFill>
                <a:srgbClr val="FF0000"/>
              </a:solidFill>
            </a:endParaRPr>
          </a:p>
        </p:txBody>
      </p:sp>
      <p:sp>
        <p:nvSpPr>
          <p:cNvPr id="14" name="TextBox 13"/>
          <p:cNvSpPr txBox="1"/>
          <p:nvPr/>
        </p:nvSpPr>
        <p:spPr>
          <a:xfrm>
            <a:off x="1519162" y="2895600"/>
            <a:ext cx="457200" cy="461665"/>
          </a:xfrm>
          <a:prstGeom prst="rect">
            <a:avLst/>
          </a:prstGeom>
          <a:noFill/>
        </p:spPr>
        <p:txBody>
          <a:bodyPr wrap="square" rtlCol="0">
            <a:spAutoFit/>
          </a:bodyPr>
          <a:lstStyle/>
          <a:p>
            <a:pPr algn="ctr"/>
            <a:r>
              <a:rPr lang="en-US" sz="2400" b="1" dirty="0">
                <a:solidFill>
                  <a:srgbClr val="FF0000"/>
                </a:solidFill>
              </a:rPr>
              <a:t>2</a:t>
            </a:r>
            <a:endParaRPr lang="th-TH" sz="2400" b="1" dirty="0">
              <a:solidFill>
                <a:srgbClr val="FF0000"/>
              </a:solidFill>
            </a:endParaRPr>
          </a:p>
        </p:txBody>
      </p:sp>
      <p:sp>
        <p:nvSpPr>
          <p:cNvPr id="15" name="TextBox 14"/>
          <p:cNvSpPr txBox="1"/>
          <p:nvPr/>
        </p:nvSpPr>
        <p:spPr>
          <a:xfrm>
            <a:off x="1900162" y="1066800"/>
            <a:ext cx="457200" cy="461665"/>
          </a:xfrm>
          <a:prstGeom prst="rect">
            <a:avLst/>
          </a:prstGeom>
          <a:noFill/>
        </p:spPr>
        <p:txBody>
          <a:bodyPr wrap="square" rtlCol="0">
            <a:spAutoFit/>
          </a:bodyPr>
          <a:lstStyle/>
          <a:p>
            <a:pPr algn="ctr"/>
            <a:r>
              <a:rPr lang="en-US" sz="2400" b="1" dirty="0">
                <a:solidFill>
                  <a:srgbClr val="FF0000"/>
                </a:solidFill>
              </a:rPr>
              <a:t>3</a:t>
            </a:r>
            <a:endParaRPr lang="th-TH" sz="2400" b="1" dirty="0">
              <a:solidFill>
                <a:srgbClr val="FF0000"/>
              </a:solidFill>
            </a:endParaRPr>
          </a:p>
        </p:txBody>
      </p:sp>
      <p:sp>
        <p:nvSpPr>
          <p:cNvPr id="16" name="TextBox 15"/>
          <p:cNvSpPr txBox="1"/>
          <p:nvPr/>
        </p:nvSpPr>
        <p:spPr>
          <a:xfrm>
            <a:off x="3352800" y="1237595"/>
            <a:ext cx="5791200" cy="4401205"/>
          </a:xfrm>
          <a:prstGeom prst="rect">
            <a:avLst/>
          </a:prstGeom>
          <a:noFill/>
        </p:spPr>
        <p:txBody>
          <a:bodyPr wrap="square" rtlCol="0">
            <a:spAutoFit/>
          </a:bodyPr>
          <a:lstStyle/>
          <a:p>
            <a:pPr marL="342900" indent="-342900">
              <a:buAutoNum type="arabicPeriod"/>
            </a:pPr>
            <a:r>
              <a:rPr lang="en-US" sz="2800" dirty="0"/>
              <a:t>OS </a:t>
            </a:r>
            <a:r>
              <a:rPr lang="th-TH" sz="2800" dirty="0"/>
              <a:t>ตั้ง </a:t>
            </a:r>
            <a:r>
              <a:rPr lang="en-US" sz="2800" dirty="0"/>
              <a:t>timer interrupt</a:t>
            </a:r>
            <a:br>
              <a:rPr lang="en-US" sz="2800" dirty="0"/>
            </a:br>
            <a:r>
              <a:rPr lang="th-TH" sz="2800" dirty="0"/>
              <a:t>แล้วกระโดดไปทำ </a:t>
            </a:r>
            <a:r>
              <a:rPr lang="en-US" sz="2800" dirty="0"/>
              <a:t>P1</a:t>
            </a:r>
          </a:p>
          <a:p>
            <a:pPr marL="342900" indent="-342900">
              <a:buAutoNum type="arabicPeriod"/>
            </a:pPr>
            <a:r>
              <a:rPr lang="th-TH" sz="2800" dirty="0"/>
              <a:t>เกิด </a:t>
            </a:r>
            <a:r>
              <a:rPr lang="en-US" sz="2800" dirty="0"/>
              <a:t>timer interrupt</a:t>
            </a:r>
            <a:br>
              <a:rPr lang="en-US" sz="2800" dirty="0"/>
            </a:br>
            <a:r>
              <a:rPr lang="en-US" sz="2800" dirty="0"/>
              <a:t>OS </a:t>
            </a:r>
            <a:r>
              <a:rPr lang="th-TH" sz="2800" dirty="0"/>
              <a:t>ยึด </a:t>
            </a:r>
            <a:r>
              <a:rPr lang="en-US" sz="2800" dirty="0"/>
              <a:t>CPU </a:t>
            </a:r>
            <a:r>
              <a:rPr lang="th-TH" sz="2800" dirty="0"/>
              <a:t>กลับไปคืน</a:t>
            </a:r>
            <a:endParaRPr lang="en-US" sz="2800" dirty="0"/>
          </a:p>
          <a:p>
            <a:pPr marL="342900" indent="-342900">
              <a:buAutoNum type="arabicPeriod"/>
            </a:pPr>
            <a:r>
              <a:rPr lang="en-US" sz="2800" dirty="0"/>
              <a:t>OS </a:t>
            </a:r>
            <a:r>
              <a:rPr lang="th-TH" sz="2800" dirty="0"/>
              <a:t>ตั้ง </a:t>
            </a:r>
            <a:r>
              <a:rPr lang="en-US" sz="2800" dirty="0"/>
              <a:t>timer interrupt</a:t>
            </a:r>
            <a:br>
              <a:rPr lang="en-US" sz="2800" dirty="0"/>
            </a:br>
            <a:r>
              <a:rPr lang="th-TH" sz="2800" dirty="0"/>
              <a:t>แล้วกระโดดไปทำ </a:t>
            </a:r>
            <a:r>
              <a:rPr lang="en-US" sz="2800" dirty="0"/>
              <a:t>P2</a:t>
            </a:r>
          </a:p>
          <a:p>
            <a:pPr marL="342900" indent="-342900">
              <a:buAutoNum type="arabicPeriod"/>
            </a:pPr>
            <a:endParaRPr lang="en-US" sz="2800" dirty="0"/>
          </a:p>
          <a:p>
            <a:pPr marL="342900" indent="-342900">
              <a:buAutoNum type="arabicPeriod"/>
            </a:pPr>
            <a:endParaRPr lang="en-US" sz="2800" dirty="0"/>
          </a:p>
          <a:p>
            <a:pPr marL="342900" indent="-342900"/>
            <a:r>
              <a:rPr lang="en-US" sz="2800" dirty="0"/>
              <a:t>CPU </a:t>
            </a:r>
            <a:r>
              <a:rPr lang="th-TH" sz="2800" dirty="0"/>
              <a:t>ต้องมีฮาร์ดแวร์ที่เป็น </a:t>
            </a:r>
            <a:r>
              <a:rPr lang="en-US" sz="2800" dirty="0"/>
              <a:t>timer interrupt</a:t>
            </a:r>
            <a:br>
              <a:rPr lang="en-US" sz="2800" dirty="0"/>
            </a:br>
            <a:r>
              <a:rPr lang="th-TH" sz="2800" dirty="0"/>
              <a:t>เพื่อสนับสนุน </a:t>
            </a:r>
            <a:r>
              <a:rPr lang="en-US" sz="2800" dirty="0"/>
              <a:t>OS </a:t>
            </a:r>
            <a:r>
              <a:rPr lang="th-TH" sz="2800" dirty="0"/>
              <a:t>ที่ทำงานแบบ </a:t>
            </a:r>
            <a:r>
              <a:rPr lang="en-US" sz="2800" dirty="0"/>
              <a:t>time sharing</a:t>
            </a:r>
            <a:endParaRPr lang="th-TH" sz="2800" dirty="0"/>
          </a:p>
        </p:txBody>
      </p:sp>
    </p:spTree>
    <p:extLst>
      <p:ext uri="{BB962C8B-B14F-4D97-AF65-F5344CB8AC3E}">
        <p14:creationId xmlns:p14="http://schemas.microsoft.com/office/powerpoint/2010/main" val="2531596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11314"/>
            <a:ext cx="6934200" cy="1138773"/>
          </a:xfrm>
          <a:prstGeom prst="rect">
            <a:avLst/>
          </a:prstGeom>
          <a:noFill/>
        </p:spPr>
        <p:txBody>
          <a:bodyPr wrap="square" rtlCol="0">
            <a:spAutoFit/>
          </a:bodyPr>
          <a:lstStyle/>
          <a:p>
            <a:r>
              <a:rPr lang="en-US" sz="2800" b="1" dirty="0"/>
              <a:t>DOS</a:t>
            </a:r>
          </a:p>
          <a:p>
            <a:pPr marL="463550">
              <a:buFont typeface="Arial" pitchFamily="34" charset="0"/>
              <a:buChar char="•"/>
            </a:pPr>
            <a:r>
              <a:rPr lang="en-US" sz="2000" b="1" dirty="0"/>
              <a:t> single-user, single-task (</a:t>
            </a:r>
            <a:r>
              <a:rPr lang="en-US" sz="2000" b="1" dirty="0">
                <a:solidFill>
                  <a:srgbClr val="FF0000"/>
                </a:solidFill>
              </a:rPr>
              <a:t>no multi-tasking</a:t>
            </a:r>
            <a:r>
              <a:rPr lang="en-US" sz="2000" b="1" dirty="0"/>
              <a:t>)</a:t>
            </a:r>
          </a:p>
          <a:p>
            <a:pPr marL="463550">
              <a:buFont typeface="Arial" pitchFamily="34" charset="0"/>
              <a:buChar char="•"/>
            </a:pPr>
            <a:r>
              <a:rPr lang="en-US" sz="2000" b="1" dirty="0"/>
              <a:t> only text mode, no GUI</a:t>
            </a:r>
          </a:p>
        </p:txBody>
      </p:sp>
      <p:pic>
        <p:nvPicPr>
          <p:cNvPr id="3074" name="Picture 2" descr="https://upload.wikimedia.org/wikipedia/commons/thumb/a/aa/Floppy_disk_2009_G1.jpg/1200px-Floppy_disk_2009_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724400"/>
            <a:ext cx="3806740" cy="18494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524000" y="1650087"/>
            <a:ext cx="6191250" cy="3019425"/>
          </a:xfrm>
          <a:prstGeom prst="rect">
            <a:avLst/>
          </a:prstGeom>
        </p:spPr>
      </p:pic>
      <p:sp>
        <p:nvSpPr>
          <p:cNvPr id="3" name="TextBox 2"/>
          <p:cNvSpPr txBox="1"/>
          <p:nvPr/>
        </p:nvSpPr>
        <p:spPr>
          <a:xfrm>
            <a:off x="4267200" y="5105400"/>
            <a:ext cx="968535" cy="369332"/>
          </a:xfrm>
          <a:prstGeom prst="rect">
            <a:avLst/>
          </a:prstGeom>
          <a:noFill/>
        </p:spPr>
        <p:txBody>
          <a:bodyPr wrap="none" rtlCol="0">
            <a:spAutoFit/>
          </a:bodyPr>
          <a:lstStyle/>
          <a:p>
            <a:r>
              <a:rPr lang="en-US" dirty="0"/>
              <a:t>1.44 MB</a:t>
            </a:r>
          </a:p>
        </p:txBody>
      </p:sp>
    </p:spTree>
    <p:extLst>
      <p:ext uri="{BB962C8B-B14F-4D97-AF65-F5344CB8AC3E}">
        <p14:creationId xmlns:p14="http://schemas.microsoft.com/office/powerpoint/2010/main" val="236131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11314"/>
            <a:ext cx="6934200" cy="1138773"/>
          </a:xfrm>
          <a:prstGeom prst="rect">
            <a:avLst/>
          </a:prstGeom>
          <a:noFill/>
        </p:spPr>
        <p:txBody>
          <a:bodyPr wrap="square" rtlCol="0">
            <a:spAutoFit/>
          </a:bodyPr>
          <a:lstStyle/>
          <a:p>
            <a:r>
              <a:rPr lang="en-US" sz="2800" b="1" dirty="0"/>
              <a:t>Windows 3.0, 3.1, 3.11</a:t>
            </a:r>
          </a:p>
          <a:p>
            <a:pPr marL="463550">
              <a:buFont typeface="Arial" pitchFamily="34" charset="0"/>
              <a:buChar char="•"/>
            </a:pPr>
            <a:r>
              <a:rPr lang="en-US" sz="2000" b="1" dirty="0"/>
              <a:t> Graphical user interface (GUI)</a:t>
            </a:r>
          </a:p>
          <a:p>
            <a:pPr marL="463550">
              <a:buFont typeface="Arial" pitchFamily="34" charset="0"/>
              <a:buChar char="•"/>
            </a:pPr>
            <a:r>
              <a:rPr lang="en-US" sz="2000" b="1" dirty="0"/>
              <a:t> Cooperative multi-tasking</a:t>
            </a:r>
          </a:p>
        </p:txBody>
      </p:sp>
      <p:pic>
        <p:nvPicPr>
          <p:cNvPr id="5" name="Picture 2" descr="http://upload.wikimedia.org/wikipedia/en/7/73/Windows_3.11_workspace.png"/>
          <p:cNvPicPr>
            <a:picLocks noChangeAspect="1" noChangeArrowheads="1"/>
          </p:cNvPicPr>
          <p:nvPr/>
        </p:nvPicPr>
        <p:blipFill>
          <a:blip r:embed="rId2" cstate="print"/>
          <a:srcRect/>
          <a:stretch>
            <a:fillRect/>
          </a:stretch>
        </p:blipFill>
        <p:spPr bwMode="auto">
          <a:xfrm>
            <a:off x="152400" y="2057400"/>
            <a:ext cx="6096000" cy="4572000"/>
          </a:xfrm>
          <a:prstGeom prst="rect">
            <a:avLst/>
          </a:prstGeom>
          <a:noFill/>
        </p:spPr>
      </p:pic>
      <p:sp>
        <p:nvSpPr>
          <p:cNvPr id="6" name="Rectangle 5"/>
          <p:cNvSpPr/>
          <p:nvPr/>
        </p:nvSpPr>
        <p:spPr>
          <a:xfrm>
            <a:off x="6019800" y="228600"/>
            <a:ext cx="3124200" cy="6463308"/>
          </a:xfrm>
          <a:prstGeom prst="rect">
            <a:avLst/>
          </a:prstGeom>
        </p:spPr>
        <p:txBody>
          <a:bodyPr wrap="square">
            <a:spAutoFit/>
          </a:bodyPr>
          <a:lstStyle/>
          <a:p>
            <a:pPr algn="just"/>
            <a:r>
              <a:rPr lang="en-US" dirty="0"/>
              <a:t>Windows 3.1 uses cooperative multitasking - meaning that each application that is in the process of running is instructed to periodically check a message queue to find out if any other application is asking for use of the CPU and, if so, to yield control to that application. However, many Windows 3.1 applications would check the message queue only infrequently, or not at all, and monopolize control of the CPU for as much time as they required. A preemptive multitasking system like Windows 95 will take CPU control away from a running application and distribute it to those that have a higher priority based on the system's needs.</a:t>
            </a:r>
            <a:endParaRPr lang="th-TH" dirty="0"/>
          </a:p>
        </p:txBody>
      </p:sp>
    </p:spTree>
    <p:extLst>
      <p:ext uri="{BB962C8B-B14F-4D97-AF65-F5344CB8AC3E}">
        <p14:creationId xmlns:p14="http://schemas.microsoft.com/office/powerpoint/2010/main" val="1542667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11314"/>
            <a:ext cx="8305800" cy="830997"/>
          </a:xfrm>
          <a:prstGeom prst="rect">
            <a:avLst/>
          </a:prstGeom>
          <a:noFill/>
        </p:spPr>
        <p:txBody>
          <a:bodyPr wrap="square" rtlCol="0">
            <a:spAutoFit/>
          </a:bodyPr>
          <a:lstStyle/>
          <a:p>
            <a:r>
              <a:rPr lang="en-US" sz="2800" b="1" dirty="0"/>
              <a:t>Windows 95</a:t>
            </a:r>
          </a:p>
          <a:p>
            <a:pPr marL="463550">
              <a:buFont typeface="Arial" pitchFamily="34" charset="0"/>
              <a:buChar char="•"/>
            </a:pPr>
            <a:r>
              <a:rPr lang="en-US" sz="2000" b="1" dirty="0"/>
              <a:t> preemptive multi-tasking (time sharing)</a:t>
            </a:r>
          </a:p>
        </p:txBody>
      </p:sp>
      <p:pic>
        <p:nvPicPr>
          <p:cNvPr id="46082" name="Picture 2" descr="http://upload.wikimedia.org/wikipedia/en/9/90/Am_windows95_desktop.png"/>
          <p:cNvPicPr>
            <a:picLocks noChangeAspect="1" noChangeArrowheads="1"/>
          </p:cNvPicPr>
          <p:nvPr/>
        </p:nvPicPr>
        <p:blipFill>
          <a:blip r:embed="rId2" cstate="print"/>
          <a:srcRect/>
          <a:stretch>
            <a:fillRect/>
          </a:stretch>
        </p:blipFill>
        <p:spPr bwMode="auto">
          <a:xfrm>
            <a:off x="1524000" y="1828800"/>
            <a:ext cx="6096000" cy="4572000"/>
          </a:xfrm>
          <a:prstGeom prst="rect">
            <a:avLst/>
          </a:prstGeom>
          <a:noFill/>
        </p:spPr>
      </p:pic>
      <p:sp>
        <p:nvSpPr>
          <p:cNvPr id="2" name="TextBox 1"/>
          <p:cNvSpPr txBox="1"/>
          <p:nvPr/>
        </p:nvSpPr>
        <p:spPr>
          <a:xfrm>
            <a:off x="1524000" y="1383268"/>
            <a:ext cx="6553200" cy="369332"/>
          </a:xfrm>
          <a:prstGeom prst="rect">
            <a:avLst/>
          </a:prstGeom>
          <a:noFill/>
        </p:spPr>
        <p:txBody>
          <a:bodyPr wrap="square" rtlCol="0">
            <a:spAutoFit/>
          </a:bodyPr>
          <a:lstStyle/>
          <a:p>
            <a:r>
              <a:rPr lang="en-US" dirty="0">
                <a:solidFill>
                  <a:srgbClr val="FF0000"/>
                </a:solidFill>
              </a:rPr>
              <a:t>iOS </a:t>
            </a:r>
            <a:r>
              <a:rPr lang="th-TH" dirty="0">
                <a:solidFill>
                  <a:srgbClr val="FF0000"/>
                </a:solidFill>
              </a:rPr>
              <a:t>เวอร์ชันแรก ๆ ยังไม่เป็น </a:t>
            </a:r>
            <a:r>
              <a:rPr lang="en-US" dirty="0">
                <a:solidFill>
                  <a:srgbClr val="FF0000"/>
                </a:solidFill>
              </a:rPr>
              <a:t>time-sharing </a:t>
            </a:r>
            <a:r>
              <a:rPr lang="th-TH" dirty="0">
                <a:solidFill>
                  <a:srgbClr val="FF0000"/>
                </a:solidFill>
              </a:rPr>
              <a:t>เพลงจะหยุดเล่น เมื่อสลับไปใช้ </a:t>
            </a:r>
            <a:r>
              <a:rPr lang="en-US" dirty="0">
                <a:solidFill>
                  <a:srgbClr val="FF0000"/>
                </a:solidFill>
              </a:rPr>
              <a:t>web browser</a:t>
            </a:r>
          </a:p>
        </p:txBody>
      </p:sp>
    </p:spTree>
    <p:extLst>
      <p:ext uri="{BB962C8B-B14F-4D97-AF65-F5344CB8AC3E}">
        <p14:creationId xmlns:p14="http://schemas.microsoft.com/office/powerpoint/2010/main" val="1168172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11314"/>
            <a:ext cx="8305800" cy="1138773"/>
          </a:xfrm>
          <a:prstGeom prst="rect">
            <a:avLst/>
          </a:prstGeom>
          <a:noFill/>
        </p:spPr>
        <p:txBody>
          <a:bodyPr wrap="square" rtlCol="0">
            <a:spAutoFit/>
          </a:bodyPr>
          <a:lstStyle/>
          <a:p>
            <a:r>
              <a:rPr lang="en-US" sz="2800" b="1" dirty="0"/>
              <a:t>Linux</a:t>
            </a:r>
          </a:p>
          <a:p>
            <a:pPr marL="463550">
              <a:buFont typeface="Arial" pitchFamily="34" charset="0"/>
              <a:buChar char="•"/>
            </a:pPr>
            <a:r>
              <a:rPr lang="en-US" sz="2000" b="1" dirty="0"/>
              <a:t> GUI is optional. </a:t>
            </a:r>
          </a:p>
          <a:p>
            <a:pPr marL="463550">
              <a:buFont typeface="Arial" pitchFamily="34" charset="0"/>
              <a:buChar char="•"/>
            </a:pPr>
            <a:r>
              <a:rPr lang="en-US" sz="2000" b="1" dirty="0"/>
              <a:t> preemptive multi-tasking (time sharing)</a:t>
            </a:r>
          </a:p>
        </p:txBody>
      </p:sp>
      <p:pic>
        <p:nvPicPr>
          <p:cNvPr id="49154" name="Picture 2" descr="http://www.softpedia.com/screenshots/Mandriva-Linux_2.jpg"/>
          <p:cNvPicPr>
            <a:picLocks noChangeAspect="1" noChangeArrowheads="1"/>
          </p:cNvPicPr>
          <p:nvPr/>
        </p:nvPicPr>
        <p:blipFill>
          <a:blip r:embed="rId2" cstate="print"/>
          <a:srcRect/>
          <a:stretch>
            <a:fillRect/>
          </a:stretch>
        </p:blipFill>
        <p:spPr bwMode="auto">
          <a:xfrm>
            <a:off x="1447800" y="1828800"/>
            <a:ext cx="5803900" cy="4643120"/>
          </a:xfrm>
          <a:prstGeom prst="rect">
            <a:avLst/>
          </a:prstGeom>
          <a:noFill/>
        </p:spPr>
      </p:pic>
    </p:spTree>
    <p:extLst>
      <p:ext uri="{BB962C8B-B14F-4D97-AF65-F5344CB8AC3E}">
        <p14:creationId xmlns:p14="http://schemas.microsoft.com/office/powerpoint/2010/main" val="442149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Process &amp; Thread</a:t>
            </a:r>
          </a:p>
        </p:txBody>
      </p:sp>
      <p:sp>
        <p:nvSpPr>
          <p:cNvPr id="7" name="TextBox 6"/>
          <p:cNvSpPr txBox="1"/>
          <p:nvPr/>
        </p:nvSpPr>
        <p:spPr>
          <a:xfrm>
            <a:off x="609600" y="1828800"/>
            <a:ext cx="8001000" cy="1323439"/>
          </a:xfrm>
          <a:prstGeom prst="rect">
            <a:avLst/>
          </a:prstGeom>
          <a:noFill/>
        </p:spPr>
        <p:txBody>
          <a:bodyPr wrap="square" rtlCol="0">
            <a:spAutoFit/>
          </a:bodyPr>
          <a:lstStyle/>
          <a:p>
            <a:r>
              <a:rPr lang="en-US" sz="2000" b="1" dirty="0"/>
              <a:t>A </a:t>
            </a:r>
            <a:r>
              <a:rPr lang="en-US" sz="2000" b="1" dirty="0">
                <a:solidFill>
                  <a:srgbClr val="FF0000"/>
                </a:solidFill>
              </a:rPr>
              <a:t>process</a:t>
            </a:r>
            <a:r>
              <a:rPr lang="en-US" sz="2000" b="1" dirty="0"/>
              <a:t> is a program loaded and being executed on computer.</a:t>
            </a:r>
          </a:p>
          <a:p>
            <a:endParaRPr lang="en-US" sz="2000" b="1" dirty="0"/>
          </a:p>
          <a:p>
            <a:r>
              <a:rPr lang="en-US" sz="2000" b="1" dirty="0"/>
              <a:t>A </a:t>
            </a:r>
            <a:r>
              <a:rPr lang="en-US" sz="2000" b="1" dirty="0">
                <a:solidFill>
                  <a:srgbClr val="FF0000"/>
                </a:solidFill>
              </a:rPr>
              <a:t>thread</a:t>
            </a:r>
            <a:r>
              <a:rPr lang="en-US" sz="2000" b="1" dirty="0"/>
              <a:t> is a light-weight process.</a:t>
            </a:r>
            <a:br>
              <a:rPr lang="en-US" sz="2000" b="1" dirty="0"/>
            </a:br>
            <a:r>
              <a:rPr lang="en-US" sz="2000" b="1" dirty="0"/>
              <a:t>	(</a:t>
            </a:r>
            <a:r>
              <a:rPr lang="th-TH" sz="2000" b="1" dirty="0"/>
              <a:t>เหมือนมี </a:t>
            </a:r>
            <a:r>
              <a:rPr lang="en-US" sz="2000" b="1" dirty="0"/>
              <a:t>main function </a:t>
            </a:r>
            <a:r>
              <a:rPr lang="th-TH" sz="2000" b="1" dirty="0"/>
              <a:t>หลายๆ อัน</a:t>
            </a:r>
            <a:r>
              <a:rPr lang="en-US" sz="2000" b="1" dirty="0"/>
              <a:t>)</a:t>
            </a:r>
          </a:p>
        </p:txBody>
      </p:sp>
      <p:sp>
        <p:nvSpPr>
          <p:cNvPr id="8" name="Oval 7"/>
          <p:cNvSpPr/>
          <p:nvPr/>
        </p:nvSpPr>
        <p:spPr>
          <a:xfrm>
            <a:off x="2133600" y="3429000"/>
            <a:ext cx="8382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en-US" sz="2000" b="1" dirty="0">
                <a:solidFill>
                  <a:schemeClr val="tx1"/>
                </a:solidFill>
              </a:rPr>
              <a:t>P1</a:t>
            </a:r>
          </a:p>
        </p:txBody>
      </p:sp>
      <p:sp>
        <p:nvSpPr>
          <p:cNvPr id="9" name="Oval 8"/>
          <p:cNvSpPr/>
          <p:nvPr/>
        </p:nvSpPr>
        <p:spPr>
          <a:xfrm>
            <a:off x="1295400" y="48768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en-US" sz="2000" b="1" dirty="0">
                <a:solidFill>
                  <a:schemeClr val="tx1"/>
                </a:solidFill>
              </a:rPr>
              <a:t>T1</a:t>
            </a:r>
          </a:p>
        </p:txBody>
      </p:sp>
      <p:sp>
        <p:nvSpPr>
          <p:cNvPr id="10" name="Oval 9"/>
          <p:cNvSpPr/>
          <p:nvPr/>
        </p:nvSpPr>
        <p:spPr>
          <a:xfrm>
            <a:off x="2209800" y="48768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en-US" sz="2000" b="1" dirty="0">
                <a:solidFill>
                  <a:schemeClr val="tx1"/>
                </a:solidFill>
              </a:rPr>
              <a:t>T2</a:t>
            </a:r>
          </a:p>
        </p:txBody>
      </p:sp>
      <p:sp>
        <p:nvSpPr>
          <p:cNvPr id="11" name="Oval 10"/>
          <p:cNvSpPr/>
          <p:nvPr/>
        </p:nvSpPr>
        <p:spPr>
          <a:xfrm>
            <a:off x="3124200" y="4876800"/>
            <a:ext cx="685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en-US" sz="2000" b="1" dirty="0">
                <a:solidFill>
                  <a:schemeClr val="tx1"/>
                </a:solidFill>
              </a:rPr>
              <a:t>T3</a:t>
            </a:r>
          </a:p>
        </p:txBody>
      </p:sp>
      <p:cxnSp>
        <p:nvCxnSpPr>
          <p:cNvPr id="13" name="Straight Connector 12"/>
          <p:cNvCxnSpPr>
            <a:stCxn id="8" idx="4"/>
            <a:endCxn id="10" idx="0"/>
          </p:cNvCxnSpPr>
          <p:nvPr/>
        </p:nvCxnSpPr>
        <p:spPr>
          <a:xfrm rot="5400000">
            <a:off x="2209800" y="4533900"/>
            <a:ext cx="685800" cy="1588"/>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a:stCxn id="8" idx="4"/>
            <a:endCxn id="11" idx="0"/>
          </p:cNvCxnSpPr>
          <p:nvPr/>
        </p:nvCxnSpPr>
        <p:spPr>
          <a:xfrm rot="16200000" flipH="1">
            <a:off x="2667000" y="4076700"/>
            <a:ext cx="685800" cy="91440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a:stCxn id="8" idx="4"/>
            <a:endCxn id="9" idx="0"/>
          </p:cNvCxnSpPr>
          <p:nvPr/>
        </p:nvCxnSpPr>
        <p:spPr>
          <a:xfrm rot="5400000">
            <a:off x="1752600" y="4076700"/>
            <a:ext cx="685800" cy="91440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0" name="Rectangle 19"/>
          <p:cNvSpPr/>
          <p:nvPr/>
        </p:nvSpPr>
        <p:spPr>
          <a:xfrm>
            <a:off x="5943600" y="5257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kernel</a:t>
            </a:r>
          </a:p>
        </p:txBody>
      </p:sp>
      <p:sp>
        <p:nvSpPr>
          <p:cNvPr id="22" name="Rectangle 21"/>
          <p:cNvSpPr/>
          <p:nvPr/>
        </p:nvSpPr>
        <p:spPr>
          <a:xfrm>
            <a:off x="5943600" y="2514600"/>
            <a:ext cx="19050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free memory</a:t>
            </a:r>
          </a:p>
        </p:txBody>
      </p:sp>
      <p:sp>
        <p:nvSpPr>
          <p:cNvPr id="23" name="Rectangle 22"/>
          <p:cNvSpPr/>
          <p:nvPr/>
        </p:nvSpPr>
        <p:spPr>
          <a:xfrm>
            <a:off x="5943600" y="4572000"/>
            <a:ext cx="1905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process A</a:t>
            </a:r>
          </a:p>
        </p:txBody>
      </p:sp>
      <p:sp>
        <p:nvSpPr>
          <p:cNvPr id="24" name="Rectangle 23"/>
          <p:cNvSpPr/>
          <p:nvPr/>
        </p:nvSpPr>
        <p:spPr>
          <a:xfrm>
            <a:off x="5943600" y="3886200"/>
            <a:ext cx="1905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process B</a:t>
            </a:r>
          </a:p>
        </p:txBody>
      </p:sp>
      <p:sp>
        <p:nvSpPr>
          <p:cNvPr id="25" name="TextBox 24"/>
          <p:cNvSpPr txBox="1"/>
          <p:nvPr/>
        </p:nvSpPr>
        <p:spPr>
          <a:xfrm>
            <a:off x="609600" y="5994737"/>
            <a:ext cx="8001000" cy="707886"/>
          </a:xfrm>
          <a:prstGeom prst="rect">
            <a:avLst/>
          </a:prstGeom>
          <a:noFill/>
        </p:spPr>
        <p:txBody>
          <a:bodyPr wrap="square" rtlCol="0">
            <a:spAutoFit/>
          </a:bodyPr>
          <a:lstStyle/>
          <a:p>
            <a:r>
              <a:rPr lang="en-US" sz="2000" b="1" dirty="0"/>
              <a:t>No memory protections among threads under the same process.</a:t>
            </a:r>
            <a:br>
              <a:rPr lang="en-US" sz="2000" b="1" dirty="0"/>
            </a:br>
            <a:r>
              <a:rPr lang="en-US" sz="2000" b="1" dirty="0"/>
              <a:t>A program can produce multiple processes.</a:t>
            </a:r>
          </a:p>
        </p:txBody>
      </p:sp>
    </p:spTree>
    <p:extLst>
      <p:ext uri="{BB962C8B-B14F-4D97-AF65-F5344CB8AC3E}">
        <p14:creationId xmlns:p14="http://schemas.microsoft.com/office/powerpoint/2010/main" val="302151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http://www.eecg.toronto.edu/~lie/images/vmware-logo.jpg"/>
          <p:cNvPicPr>
            <a:picLocks noChangeAspect="1" noChangeArrowheads="1"/>
          </p:cNvPicPr>
          <p:nvPr/>
        </p:nvPicPr>
        <p:blipFill>
          <a:blip r:embed="rId2" cstate="print"/>
          <a:srcRect/>
          <a:stretch>
            <a:fillRect/>
          </a:stretch>
        </p:blipFill>
        <p:spPr bwMode="auto">
          <a:xfrm>
            <a:off x="914400" y="1988893"/>
            <a:ext cx="4286086" cy="1637540"/>
          </a:xfrm>
          <a:prstGeom prst="rect">
            <a:avLst/>
          </a:prstGeom>
          <a:noFill/>
        </p:spPr>
      </p:pic>
      <p:pic>
        <p:nvPicPr>
          <p:cNvPr id="1028" name="Picture 4" descr="Image result for kv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3408446" cy="17930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virtualbox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08" y="375288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rallel desktop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022" y="152400"/>
            <a:ext cx="2413951" cy="24139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5130722" y="4921685"/>
            <a:ext cx="3379254" cy="1603804"/>
          </a:xfrm>
          <a:prstGeom prst="rect">
            <a:avLst/>
          </a:prstGeom>
        </p:spPr>
      </p:pic>
      <p:pic>
        <p:nvPicPr>
          <p:cNvPr id="3078" name="Picture 6" descr="Image result for proxmox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459" y="2430058"/>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3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เผย ! Apple ไม่พอใจที่ข้อมูล iOS 14 หลุดออกมาเร็วกว่าที่คาดไว้มาก ! -  TechHang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9276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gle ประกาศเปลี่ยน Android เวอร์ชันเป็นตัวเลขและเปลี่ยนสีโลโก้ใหม่ –  TechTalk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353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Textbooks</a:t>
            </a:r>
          </a:p>
        </p:txBody>
      </p:sp>
      <p:pic>
        <p:nvPicPr>
          <p:cNvPr id="1026" name="Picture 2" descr="http://www.cas.mcmaster.ca/~sartipi/course/cs3sh3/w09/images/os8-cover.jpg"/>
          <p:cNvPicPr>
            <a:picLocks noChangeAspect="1" noChangeArrowheads="1"/>
          </p:cNvPicPr>
          <p:nvPr/>
        </p:nvPicPr>
        <p:blipFill>
          <a:blip r:embed="rId2" cstate="print"/>
          <a:srcRect/>
          <a:stretch>
            <a:fillRect/>
          </a:stretch>
        </p:blipFill>
        <p:spPr bwMode="auto">
          <a:xfrm>
            <a:off x="914400" y="1580525"/>
            <a:ext cx="3364706" cy="4800600"/>
          </a:xfrm>
          <a:prstGeom prst="rect">
            <a:avLst/>
          </a:prstGeom>
          <a:noFill/>
          <a:ln>
            <a:solidFill>
              <a:schemeClr val="tx1"/>
            </a:solidFill>
          </a:ln>
        </p:spPr>
      </p:pic>
      <p:pic>
        <p:nvPicPr>
          <p:cNvPr id="2" name="Picture 1"/>
          <p:cNvPicPr>
            <a:picLocks noChangeAspect="1"/>
          </p:cNvPicPr>
          <p:nvPr/>
        </p:nvPicPr>
        <p:blipFill>
          <a:blip r:embed="rId3"/>
          <a:stretch>
            <a:fillRect/>
          </a:stretch>
        </p:blipFill>
        <p:spPr>
          <a:xfrm>
            <a:off x="4800600" y="1447799"/>
            <a:ext cx="3581400" cy="50660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534400" cy="5786199"/>
          </a:xfrm>
          <a:prstGeom prst="rect">
            <a:avLst/>
          </a:prstGeom>
          <a:noFill/>
        </p:spPr>
        <p:txBody>
          <a:bodyPr wrap="square" rtlCol="0">
            <a:spAutoFit/>
          </a:bodyPr>
          <a:lstStyle/>
          <a:p>
            <a:r>
              <a:rPr lang="en-US" sz="2800" b="1" dirty="0"/>
              <a:t>Content</a:t>
            </a:r>
            <a:br>
              <a:rPr lang="en-US" dirty="0"/>
            </a:br>
            <a:endParaRPr lang="en-US" dirty="0"/>
          </a:p>
          <a:p>
            <a:pPr>
              <a:tabLst>
                <a:tab pos="4129088" algn="l"/>
              </a:tabLst>
            </a:pPr>
            <a:r>
              <a:rPr lang="en-US" dirty="0"/>
              <a:t>Chapter 1: Introduction</a:t>
            </a:r>
          </a:p>
          <a:p>
            <a:pPr>
              <a:tabLst>
                <a:tab pos="4129088" algn="l"/>
              </a:tabLst>
            </a:pPr>
            <a:r>
              <a:rPr lang="en-US" dirty="0"/>
              <a:t>Chapter 2: Operating-System Structures</a:t>
            </a:r>
          </a:p>
          <a:p>
            <a:pPr>
              <a:tabLst>
                <a:tab pos="4129088" algn="l"/>
              </a:tabLst>
            </a:pPr>
            <a:r>
              <a:rPr lang="en-US" dirty="0"/>
              <a:t>Chapter 3: Processes</a:t>
            </a:r>
          </a:p>
          <a:p>
            <a:pPr>
              <a:tabLst>
                <a:tab pos="4129088" algn="l"/>
              </a:tabLst>
            </a:pPr>
            <a:r>
              <a:rPr lang="en-US" dirty="0"/>
              <a:t>Chapter 4: Threads</a:t>
            </a:r>
            <a:r>
              <a:rPr lang="th-TH" dirty="0"/>
              <a:t> </a:t>
            </a:r>
            <a:r>
              <a:rPr lang="en-US" dirty="0"/>
              <a:t>&amp; Concurrency</a:t>
            </a:r>
          </a:p>
          <a:p>
            <a:pPr>
              <a:tabLst>
                <a:tab pos="4129088" algn="l"/>
              </a:tabLst>
            </a:pPr>
            <a:r>
              <a:rPr lang="en-US" dirty="0"/>
              <a:t>Chapter 5: CPU Scheduling</a:t>
            </a:r>
          </a:p>
          <a:p>
            <a:pPr>
              <a:tabLst>
                <a:tab pos="4129088" algn="l"/>
              </a:tabLst>
            </a:pPr>
            <a:r>
              <a:rPr lang="en-US" dirty="0"/>
              <a:t>Chapter 6(w6): Synchronization Tools</a:t>
            </a:r>
          </a:p>
          <a:p>
            <a:pPr>
              <a:tabLst>
                <a:tab pos="4129088" algn="l"/>
              </a:tabLst>
            </a:pPr>
            <a:r>
              <a:rPr lang="en-US" dirty="0"/>
              <a:t>Chapter 7(w6): Synchronization Examples</a:t>
            </a:r>
          </a:p>
          <a:p>
            <a:pPr>
              <a:tabLst>
                <a:tab pos="4129088" algn="l"/>
              </a:tabLst>
            </a:pPr>
            <a:r>
              <a:rPr lang="en-US" dirty="0"/>
              <a:t>Chapter 8(w7): Deadlocks</a:t>
            </a:r>
            <a:br>
              <a:rPr lang="en-US" dirty="0">
                <a:solidFill>
                  <a:srgbClr val="0070C0"/>
                </a:solidFill>
              </a:rPr>
            </a:br>
            <a:endParaRPr lang="en-US" dirty="0"/>
          </a:p>
          <a:p>
            <a:pPr>
              <a:tabLst>
                <a:tab pos="4129088" algn="l"/>
              </a:tabLst>
            </a:pPr>
            <a:r>
              <a:rPr lang="en-US" dirty="0"/>
              <a:t>Chapter 9(w8): Main Memory</a:t>
            </a:r>
          </a:p>
          <a:p>
            <a:pPr>
              <a:tabLst>
                <a:tab pos="4129088" algn="l"/>
              </a:tabLst>
            </a:pPr>
            <a:r>
              <a:rPr lang="en-US" dirty="0"/>
              <a:t>Chapter 10(w9): Virtual Memory</a:t>
            </a:r>
          </a:p>
          <a:p>
            <a:pPr>
              <a:tabLst>
                <a:tab pos="4129088" algn="l"/>
              </a:tabLst>
            </a:pPr>
            <a:r>
              <a:rPr lang="en-US" dirty="0"/>
              <a:t>Chapter 11(w10): Mass-Storage Structure</a:t>
            </a:r>
          </a:p>
          <a:p>
            <a:pPr>
              <a:tabLst>
                <a:tab pos="4129088" algn="l"/>
              </a:tabLst>
            </a:pPr>
            <a:r>
              <a:rPr lang="en-US" dirty="0"/>
              <a:t>Chapter 12(w11): I/O Systems</a:t>
            </a:r>
          </a:p>
          <a:p>
            <a:pPr>
              <a:tabLst>
                <a:tab pos="4129088" algn="l"/>
              </a:tabLst>
            </a:pPr>
            <a:r>
              <a:rPr lang="en-US" dirty="0"/>
              <a:t>Chapter 13(w12): File-System Interface</a:t>
            </a:r>
          </a:p>
          <a:p>
            <a:pPr>
              <a:tabLst>
                <a:tab pos="4129088" algn="l"/>
              </a:tabLst>
            </a:pPr>
            <a:r>
              <a:rPr lang="en-US" dirty="0"/>
              <a:t>Chapter 14(w13): File-System Implementation</a:t>
            </a:r>
          </a:p>
          <a:p>
            <a:pPr>
              <a:tabLst>
                <a:tab pos="4129088" algn="l"/>
              </a:tabLst>
            </a:pPr>
            <a:r>
              <a:rPr lang="en-US" dirty="0"/>
              <a:t>Chapter 15(w13): File-System Internals</a:t>
            </a:r>
            <a:br>
              <a:rPr lang="en-US" dirty="0"/>
            </a:br>
            <a:r>
              <a:rPr lang="en-US" dirty="0"/>
              <a:t>Chapter 16(w14): Security</a:t>
            </a:r>
            <a:r>
              <a:rPr lang="th-TH" dirty="0"/>
              <a:t> </a:t>
            </a:r>
            <a:endParaRPr lang="en-US" dirty="0"/>
          </a:p>
          <a:p>
            <a:pPr>
              <a:tabLst>
                <a:tab pos="4129088" algn="l"/>
              </a:tabLst>
            </a:pPr>
            <a:r>
              <a:rPr lang="en-US" dirty="0"/>
              <a:t>Chapter 17(w15):</a:t>
            </a:r>
            <a:r>
              <a:rPr lang="th-TH" dirty="0"/>
              <a:t> </a:t>
            </a:r>
            <a:r>
              <a:rPr lang="en-US" dirty="0"/>
              <a:t>Protection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103" y="3962400"/>
            <a:ext cx="2476715" cy="2484335"/>
          </a:xfrm>
          <a:prstGeom prst="rect">
            <a:avLst/>
          </a:prstGeom>
        </p:spPr>
      </p:pic>
      <p:sp>
        <p:nvSpPr>
          <p:cNvPr id="3" name="Rectangle 2"/>
          <p:cNvSpPr/>
          <p:nvPr/>
        </p:nvSpPr>
        <p:spPr>
          <a:xfrm>
            <a:off x="5655019" y="6446735"/>
            <a:ext cx="3450881" cy="369332"/>
          </a:xfrm>
          <a:prstGeom prst="rect">
            <a:avLst/>
          </a:prstGeom>
        </p:spPr>
        <p:txBody>
          <a:bodyPr wrap="none">
            <a:spAutoFit/>
          </a:bodyPr>
          <a:lstStyle/>
          <a:p>
            <a:r>
              <a:rPr lang="en-US" dirty="0">
                <a:solidFill>
                  <a:srgbClr val="0070C0"/>
                </a:solidFill>
              </a:rPr>
              <a:t>https://line.me/R/ti/g/xEk9qD0Zsk</a:t>
            </a:r>
          </a:p>
        </p:txBody>
      </p:sp>
      <p:cxnSp>
        <p:nvCxnSpPr>
          <p:cNvPr id="6" name="Straight Connector 5"/>
          <p:cNvCxnSpPr/>
          <p:nvPr/>
        </p:nvCxnSpPr>
        <p:spPr>
          <a:xfrm>
            <a:off x="533400" y="3429000"/>
            <a:ext cx="7924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8400" y="3084179"/>
            <a:ext cx="2209800" cy="369332"/>
          </a:xfrm>
          <a:prstGeom prst="rect">
            <a:avLst/>
          </a:prstGeom>
          <a:noFill/>
        </p:spPr>
        <p:txBody>
          <a:bodyPr wrap="square" rtlCol="0">
            <a:spAutoFit/>
          </a:bodyPr>
          <a:lstStyle/>
          <a:p>
            <a:pPr algn="r"/>
            <a:r>
              <a:rPr lang="en-US" dirty="0"/>
              <a:t>Midterm </a:t>
            </a:r>
            <a:r>
              <a:rPr lang="th-TH" dirty="0"/>
              <a:t>ออกข้อสอบแค่นี้</a:t>
            </a:r>
            <a:endParaRPr lang="en-US" dirty="0"/>
          </a:p>
        </p:txBody>
      </p:sp>
      <p:sp>
        <p:nvSpPr>
          <p:cNvPr id="19" name="Left Brace 18"/>
          <p:cNvSpPr/>
          <p:nvPr/>
        </p:nvSpPr>
        <p:spPr>
          <a:xfrm>
            <a:off x="228600" y="4953000"/>
            <a:ext cx="228600" cy="40646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a:off x="236220" y="5486400"/>
            <a:ext cx="228600" cy="40646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236220" y="2514600"/>
            <a:ext cx="228600" cy="40646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4053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Website</a:t>
            </a:r>
          </a:p>
        </p:txBody>
      </p:sp>
      <p:sp>
        <p:nvSpPr>
          <p:cNvPr id="6" name="Rectangle 5"/>
          <p:cNvSpPr/>
          <p:nvPr/>
        </p:nvSpPr>
        <p:spPr>
          <a:xfrm>
            <a:off x="1537891" y="1752600"/>
            <a:ext cx="6920309" cy="646331"/>
          </a:xfrm>
          <a:prstGeom prst="rect">
            <a:avLst/>
          </a:prstGeom>
        </p:spPr>
        <p:txBody>
          <a:bodyPr wrap="square">
            <a:spAutoFit/>
          </a:bodyPr>
          <a:lstStyle/>
          <a:p>
            <a:r>
              <a:rPr lang="en-US" dirty="0">
                <a:solidFill>
                  <a:srgbClr val="0070C0"/>
                </a:solidFill>
              </a:rPr>
              <a:t>http://pioneer.netserv.chula.ac.th/~achatcha</a:t>
            </a:r>
            <a:br>
              <a:rPr lang="en-US" dirty="0">
                <a:solidFill>
                  <a:srgbClr val="0070C0"/>
                </a:solidFill>
              </a:rPr>
            </a:br>
            <a:r>
              <a:rPr lang="en-US" dirty="0">
                <a:solidFill>
                  <a:srgbClr val="0070C0"/>
                </a:solidFill>
              </a:rPr>
              <a:t>https://cache111.com</a:t>
            </a:r>
            <a:endParaRPr lang="th-TH" dirty="0">
              <a:solidFill>
                <a:srgbClr val="0070C0"/>
              </a:solidFill>
            </a:endParaRPr>
          </a:p>
        </p:txBody>
      </p:sp>
      <p:sp>
        <p:nvSpPr>
          <p:cNvPr id="7" name="Right Arrow 6"/>
          <p:cNvSpPr/>
          <p:nvPr/>
        </p:nvSpPr>
        <p:spPr>
          <a:xfrm>
            <a:off x="1334691" y="3962400"/>
            <a:ext cx="228600" cy="3048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 name="Picture 7"/>
          <p:cNvPicPr>
            <a:picLocks noChangeAspect="1"/>
          </p:cNvPicPr>
          <p:nvPr/>
        </p:nvPicPr>
        <p:blipFill>
          <a:blip r:embed="rId2"/>
          <a:stretch>
            <a:fillRect/>
          </a:stretch>
        </p:blipFill>
        <p:spPr>
          <a:xfrm>
            <a:off x="1602581" y="2300340"/>
            <a:ext cx="6015038" cy="31098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305800" cy="3539430"/>
          </a:xfrm>
          <a:prstGeom prst="rect">
            <a:avLst/>
          </a:prstGeom>
          <a:noFill/>
        </p:spPr>
        <p:txBody>
          <a:bodyPr wrap="square" rtlCol="0">
            <a:spAutoFit/>
          </a:bodyPr>
          <a:lstStyle/>
          <a:p>
            <a:pPr>
              <a:tabLst>
                <a:tab pos="461963" algn="l"/>
              </a:tabLst>
            </a:pPr>
            <a:r>
              <a:rPr lang="th-TH" sz="2800" b="1" dirty="0"/>
              <a:t>สัดส่วนคะแนน</a:t>
            </a:r>
            <a:br>
              <a:rPr lang="en-US" dirty="0"/>
            </a:br>
            <a:r>
              <a:rPr lang="en-US" dirty="0"/>
              <a:t>	</a:t>
            </a:r>
            <a:r>
              <a:rPr lang="th-TH" sz="2400" dirty="0"/>
              <a:t>คะแนนเก็บครึ่งเทอมแรก	</a:t>
            </a:r>
            <a:r>
              <a:rPr lang="en-US" sz="2400" dirty="0"/>
              <a:t>25% (Activities)</a:t>
            </a:r>
          </a:p>
          <a:p>
            <a:pPr>
              <a:tabLst>
                <a:tab pos="461963" algn="l"/>
              </a:tabLst>
            </a:pPr>
            <a:r>
              <a:rPr lang="en-US" sz="2400" dirty="0"/>
              <a:t>	</a:t>
            </a:r>
            <a:r>
              <a:rPr lang="th-TH" sz="2400" dirty="0"/>
              <a:t>คะแนนสอบกลางภาค	</a:t>
            </a:r>
            <a:r>
              <a:rPr lang="en-US" sz="2400" dirty="0"/>
              <a:t>25%</a:t>
            </a:r>
          </a:p>
          <a:p>
            <a:pPr>
              <a:tabLst>
                <a:tab pos="461963" algn="l"/>
              </a:tabLst>
            </a:pPr>
            <a:r>
              <a:rPr lang="en-US" sz="2400" dirty="0"/>
              <a:t>	</a:t>
            </a:r>
            <a:r>
              <a:rPr lang="th-TH" sz="2400" dirty="0"/>
              <a:t>คะแนนเก็บครึ่งเทอมหลัง	</a:t>
            </a:r>
            <a:r>
              <a:rPr lang="en-US" sz="2400" dirty="0"/>
              <a:t>25% (Labs)</a:t>
            </a:r>
          </a:p>
          <a:p>
            <a:pPr>
              <a:tabLst>
                <a:tab pos="461963" algn="l"/>
              </a:tabLst>
            </a:pPr>
            <a:r>
              <a:rPr lang="en-US" sz="2400" dirty="0"/>
              <a:t>	</a:t>
            </a:r>
            <a:r>
              <a:rPr lang="th-TH" sz="2400" dirty="0"/>
              <a:t>คะแนนสอบปลายภาค	</a:t>
            </a:r>
            <a:r>
              <a:rPr lang="en-US" sz="2400" dirty="0"/>
              <a:t>25%</a:t>
            </a:r>
            <a:endParaRPr lang="th-TH" sz="2400" dirty="0"/>
          </a:p>
          <a:p>
            <a:pPr>
              <a:tabLst>
                <a:tab pos="461963" algn="l"/>
              </a:tabLst>
            </a:pPr>
            <a:endParaRPr lang="th-TH" sz="2400" dirty="0"/>
          </a:p>
          <a:p>
            <a:pPr>
              <a:tabLst>
                <a:tab pos="461963" algn="l"/>
              </a:tabLst>
            </a:pPr>
            <a:r>
              <a:rPr lang="th-TH" sz="2800" b="1" dirty="0"/>
              <a:t>การประเมินผลการศึกษา</a:t>
            </a:r>
          </a:p>
          <a:p>
            <a:pPr>
              <a:tabLst>
                <a:tab pos="461963" algn="l"/>
              </a:tabLst>
            </a:pPr>
            <a:r>
              <a:rPr lang="en-US" sz="2400" dirty="0"/>
              <a:t>	≥ 85	</a:t>
            </a:r>
            <a:r>
              <a:rPr lang="th-TH" sz="2400" dirty="0"/>
              <a:t>ได้ </a:t>
            </a:r>
            <a:r>
              <a:rPr lang="en-US" sz="2400" dirty="0"/>
              <a:t>A</a:t>
            </a:r>
            <a:br>
              <a:rPr lang="th-TH" sz="2400" dirty="0"/>
            </a:br>
            <a:r>
              <a:rPr lang="th-TH" sz="2400" dirty="0"/>
              <a:t>	ที่เหลือ ตัดเกรดแบบอิงกลุ่ม</a:t>
            </a:r>
            <a:endParaRPr lang="en-US" sz="2400" dirty="0"/>
          </a:p>
        </p:txBody>
      </p:sp>
      <p:sp>
        <p:nvSpPr>
          <p:cNvPr id="2" name="Rectangle 1"/>
          <p:cNvSpPr/>
          <p:nvPr/>
        </p:nvSpPr>
        <p:spPr>
          <a:xfrm>
            <a:off x="4572000" y="2600523"/>
            <a:ext cx="4572000" cy="4247317"/>
          </a:xfrm>
          <a:prstGeom prst="rect">
            <a:avLst/>
          </a:prstGeom>
        </p:spPr>
        <p:txBody>
          <a:bodyPr wrap="square">
            <a:spAutoFit/>
          </a:bodyPr>
          <a:lstStyle/>
          <a:p>
            <a:r>
              <a:rPr lang="en-US" sz="2400" dirty="0"/>
              <a:t>Activities</a:t>
            </a:r>
            <a:endParaRPr lang="th-TH" sz="2400" dirty="0"/>
          </a:p>
          <a:p>
            <a:r>
              <a:rPr lang="en-US" dirty="0"/>
              <a:t>    #1: Linux commands</a:t>
            </a:r>
            <a:br>
              <a:rPr lang="en-US" dirty="0"/>
            </a:br>
            <a:r>
              <a:rPr lang="en-US" dirty="0"/>
              <a:t>    #2: Fork</a:t>
            </a:r>
            <a:br>
              <a:rPr lang="en-US" dirty="0"/>
            </a:br>
            <a:r>
              <a:rPr lang="en-US" dirty="0"/>
              <a:t>    #3: Client/server</a:t>
            </a:r>
            <a:br>
              <a:rPr lang="en-US" dirty="0"/>
            </a:br>
            <a:r>
              <a:rPr lang="en-US" dirty="0"/>
              <a:t>    #4: Error diffusion</a:t>
            </a:r>
            <a:br>
              <a:rPr lang="en-US" dirty="0"/>
            </a:br>
            <a:r>
              <a:rPr lang="en-US" dirty="0"/>
              <a:t>    #5: Race condition</a:t>
            </a:r>
          </a:p>
          <a:p>
            <a:r>
              <a:rPr lang="en-US" sz="2400" dirty="0"/>
              <a:t>Labs</a:t>
            </a:r>
            <a:br>
              <a:rPr lang="en-US" sz="2400" dirty="0"/>
            </a:br>
            <a:r>
              <a:rPr lang="en-US" sz="2400" dirty="0"/>
              <a:t>   </a:t>
            </a:r>
            <a:r>
              <a:rPr lang="en-US" dirty="0"/>
              <a:t>#1: Introduction to AWS IAM</a:t>
            </a:r>
            <a:br>
              <a:rPr lang="en-US" dirty="0"/>
            </a:br>
            <a:r>
              <a:rPr lang="en-US" dirty="0"/>
              <a:t>    #2: Build your VPC and Launch a Web Server</a:t>
            </a:r>
            <a:br>
              <a:rPr lang="en-US" dirty="0"/>
            </a:br>
            <a:r>
              <a:rPr lang="en-US" dirty="0"/>
              <a:t>    #3: Introduction to Amazon EC2</a:t>
            </a:r>
          </a:p>
          <a:p>
            <a:r>
              <a:rPr lang="en-US" dirty="0"/>
              <a:t>    #4: Working with EBS</a:t>
            </a:r>
            <a:br>
              <a:rPr lang="en-US" dirty="0"/>
            </a:br>
            <a:r>
              <a:rPr lang="en-US" dirty="0"/>
              <a:t>    #5: Building a database server</a:t>
            </a:r>
            <a:br>
              <a:rPr lang="en-US" dirty="0"/>
            </a:br>
            <a:r>
              <a:rPr lang="en-US" dirty="0"/>
              <a:t>    #6: Scale and Load Balance Your Architecture</a:t>
            </a:r>
            <a:br>
              <a:rPr lang="en-US" dirty="0"/>
            </a:br>
            <a:r>
              <a:rPr lang="en-US" dirty="0"/>
              <a:t>    #7: AWS Lambda</a:t>
            </a:r>
          </a:p>
        </p:txBody>
      </p:sp>
    </p:spTree>
    <p:extLst>
      <p:ext uri="{BB962C8B-B14F-4D97-AF65-F5344CB8AC3E}">
        <p14:creationId xmlns:p14="http://schemas.microsoft.com/office/powerpoint/2010/main" val="119694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0012" y="415793"/>
            <a:ext cx="3505200" cy="830997"/>
          </a:xfrm>
          <a:prstGeom prst="rect">
            <a:avLst/>
          </a:prstGeom>
          <a:noFill/>
        </p:spPr>
        <p:txBody>
          <a:bodyPr wrap="square" rtlCol="0">
            <a:spAutoFit/>
          </a:bodyPr>
          <a:lstStyle/>
          <a:p>
            <a:r>
              <a:rPr lang="en-US" sz="4800" b="1" dirty="0" err="1"/>
              <a:t>VirtualBox</a:t>
            </a:r>
            <a:endParaRPr lang="en-US" sz="4800" b="1" dirty="0"/>
          </a:p>
        </p:txBody>
      </p:sp>
      <p:sp>
        <p:nvSpPr>
          <p:cNvPr id="6" name="Rectangle 5"/>
          <p:cNvSpPr/>
          <p:nvPr/>
        </p:nvSpPr>
        <p:spPr>
          <a:xfrm>
            <a:off x="838200" y="3705577"/>
            <a:ext cx="33528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VirtualBox</a:t>
            </a:r>
            <a:endParaRPr lang="en-US" sz="2000" dirty="0">
              <a:solidFill>
                <a:schemeClr val="tx1"/>
              </a:solidFill>
            </a:endParaRPr>
          </a:p>
          <a:p>
            <a:pPr algn="ctr"/>
            <a:r>
              <a:rPr lang="en-US" sz="2000" dirty="0">
                <a:solidFill>
                  <a:schemeClr val="tx1"/>
                </a:solidFill>
              </a:rPr>
              <a:t>(user program)</a:t>
            </a:r>
          </a:p>
        </p:txBody>
      </p:sp>
      <p:sp>
        <p:nvSpPr>
          <p:cNvPr id="7" name="Rectangle 6"/>
          <p:cNvSpPr/>
          <p:nvPr/>
        </p:nvSpPr>
        <p:spPr>
          <a:xfrm>
            <a:off x="1676400" y="4924777"/>
            <a:ext cx="6172200" cy="1066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 name="Rectangle 7"/>
          <p:cNvSpPr/>
          <p:nvPr/>
        </p:nvSpPr>
        <p:spPr>
          <a:xfrm>
            <a:off x="2514600" y="5610577"/>
            <a:ext cx="4495800" cy="990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hardware</a:t>
            </a:r>
          </a:p>
        </p:txBody>
      </p:sp>
      <p:sp>
        <p:nvSpPr>
          <p:cNvPr id="9" name="TextBox 8"/>
          <p:cNvSpPr txBox="1"/>
          <p:nvPr/>
        </p:nvSpPr>
        <p:spPr>
          <a:xfrm>
            <a:off x="2819400" y="5088845"/>
            <a:ext cx="3810000" cy="400110"/>
          </a:xfrm>
          <a:prstGeom prst="rect">
            <a:avLst/>
          </a:prstGeom>
          <a:noFill/>
        </p:spPr>
        <p:txBody>
          <a:bodyPr wrap="square" rtlCol="0">
            <a:spAutoFit/>
          </a:bodyPr>
          <a:lstStyle/>
          <a:p>
            <a:pPr algn="ctr"/>
            <a:r>
              <a:rPr lang="en-US" sz="2000" dirty="0"/>
              <a:t>operating system (</a:t>
            </a:r>
            <a:r>
              <a:rPr lang="en-US" b="1" dirty="0">
                <a:solidFill>
                  <a:srgbClr val="0070C0"/>
                </a:solidFill>
              </a:rPr>
              <a:t>Windows/Mac</a:t>
            </a:r>
            <a:r>
              <a:rPr lang="en-US" sz="2000" dirty="0"/>
              <a:t>)</a:t>
            </a:r>
          </a:p>
        </p:txBody>
      </p:sp>
      <p:cxnSp>
        <p:nvCxnSpPr>
          <p:cNvPr id="13" name="Straight Arrow Connector 12"/>
          <p:cNvCxnSpPr/>
          <p:nvPr/>
        </p:nvCxnSpPr>
        <p:spPr>
          <a:xfrm rot="5400000">
            <a:off x="2323306" y="47334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38200" y="2714977"/>
            <a:ext cx="914400" cy="609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VM1</a:t>
            </a:r>
          </a:p>
        </p:txBody>
      </p:sp>
      <p:cxnSp>
        <p:nvCxnSpPr>
          <p:cNvPr id="20" name="Straight Arrow Connector 19"/>
          <p:cNvCxnSpPr/>
          <p:nvPr/>
        </p:nvCxnSpPr>
        <p:spPr>
          <a:xfrm rot="5400000">
            <a:off x="1181894" y="35142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57400" y="2714977"/>
            <a:ext cx="914400" cy="609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VM2</a:t>
            </a:r>
          </a:p>
        </p:txBody>
      </p:sp>
      <p:sp>
        <p:nvSpPr>
          <p:cNvPr id="22" name="Rectangle 21"/>
          <p:cNvSpPr/>
          <p:nvPr/>
        </p:nvSpPr>
        <p:spPr>
          <a:xfrm>
            <a:off x="3276600" y="2714977"/>
            <a:ext cx="914400" cy="609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VM3</a:t>
            </a:r>
          </a:p>
        </p:txBody>
      </p:sp>
      <p:cxnSp>
        <p:nvCxnSpPr>
          <p:cNvPr id="23" name="Straight Arrow Connector 22"/>
          <p:cNvCxnSpPr/>
          <p:nvPr/>
        </p:nvCxnSpPr>
        <p:spPr>
          <a:xfrm rot="5400000">
            <a:off x="2324894" y="35142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542506" y="35142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495800" y="3705577"/>
            <a:ext cx="14478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sp>
        <p:nvSpPr>
          <p:cNvPr id="26" name="Rectangle 25"/>
          <p:cNvSpPr/>
          <p:nvPr/>
        </p:nvSpPr>
        <p:spPr>
          <a:xfrm>
            <a:off x="6324600" y="3705577"/>
            <a:ext cx="14478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cxnSp>
        <p:nvCxnSpPr>
          <p:cNvPr id="27" name="Straight Arrow Connector 26"/>
          <p:cNvCxnSpPr/>
          <p:nvPr/>
        </p:nvCxnSpPr>
        <p:spPr>
          <a:xfrm rot="5400000">
            <a:off x="5066506" y="47334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895306" y="47334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276600" y="1724377"/>
            <a:ext cx="914400" cy="609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OS3</a:t>
            </a:r>
          </a:p>
        </p:txBody>
      </p:sp>
      <p:cxnSp>
        <p:nvCxnSpPr>
          <p:cNvPr id="30" name="Straight Arrow Connector 29"/>
          <p:cNvCxnSpPr/>
          <p:nvPr/>
        </p:nvCxnSpPr>
        <p:spPr>
          <a:xfrm rot="5400000">
            <a:off x="3544094" y="25236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057400" y="1724377"/>
            <a:ext cx="914400" cy="609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OS2</a:t>
            </a:r>
          </a:p>
        </p:txBody>
      </p:sp>
      <p:sp>
        <p:nvSpPr>
          <p:cNvPr id="32" name="Rectangle 31"/>
          <p:cNvSpPr/>
          <p:nvPr/>
        </p:nvSpPr>
        <p:spPr>
          <a:xfrm>
            <a:off x="838200" y="1724377"/>
            <a:ext cx="914400" cy="609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OS1</a:t>
            </a:r>
          </a:p>
        </p:txBody>
      </p:sp>
      <p:cxnSp>
        <p:nvCxnSpPr>
          <p:cNvPr id="33" name="Straight Arrow Connector 32"/>
          <p:cNvCxnSpPr/>
          <p:nvPr/>
        </p:nvCxnSpPr>
        <p:spPr>
          <a:xfrm rot="5400000">
            <a:off x="2324894" y="25236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1180306" y="2523683"/>
            <a:ext cx="381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8200" y="1355045"/>
            <a:ext cx="914400" cy="369332"/>
          </a:xfrm>
          <a:prstGeom prst="rect">
            <a:avLst/>
          </a:prstGeom>
          <a:noFill/>
        </p:spPr>
        <p:txBody>
          <a:bodyPr wrap="square" rtlCol="0">
            <a:spAutoFit/>
          </a:bodyPr>
          <a:lstStyle/>
          <a:p>
            <a:pPr algn="ctr"/>
            <a:r>
              <a:rPr lang="en-US" b="1" dirty="0">
                <a:solidFill>
                  <a:srgbClr val="0070C0"/>
                </a:solidFill>
              </a:rPr>
              <a:t>Linux</a:t>
            </a:r>
          </a:p>
        </p:txBody>
      </p:sp>
      <p:sp>
        <p:nvSpPr>
          <p:cNvPr id="36" name="TextBox 35"/>
          <p:cNvSpPr txBox="1"/>
          <p:nvPr/>
        </p:nvSpPr>
        <p:spPr>
          <a:xfrm>
            <a:off x="1905000" y="1355045"/>
            <a:ext cx="1219200" cy="369332"/>
          </a:xfrm>
          <a:prstGeom prst="rect">
            <a:avLst/>
          </a:prstGeom>
          <a:noFill/>
        </p:spPr>
        <p:txBody>
          <a:bodyPr wrap="square" rtlCol="0">
            <a:spAutoFit/>
          </a:bodyPr>
          <a:lstStyle/>
          <a:p>
            <a:pPr algn="ctr"/>
            <a:r>
              <a:rPr lang="en-US" b="1" dirty="0">
                <a:solidFill>
                  <a:srgbClr val="0070C0"/>
                </a:solidFill>
              </a:rPr>
              <a:t>Linux</a:t>
            </a:r>
          </a:p>
        </p:txBody>
      </p:sp>
      <p:sp>
        <p:nvSpPr>
          <p:cNvPr id="68610" name="AutoShape 2" descr="data:image/jpg;base64,/9j/4AAQSkZJRgABAQAAAQABAAD/2wBDAAkGBwgHBgkIBwgKCgkLDRYPDQwMDRsUFRAWIB0iIiAdHx8kKDQsJCYxJx8fLT0tMTU3Ojo6Iys/RD84QzQ5Ojf/2wBDAQoKCg0MDRoPDxo3JR8lNzc3Nzc3Nzc3Nzc3Nzc3Nzc3Nzc3Nzc3Nzc3Nzc3Nzc3Nzc3Nzc3Nzc3Nzc3Nzc3Nzf/wAARCAChAKIDASIAAhEBAxEB/8QAHAAAAgIDAQEAAAAAAAAAAAAAAAYEBQEDBwII/8QARBAAAgEDAwEFBQMIBwkBAQAAAQIDAAQRBRIhMQYTQVFhFCIycbFzgZEHFSM1QnKhwSQzNFJi0fAWJUNTY4KSsuE2wv/EABgBAAMBAQAAAAAAAAAAAAAAAAABAwIE/8QAJREAAgEDBAICAwEAAAAAAAAAAAECAxETEiExQQRRIjIUYXGB/9oADAMBAAIRAxEAPwDuNFFFABWi5u7e0jMlzNHCg/akYKP41vrl/wCUWLvu0saMTtFqrHHUct0rUVd2MydkM+o9utFtciGSS6cf8leP/I4FLOoflD1CYFbG2ht1PRn/AEjfyH8DSyttbB37+4KBMALjLH/XNBksYmOyN5eeN+MVdU4ok5tm6bWNS1C5jN5fTyguPd3YXr5DireznvmfZBd3CYGeJGwB91UHtBmmhGxUVX/ZGOpq8sZxC7EnGcZznkc+XzqyXx4JN78kx9W1i12n84ysrdCH3D5citkXarWF59pVwP70S/yFRmvYEuIGCGWNOHVv2xtweT48nn5Vvm1a1uARPZLhuuxEGPh6EY8n/wDIVnSu4jv+yZH201JR+kjtmA6+4R/OpCduZuktjGf3ZCP5VSNcacVkYW4DbTgFTktgeIPTORjyxUW+Nt3oFop2YzksT4nz9AP9cBKnB9D1yXZ1HSr4ahp8F2E2d6uduc45qXuqn7Lf/nrL7P8AmatM1yPZ2OlcGzeKzuFaaKQzdkedZzUY0ZI6GgCTRUbcw8aO8YeNAEmio/et50UASKKKKACua/lAsr657Qo9pAzL7OoLcAfE3ia6VS12i/t6/Zj6mnGVncTV9jn8PZm9lJa4mijJ68lj/D/OrCDstaL/AF880h8lAUH61e0ZrTqyYKnFGjStF02K9g22kTHeoJcbj19aa5NA0l/i0+3+6MD6VRaef6dB9ov1pvrOpg0vRTP2X0Zzn2Taf8MjD+dRpOx+ktkgTp8pf8waYaga9fvpejXuoRwiZraFpe6LbdwUZPOD4U9cvYtEfRSydibFv6u5uVB89p/lWkdiIQ4Pt8pTPI7sZP35qTF2tgm1OSyht2dlvYrRWDjnfGX39Og2sMelXkV5bTIJIrmF0JKh1kBBI6jI8q1ln7Fjj6PdvClvBHBEu2ONQqr5AV7qHo+oxatp8N5AjokucJJjcMMV5x6it8c8MzyxxSo7xNskVTkocA4PkcEH5EVM2bKKj3F9a2xUT3EaFpEjAZudznCj7z0rfnPNAAaxRjPTn5c1g8HBBz6igArBooNABRWKKAJtFFFABSz2j/ty/Zj6mmaljtL/AG9cHB7sfU0AVma1vcQpMkLyxrK/wxlwGbjPA6niq3VJZJ7S/gghuXaMKB7LMI5WJwcKT045/GqDsrbT2+pK0kEsKtuHv2SuW4PxXAA/+0DH3Tz/AE63+0X6030n6f8A2+2+1X6030hAaj6hbreWFzav8M8TRn/uBH8631g0wOYWXZXW91mZIGjmk0+dp3LjEdxtlWME564m6/4a26VoM1xe6abnRpYbH2+JjbyxABe7tCjOwHQGQAA9DgHxp6ubS6e9E9vetFGQA8RGQQPLyPqBUU2uthwVv7cqMnBj6n145/19wBz23sp7bs/fpqNtP7SJIp4Ukt5WS4jDSbYGCjI94MT6upNTNRNvZfn2I27289zfxHc0syCFGg3qxKHk7w6jH7RAPAADqE14KGWW2ywQsr/snC7gMcY4bz+Yr0H10quUtAytg8nDDA56+eeOKAEfTrmRb8XPtc4vbp9IeRTMR3iuFDHbnpnjOOMkeNY03WdWu47a3TWZ991Lbd9KoQmCSRZ+8iGQQMbFIHhj8XVp9Y3hn0u3YAAAd6vXPXOfv+6vBkvO73HQ4d4k34UqcuR8foR58nn76AF7tFeadc/k6sta7QxPczrapJFHHM8RlndQAvuEZyfDyzV12B0W40HstZWV9LJJdkGWfe5ba7clQT4Dp9xrfCyzG1tLjQNkULqYyY0McJA4ZeOMeGMGrnOeaAAnisGsUUAFFFFAE+iiigApX7THGoJ9mPqaaD0pW7T/AKwTn/hj6mgBO1ONrm31W32Tvkx4WJN5Ye6cbcjI8xkcZrV2SiEJv0NvJbyB07yM2ywIPdONqBj65JPPFZ1Pb3GqJ3iQqzwje28BSxUZJBB8fAgeoGai9lbKw72SWG4mu3gYd3NN3ikhgRuwWKsp5wcefXg0DG+1nit7mKaeRY4o3DO7HAUZ6k+VT7ztnZWmr+wvE7xlFZbiNgysTzgefHjmljtEf9w6gBxm3fHzxSdYPNMbkQ5mtggKxxkkp0Vfd6gjjkDw681WlBS5ObyKsoWUTty6xYPbNcLcpsVWfBOGwoy3unnil7Q/yi6BqzrE0z2czMFVbkYDE9MMMr+JFJ1u0dxcQrcDbdWqcFhj3iP/AKao+01uE1S1nFt7qRtNLIqe7JtJIBI4J458eRWJLTVx257HCo5Ucl1dO1uzsPaLtPpnZ2O2fU5HUXEhRO7TfjHUkeQ4/GpmmarYatCZdNuorhB8WxuVPkR1H3189WC3NzFBbwOJlMrGWNyGyWI52nwwMkj1rfFMbdYXhmlt1luA25ZCpCqcDJHlub7xVcKsS/Jd+NjuMHarQ57+WxTUYVuY3KFHJTJBwcE4B58qm6nqdlpVsLnUblLeEsE3v03HoK4BJFPews1xCPaWm4JUASKfi5HDfEvPr1rdcajf3sM0TzS3dsLjckMrM6xqFwpHivDYyMfD+JiGvJ6aO/W91b3UImtZo5om+F42DA/eK1QahZ3NzNbW93BJPAdskaOCyH1FcIsdRu9Kkc6Zey2wmuBHvR8blU5OfDxXw8aj3Uk9xNNdNvgvpLjDSKSpy2SW68EZB4x1pYQXlfo+gpriGBUaeWKPe21S7hdxPgM+PpWw5z9RXEku7vtnpTrrd3JLFFdsbcgAGH3R1497huh8jgionZ7tXrWkWkFtbXjSROXcJN7+FVei55XJz08qlC05OK5R0VJOEYyfDO67gRlSCOec8V6xz/lXKuxcstnfobeeWO3wS8ZbKlY1C/I/PHWoGr9oNR1rXbdbW7ltLhEGHgcqu3qT/wCJ9Rx4VXCyK8pPo7HmiqSx1O4uLK3nWN2WSJXDFOTkZ8qKzjZTKNdFFFTKhSp2oONQj+yH1NNdKfar9ZIP+kPqaAE3UnMcGq7GcFjEN3dLIfe2jAVsA8EjnjmsdnmaS5uJBqU1xH3UY7mSFEKH3gM7RjIwRj/5XnUcvBqybY3BeLKvAZhj3f2B8XmPUVH7MutvdyxRywi3kICRx6c1sd+CST9w8evHTxBl7qhzp1wMgDYSSwBGPHIPpmucTXdvLaDfapEZZmcG2yDhRxwSQeWPTHSug68V/M17v3be5bIU4JGPCkSygWGSBkuoJISDOYJ12n3cnGeQCduMhhxjpV6PBx+T9kS9N1OW3M8V2VnMTiKN5M5Byc4PXovn4jrVjr0XtKy3OnyyRSRqEkjUkqwBCn58noQev4rcgimeK1eGSznaXduyXUlsAZB5A9QT49aYNGuy1s/fGG7Mj4LQthtqjliMZPUdR4fKrp9M45JrgoIpoLeZjJaiKaOAbpYG2ESNwDt+HIDeGOQT8tqzs7rHd5vLdYmde9J3quDwDnI5HmR881O1zTj30uoWckSJIwBinHBzyADyD068HgVEvGt4+/ikglt22CNJUO9CExkgHqDjwY4z40uDV7q5Y6RbyW1taXtnM8MAV5ZbdzuDAk5OcY+EDqPvqDLDbWV9GZYXimg7xw8LgLhT7h2nz46ED0FeoZr2CxurSQw3cEaCNFt3/SLnkeGSAoOcg46cVJ1m3S5gt9TtWj7p7ZVaO4bGcYBGeh/EHI9KlRVT5a33t/C1eVN6XTXW/wDSr772gRpfFLmDaz96q7HAwdxzj/CeCCPrRPdNBpcC2kgJVWkMVygbrnO04491R5Hrjk17u0ht+9tZ4p7eY24RSffQkkMxHiR1GQW++tN1bGKxk9oiEojTasttICRuHBI54256gdQDVLq2xKzTsyJpkkFs6TwSz2spt2coffiOSVUHxxyDghv51LtSkt5Cs6BDAgaOS1wA2DlRt6cs3ht681EtYBcXLSWIWaAIid1KwRxwMeIGcqTkE+o6irS3igFxNDFJJHMGSMLMox7owfeHrjqB4c0RW9xzk+BstJBp3ZzUL6VhIViS2Rwmx2Lctn1znz6UsQMljY3UsUyzvIRbQx3C7CM4ZwGBHQYHBHU8dKZO05itND0qwujLEHfvZ+7UMG888/5/LilGWJ7i6iEsRltI3eRpIGGVI96TKnn05x4c8077AludK0S7Emi2DmNoy1tGdglI2+6OOlFatBEZ0PTizMxNrFklQCfdHrRUjoudMooornOsKUe1f6wjwcHuh9TTdSj2s/WUY/6Q+poATNSTvYNVjj77ee7yIkLMenGFO4g+OMcZrX2TYiO7UM6ASL/R+7lRYuDziTnnr5cVtvjaQxajNqwC2bNHvdg2MYAHI5wD4+FetJ/Ndvcvbady8sK3BcOZFdMlVwxJ9aQyVrY36ReKCozCwyzBR95PQUi3sQguJUmV1haMRRyqAQQNuCPAg7fA+J+VPupIJbCeMjIdNpGcdfWkSFprKCRIpWiFxMFJOMYHUkdP2hXTQ4OLyvsjz7A6913EsMrR27Oqq2HLNkgBTznkHHofOo2nqvtlqhlMEsDFisgIGASxOfA4GOngOfCpWoEXL3Us9uscquCPd2k88Ajp0BPAHT1qw0nvLm8mtLlzNDDbCLun5ycqD68c9D5eVaqTxwc30SowyzUF2WemMl3YwCcROpYuWjcMoORxkcDx4PnVDLo72cogFxHtmuRxJJsbAHJwevxeBPSvLyLoeuSyWDNHHHCGZd2cEgDGfHlhTDdCHtHpcW5Q06Q7kkA68En0JB4OfWtQnkipLsxOm6c3BifLGZJnt5t1vPLMGXehHJ4A8wRk4OPHwq8g7240O+hYxzJFd98hjlEgKg85I6Z3Hr5VXQ3F3arDbhsmOORxGyhhuIIAAPlgHj1xWvQ7r2DWIJ0QQF43Eqc4wM465PUAYpiWy2Lq8ng1UWlvFImJLsI6yuEKgg5IycH4h0/ypavlklu0tGkNrctPlS4K4JJHUcjGT6YPh42WrSzS+wS3Male6YtMBtKupbJyOCcKOuelR9Uu7mLUTDGd+I5JlidA+S6nAAPPAIPHPXHJqdOiqUdMSs6zrTU5EWKNoHjuHRTFLctITG6uoUdBkHH7R6kdKuuytg1zcWrd4s6hndCX5TGP2Tz18hjiqDS39muVngHcusBd0BJwclV4Phkrwc006DFPMglSNA0duAkioFyWwPDg8s3hnrmqxJT5ZJvtVilS6XcqyhZQkchwGCjAyTx5dSOhpSjhe2ljSctE5hwsh55Y7icjOeuMjNWOt3MrXl1ZxKlxHAqQkFMsQOWOR7w5Xz8RRpkTQtJFG22BpUTayhlUDlsggjxA/GpRpKMpNdlZ1ZShFS6R1DQ7O9GiaeGG4+zR5O/OfdHrRWdNjkfTrVmt1QtChKnOV4HFFK5u6Huiiiuc7QpP7XH/AHnH9iPqacKTu1/6zj+xH1NAFKcHqB5VX2Ojadp93LdWVqkEsy7ZAmQpGc8L0HPlipwNGaRo0anK8OnXMkbBXWMlWYZCnzIwc0qQ3EV28VpqEcRTBKywYX3T1bgYPQ9R4eFM+sDdpV2NjvmI+6nU8dBwfoaUJo7VHljF1tkjhEIWWMgbv2xuBI8XHOOa6KL2ODy/sif7BcLYR/m6ZZVaUv3NwinOOFC5yOpby8KrE9nvf0sqSw3EkwUNAQQSepwx4PPgR1q2065urGFVv7R/Z4Yy4uE97A5K/wCFsk4GCOvjWs2EN4kEmjyq8sRLd0w2nPpngjAA4NOnkcpa1tfYxVdJRhje/ZVapdPIZ5N0V1byMF96Pa6gfBkgBug8yDg/KvVhqEOjzXLW09xCNyxbZQHQE5LdPLbjp41Ka2t7cQR38E9q7y7ym3cGUcDGSD13Dx+dQRpNxcEKIkuoZpfjjcqQxxk46jgg8gjpVLJcE078lnraQXMUl5PECQi4e3O0kggDg8Yx5AH5VU6nPNA0ixTLNbxxrCyTxjeFB556/F5N5eFEV1E7SWkM0q99cbljuV2gZ4UAjODyc5AHPhjm6fTIJ7F5Jon2yS/FA6sCF6g8kA5OOCBxWuUZd4OzK+5uYUsi8ck9vKirGTkOpLjLDz8GHjVLeTi57yW/h7yaOONFlt2EZc9F4xjG0f3R0H3XEdjJcNcwq8M0c8hJjkfY+4HJOCRyAxPukjGaqZO4uTJbxd/azy3AdRcjI8QoyACOp8PpziTsUgW2pWl3px3GZLmzO2EJKuWTaOAT16qeh+tM2kGO10tzYGSMyysqB23KxTI646bj69KWfbZ7qO2OoxC4CzFw9pIpGBgDcBkdd393p60wagZdOnsrC3lgkSGEh4nIVywBLEeR3ccZ6VGKr4uVqLyfjZt09Nv9uLmnJHe3K3N5CwnaU75IGC5AGWJGCMk+WOtMmnW7XLiW7Pf2y5ldmXDFupA9SceY6eVabDTY0jiRFa3kjQ7lm94H7wB9K361qMGm2Yj2kxFdoliYEFjyTj8R1HFdVrI43LU9h60+9R7C2ZVCq0SkAc44HjRUDRopDo9jm4jY+zx+9nGfdHhRUTpSY/UVHuLlYRljxUF9bgX9quY7i2rnXb/WUsddjgliZgbdW3Kw8z4GmptfgAPNcy/KPdre69HKmMC2Vf4tW4RTdmZk2kSoNZsZjjvxGfKQbf49KnI6Ou6Ng6/3lORXPq9RyvEd0cjIfNTiqOkujKqPseNSdFsZmkbaoXJbyFJckdzcws8yNLJJMqpJgMSxzxuGc9RxmpUOpXU4FrcSmWCUhHVuuPHkcj8as7SKOxi7qz7yJSxJ/SZJJwOSMcYAGK3Sg4nPX+bRTRyMk9x7NNsbKxod+3ci8df+1eKltBPbvJO0TwyLGo37dqszAePTpu6eVTZoLackzWsTk9SAUJ+9SP41t7x9zMCMtnIxxg+GOnlVkmc+Ns8wKNQjELfEIcFVPXjxX5nORUM2x06+thdq2yNCQ+OjMDj144qbuUBgkUaZ6lVwSM9PLy/CsiZxH3ZKtHj4HUMv4GlOOqLi+x04Sg1JcortcsZbuaC7hQSCKFn7xTnOM4Hnwf4ZqN2VuNskNmJQNoZirEjdjJznpyMA5x0+VW5b3gVwuOF2jGPlQzZk7xgjSdDIVG7H72M/xrFKliioropWbrTcpdnnXdPhgtVvgCFhVjmMhuW90j16jj0qgXQ5e4heDEyxwu8ZB5JOQAFPPgG49aYAxUMqEhWGCD0YetBOQMgccDAwAPl0qliap2VrlN2YtYvzrBLMTHJaxEvHInBYHAHpyw6jxq6sdPuLnUpr29zKDGEEowwJzuJ/HP8AGsM7suGYkeRNCO8bbo3ZG81JBppBjv2WF4VSKWO3ffKFClVzuwOvBHPIHAzSr7NJrE80zMYF79VeOdCOBksBgdeR1Aq4JyeTnx5rJZjjcxOOBk9BSabHGmlwNGj2dx+aLHveJPZ49wVlIztGcHxoqx0r9WWf2Cf+ooqNjosNl7bC4jKnrSXq+nTW7FhkrT9Ue6tkuEZWAOR41ynUcwckHBNLXaUk365/5Y+proms6M0RLxjgnpXO+0ylNQUMMHux9TVKf2MVOCporFFdBE3Wv9qi/fH1phpdtf7VF++PrTFVIcGJhWKKDWjJjNFFYoAKKKKACsUUUAFFFFABRRRQA9aV+rLP7BP/AFFFGlfqyz+wT/1FFQKDtRRRXIdRqnhWZCGFc27e9j9SuLpL3SoBcxiPbJEjAOCD1APXr0zXTqCM002nsJq583TJJBM0E8ckMy9YpUKsPuPNec19C6ppGn6tD3OpWcNynh3i5K/I9R91I2sfkvhfdJot68J8ILn30+5h7w+/NVjV9k3T9HOLQ/0qH7RfrTDUC/0DVtDuY21OxkiiDj9Onvx9f7w6ffipSTpJ/VrJIf8ABGzfQVeE425JSjL0bCaK9x215L/Vadfv+7av/lUlNH1mT4NGv/8AujC/U1vJH2Z0S9EKirROzPaB+mkuuf788Y//AKqRH2O7QP1trWP9+5/yU1nNAeORR1g0yp2F1pvjuNPT5M7fyFSI/wAn98f6zU7ZP3Ldm+rUs8BqlIX7HS7u/UtbopUZ5aRV6fM1K/2a1PjEMRz0xOnPX19D+BprsuzN3p0Hcx3vejeJCwhAOQysBjd0ygz5gkcda2nQrksXe6uC53nhVwGYcEe90BLED1x61yy8ipfY2qXsT/8AZvU+f0UXABP6dPEZHjXltAvk+P2dfH3rlB5+voacG0O/kthBJdyKEjZUMcQB3FVXJy5yOOgx161T652I1DVtSlvvztPAZQu6IW6lON2f+J/iH4c54xn8iqCpIV7iB7eVo5AMr4qwYH5EcGtBdFxuZV+ZxT0vYG2fT7K3meFmtohD3jQZdlGADw2AwC+o95uDniXoHZO30u9mMlravAIlSNjENznJJJ5PngeOBjnqbryHbgMP7NGlIx0uzIU/1CeH+EUU5KoCgLgADgAdKKxlNYz1RRRUioUUUUAFeD1PyoooYHmX4G/dr1D8AoopIR6rz40UUDMjpQfCiikuQfBmg9KKK2JHk9fw+tYPxf69aKKDRkeHyrI60UVliMD/AF+NB6j50UUMaPVFFFMR/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70" y="59177"/>
            <a:ext cx="1360400" cy="1360400"/>
          </a:xfrm>
          <a:prstGeom prst="rect">
            <a:avLst/>
          </a:prstGeom>
        </p:spPr>
      </p:pic>
      <p:sp>
        <p:nvSpPr>
          <p:cNvPr id="37" name="TextBox 36"/>
          <p:cNvSpPr txBox="1"/>
          <p:nvPr/>
        </p:nvSpPr>
        <p:spPr>
          <a:xfrm>
            <a:off x="3122612" y="1355045"/>
            <a:ext cx="1219200" cy="369332"/>
          </a:xfrm>
          <a:prstGeom prst="rect">
            <a:avLst/>
          </a:prstGeom>
          <a:noFill/>
        </p:spPr>
        <p:txBody>
          <a:bodyPr wrap="square" rtlCol="0">
            <a:spAutoFit/>
          </a:bodyPr>
          <a:lstStyle/>
          <a:p>
            <a:pPr algn="ctr"/>
            <a:r>
              <a:rPr lang="en-US" b="1" dirty="0">
                <a:solidFill>
                  <a:srgbClr val="0070C0"/>
                </a:solidFill>
              </a:rPr>
              <a:t>Windows</a:t>
            </a:r>
          </a:p>
        </p:txBody>
      </p:sp>
      <p:sp>
        <p:nvSpPr>
          <p:cNvPr id="3" name="TextBox 2"/>
          <p:cNvSpPr txBox="1"/>
          <p:nvPr/>
        </p:nvSpPr>
        <p:spPr>
          <a:xfrm>
            <a:off x="4255059" y="1840790"/>
            <a:ext cx="1155141" cy="369332"/>
          </a:xfrm>
          <a:prstGeom prst="rect">
            <a:avLst/>
          </a:prstGeom>
          <a:noFill/>
        </p:spPr>
        <p:txBody>
          <a:bodyPr wrap="square" rtlCol="0">
            <a:spAutoFit/>
          </a:bodyPr>
          <a:lstStyle/>
          <a:p>
            <a:r>
              <a:rPr lang="en-US" b="1" dirty="0">
                <a:solidFill>
                  <a:srgbClr val="FF0000"/>
                </a:solidFill>
              </a:rPr>
              <a:t>Guest OS</a:t>
            </a:r>
          </a:p>
        </p:txBody>
      </p:sp>
      <p:sp>
        <p:nvSpPr>
          <p:cNvPr id="38" name="TextBox 37"/>
          <p:cNvSpPr txBox="1"/>
          <p:nvPr/>
        </p:nvSpPr>
        <p:spPr>
          <a:xfrm>
            <a:off x="6477000" y="5117068"/>
            <a:ext cx="1155141" cy="369332"/>
          </a:xfrm>
          <a:prstGeom prst="rect">
            <a:avLst/>
          </a:prstGeom>
          <a:noFill/>
        </p:spPr>
        <p:txBody>
          <a:bodyPr wrap="square" rtlCol="0">
            <a:spAutoFit/>
          </a:bodyPr>
          <a:lstStyle/>
          <a:p>
            <a:r>
              <a:rPr lang="en-US" b="1" dirty="0">
                <a:solidFill>
                  <a:srgbClr val="FF0000"/>
                </a:solidFill>
              </a:rPr>
              <a:t>Host OS</a:t>
            </a:r>
          </a:p>
        </p:txBody>
      </p:sp>
      <p:sp>
        <p:nvSpPr>
          <p:cNvPr id="5" name="TextBox 4"/>
          <p:cNvSpPr txBox="1"/>
          <p:nvPr/>
        </p:nvSpPr>
        <p:spPr>
          <a:xfrm>
            <a:off x="5334000" y="59177"/>
            <a:ext cx="3716338" cy="1015663"/>
          </a:xfrm>
          <a:prstGeom prst="rect">
            <a:avLst/>
          </a:prstGeom>
          <a:noFill/>
        </p:spPr>
        <p:txBody>
          <a:bodyPr wrap="square" rtlCol="0">
            <a:spAutoFit/>
          </a:bodyPr>
          <a:lstStyle/>
          <a:p>
            <a:r>
              <a:rPr lang="th-TH" sz="2400" dirty="0"/>
              <a:t>ทางเลือกอื่น ๆ</a:t>
            </a:r>
            <a:r>
              <a:rPr lang="en-US" sz="2400" dirty="0"/>
              <a:t> </a:t>
            </a:r>
            <a:r>
              <a:rPr lang="th-TH" sz="2400" dirty="0"/>
              <a:t>ถ้าไม่ติดตั้ง </a:t>
            </a:r>
            <a:r>
              <a:rPr lang="en-US" sz="2400" dirty="0"/>
              <a:t>VirtualBox</a:t>
            </a:r>
            <a:endParaRPr lang="th-TH" sz="2400" dirty="0"/>
          </a:p>
          <a:p>
            <a:pPr marL="346075" indent="-112713">
              <a:buFontTx/>
              <a:buChar char="-"/>
            </a:pPr>
            <a:r>
              <a:rPr lang="en-US" dirty="0"/>
              <a:t>Windows Linux Subsystem (WLS)</a:t>
            </a:r>
          </a:p>
          <a:p>
            <a:pPr marL="346075" indent="-112713">
              <a:buFontTx/>
              <a:buChar char="-"/>
            </a:pPr>
            <a:r>
              <a:rPr lang="en-US" dirty="0"/>
              <a:t>Virtual machines for Mac (UTM)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3824</TotalTime>
  <Words>1764</Words>
  <Application>Microsoft Office PowerPoint</Application>
  <PresentationFormat>On-screen Show (4:3)</PresentationFormat>
  <Paragraphs>239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Google Sans</vt:lpstr>
      <vt:lpstr>TH Sarabun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Mathematics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Chatchawit Aporntewan</dc:creator>
  <cp:lastModifiedBy>ชัชวิทย์ อาภรณ์เทวัญ</cp:lastModifiedBy>
  <cp:revision>750</cp:revision>
  <cp:lastPrinted>2022-08-18T06:01:53Z</cp:lastPrinted>
  <dcterms:created xsi:type="dcterms:W3CDTF">2009-02-22T00:16:56Z</dcterms:created>
  <dcterms:modified xsi:type="dcterms:W3CDTF">2024-08-25T16:45:49Z</dcterms:modified>
</cp:coreProperties>
</file>