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3" r:id="rId2"/>
    <p:sldId id="354" r:id="rId3"/>
    <p:sldId id="352" r:id="rId4"/>
    <p:sldId id="351" r:id="rId5"/>
    <p:sldId id="346" r:id="rId6"/>
    <p:sldId id="347" r:id="rId7"/>
    <p:sldId id="350" r:id="rId8"/>
    <p:sldId id="362" r:id="rId9"/>
    <p:sldId id="349" r:id="rId10"/>
    <p:sldId id="355" r:id="rId11"/>
    <p:sldId id="358" r:id="rId12"/>
    <p:sldId id="360" r:id="rId13"/>
    <p:sldId id="359" r:id="rId14"/>
    <p:sldId id="3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4872F-5B0E-41C6-AF3D-61AD29D3A12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55161-2CDD-49DD-B23A-EAEAC9913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4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55161-2CDD-49DD-B23A-EAEAC99137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18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7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9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1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1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6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7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2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F4D95-B67C-4598-BEC8-7417E35EBED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33A8C-1A18-4AA5-9758-3BC23EEBB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9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5337" y="2508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+mn-lt"/>
                <a:ea typeface="+mn-ea"/>
                <a:cs typeface="+mn-cs"/>
              </a:rPr>
              <a:t>2301369 DATA COMMUNICATION I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49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Project: Data Transfer via AUX cable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292" y="2453946"/>
            <a:ext cx="3819525" cy="3464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245" y="2017914"/>
            <a:ext cx="2471244" cy="433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97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Project: Data Transfer via AUX cables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pic>
        <p:nvPicPr>
          <p:cNvPr id="3076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8" y="1957161"/>
            <a:ext cx="1887540" cy="188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48" y="1957161"/>
            <a:ext cx="1887540" cy="188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357688" y="2786627"/>
            <a:ext cx="3522660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01975" y="3947887"/>
            <a:ext cx="2423886" cy="1335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Hello, how are you?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I am fine, and you?</a:t>
            </a:r>
          </a:p>
          <a:p>
            <a:r>
              <a:rPr lang="en-US" dirty="0">
                <a:solidFill>
                  <a:srgbClr val="00B0F0"/>
                </a:solidFill>
              </a:rPr>
              <a:t>I am fine too.</a:t>
            </a:r>
          </a:p>
        </p:txBody>
      </p:sp>
      <p:sp>
        <p:nvSpPr>
          <p:cNvPr id="9" name="Rectangle 8"/>
          <p:cNvSpPr/>
          <p:nvPr/>
        </p:nvSpPr>
        <p:spPr>
          <a:xfrm>
            <a:off x="7612175" y="3947887"/>
            <a:ext cx="2423886" cy="1335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Hello, how are you?</a:t>
            </a:r>
          </a:p>
          <a:p>
            <a:r>
              <a:rPr lang="en-US" dirty="0">
                <a:solidFill>
                  <a:srgbClr val="00B0F0"/>
                </a:solidFill>
              </a:rPr>
              <a:t>I am fine, and you?</a:t>
            </a:r>
          </a:p>
          <a:p>
            <a:pPr algn="r"/>
            <a:r>
              <a:rPr lang="en-US" dirty="0">
                <a:solidFill>
                  <a:srgbClr val="FF0000"/>
                </a:solidFill>
              </a:rPr>
              <a:t>I am fine too.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75199" y="4136219"/>
            <a:ext cx="2685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Real-time</a:t>
            </a:r>
            <a:br>
              <a:rPr lang="en-US" sz="2800" dirty="0" smtClean="0"/>
            </a:br>
            <a:r>
              <a:rPr lang="en-US" sz="2800" dirty="0" smtClean="0"/>
              <a:t>chat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12656" y="2417295"/>
            <a:ext cx="201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AUX cables (2 </a:t>
            </a:r>
            <a:r>
              <a:rPr lang="th-TH" dirty="0" smtClean="0"/>
              <a:t>เส้น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57688" y="2967602"/>
            <a:ext cx="352266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1975" y="5715000"/>
            <a:ext cx="2423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ให้แสดงตัวอักษรแค่ </a:t>
            </a:r>
            <a:r>
              <a:rPr lang="en-US" dirty="0" smtClean="0"/>
              <a:t>0/1 </a:t>
            </a:r>
            <a:r>
              <a:rPr lang="th-TH" dirty="0" smtClean="0"/>
              <a:t>ก็พอแล้ว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201025" y="6332637"/>
            <a:ext cx="3990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800" dirty="0" smtClean="0">
                <a:solidFill>
                  <a:srgbClr val="FF0000"/>
                </a:solidFill>
              </a:rPr>
              <a:t>ได้คะแนน </a:t>
            </a:r>
            <a:r>
              <a:rPr lang="en-US" sz="2800" dirty="0" smtClean="0">
                <a:solidFill>
                  <a:srgbClr val="FF0000"/>
                </a:solidFill>
              </a:rPr>
              <a:t>50% </a:t>
            </a:r>
            <a:r>
              <a:rPr lang="th-TH" sz="2800" dirty="0" smtClean="0">
                <a:solidFill>
                  <a:srgbClr val="FF0000"/>
                </a:solidFill>
              </a:rPr>
              <a:t>กลุ่มละ </a:t>
            </a:r>
            <a:r>
              <a:rPr lang="en-US" sz="2800" dirty="0" smtClean="0">
                <a:solidFill>
                  <a:srgbClr val="FF0000"/>
                </a:solidFill>
              </a:rPr>
              <a:t>2 – 3 </a:t>
            </a:r>
            <a:r>
              <a:rPr lang="th-TH" sz="2800" dirty="0" smtClean="0">
                <a:solidFill>
                  <a:srgbClr val="FF0000"/>
                </a:solidFill>
              </a:rPr>
              <a:t>คน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8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Project: Data Transfer via AUX cables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969309" y="3043361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552" y="2428998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5354285" y="3557706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Router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9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630" y="2428998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8922659" y="3564733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#2</a:t>
            </a:r>
            <a:endParaRPr lang="en-US" dirty="0"/>
          </a:p>
        </p:txBody>
      </p:sp>
      <p:pic>
        <p:nvPicPr>
          <p:cNvPr id="20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96" y="2428998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725163" y="3564733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 #1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12157" y="2867149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570195" y="3038715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513043" y="2862503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43925" y="6332637"/>
            <a:ext cx="3648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800" dirty="0" smtClean="0">
                <a:solidFill>
                  <a:srgbClr val="FF0000"/>
                </a:solidFill>
              </a:rPr>
              <a:t>ได้คะแนน </a:t>
            </a:r>
            <a:r>
              <a:rPr lang="en-US" sz="2800" dirty="0" smtClean="0">
                <a:solidFill>
                  <a:srgbClr val="FF0000"/>
                </a:solidFill>
              </a:rPr>
              <a:t>80%</a:t>
            </a:r>
            <a:r>
              <a:rPr lang="th-TH" sz="2800" dirty="0" smtClean="0">
                <a:solidFill>
                  <a:srgbClr val="FF0000"/>
                </a:solidFill>
              </a:rPr>
              <a:t> ใช้ </a:t>
            </a:r>
            <a:r>
              <a:rPr lang="en-US" sz="2800" dirty="0" smtClean="0">
                <a:solidFill>
                  <a:srgbClr val="FF0000"/>
                </a:solidFill>
              </a:rPr>
              <a:t>2 </a:t>
            </a:r>
            <a:r>
              <a:rPr lang="th-TH" sz="2800" dirty="0" smtClean="0">
                <a:solidFill>
                  <a:srgbClr val="FF0000"/>
                </a:solidFill>
              </a:rPr>
              <a:t>กลุ่มรวมกัน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1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Project: Data Transfer via AUX cables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969309" y="2657593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870721" y="3526982"/>
            <a:ext cx="1134" cy="1446221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552" y="204323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5354285" y="3171938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Router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9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630" y="204323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8922659" y="3178965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#2</a:t>
            </a:r>
            <a:endParaRPr lang="en-US" dirty="0"/>
          </a:p>
        </p:txBody>
      </p:sp>
      <p:pic>
        <p:nvPicPr>
          <p:cNvPr id="20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96" y="204323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725163" y="3178965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 #1</a:t>
            </a:r>
            <a:endParaRPr lang="en-US" dirty="0"/>
          </a:p>
        </p:txBody>
      </p:sp>
      <p:pic>
        <p:nvPicPr>
          <p:cNvPr id="14" name="Picture 4" descr="Image result for lapto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552" y="4987491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5320947" y="6102990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12157" y="2481381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084081" y="3583541"/>
            <a:ext cx="1134" cy="1446221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570195" y="2652947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513043" y="2476735"/>
            <a:ext cx="240153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72463" y="6332637"/>
            <a:ext cx="3919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800" dirty="0" smtClean="0">
                <a:solidFill>
                  <a:srgbClr val="FF0000"/>
                </a:solidFill>
              </a:rPr>
              <a:t>ได้คะแนน </a:t>
            </a:r>
            <a:r>
              <a:rPr lang="en-US" sz="2800" dirty="0" smtClean="0">
                <a:solidFill>
                  <a:srgbClr val="FF0000"/>
                </a:solidFill>
              </a:rPr>
              <a:t>100%</a:t>
            </a:r>
            <a:r>
              <a:rPr lang="th-TH" sz="2800" dirty="0" smtClean="0">
                <a:solidFill>
                  <a:srgbClr val="FF0000"/>
                </a:solidFill>
              </a:rPr>
              <a:t> ใช้ </a:t>
            </a:r>
            <a:r>
              <a:rPr lang="en-US" sz="2800" dirty="0" smtClean="0">
                <a:solidFill>
                  <a:srgbClr val="FF0000"/>
                </a:solidFill>
              </a:rPr>
              <a:t> 2 </a:t>
            </a:r>
            <a:r>
              <a:rPr lang="th-TH" sz="2800" dirty="0" smtClean="0">
                <a:solidFill>
                  <a:srgbClr val="FF0000"/>
                </a:solidFill>
              </a:rPr>
              <a:t>กลุ่มรวมกัน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33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Project: Data Transfer via AUX cables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06235" y="4295988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Router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9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100" y="316728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1232833" y="4279198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#2</a:t>
            </a:r>
            <a:endParaRPr lang="en-US" dirty="0"/>
          </a:p>
        </p:txBody>
      </p:sp>
      <p:pic>
        <p:nvPicPr>
          <p:cNvPr id="20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100" y="1577803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232833" y="2671685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 #1</a:t>
            </a:r>
            <a:endParaRPr lang="en-US" dirty="0"/>
          </a:p>
        </p:txBody>
      </p:sp>
      <p:cxnSp>
        <p:nvCxnSpPr>
          <p:cNvPr id="43" name="Straight Connector 42"/>
          <p:cNvCxnSpPr>
            <a:stCxn id="51" idx="1"/>
            <a:endCxn id="35" idx="3"/>
          </p:cNvCxnSpPr>
          <p:nvPr/>
        </p:nvCxnSpPr>
        <p:spPr>
          <a:xfrm flipH="1">
            <a:off x="4937227" y="3781643"/>
            <a:ext cx="261030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989" y="4772579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199722" y="5884497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#3</a:t>
            </a:r>
            <a:endParaRPr lang="en-US" dirty="0"/>
          </a:p>
        </p:txBody>
      </p:sp>
      <p:pic>
        <p:nvPicPr>
          <p:cNvPr id="35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502" y="316728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7545261" y="4295988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Router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5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929" y="316728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9948662" y="4279198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#5</a:t>
            </a:r>
            <a:endParaRPr lang="en-US" dirty="0"/>
          </a:p>
        </p:txBody>
      </p:sp>
      <p:pic>
        <p:nvPicPr>
          <p:cNvPr id="47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929" y="1577803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9948662" y="2671685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 #4</a:t>
            </a:r>
            <a:endParaRPr lang="en-US" dirty="0"/>
          </a:p>
        </p:txBody>
      </p:sp>
      <p:pic>
        <p:nvPicPr>
          <p:cNvPr id="49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18" y="4772579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9915551" y="5884497"/>
            <a:ext cx="123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 </a:t>
            </a:r>
            <a:r>
              <a:rPr lang="en-US" dirty="0" smtClean="0"/>
              <a:t>#6</a:t>
            </a:r>
            <a:endParaRPr lang="en-US" dirty="0"/>
          </a:p>
        </p:txBody>
      </p:sp>
      <p:pic>
        <p:nvPicPr>
          <p:cNvPr id="51" name="Picture 4" descr="Image result for laptop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528" y="3167280"/>
            <a:ext cx="12287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/>
          <p:cNvCxnSpPr>
            <a:stCxn id="35" idx="1"/>
            <a:endCxn id="20" idx="3"/>
          </p:cNvCxnSpPr>
          <p:nvPr/>
        </p:nvCxnSpPr>
        <p:spPr>
          <a:xfrm flipH="1" flipV="1">
            <a:off x="2463825" y="2192166"/>
            <a:ext cx="1244677" cy="1589477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5" idx="1"/>
            <a:endCxn id="17" idx="3"/>
          </p:cNvCxnSpPr>
          <p:nvPr/>
        </p:nvCxnSpPr>
        <p:spPr>
          <a:xfrm flipH="1">
            <a:off x="2430714" y="3781643"/>
            <a:ext cx="1277788" cy="1605299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5" idx="1"/>
            <a:endCxn id="19" idx="3"/>
          </p:cNvCxnSpPr>
          <p:nvPr/>
        </p:nvCxnSpPr>
        <p:spPr>
          <a:xfrm flipH="1">
            <a:off x="2463825" y="3781643"/>
            <a:ext cx="1244677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7" idx="1"/>
            <a:endCxn id="51" idx="3"/>
          </p:cNvCxnSpPr>
          <p:nvPr/>
        </p:nvCxnSpPr>
        <p:spPr>
          <a:xfrm flipH="1">
            <a:off x="8776253" y="2192166"/>
            <a:ext cx="1174676" cy="1589477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5" idx="1"/>
            <a:endCxn id="51" idx="3"/>
          </p:cNvCxnSpPr>
          <p:nvPr/>
        </p:nvCxnSpPr>
        <p:spPr>
          <a:xfrm flipH="1">
            <a:off x="8776253" y="3781643"/>
            <a:ext cx="1174676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9" idx="1"/>
            <a:endCxn id="51" idx="3"/>
          </p:cNvCxnSpPr>
          <p:nvPr/>
        </p:nvCxnSpPr>
        <p:spPr>
          <a:xfrm flipH="1" flipV="1">
            <a:off x="8776253" y="3781643"/>
            <a:ext cx="1141565" cy="1605299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776253" y="6332637"/>
            <a:ext cx="341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rgbClr val="FF0000"/>
                </a:solidFill>
              </a:rPr>
              <a:t>Bonus Track 4 </a:t>
            </a:r>
            <a:r>
              <a:rPr lang="th-TH" sz="2800" dirty="0" smtClean="0">
                <a:solidFill>
                  <a:srgbClr val="FF0000"/>
                </a:solidFill>
              </a:rPr>
              <a:t>กลุ่มรวมกัน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3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962025"/>
            <a:ext cx="10733382" cy="58959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7541" y="256380"/>
            <a:ext cx="10515600" cy="662781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+mn-lt"/>
                <a:ea typeface="+mn-ea"/>
                <a:cs typeface="+mn-cs"/>
              </a:rPr>
              <a:t>http://pioneer.netserv.chula.ac.th/~achatcha/</a:t>
            </a:r>
          </a:p>
        </p:txBody>
      </p:sp>
    </p:spTree>
    <p:extLst>
      <p:ext uri="{BB962C8B-B14F-4D97-AF65-F5344CB8AC3E}">
        <p14:creationId xmlns:p14="http://schemas.microsoft.com/office/powerpoint/2010/main" val="203590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Prerequisite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0065" y="2887142"/>
            <a:ext cx="8231869" cy="840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800" dirty="0"/>
              <a:t>2301260 PROG TECH</a:t>
            </a:r>
          </a:p>
        </p:txBody>
      </p:sp>
    </p:spTree>
    <p:extLst>
      <p:ext uri="{BB962C8B-B14F-4D97-AF65-F5344CB8AC3E}">
        <p14:creationId xmlns:p14="http://schemas.microsoft.com/office/powerpoint/2010/main" val="67699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Syllabus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1543049"/>
            <a:ext cx="5548313" cy="505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5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-na.ssl-images-amazon.com/images/I/51Dz0SiHhZL._SX381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94" y="0"/>
            <a:ext cx="52637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ta and Computer Communications,International Edition by [Stallings, William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7" y="0"/>
            <a:ext cx="5259823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56337" y="0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rgbClr val="FF0000"/>
                </a:solidFill>
              </a:rPr>
              <a:t>ใช้เล่มนี้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1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266700"/>
            <a:ext cx="10306277" cy="623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6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  <a:ea typeface="+mn-ea"/>
                <a:cs typeface="+mn-cs"/>
              </a:rPr>
              <a:t>Grading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2625" y="1577400"/>
            <a:ext cx="30194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≥	80	A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≥	75	B+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/>
              <a:t>≥ 	</a:t>
            </a:r>
            <a:r>
              <a:rPr lang="en-US" sz="4000" dirty="0" smtClean="0"/>
              <a:t>70	B</a:t>
            </a:r>
            <a:br>
              <a:rPr lang="en-US" sz="4000" dirty="0" smtClean="0"/>
            </a:br>
            <a:r>
              <a:rPr lang="en-US" sz="4000" dirty="0" smtClean="0"/>
              <a:t>≥</a:t>
            </a:r>
            <a:r>
              <a:rPr lang="en-US" sz="4000" dirty="0"/>
              <a:t>	</a:t>
            </a:r>
            <a:r>
              <a:rPr lang="en-US" sz="4000" dirty="0" smtClean="0"/>
              <a:t>65	C+</a:t>
            </a:r>
            <a:br>
              <a:rPr lang="en-US" sz="4000" dirty="0" smtClean="0"/>
            </a:br>
            <a:r>
              <a:rPr lang="en-US" sz="4000" dirty="0" smtClean="0"/>
              <a:t>≥</a:t>
            </a:r>
            <a:r>
              <a:rPr lang="en-US" sz="4000" dirty="0"/>
              <a:t>	</a:t>
            </a:r>
            <a:r>
              <a:rPr lang="en-US" sz="4000" dirty="0" smtClean="0"/>
              <a:t>60	C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≥	55	D+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≥	50	D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&lt;	50	F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786437" y="2692748"/>
            <a:ext cx="50863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dirty="0" smtClean="0"/>
              <a:t>คะแนนสอบมิดเทอม</a:t>
            </a:r>
            <a:r>
              <a:rPr lang="en-US" sz="3200" dirty="0"/>
              <a:t>	</a:t>
            </a:r>
            <a:r>
              <a:rPr lang="en-US" sz="3200" dirty="0" smtClean="0"/>
              <a:t>	30%	</a:t>
            </a:r>
            <a:endParaRPr lang="th-TH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dirty="0" smtClean="0"/>
              <a:t>คะแนนสอบไฟนัล</a:t>
            </a:r>
            <a:r>
              <a:rPr lang="en-US" sz="3200" dirty="0" smtClean="0"/>
              <a:t>		30%</a:t>
            </a:r>
            <a:endParaRPr lang="th-TH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dirty="0" smtClean="0"/>
              <a:t>คะแนนโปรเจ็ค</a:t>
            </a:r>
            <a:r>
              <a:rPr lang="en-US" sz="3200" dirty="0" smtClean="0"/>
              <a:t>		40%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6891" y="4414838"/>
            <a:ext cx="4957763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th-TH" sz="3200" dirty="0"/>
              <a:t>ข้อสอบให้จดโน้ตด้วยลายมือตัวเองเท่านั้น</a:t>
            </a:r>
            <a:br>
              <a:rPr lang="th-TH" sz="3200" dirty="0"/>
            </a:br>
            <a:r>
              <a:rPr lang="th-TH" sz="3200" dirty="0"/>
              <a:t>ไม่จำกัดจำนวนหน้า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907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9" y="365125"/>
            <a:ext cx="11444286" cy="1325563"/>
          </a:xfrm>
        </p:spPr>
        <p:txBody>
          <a:bodyPr>
            <a:normAutofit/>
          </a:bodyPr>
          <a:lstStyle/>
          <a:p>
            <a:r>
              <a:rPr lang="th-TH" sz="5400" dirty="0" smtClean="0">
                <a:latin typeface="+mn-lt"/>
                <a:ea typeface="+mn-ea"/>
                <a:cs typeface="+mn-cs"/>
              </a:rPr>
              <a:t>เกณฑ์การให้คะแนนโครงงาน</a:t>
            </a:r>
            <a:endParaRPr lang="en-US" sz="54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9" y="1577400"/>
            <a:ext cx="114442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8 </a:t>
            </a:r>
            <a:r>
              <a:rPr lang="th-TH" sz="4000" dirty="0" smtClean="0"/>
              <a:t>คะแนน	โปรแกรม </a:t>
            </a:r>
            <a:r>
              <a:rPr lang="en-US" sz="4000" dirty="0" smtClean="0"/>
              <a:t>socket</a:t>
            </a:r>
            <a:endParaRPr lang="th-TH" sz="4000" dirty="0" smtClean="0"/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8 </a:t>
            </a:r>
            <a:r>
              <a:rPr lang="th-TH" sz="4000" dirty="0" smtClean="0"/>
              <a:t>คะแนน	โปรแกรมสร้างไฟล์ </a:t>
            </a:r>
            <a:r>
              <a:rPr lang="en-US" sz="4000" dirty="0" smtClean="0"/>
              <a:t>.wav </a:t>
            </a:r>
            <a:r>
              <a:rPr lang="th-TH" sz="4000" dirty="0" smtClean="0"/>
              <a:t>ของข้อมูลที่จะส่ง</a:t>
            </a:r>
            <a:br>
              <a:rPr lang="th-TH" sz="4000" dirty="0" smtClean="0"/>
            </a:br>
            <a:r>
              <a:rPr lang="en-US" sz="4000" dirty="0" smtClean="0"/>
              <a:t>8 </a:t>
            </a:r>
            <a:r>
              <a:rPr lang="th-TH" sz="4000" dirty="0" smtClean="0"/>
              <a:t>คะแนน	โปรแกรมอ่านข้อมูลจากไฟล์ </a:t>
            </a:r>
            <a:r>
              <a:rPr lang="en-US" sz="4000" dirty="0" smtClean="0"/>
              <a:t>.wav</a:t>
            </a:r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8 </a:t>
            </a:r>
            <a:r>
              <a:rPr lang="th-TH" sz="4000" dirty="0" smtClean="0"/>
              <a:t>คะแนน	โปรแกรมรับส่งข้อมูลผ่านสาย </a:t>
            </a:r>
            <a:r>
              <a:rPr lang="en-US" sz="4000" dirty="0" smtClean="0"/>
              <a:t>AUX (</a:t>
            </a:r>
            <a:r>
              <a:rPr lang="th-TH" sz="4000" dirty="0" smtClean="0"/>
              <a:t>ความถูกต้อง</a:t>
            </a:r>
            <a:r>
              <a:rPr lang="en-US" sz="4000" dirty="0" smtClean="0"/>
              <a:t>)</a:t>
            </a:r>
          </a:p>
          <a:p>
            <a:pPr>
              <a:tabLst>
                <a:tab pos="714375" algn="l"/>
                <a:tab pos="1800225" algn="l"/>
              </a:tabLst>
            </a:pPr>
            <a:endParaRPr lang="en-US" sz="4000" dirty="0" smtClean="0"/>
          </a:p>
          <a:p>
            <a:pPr>
              <a:tabLst>
                <a:tab pos="714375" algn="l"/>
                <a:tab pos="1800225" algn="l"/>
              </a:tabLst>
            </a:pPr>
            <a:r>
              <a:rPr lang="en-US" sz="4000" dirty="0" smtClean="0"/>
              <a:t>8 </a:t>
            </a:r>
            <a:r>
              <a:rPr lang="th-TH" sz="4000" dirty="0" smtClean="0"/>
              <a:t>คะแนน</a:t>
            </a:r>
            <a:r>
              <a:rPr lang="th-TH" sz="4000" dirty="0"/>
              <a:t>	 โปรแกรมรับส่งข้อมูลผ่านสาย </a:t>
            </a:r>
            <a:r>
              <a:rPr lang="en-US" sz="4000" dirty="0"/>
              <a:t>AUX </a:t>
            </a:r>
            <a:r>
              <a:rPr lang="en-US" sz="4000" dirty="0" smtClean="0"/>
              <a:t>(</a:t>
            </a:r>
            <a:r>
              <a:rPr lang="th-TH" sz="4000" dirty="0" smtClean="0"/>
              <a:t>อัตโนมัติ</a:t>
            </a:r>
            <a:r>
              <a:rPr lang="en-US" sz="4000" dirty="0" smtClean="0"/>
              <a:t>)</a:t>
            </a:r>
            <a:endParaRPr lang="th-TH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67047" y="5376221"/>
            <a:ext cx="9072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</a:rPr>
              <a:t>เครื่องรับรันโปรแกรม </a:t>
            </a:r>
            <a:r>
              <a:rPr lang="en-US" sz="2400" dirty="0" smtClean="0">
                <a:solidFill>
                  <a:srgbClr val="FF0000"/>
                </a:solidFill>
              </a:rPr>
              <a:t>receive </a:t>
            </a:r>
            <a:r>
              <a:rPr lang="th-TH" sz="2400" dirty="0" smtClean="0">
                <a:solidFill>
                  <a:srgbClr val="FF0000"/>
                </a:solidFill>
              </a:rPr>
              <a:t>ไว้ แล้วเครื่องส่งรันโปรแกรม </a:t>
            </a:r>
            <a:r>
              <a:rPr lang="en-US" sz="2400" dirty="0" smtClean="0">
                <a:solidFill>
                  <a:srgbClr val="FF0000"/>
                </a:solidFill>
              </a:rPr>
              <a:t>send </a:t>
            </a:r>
            <a:r>
              <a:rPr lang="th-TH" sz="2400" dirty="0" smtClean="0">
                <a:solidFill>
                  <a:srgbClr val="FF0000"/>
                </a:solidFill>
              </a:rPr>
              <a:t>เพื่อส่งข้อมูลให้เครื่องรับแบบอัตโนมัติ</a:t>
            </a:r>
            <a:br>
              <a:rPr lang="th-TH" sz="2400" dirty="0" smtClean="0">
                <a:solidFill>
                  <a:srgbClr val="FF0000"/>
                </a:solidFill>
              </a:rPr>
            </a:br>
            <a:r>
              <a:rPr lang="th-TH" sz="2400" dirty="0" smtClean="0">
                <a:solidFill>
                  <a:srgbClr val="FF0000"/>
                </a:solidFill>
              </a:rPr>
              <a:t>โดยไม่ต้องมีคนเข้าไปช่วย เช่น ใช้คนมองหาจุดเริ่มต้น หรือจุดสิ้นสุดของข้อมูลในสัญญาณเสียง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7047" y="4177604"/>
            <a:ext cx="10294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0101 1001 0000 1111 0000 0000 1111 </a:t>
            </a:r>
            <a:r>
              <a:rPr lang="en-US" sz="2400" dirty="0">
                <a:solidFill>
                  <a:srgbClr val="FF0000"/>
                </a:solidFill>
              </a:rPr>
              <a:t>1111 </a:t>
            </a:r>
            <a:r>
              <a:rPr lang="th-TH" sz="2400" dirty="0">
                <a:solidFill>
                  <a:srgbClr val="FF0000"/>
                </a:solidFill>
              </a:rPr>
              <a:t>บิตละ </a:t>
            </a:r>
            <a:r>
              <a:rPr lang="en-US" sz="2400" dirty="0">
                <a:solidFill>
                  <a:srgbClr val="FF0000"/>
                </a:solidFill>
              </a:rPr>
              <a:t>0.5 </a:t>
            </a:r>
            <a:r>
              <a:rPr lang="th-TH" sz="2400" dirty="0">
                <a:solidFill>
                  <a:srgbClr val="FF0000"/>
                </a:solidFill>
              </a:rPr>
              <a:t>คะแนน ให้ลองได้ </a:t>
            </a:r>
            <a:r>
              <a:rPr lang="en-US" sz="2400" dirty="0">
                <a:solidFill>
                  <a:srgbClr val="FF0000"/>
                </a:solidFill>
              </a:rPr>
              <a:t>3 </a:t>
            </a:r>
            <a:r>
              <a:rPr lang="th-TH" sz="2400" dirty="0">
                <a:solidFill>
                  <a:srgbClr val="FF0000"/>
                </a:solidFill>
              </a:rPr>
              <a:t>ครั้ง เอาครั้งที่ดีที่สุด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49" y="2338388"/>
            <a:ext cx="11713855" cy="186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2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232</Words>
  <Application>Microsoft Office PowerPoint</Application>
  <PresentationFormat>Widescreen</PresentationFormat>
  <Paragraphs>59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Cordia New</vt:lpstr>
      <vt:lpstr>Office Theme</vt:lpstr>
      <vt:lpstr>2301369 DATA COMMUNICATION I</vt:lpstr>
      <vt:lpstr>http://pioneer.netserv.chula.ac.th/~achatcha/</vt:lpstr>
      <vt:lpstr>Prerequisite</vt:lpstr>
      <vt:lpstr>Syllabus</vt:lpstr>
      <vt:lpstr>PowerPoint Presentation</vt:lpstr>
      <vt:lpstr>PowerPoint Presentation</vt:lpstr>
      <vt:lpstr>Grading</vt:lpstr>
      <vt:lpstr>เกณฑ์การให้คะแนนโครงงาน</vt:lpstr>
      <vt:lpstr>PowerPoint Presentation</vt:lpstr>
      <vt:lpstr>Project: Data Transfer via AUX cable</vt:lpstr>
      <vt:lpstr>Project: Data Transfer via AUX cables</vt:lpstr>
      <vt:lpstr>Project: Data Transfer via AUX cables</vt:lpstr>
      <vt:lpstr>Project: Data Transfer via AUX cables</vt:lpstr>
      <vt:lpstr>Project: Data Transfer via AUX cables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ชัชวิทย์ อาภรณ์เทวัญ</cp:lastModifiedBy>
  <cp:revision>561</cp:revision>
  <dcterms:created xsi:type="dcterms:W3CDTF">2016-08-03T10:08:11Z</dcterms:created>
  <dcterms:modified xsi:type="dcterms:W3CDTF">2017-11-13T10:04:36Z</dcterms:modified>
</cp:coreProperties>
</file>