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353" r:id="rId2"/>
    <p:sldId id="354" r:id="rId3"/>
    <p:sldId id="352" r:id="rId4"/>
    <p:sldId id="351" r:id="rId5"/>
    <p:sldId id="346" r:id="rId6"/>
    <p:sldId id="347" r:id="rId7"/>
    <p:sldId id="350" r:id="rId8"/>
    <p:sldId id="362" r:id="rId9"/>
    <p:sldId id="349" r:id="rId10"/>
    <p:sldId id="355" r:id="rId11"/>
    <p:sldId id="358" r:id="rId12"/>
    <p:sldId id="360" r:id="rId13"/>
    <p:sldId id="359" r:id="rId14"/>
    <p:sldId id="361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6" d="100"/>
          <a:sy n="106" d="100"/>
        </p:scale>
        <p:origin x="6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54872F-5B0E-41C6-AF3D-61AD29D3A12B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255161-2CDD-49DD-B23A-EAEAC99137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8420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255161-2CDD-49DD-B23A-EAEAC9913741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9188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4D95-B67C-4598-BEC8-7417E35EBED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3A8C-1A18-4AA5-9758-3BC23EEBB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12712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4D95-B67C-4598-BEC8-7417E35EBED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3A8C-1A18-4AA5-9758-3BC23EEBB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793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4D95-B67C-4598-BEC8-7417E35EBED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3A8C-1A18-4AA5-9758-3BC23EEBB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11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4D95-B67C-4598-BEC8-7417E35EBED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3A8C-1A18-4AA5-9758-3BC23EEBB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030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4D95-B67C-4598-BEC8-7417E35EBED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3A8C-1A18-4AA5-9758-3BC23EEBB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6125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4D95-B67C-4598-BEC8-7417E35EBED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3A8C-1A18-4AA5-9758-3BC23EEBB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8622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4D95-B67C-4598-BEC8-7417E35EBED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3A8C-1A18-4AA5-9758-3BC23EEBB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370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4D95-B67C-4598-BEC8-7417E35EBED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3A8C-1A18-4AA5-9758-3BC23EEBB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8724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4D95-B67C-4598-BEC8-7417E35EBED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3A8C-1A18-4AA5-9758-3BC23EEBB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4696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4D95-B67C-4598-BEC8-7417E35EBED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3A8C-1A18-4AA5-9758-3BC23EEBB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50564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0F4D95-B67C-4598-BEC8-7417E35EBED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3A8C-1A18-4AA5-9758-3BC23EEBB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8276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0F4D95-B67C-4598-BEC8-7417E35EBED2}" type="datetimeFigureOut">
              <a:rPr lang="en-US" smtClean="0"/>
              <a:t>11/13/2017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433A8C-1A18-4AA5-9758-3BC23EEBBD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97981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795337" y="2508250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>
                <a:latin typeface="+mn-lt"/>
                <a:ea typeface="+mn-ea"/>
                <a:cs typeface="+mn-cs"/>
              </a:rPr>
              <a:t>2301369 DATA COMMUNICATION I</a:t>
            </a:r>
            <a:endParaRPr lang="en-US" sz="5400" dirty="0"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22490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+mn-lt"/>
                <a:ea typeface="+mn-ea"/>
                <a:cs typeface="+mn-cs"/>
              </a:rPr>
              <a:t>Project: Data Transfer via AUX cable</a:t>
            </a:r>
            <a:endParaRPr lang="en-US" sz="5400" dirty="0"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42292" y="2453946"/>
            <a:ext cx="3819525" cy="346497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38245" y="2017914"/>
            <a:ext cx="2471244" cy="4337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75976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+mn-lt"/>
                <a:ea typeface="+mn-ea"/>
                <a:cs typeface="+mn-cs"/>
              </a:rPr>
              <a:t>Project: Data Transfer via AUX cables</a:t>
            </a:r>
            <a:endParaRPr lang="en-US" sz="5400" dirty="0">
              <a:latin typeface="+mn-lt"/>
              <a:ea typeface="+mn-ea"/>
              <a:cs typeface="+mn-cs"/>
            </a:endParaRPr>
          </a:p>
        </p:txBody>
      </p:sp>
      <p:pic>
        <p:nvPicPr>
          <p:cNvPr id="3076" name="Picture 4" descr="Image result for laptop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0148" y="1957161"/>
            <a:ext cx="1887540" cy="1887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Image result for laptop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80348" y="1957161"/>
            <a:ext cx="1887540" cy="18875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Straight Connector 3"/>
          <p:cNvCxnSpPr/>
          <p:nvPr/>
        </p:nvCxnSpPr>
        <p:spPr>
          <a:xfrm>
            <a:off x="4357688" y="2786627"/>
            <a:ext cx="3522660" cy="0"/>
          </a:xfrm>
          <a:prstGeom prst="line">
            <a:avLst/>
          </a:prstGeom>
          <a:ln w="19050">
            <a:solidFill>
              <a:schemeClr val="tx1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2201975" y="3947887"/>
            <a:ext cx="2423886" cy="1335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smtClean="0">
                <a:solidFill>
                  <a:srgbClr val="00B0F0"/>
                </a:solidFill>
              </a:rPr>
              <a:t>Hello, how are you?</a:t>
            </a:r>
          </a:p>
          <a:p>
            <a:pPr algn="r"/>
            <a:r>
              <a:rPr lang="en-US" dirty="0" smtClean="0">
                <a:solidFill>
                  <a:srgbClr val="FF0000"/>
                </a:solidFill>
              </a:rPr>
              <a:t>I am fine, and you?</a:t>
            </a:r>
          </a:p>
          <a:p>
            <a:r>
              <a:rPr lang="en-US" dirty="0">
                <a:solidFill>
                  <a:srgbClr val="00B0F0"/>
                </a:solidFill>
              </a:rPr>
              <a:t>I am fine too.</a:t>
            </a:r>
          </a:p>
        </p:txBody>
      </p:sp>
      <p:sp>
        <p:nvSpPr>
          <p:cNvPr id="9" name="Rectangle 8"/>
          <p:cNvSpPr/>
          <p:nvPr/>
        </p:nvSpPr>
        <p:spPr>
          <a:xfrm>
            <a:off x="7612175" y="3947887"/>
            <a:ext cx="2423886" cy="1335314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dirty="0" smtClean="0">
                <a:solidFill>
                  <a:srgbClr val="FF0000"/>
                </a:solidFill>
              </a:rPr>
              <a:t>Hello, how are you?</a:t>
            </a:r>
          </a:p>
          <a:p>
            <a:r>
              <a:rPr lang="en-US" dirty="0">
                <a:solidFill>
                  <a:srgbClr val="00B0F0"/>
                </a:solidFill>
              </a:rPr>
              <a:t>I am fine, and you?</a:t>
            </a:r>
          </a:p>
          <a:p>
            <a:pPr algn="r"/>
            <a:r>
              <a:rPr lang="en-US" dirty="0">
                <a:solidFill>
                  <a:srgbClr val="FF0000"/>
                </a:solidFill>
              </a:rPr>
              <a:t>I am fine too.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775199" y="4136219"/>
            <a:ext cx="268514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Real-time</a:t>
            </a:r>
            <a:br>
              <a:rPr lang="en-US" sz="2800" dirty="0" smtClean="0"/>
            </a:br>
            <a:r>
              <a:rPr lang="en-US" sz="2800" dirty="0" smtClean="0"/>
              <a:t>chat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5112656" y="2417295"/>
            <a:ext cx="20102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AUX cables (2 </a:t>
            </a:r>
            <a:r>
              <a:rPr lang="th-TH" dirty="0" smtClean="0"/>
              <a:t>เส้น</a:t>
            </a:r>
            <a:r>
              <a:rPr lang="en-US" dirty="0" smtClean="0"/>
              <a:t>)</a:t>
            </a:r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4357688" y="2967602"/>
            <a:ext cx="3522660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2201975" y="5715000"/>
            <a:ext cx="24238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/>
              <a:t>ให้แสดงตัวอักษรแค่ </a:t>
            </a:r>
            <a:r>
              <a:rPr lang="en-US" dirty="0" smtClean="0"/>
              <a:t>0/1 </a:t>
            </a:r>
            <a:r>
              <a:rPr lang="th-TH" dirty="0" smtClean="0"/>
              <a:t>ก็พอแล้ว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201025" y="6332637"/>
            <a:ext cx="39909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800" dirty="0" smtClean="0">
                <a:solidFill>
                  <a:srgbClr val="FF0000"/>
                </a:solidFill>
              </a:rPr>
              <a:t>ได้คะแนน </a:t>
            </a:r>
            <a:r>
              <a:rPr lang="en-US" sz="2800" dirty="0" smtClean="0">
                <a:solidFill>
                  <a:srgbClr val="FF0000"/>
                </a:solidFill>
              </a:rPr>
              <a:t>50% </a:t>
            </a:r>
            <a:r>
              <a:rPr lang="th-TH" sz="2800" dirty="0" smtClean="0">
                <a:solidFill>
                  <a:srgbClr val="FF0000"/>
                </a:solidFill>
              </a:rPr>
              <a:t>กลุ่มละ </a:t>
            </a:r>
            <a:r>
              <a:rPr lang="en-US" sz="2800" dirty="0" smtClean="0">
                <a:solidFill>
                  <a:srgbClr val="FF0000"/>
                </a:solidFill>
              </a:rPr>
              <a:t>2 – 3 </a:t>
            </a:r>
            <a:r>
              <a:rPr lang="th-TH" sz="2800" dirty="0" smtClean="0">
                <a:solidFill>
                  <a:srgbClr val="FF0000"/>
                </a:solidFill>
              </a:rPr>
              <a:t>คน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323827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+mn-lt"/>
                <a:ea typeface="+mn-ea"/>
                <a:cs typeface="+mn-cs"/>
              </a:rPr>
              <a:t>Project: Data Transfer via AUX cables</a:t>
            </a:r>
            <a:endParaRPr lang="en-US" sz="5400" dirty="0">
              <a:latin typeface="+mn-lt"/>
              <a:ea typeface="+mn-ea"/>
              <a:cs typeface="+mn-cs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2969309" y="3043361"/>
            <a:ext cx="2401531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mage result for laptop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552" y="2428998"/>
            <a:ext cx="12287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5354285" y="3557706"/>
            <a:ext cx="123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Router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9" name="Picture 4" descr="Image result for laptop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630" y="2428998"/>
            <a:ext cx="12287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8922659" y="3564733"/>
            <a:ext cx="123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 </a:t>
            </a:r>
            <a:r>
              <a:rPr lang="en-US" dirty="0" smtClean="0"/>
              <a:t>#2</a:t>
            </a:r>
            <a:endParaRPr lang="en-US" dirty="0"/>
          </a:p>
        </p:txBody>
      </p:sp>
      <p:pic>
        <p:nvPicPr>
          <p:cNvPr id="20" name="Picture 4" descr="Image result for laptop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296" y="2428998"/>
            <a:ext cx="12287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1725163" y="3564733"/>
            <a:ext cx="123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 #1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2912157" y="2867149"/>
            <a:ext cx="2401531" cy="0"/>
          </a:xfrm>
          <a:prstGeom prst="line">
            <a:avLst/>
          </a:prstGeom>
          <a:ln w="19050">
            <a:solidFill>
              <a:schemeClr val="tx1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6570195" y="3038715"/>
            <a:ext cx="2401531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513043" y="2862503"/>
            <a:ext cx="2401531" cy="0"/>
          </a:xfrm>
          <a:prstGeom prst="line">
            <a:avLst/>
          </a:prstGeom>
          <a:ln w="19050">
            <a:solidFill>
              <a:schemeClr val="tx1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8543925" y="6332637"/>
            <a:ext cx="364807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800" dirty="0" smtClean="0">
                <a:solidFill>
                  <a:srgbClr val="FF0000"/>
                </a:solidFill>
              </a:rPr>
              <a:t>ได้คะแนน </a:t>
            </a:r>
            <a:r>
              <a:rPr lang="en-US" sz="2800" dirty="0" smtClean="0">
                <a:solidFill>
                  <a:srgbClr val="FF0000"/>
                </a:solidFill>
              </a:rPr>
              <a:t>80%</a:t>
            </a:r>
            <a:r>
              <a:rPr lang="th-TH" sz="2800" dirty="0" smtClean="0">
                <a:solidFill>
                  <a:srgbClr val="FF0000"/>
                </a:solidFill>
              </a:rPr>
              <a:t> ใช้ </a:t>
            </a:r>
            <a:r>
              <a:rPr lang="en-US" sz="2800" dirty="0" smtClean="0">
                <a:solidFill>
                  <a:srgbClr val="FF0000"/>
                </a:solidFill>
              </a:rPr>
              <a:t>2 </a:t>
            </a:r>
            <a:r>
              <a:rPr lang="th-TH" sz="2800" dirty="0" smtClean="0">
                <a:solidFill>
                  <a:srgbClr val="FF0000"/>
                </a:solidFill>
              </a:rPr>
              <a:t>กลุ่มรวมกัน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1140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+mn-lt"/>
                <a:ea typeface="+mn-ea"/>
                <a:cs typeface="+mn-cs"/>
              </a:rPr>
              <a:t>Project: Data Transfer via AUX cables</a:t>
            </a:r>
            <a:endParaRPr lang="en-US" sz="5400" dirty="0">
              <a:latin typeface="+mn-lt"/>
              <a:ea typeface="+mn-ea"/>
              <a:cs typeface="+mn-cs"/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flipH="1">
            <a:off x="2969309" y="2657593"/>
            <a:ext cx="2401531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 flipH="1" flipV="1">
            <a:off x="5870721" y="3526982"/>
            <a:ext cx="1134" cy="1446221"/>
          </a:xfrm>
          <a:prstGeom prst="line">
            <a:avLst/>
          </a:prstGeom>
          <a:ln w="19050">
            <a:solidFill>
              <a:schemeClr val="tx1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4" descr="Image result for laptop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552" y="2043230"/>
            <a:ext cx="12287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Box 30"/>
          <p:cNvSpPr txBox="1"/>
          <p:nvPr/>
        </p:nvSpPr>
        <p:spPr>
          <a:xfrm>
            <a:off x="5354285" y="3171938"/>
            <a:ext cx="123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Router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9" name="Picture 4" descr="Image result for laptop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15630" y="2043230"/>
            <a:ext cx="12287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8922659" y="3178965"/>
            <a:ext cx="123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 </a:t>
            </a:r>
            <a:r>
              <a:rPr lang="en-US" dirty="0" smtClean="0"/>
              <a:t>#2</a:t>
            </a:r>
            <a:endParaRPr lang="en-US" dirty="0"/>
          </a:p>
        </p:txBody>
      </p:sp>
      <p:pic>
        <p:nvPicPr>
          <p:cNvPr id="20" name="Picture 4" descr="Image result for laptop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26296" y="2043230"/>
            <a:ext cx="12287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1725163" y="3178965"/>
            <a:ext cx="123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 #1</a:t>
            </a:r>
            <a:endParaRPr lang="en-US" dirty="0"/>
          </a:p>
        </p:txBody>
      </p:sp>
      <p:pic>
        <p:nvPicPr>
          <p:cNvPr id="14" name="Picture 4" descr="Image result for laptop icon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56552" y="4987491"/>
            <a:ext cx="12287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" name="TextBox 39"/>
          <p:cNvSpPr txBox="1"/>
          <p:nvPr/>
        </p:nvSpPr>
        <p:spPr>
          <a:xfrm>
            <a:off x="5320947" y="6102990"/>
            <a:ext cx="123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 </a:t>
            </a:r>
            <a:r>
              <a:rPr lang="en-US" dirty="0" smtClean="0"/>
              <a:t>#3</a:t>
            </a:r>
            <a:endParaRPr lang="en-US" dirty="0"/>
          </a:p>
        </p:txBody>
      </p:sp>
      <p:cxnSp>
        <p:nvCxnSpPr>
          <p:cNvPr id="36" name="Straight Connector 35"/>
          <p:cNvCxnSpPr/>
          <p:nvPr/>
        </p:nvCxnSpPr>
        <p:spPr>
          <a:xfrm flipH="1">
            <a:off x="2912157" y="2481381"/>
            <a:ext cx="2401531" cy="0"/>
          </a:xfrm>
          <a:prstGeom prst="line">
            <a:avLst/>
          </a:prstGeom>
          <a:ln w="19050">
            <a:solidFill>
              <a:schemeClr val="tx1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 flipH="1" flipV="1">
            <a:off x="6084081" y="3583541"/>
            <a:ext cx="1134" cy="1446221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H="1">
            <a:off x="6570195" y="2652947"/>
            <a:ext cx="2401531" cy="0"/>
          </a:xfrm>
          <a:prstGeom prst="line">
            <a:avLst/>
          </a:prstGeom>
          <a:ln w="19050">
            <a:solidFill>
              <a:schemeClr val="tx1"/>
            </a:solidFill>
            <a:headEnd type="triangle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H="1">
            <a:off x="6513043" y="2476735"/>
            <a:ext cx="2401531" cy="0"/>
          </a:xfrm>
          <a:prstGeom prst="line">
            <a:avLst/>
          </a:prstGeom>
          <a:ln w="19050">
            <a:solidFill>
              <a:schemeClr val="tx1"/>
            </a:solidFill>
            <a:headEnd type="oval" w="lg" len="lg"/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8272463" y="6332637"/>
            <a:ext cx="39195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th-TH" sz="2800" dirty="0" smtClean="0">
                <a:solidFill>
                  <a:srgbClr val="FF0000"/>
                </a:solidFill>
              </a:rPr>
              <a:t>ได้คะแนน </a:t>
            </a:r>
            <a:r>
              <a:rPr lang="en-US" sz="2800" dirty="0" smtClean="0">
                <a:solidFill>
                  <a:srgbClr val="FF0000"/>
                </a:solidFill>
              </a:rPr>
              <a:t>100%</a:t>
            </a:r>
            <a:r>
              <a:rPr lang="th-TH" sz="2800" dirty="0" smtClean="0">
                <a:solidFill>
                  <a:srgbClr val="FF0000"/>
                </a:solidFill>
              </a:rPr>
              <a:t> ใช้ </a:t>
            </a:r>
            <a:r>
              <a:rPr lang="en-US" sz="2800" dirty="0" smtClean="0">
                <a:solidFill>
                  <a:srgbClr val="FF0000"/>
                </a:solidFill>
              </a:rPr>
              <a:t> 2 </a:t>
            </a:r>
            <a:r>
              <a:rPr lang="th-TH" sz="2800" dirty="0" smtClean="0">
                <a:solidFill>
                  <a:srgbClr val="FF0000"/>
                </a:solidFill>
              </a:rPr>
              <a:t>กลุ่มรวมกัน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67339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+mn-lt"/>
                <a:ea typeface="+mn-ea"/>
                <a:cs typeface="+mn-cs"/>
              </a:rPr>
              <a:t>Project: Data Transfer via AUX cables</a:t>
            </a:r>
            <a:endParaRPr lang="en-US" sz="5400" dirty="0">
              <a:latin typeface="+mn-lt"/>
              <a:ea typeface="+mn-ea"/>
              <a:cs typeface="+mn-cs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706235" y="4295988"/>
            <a:ext cx="123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Router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19" name="Picture 4" descr="Image result for laptop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100" y="3167280"/>
            <a:ext cx="12287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8" name="TextBox 37"/>
          <p:cNvSpPr txBox="1"/>
          <p:nvPr/>
        </p:nvSpPr>
        <p:spPr>
          <a:xfrm>
            <a:off x="1232833" y="4279198"/>
            <a:ext cx="123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 </a:t>
            </a:r>
            <a:r>
              <a:rPr lang="en-US" dirty="0" smtClean="0"/>
              <a:t>#2</a:t>
            </a:r>
            <a:endParaRPr lang="en-US" dirty="0"/>
          </a:p>
        </p:txBody>
      </p:sp>
      <p:pic>
        <p:nvPicPr>
          <p:cNvPr id="20" name="Picture 4" descr="Image result for laptop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5100" y="1577803"/>
            <a:ext cx="12287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9" name="TextBox 38"/>
          <p:cNvSpPr txBox="1"/>
          <p:nvPr/>
        </p:nvSpPr>
        <p:spPr>
          <a:xfrm>
            <a:off x="1232833" y="2671685"/>
            <a:ext cx="123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 #1</a:t>
            </a:r>
            <a:endParaRPr lang="en-US" dirty="0"/>
          </a:p>
        </p:txBody>
      </p:sp>
      <p:cxnSp>
        <p:nvCxnSpPr>
          <p:cNvPr id="43" name="Straight Connector 42"/>
          <p:cNvCxnSpPr>
            <a:stCxn id="51" idx="1"/>
            <a:endCxn id="35" idx="3"/>
          </p:cNvCxnSpPr>
          <p:nvPr/>
        </p:nvCxnSpPr>
        <p:spPr>
          <a:xfrm flipH="1">
            <a:off x="4937227" y="3781643"/>
            <a:ext cx="2610301" cy="0"/>
          </a:xfrm>
          <a:prstGeom prst="line">
            <a:avLst/>
          </a:prstGeom>
          <a:ln w="19050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Picture 4" descr="Image result for laptop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1989" y="4772579"/>
            <a:ext cx="12287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1199722" y="5884497"/>
            <a:ext cx="123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 </a:t>
            </a:r>
            <a:r>
              <a:rPr lang="en-US" dirty="0" smtClean="0"/>
              <a:t>#3</a:t>
            </a:r>
            <a:endParaRPr lang="en-US" dirty="0"/>
          </a:p>
        </p:txBody>
      </p:sp>
      <p:pic>
        <p:nvPicPr>
          <p:cNvPr id="35" name="Picture 4" descr="Image result for laptop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8502" y="3167280"/>
            <a:ext cx="12287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" name="TextBox 40"/>
          <p:cNvSpPr txBox="1"/>
          <p:nvPr/>
        </p:nvSpPr>
        <p:spPr>
          <a:xfrm>
            <a:off x="7545261" y="4295988"/>
            <a:ext cx="123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>
                <a:solidFill>
                  <a:srgbClr val="FF0000"/>
                </a:solidFill>
              </a:rPr>
              <a:t>Router</a:t>
            </a:r>
            <a:endParaRPr lang="en-US" b="1" dirty="0">
              <a:solidFill>
                <a:srgbClr val="FF0000"/>
              </a:solidFill>
            </a:endParaRPr>
          </a:p>
        </p:txBody>
      </p:sp>
      <p:pic>
        <p:nvPicPr>
          <p:cNvPr id="45" name="Picture 4" descr="Image result for laptop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929" y="3167280"/>
            <a:ext cx="12287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9948662" y="4279198"/>
            <a:ext cx="123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 </a:t>
            </a:r>
            <a:r>
              <a:rPr lang="en-US" dirty="0" smtClean="0"/>
              <a:t>#5</a:t>
            </a:r>
            <a:endParaRPr lang="en-US" dirty="0"/>
          </a:p>
        </p:txBody>
      </p:sp>
      <p:pic>
        <p:nvPicPr>
          <p:cNvPr id="47" name="Picture 4" descr="Image result for laptop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929" y="1577803"/>
            <a:ext cx="12287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" name="TextBox 47"/>
          <p:cNvSpPr txBox="1"/>
          <p:nvPr/>
        </p:nvSpPr>
        <p:spPr>
          <a:xfrm>
            <a:off x="9948662" y="2671685"/>
            <a:ext cx="123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Com #4</a:t>
            </a:r>
            <a:endParaRPr lang="en-US" dirty="0"/>
          </a:p>
        </p:txBody>
      </p:sp>
      <p:pic>
        <p:nvPicPr>
          <p:cNvPr id="49" name="Picture 4" descr="Image result for laptop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7818" y="4772579"/>
            <a:ext cx="12287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0" name="TextBox 49"/>
          <p:cNvSpPr txBox="1"/>
          <p:nvPr/>
        </p:nvSpPr>
        <p:spPr>
          <a:xfrm>
            <a:off x="9915551" y="5884497"/>
            <a:ext cx="12309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Com </a:t>
            </a:r>
            <a:r>
              <a:rPr lang="en-US" dirty="0" smtClean="0"/>
              <a:t>#6</a:t>
            </a:r>
            <a:endParaRPr lang="en-US" dirty="0"/>
          </a:p>
        </p:txBody>
      </p:sp>
      <p:pic>
        <p:nvPicPr>
          <p:cNvPr id="51" name="Picture 4" descr="Image result for laptop icon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7528" y="3167280"/>
            <a:ext cx="1228725" cy="1228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2" name="Straight Connector 51"/>
          <p:cNvCxnSpPr>
            <a:stCxn id="35" idx="1"/>
            <a:endCxn id="20" idx="3"/>
          </p:cNvCxnSpPr>
          <p:nvPr/>
        </p:nvCxnSpPr>
        <p:spPr>
          <a:xfrm flipH="1" flipV="1">
            <a:off x="2463825" y="2192166"/>
            <a:ext cx="1244677" cy="1589477"/>
          </a:xfrm>
          <a:prstGeom prst="line">
            <a:avLst/>
          </a:prstGeom>
          <a:ln w="19050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52"/>
          <p:cNvCxnSpPr>
            <a:stCxn id="35" idx="1"/>
            <a:endCxn id="17" idx="3"/>
          </p:cNvCxnSpPr>
          <p:nvPr/>
        </p:nvCxnSpPr>
        <p:spPr>
          <a:xfrm flipH="1">
            <a:off x="2430714" y="3781643"/>
            <a:ext cx="1277788" cy="1605299"/>
          </a:xfrm>
          <a:prstGeom prst="line">
            <a:avLst/>
          </a:prstGeom>
          <a:ln w="19050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>
            <a:stCxn id="35" idx="1"/>
            <a:endCxn id="19" idx="3"/>
          </p:cNvCxnSpPr>
          <p:nvPr/>
        </p:nvCxnSpPr>
        <p:spPr>
          <a:xfrm flipH="1">
            <a:off x="2463825" y="3781643"/>
            <a:ext cx="1244677" cy="0"/>
          </a:xfrm>
          <a:prstGeom prst="line">
            <a:avLst/>
          </a:prstGeom>
          <a:ln w="19050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Connector 56"/>
          <p:cNvCxnSpPr>
            <a:stCxn id="47" idx="1"/>
            <a:endCxn id="51" idx="3"/>
          </p:cNvCxnSpPr>
          <p:nvPr/>
        </p:nvCxnSpPr>
        <p:spPr>
          <a:xfrm flipH="1">
            <a:off x="8776253" y="2192166"/>
            <a:ext cx="1174676" cy="1589477"/>
          </a:xfrm>
          <a:prstGeom prst="line">
            <a:avLst/>
          </a:prstGeom>
          <a:ln w="19050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45" idx="1"/>
            <a:endCxn id="51" idx="3"/>
          </p:cNvCxnSpPr>
          <p:nvPr/>
        </p:nvCxnSpPr>
        <p:spPr>
          <a:xfrm flipH="1">
            <a:off x="8776253" y="3781643"/>
            <a:ext cx="1174676" cy="0"/>
          </a:xfrm>
          <a:prstGeom prst="line">
            <a:avLst/>
          </a:prstGeom>
          <a:ln w="19050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>
            <a:stCxn id="49" idx="1"/>
            <a:endCxn id="51" idx="3"/>
          </p:cNvCxnSpPr>
          <p:nvPr/>
        </p:nvCxnSpPr>
        <p:spPr>
          <a:xfrm flipH="1" flipV="1">
            <a:off x="8776253" y="3781643"/>
            <a:ext cx="1141565" cy="1605299"/>
          </a:xfrm>
          <a:prstGeom prst="line">
            <a:avLst/>
          </a:prstGeom>
          <a:ln w="19050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8776253" y="6332637"/>
            <a:ext cx="341574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800" dirty="0" smtClean="0">
                <a:solidFill>
                  <a:srgbClr val="FF0000"/>
                </a:solidFill>
              </a:rPr>
              <a:t>Bonus Track 4 </a:t>
            </a:r>
            <a:r>
              <a:rPr lang="th-TH" sz="2800" dirty="0" smtClean="0">
                <a:solidFill>
                  <a:srgbClr val="FF0000"/>
                </a:solidFill>
              </a:rPr>
              <a:t>กลุ่มรวมกัน</a:t>
            </a:r>
            <a:endParaRPr lang="en-US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74322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0" y="962025"/>
            <a:ext cx="10733382" cy="5895975"/>
          </a:xfrm>
          <a:prstGeom prst="rect">
            <a:avLst/>
          </a:prstGeom>
        </p:spPr>
      </p:pic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737541" y="256380"/>
            <a:ext cx="10515600" cy="662781"/>
          </a:xfrm>
        </p:spPr>
        <p:txBody>
          <a:bodyPr>
            <a:noAutofit/>
          </a:bodyPr>
          <a:lstStyle/>
          <a:p>
            <a:pPr algn="ctr"/>
            <a:r>
              <a:rPr lang="en-US" sz="4000" dirty="0">
                <a:latin typeface="+mn-lt"/>
                <a:ea typeface="+mn-ea"/>
                <a:cs typeface="+mn-cs"/>
              </a:rPr>
              <a:t>http://pioneer.netserv.chula.ac.th/~achatcha/</a:t>
            </a:r>
          </a:p>
        </p:txBody>
      </p:sp>
    </p:spTree>
    <p:extLst>
      <p:ext uri="{BB962C8B-B14F-4D97-AF65-F5344CB8AC3E}">
        <p14:creationId xmlns:p14="http://schemas.microsoft.com/office/powerpoint/2010/main" val="2035900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+mn-lt"/>
                <a:ea typeface="+mn-ea"/>
                <a:cs typeface="+mn-cs"/>
              </a:rPr>
              <a:t>Prerequisite</a:t>
            </a:r>
            <a:endParaRPr lang="en-US" sz="5400" dirty="0">
              <a:latin typeface="+mn-lt"/>
              <a:ea typeface="+mn-ea"/>
              <a:cs typeface="+mn-cs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980065" y="2887142"/>
            <a:ext cx="8231869" cy="8402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</a:pPr>
            <a:r>
              <a:rPr lang="en-US" sz="4800" dirty="0"/>
              <a:t>2301260 PROG TECH</a:t>
            </a:r>
          </a:p>
        </p:txBody>
      </p:sp>
    </p:spTree>
    <p:extLst>
      <p:ext uri="{BB962C8B-B14F-4D97-AF65-F5344CB8AC3E}">
        <p14:creationId xmlns:p14="http://schemas.microsoft.com/office/powerpoint/2010/main" val="676998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+mn-lt"/>
                <a:ea typeface="+mn-ea"/>
                <a:cs typeface="+mn-cs"/>
              </a:rPr>
              <a:t>Syllabus</a:t>
            </a:r>
            <a:endParaRPr lang="en-US" sz="5400" dirty="0">
              <a:latin typeface="+mn-lt"/>
              <a:ea typeface="+mn-ea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81137" y="1543049"/>
            <a:ext cx="5548313" cy="5055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00530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images-na.ssl-images-amazon.com/images/I/51Dz0SiHhZL._SX381_BO1,204,203,200_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394" y="0"/>
            <a:ext cx="5263755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ata and Computer Communications,International Edition by [Stallings, William]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56337" y="0"/>
            <a:ext cx="5259823" cy="6858000"/>
          </a:xfrm>
          <a:prstGeom prst="rect">
            <a:avLst/>
          </a:prstGeom>
          <a:noFill/>
          <a:ln w="12700"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6256337" y="0"/>
            <a:ext cx="7547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h-TH" dirty="0" smtClean="0">
                <a:solidFill>
                  <a:srgbClr val="FF0000"/>
                </a:solidFill>
              </a:rPr>
              <a:t>ใช้เล่มนี้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55159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8212" y="266700"/>
            <a:ext cx="10306277" cy="62341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7166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+mn-lt"/>
                <a:ea typeface="+mn-ea"/>
                <a:cs typeface="+mn-cs"/>
              </a:rPr>
              <a:t>Grading</a:t>
            </a:r>
            <a:endParaRPr lang="en-US" sz="54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52625" y="1577400"/>
            <a:ext cx="3019425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14375" algn="l"/>
                <a:tab pos="1800225" algn="l"/>
              </a:tabLst>
            </a:pPr>
            <a:r>
              <a:rPr lang="en-US" sz="4000" dirty="0" smtClean="0"/>
              <a:t>≥	80	A</a:t>
            </a:r>
          </a:p>
          <a:p>
            <a:pPr>
              <a:tabLst>
                <a:tab pos="714375" algn="l"/>
                <a:tab pos="1800225" algn="l"/>
              </a:tabLst>
            </a:pPr>
            <a:r>
              <a:rPr lang="en-US" sz="4000" dirty="0" smtClean="0"/>
              <a:t>≥	75	B+</a:t>
            </a:r>
          </a:p>
          <a:p>
            <a:pPr>
              <a:tabLst>
                <a:tab pos="714375" algn="l"/>
                <a:tab pos="1800225" algn="l"/>
              </a:tabLst>
            </a:pPr>
            <a:r>
              <a:rPr lang="en-US" sz="4000" dirty="0"/>
              <a:t>≥ 	</a:t>
            </a:r>
            <a:r>
              <a:rPr lang="en-US" sz="4000" dirty="0" smtClean="0"/>
              <a:t>70	B</a:t>
            </a:r>
            <a:br>
              <a:rPr lang="en-US" sz="4000" dirty="0" smtClean="0"/>
            </a:br>
            <a:r>
              <a:rPr lang="en-US" sz="4000" dirty="0" smtClean="0"/>
              <a:t>≥</a:t>
            </a:r>
            <a:r>
              <a:rPr lang="en-US" sz="4000" dirty="0"/>
              <a:t>	</a:t>
            </a:r>
            <a:r>
              <a:rPr lang="en-US" sz="4000" dirty="0" smtClean="0"/>
              <a:t>65	C+</a:t>
            </a:r>
            <a:br>
              <a:rPr lang="en-US" sz="4000" dirty="0" smtClean="0"/>
            </a:br>
            <a:r>
              <a:rPr lang="en-US" sz="4000" dirty="0" smtClean="0"/>
              <a:t>≥</a:t>
            </a:r>
            <a:r>
              <a:rPr lang="en-US" sz="4000" dirty="0"/>
              <a:t>	</a:t>
            </a:r>
            <a:r>
              <a:rPr lang="en-US" sz="4000" dirty="0" smtClean="0"/>
              <a:t>60	C</a:t>
            </a:r>
          </a:p>
          <a:p>
            <a:pPr>
              <a:tabLst>
                <a:tab pos="714375" algn="l"/>
                <a:tab pos="1800225" algn="l"/>
              </a:tabLst>
            </a:pPr>
            <a:r>
              <a:rPr lang="en-US" sz="4000" dirty="0" smtClean="0"/>
              <a:t>≥	55	D+</a:t>
            </a:r>
          </a:p>
          <a:p>
            <a:pPr>
              <a:tabLst>
                <a:tab pos="714375" algn="l"/>
                <a:tab pos="1800225" algn="l"/>
              </a:tabLst>
            </a:pPr>
            <a:r>
              <a:rPr lang="en-US" sz="4000" dirty="0" smtClean="0"/>
              <a:t>≥	50	D</a:t>
            </a:r>
          </a:p>
          <a:p>
            <a:pPr>
              <a:tabLst>
                <a:tab pos="714375" algn="l"/>
                <a:tab pos="1800225" algn="l"/>
              </a:tabLst>
            </a:pPr>
            <a:r>
              <a:rPr lang="en-US" sz="4000" dirty="0" smtClean="0"/>
              <a:t>&lt;	50	F</a:t>
            </a:r>
            <a:endParaRPr lang="en-US" sz="4000" dirty="0"/>
          </a:p>
        </p:txBody>
      </p:sp>
      <p:sp>
        <p:nvSpPr>
          <p:cNvPr id="2" name="TextBox 1"/>
          <p:cNvSpPr txBox="1"/>
          <p:nvPr/>
        </p:nvSpPr>
        <p:spPr>
          <a:xfrm>
            <a:off x="5786437" y="2692748"/>
            <a:ext cx="508635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3200" dirty="0" smtClean="0"/>
              <a:t>คะแนนสอบมิดเทอม</a:t>
            </a:r>
            <a:r>
              <a:rPr lang="en-US" sz="3200" dirty="0"/>
              <a:t>	</a:t>
            </a:r>
            <a:r>
              <a:rPr lang="en-US" sz="3200" dirty="0" smtClean="0"/>
              <a:t>	30%	</a:t>
            </a:r>
            <a:endParaRPr lang="th-TH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3200" dirty="0" smtClean="0"/>
              <a:t>คะแนนสอบไฟนัล</a:t>
            </a:r>
            <a:r>
              <a:rPr lang="en-US" sz="3200" dirty="0" smtClean="0"/>
              <a:t>		30%</a:t>
            </a:r>
            <a:endParaRPr lang="th-TH" sz="32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h-TH" sz="3200" dirty="0" smtClean="0"/>
              <a:t>คะแนนโปรเจ็ค</a:t>
            </a:r>
            <a:r>
              <a:rPr lang="en-US" sz="3200" dirty="0" smtClean="0"/>
              <a:t>		40%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5626891" y="4414838"/>
            <a:ext cx="4957763" cy="1077218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pPr algn="ctr"/>
            <a:r>
              <a:rPr lang="th-TH" sz="3200" dirty="0"/>
              <a:t>ข้อสอบให้จดโน้ตด้วยลายมือตัวเองเท่านั้น</a:t>
            </a:r>
            <a:br>
              <a:rPr lang="th-TH" sz="3200" dirty="0"/>
            </a:br>
            <a:r>
              <a:rPr lang="th-TH" sz="3200" dirty="0"/>
              <a:t>ไม่จำกัดจำนวนหน้า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5290760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57189" y="365125"/>
            <a:ext cx="11444286" cy="1325563"/>
          </a:xfrm>
        </p:spPr>
        <p:txBody>
          <a:bodyPr>
            <a:normAutofit/>
          </a:bodyPr>
          <a:lstStyle/>
          <a:p>
            <a:r>
              <a:rPr lang="th-TH" sz="5400" dirty="0" smtClean="0">
                <a:latin typeface="+mn-lt"/>
                <a:ea typeface="+mn-ea"/>
                <a:cs typeface="+mn-cs"/>
              </a:rPr>
              <a:t>เกณฑ์การให้คะแนนโครงงาน</a:t>
            </a:r>
            <a:endParaRPr lang="en-US" sz="5400" dirty="0">
              <a:latin typeface="+mn-lt"/>
              <a:ea typeface="+mn-ea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89" y="1577400"/>
            <a:ext cx="11444286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14375" algn="l"/>
                <a:tab pos="1800225" algn="l"/>
              </a:tabLst>
            </a:pPr>
            <a:r>
              <a:rPr lang="en-US" sz="4000" dirty="0" smtClean="0"/>
              <a:t>8 </a:t>
            </a:r>
            <a:r>
              <a:rPr lang="th-TH" sz="4000" dirty="0" smtClean="0"/>
              <a:t>คะแนน	โปรแกรม </a:t>
            </a:r>
            <a:r>
              <a:rPr lang="en-US" sz="4000" dirty="0" smtClean="0"/>
              <a:t>socket</a:t>
            </a:r>
            <a:endParaRPr lang="th-TH" sz="4000" dirty="0" smtClean="0"/>
          </a:p>
          <a:p>
            <a:pPr>
              <a:tabLst>
                <a:tab pos="714375" algn="l"/>
                <a:tab pos="1800225" algn="l"/>
              </a:tabLst>
            </a:pPr>
            <a:r>
              <a:rPr lang="en-US" sz="4000" dirty="0" smtClean="0"/>
              <a:t>8 </a:t>
            </a:r>
            <a:r>
              <a:rPr lang="th-TH" sz="4000" dirty="0" smtClean="0"/>
              <a:t>คะแนน	โปรแกรมสร้างไฟล์ </a:t>
            </a:r>
            <a:r>
              <a:rPr lang="en-US" sz="4000" dirty="0" smtClean="0"/>
              <a:t>.wav </a:t>
            </a:r>
            <a:r>
              <a:rPr lang="th-TH" sz="4000" dirty="0" smtClean="0"/>
              <a:t>ของข้อมูลที่จะส่ง</a:t>
            </a:r>
            <a:br>
              <a:rPr lang="th-TH" sz="4000" dirty="0" smtClean="0"/>
            </a:br>
            <a:r>
              <a:rPr lang="en-US" sz="4000" dirty="0" smtClean="0"/>
              <a:t>8 </a:t>
            </a:r>
            <a:r>
              <a:rPr lang="th-TH" sz="4000" dirty="0" smtClean="0"/>
              <a:t>คะแนน	โปรแกรมอ่านข้อมูลจากไฟล์ </a:t>
            </a:r>
            <a:r>
              <a:rPr lang="en-US" sz="4000" dirty="0" smtClean="0"/>
              <a:t>.wav</a:t>
            </a:r>
          </a:p>
          <a:p>
            <a:pPr>
              <a:tabLst>
                <a:tab pos="714375" algn="l"/>
                <a:tab pos="1800225" algn="l"/>
              </a:tabLst>
            </a:pPr>
            <a:r>
              <a:rPr lang="en-US" sz="4000" dirty="0" smtClean="0"/>
              <a:t>8 </a:t>
            </a:r>
            <a:r>
              <a:rPr lang="th-TH" sz="4000" dirty="0" smtClean="0"/>
              <a:t>คะแนน	โปรแกรมรับส่งข้อมูลผ่านสาย </a:t>
            </a:r>
            <a:r>
              <a:rPr lang="en-US" sz="4000" dirty="0" smtClean="0"/>
              <a:t>AUX (</a:t>
            </a:r>
            <a:r>
              <a:rPr lang="th-TH" sz="4000" dirty="0" smtClean="0"/>
              <a:t>ความถูกต้อง</a:t>
            </a:r>
            <a:r>
              <a:rPr lang="en-US" sz="4000" dirty="0" smtClean="0"/>
              <a:t>)</a:t>
            </a:r>
          </a:p>
          <a:p>
            <a:pPr>
              <a:tabLst>
                <a:tab pos="714375" algn="l"/>
                <a:tab pos="1800225" algn="l"/>
              </a:tabLst>
            </a:pPr>
            <a:endParaRPr lang="en-US" sz="4000" dirty="0" smtClean="0"/>
          </a:p>
          <a:p>
            <a:pPr>
              <a:tabLst>
                <a:tab pos="714375" algn="l"/>
                <a:tab pos="1800225" algn="l"/>
              </a:tabLst>
            </a:pPr>
            <a:r>
              <a:rPr lang="en-US" sz="4000" dirty="0" smtClean="0"/>
              <a:t>8 </a:t>
            </a:r>
            <a:r>
              <a:rPr lang="th-TH" sz="4000" dirty="0" smtClean="0"/>
              <a:t>คะแนน</a:t>
            </a:r>
            <a:r>
              <a:rPr lang="th-TH" sz="4000" dirty="0"/>
              <a:t>	 โปรแกรมรับส่งข้อมูลผ่านสาย </a:t>
            </a:r>
            <a:r>
              <a:rPr lang="en-US" sz="4000" dirty="0"/>
              <a:t>AUX </a:t>
            </a:r>
            <a:r>
              <a:rPr lang="en-US" sz="4000" dirty="0" smtClean="0"/>
              <a:t>(</a:t>
            </a:r>
            <a:r>
              <a:rPr lang="th-TH" sz="4000" dirty="0" smtClean="0"/>
              <a:t>อัตโนมัติ</a:t>
            </a:r>
            <a:r>
              <a:rPr lang="en-US" sz="4000" dirty="0" smtClean="0"/>
              <a:t>)</a:t>
            </a:r>
            <a:endParaRPr lang="th-TH" sz="40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1167047" y="5376221"/>
            <a:ext cx="90725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2400" dirty="0" smtClean="0">
                <a:solidFill>
                  <a:srgbClr val="FF0000"/>
                </a:solidFill>
              </a:rPr>
              <a:t>เครื่องรับรันโปรแกรม </a:t>
            </a:r>
            <a:r>
              <a:rPr lang="en-US" sz="2400" dirty="0" smtClean="0">
                <a:solidFill>
                  <a:srgbClr val="FF0000"/>
                </a:solidFill>
              </a:rPr>
              <a:t>receive </a:t>
            </a:r>
            <a:r>
              <a:rPr lang="th-TH" sz="2400" dirty="0" smtClean="0">
                <a:solidFill>
                  <a:srgbClr val="FF0000"/>
                </a:solidFill>
              </a:rPr>
              <a:t>ไว้ แล้วเครื่องส่งรันโปรแกรม </a:t>
            </a:r>
            <a:r>
              <a:rPr lang="en-US" sz="2400" dirty="0" smtClean="0">
                <a:solidFill>
                  <a:srgbClr val="FF0000"/>
                </a:solidFill>
              </a:rPr>
              <a:t>send </a:t>
            </a:r>
            <a:r>
              <a:rPr lang="th-TH" sz="2400" dirty="0" smtClean="0">
                <a:solidFill>
                  <a:srgbClr val="FF0000"/>
                </a:solidFill>
              </a:rPr>
              <a:t>เพื่อส่งข้อมูลให้เครื่องรับแบบอัตโนมัติ</a:t>
            </a:r>
            <a:br>
              <a:rPr lang="th-TH" sz="2400" dirty="0" smtClean="0">
                <a:solidFill>
                  <a:srgbClr val="FF0000"/>
                </a:solidFill>
              </a:rPr>
            </a:br>
            <a:r>
              <a:rPr lang="th-TH" sz="2400" dirty="0" smtClean="0">
                <a:solidFill>
                  <a:srgbClr val="FF0000"/>
                </a:solidFill>
              </a:rPr>
              <a:t>โดยไม่ต้องมีคนเข้าไปช่วย เช่น ใช้คนมองหาจุดเริ่มต้น หรือจุดสิ้นสุดของข้อมูลในสัญญาณเสียง</a:t>
            </a: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67047" y="4177604"/>
            <a:ext cx="102946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0101 1001 0000 1111 0000 0000 1111 </a:t>
            </a:r>
            <a:r>
              <a:rPr lang="en-US" sz="2400" dirty="0">
                <a:solidFill>
                  <a:srgbClr val="FF0000"/>
                </a:solidFill>
              </a:rPr>
              <a:t>1111 </a:t>
            </a:r>
            <a:r>
              <a:rPr lang="th-TH" sz="2400" dirty="0">
                <a:solidFill>
                  <a:srgbClr val="FF0000"/>
                </a:solidFill>
              </a:rPr>
              <a:t>บิตละ </a:t>
            </a:r>
            <a:r>
              <a:rPr lang="en-US" sz="2400" dirty="0">
                <a:solidFill>
                  <a:srgbClr val="FF0000"/>
                </a:solidFill>
              </a:rPr>
              <a:t>0.5 </a:t>
            </a:r>
            <a:r>
              <a:rPr lang="th-TH" sz="2400" dirty="0">
                <a:solidFill>
                  <a:srgbClr val="FF0000"/>
                </a:solidFill>
              </a:rPr>
              <a:t>คะแนน ให้ลองได้ </a:t>
            </a:r>
            <a:r>
              <a:rPr lang="en-US" sz="2400" dirty="0">
                <a:solidFill>
                  <a:srgbClr val="FF0000"/>
                </a:solidFill>
              </a:rPr>
              <a:t>3 </a:t>
            </a:r>
            <a:r>
              <a:rPr lang="th-TH" sz="2400" dirty="0">
                <a:solidFill>
                  <a:srgbClr val="FF0000"/>
                </a:solidFill>
              </a:rPr>
              <a:t>ครั้ง เอาครั้งที่ดีที่สุด</a:t>
            </a:r>
            <a:endParaRPr lang="en-US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0115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7649" y="2338388"/>
            <a:ext cx="11713855" cy="18621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84229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2639</TotalTime>
  <Words>232</Words>
  <Application>Microsoft Office PowerPoint</Application>
  <PresentationFormat>Widescreen</PresentationFormat>
  <Paragraphs>59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Cordia New</vt:lpstr>
      <vt:lpstr>Office Theme</vt:lpstr>
      <vt:lpstr>2301369 DATA COMMUNICATION I</vt:lpstr>
      <vt:lpstr>http://pioneer.netserv.chula.ac.th/~achatcha/</vt:lpstr>
      <vt:lpstr>Prerequisite</vt:lpstr>
      <vt:lpstr>Syllabus</vt:lpstr>
      <vt:lpstr>PowerPoint Presentation</vt:lpstr>
      <vt:lpstr>PowerPoint Presentation</vt:lpstr>
      <vt:lpstr>Grading</vt:lpstr>
      <vt:lpstr>เกณฑ์การให้คะแนนโครงงาน</vt:lpstr>
      <vt:lpstr>PowerPoint Presentation</vt:lpstr>
      <vt:lpstr>Project: Data Transfer via AUX cable</vt:lpstr>
      <vt:lpstr>Project: Data Transfer via AUX cables</vt:lpstr>
      <vt:lpstr>Project: Data Transfer via AUX cables</vt:lpstr>
      <vt:lpstr>Project: Data Transfer via AUX cables</vt:lpstr>
      <vt:lpstr>Project: Data Transfer via AUX cables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ชัชวิทย์ อาภรณ์เทวัญ</dc:creator>
  <cp:lastModifiedBy>ชัชวิทย์ อาภรณ์เทวัญ</cp:lastModifiedBy>
  <cp:revision>561</cp:revision>
  <dcterms:created xsi:type="dcterms:W3CDTF">2016-08-03T10:08:11Z</dcterms:created>
  <dcterms:modified xsi:type="dcterms:W3CDTF">2017-11-13T10:04:36Z</dcterms:modified>
</cp:coreProperties>
</file>