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77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1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40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9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1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9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7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8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9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4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10C7A-9ABF-4FC3-990F-9ADBD7713FE7}" type="datetimeFigureOut">
              <a:rPr lang="en-US" smtClean="0"/>
              <a:t>8/13/2017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8DC1-23CF-47AA-BF83-3598892159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02" y="153909"/>
            <a:ext cx="1192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Analog vs. Digital</a:t>
            </a:r>
            <a:endParaRPr lang="en-US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7343" y="1596526"/>
            <a:ext cx="4483869" cy="483736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23" y="1596526"/>
            <a:ext cx="5136745" cy="44090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37030" y="1134861"/>
            <a:ext cx="311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Analog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20684" y="1134861"/>
            <a:ext cx="3114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Digital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690969" y="613607"/>
            <a:ext cx="3746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ถ้าจะส่งข้อมูลแบบ </a:t>
            </a:r>
            <a:r>
              <a:rPr lang="en-US" dirty="0" smtClean="0">
                <a:solidFill>
                  <a:srgbClr val="FF0000"/>
                </a:solidFill>
              </a:rPr>
              <a:t>Analog </a:t>
            </a:r>
            <a:r>
              <a:rPr lang="th-TH" dirty="0" smtClean="0">
                <a:solidFill>
                  <a:srgbClr val="FF0000"/>
                </a:solidFill>
              </a:rPr>
              <a:t>เลือกวิธีเข้ารหัสทางซ้าย</a:t>
            </a:r>
            <a:br>
              <a:rPr lang="th-TH" dirty="0" smtClean="0">
                <a:solidFill>
                  <a:srgbClr val="FF0000"/>
                </a:solidFill>
              </a:rPr>
            </a:br>
            <a:r>
              <a:rPr lang="th-TH" dirty="0" smtClean="0">
                <a:solidFill>
                  <a:srgbClr val="FF0000"/>
                </a:solidFill>
              </a:rPr>
              <a:t>ถ้าจะส่งข้อมูลแบบ </a:t>
            </a:r>
            <a:r>
              <a:rPr lang="en-US" dirty="0" smtClean="0">
                <a:solidFill>
                  <a:srgbClr val="FF0000"/>
                </a:solidFill>
              </a:rPr>
              <a:t>Digital </a:t>
            </a:r>
            <a:r>
              <a:rPr lang="th-TH" dirty="0" smtClean="0">
                <a:solidFill>
                  <a:srgbClr val="FF0000"/>
                </a:solidFill>
              </a:rPr>
              <a:t>เลือกวิธีเข้ารหัสทางขวา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10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02" y="153909"/>
            <a:ext cx="1192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Noise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35802" y="738684"/>
            <a:ext cx="11923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/>
              <a:t>นิสิตส่วนใหญ่เลือกที่จะส่งข้อมูลผ่านสายแบบ </a:t>
            </a:r>
            <a:r>
              <a:rPr lang="en-US" sz="2400" dirty="0" smtClean="0"/>
              <a:t>digital </a:t>
            </a:r>
            <a:r>
              <a:rPr lang="th-TH" sz="2400" dirty="0" smtClean="0"/>
              <a:t>ก็ถือว่าใช้ได้ เพราะส่งสัญญาณผ่านสายสั้นๆ </a:t>
            </a:r>
            <a:r>
              <a:rPr lang="en-US" sz="2400" dirty="0" smtClean="0"/>
              <a:t>attenuation </a:t>
            </a:r>
            <a:r>
              <a:rPr lang="th-TH" sz="2400" dirty="0" smtClean="0"/>
              <a:t>ไม่มาก</a:t>
            </a:r>
            <a:br>
              <a:rPr lang="th-TH" sz="2400" dirty="0" smtClean="0"/>
            </a:br>
            <a:r>
              <a:rPr lang="th-TH" sz="2400" dirty="0" smtClean="0"/>
              <a:t>แต่ถ้าสายยาวมากๆ หรือส่งแบบ </a:t>
            </a:r>
            <a:r>
              <a:rPr lang="en-US" sz="2400" dirty="0" smtClean="0"/>
              <a:t>wireless </a:t>
            </a:r>
            <a:r>
              <a:rPr lang="th-TH" sz="2400" dirty="0" smtClean="0"/>
              <a:t>อาจจะไม่เหมาะ เพราะ </a:t>
            </a:r>
            <a:r>
              <a:rPr lang="en-US" sz="2400" dirty="0" smtClean="0"/>
              <a:t>attenuation </a:t>
            </a:r>
            <a:r>
              <a:rPr lang="th-TH" sz="2400" dirty="0" smtClean="0"/>
              <a:t>ของ </a:t>
            </a:r>
            <a:r>
              <a:rPr lang="en-US" sz="2400" dirty="0" smtClean="0"/>
              <a:t>square wave </a:t>
            </a:r>
            <a:r>
              <a:rPr lang="th-TH" sz="2400" dirty="0" smtClean="0"/>
              <a:t>จะสูงมาก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481" y="2709531"/>
            <a:ext cx="4260228" cy="2135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839" y="2924811"/>
            <a:ext cx="3962400" cy="17049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17018" y="2243649"/>
            <a:ext cx="2227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 smtClean="0"/>
              <a:t>สัญญาณที่ส่งออกมา </a:t>
            </a:r>
            <a:r>
              <a:rPr lang="en-US" dirty="0" smtClean="0"/>
              <a:t>(wav)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98462" y="2555479"/>
            <a:ext cx="2227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 smtClean="0"/>
              <a:t>สัญญาณที่รับได้ </a:t>
            </a:r>
            <a:r>
              <a:rPr lang="en-US" dirty="0" smtClean="0"/>
              <a:t>(wav)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64313" y="5984915"/>
            <a:ext cx="4800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dirty="0" smtClean="0">
                <a:solidFill>
                  <a:srgbClr val="FF0000"/>
                </a:solidFill>
              </a:rPr>
              <a:t>มี </a:t>
            </a:r>
            <a:r>
              <a:rPr lang="en-US" sz="2800" dirty="0" smtClean="0">
                <a:solidFill>
                  <a:srgbClr val="FF0000"/>
                </a:solidFill>
              </a:rPr>
              <a:t>Noise </a:t>
            </a:r>
            <a:r>
              <a:rPr lang="th-TH" sz="2800" dirty="0" smtClean="0">
                <a:solidFill>
                  <a:srgbClr val="FF0000"/>
                </a:solidFill>
              </a:rPr>
              <a:t>ในสัญญาณที่รับได้ </a:t>
            </a:r>
            <a:r>
              <a:rPr lang="en-US" sz="2800" dirty="0" smtClean="0">
                <a:solidFill>
                  <a:srgbClr val="FF0000"/>
                </a:solidFill>
              </a:rPr>
              <a:t>!!!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00481" y="4941615"/>
            <a:ext cx="3243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สร้างไฟล์ </a:t>
            </a:r>
            <a:r>
              <a:rPr lang="en-US" dirty="0" smtClean="0"/>
              <a:t>.wav </a:t>
            </a:r>
            <a:r>
              <a:rPr lang="th-TH" dirty="0" smtClean="0"/>
              <a:t>แล้วเล่นออกลำโพง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30839" y="4739644"/>
            <a:ext cx="3243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/>
              <a:t>อ่านจากไมโครโฟนมาสร้างไฟล์ </a:t>
            </a:r>
            <a:r>
              <a:rPr lang="en-US" dirty="0" smtClean="0"/>
              <a:t>.wav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5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802" y="153909"/>
            <a:ext cx="1192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Filtering Method: Median Filter</a:t>
            </a:r>
            <a:endParaRPr lang="en-US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988" y="1247734"/>
            <a:ext cx="9576468" cy="5019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507" y="2552257"/>
            <a:ext cx="4572000" cy="27527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762812" y="4647415"/>
            <a:ext cx="273377" cy="216816"/>
          </a:xfrm>
          <a:prstGeom prst="ellipse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5385" y="2552256"/>
            <a:ext cx="4572000" cy="275272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7022970" y="2837468"/>
            <a:ext cx="75414" cy="20739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58272" y="2104810"/>
            <a:ext cx="2064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Before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79150" y="2104810"/>
            <a:ext cx="2064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After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25385" y="5394304"/>
            <a:ext cx="516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ใช้ </a:t>
            </a:r>
            <a:r>
              <a:rPr lang="en-US" dirty="0" smtClean="0">
                <a:solidFill>
                  <a:srgbClr val="FF0000"/>
                </a:solidFill>
              </a:rPr>
              <a:t>median </a:t>
            </a:r>
            <a:r>
              <a:rPr lang="th-TH" dirty="0" smtClean="0">
                <a:solidFill>
                  <a:srgbClr val="FF0000"/>
                </a:solidFill>
              </a:rPr>
              <a:t>ของจุดเดิม </a:t>
            </a: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th-TH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 </a:t>
            </a:r>
            <a:r>
              <a:rPr lang="th-TH" dirty="0" smtClean="0">
                <a:solidFill>
                  <a:srgbClr val="FF0000"/>
                </a:solidFill>
              </a:rPr>
              <a:t>จุด ทางซ้าย </a:t>
            </a:r>
            <a:r>
              <a:rPr lang="en-US" dirty="0" smtClean="0">
                <a:solidFill>
                  <a:srgbClr val="FF0000"/>
                </a:solidFill>
              </a:rPr>
              <a:t>+ n </a:t>
            </a:r>
            <a:r>
              <a:rPr lang="th-TH" dirty="0" smtClean="0">
                <a:solidFill>
                  <a:srgbClr val="FF0000"/>
                </a:solidFill>
              </a:rPr>
              <a:t>จุดทางขวา </a:t>
            </a:r>
            <a:r>
              <a:rPr lang="en-US" dirty="0" smtClean="0">
                <a:solidFill>
                  <a:srgbClr val="FF0000"/>
                </a:solidFill>
              </a:rPr>
              <a:t>(2n + 1 </a:t>
            </a:r>
            <a:r>
              <a:rPr lang="th-TH" dirty="0" smtClean="0">
                <a:solidFill>
                  <a:srgbClr val="FF0000"/>
                </a:solidFill>
              </a:rPr>
              <a:t>จุด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130458" y="1485719"/>
            <a:ext cx="14423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669357" y="1749673"/>
            <a:ext cx="3283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07147" y="1677970"/>
            <a:ext cx="3176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Median </a:t>
            </a:r>
            <a:r>
              <a:rPr lang="th-TH" sz="1400" dirty="0" smtClean="0">
                <a:solidFill>
                  <a:srgbClr val="FF0000"/>
                </a:solidFill>
              </a:rPr>
              <a:t>ของ </a:t>
            </a:r>
            <a:r>
              <a:rPr lang="en-US" sz="1400" dirty="0" smtClean="0">
                <a:solidFill>
                  <a:srgbClr val="FF0000"/>
                </a:solidFill>
              </a:rPr>
              <a:t>+1 +1 -1 +1 +1 </a:t>
            </a:r>
            <a:r>
              <a:rPr lang="th-TH" sz="1400" dirty="0" smtClean="0">
                <a:solidFill>
                  <a:srgbClr val="FF0000"/>
                </a:solidFill>
              </a:rPr>
              <a:t>คือ </a:t>
            </a:r>
            <a:r>
              <a:rPr lang="en-US" sz="1400" dirty="0" smtClean="0">
                <a:solidFill>
                  <a:srgbClr val="FF0000"/>
                </a:solidFill>
              </a:rPr>
              <a:t>+1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03451" y="6107564"/>
            <a:ext cx="6561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>
                <a:solidFill>
                  <a:srgbClr val="FF0000"/>
                </a:solidFill>
              </a:defRPr>
            </a:lvl1pPr>
          </a:lstStyle>
          <a:p>
            <a:r>
              <a:rPr lang="th-TH" dirty="0"/>
              <a:t>พยายามเอา </a:t>
            </a:r>
            <a:r>
              <a:rPr lang="en-US" dirty="0"/>
              <a:t>noise </a:t>
            </a:r>
            <a:r>
              <a:rPr lang="th-TH" dirty="0"/>
              <a:t>ออกไปให้หมดก่อน ขั้นต่อไปจะ</a:t>
            </a:r>
            <a:r>
              <a:rPr lang="th-TH" dirty="0" smtClean="0"/>
              <a:t>ง่าย </a:t>
            </a:r>
            <a:r>
              <a:rPr lang="en-US" dirty="0" smtClean="0"/>
              <a:t>!!!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75847" y="4838827"/>
            <a:ext cx="1564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Noisy data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2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753" y="1355257"/>
            <a:ext cx="3505200" cy="2390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5802" y="153909"/>
            <a:ext cx="11923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/>
              <a:t>สมมติว่าเข้ารหัสข้อมูลด้วย </a:t>
            </a:r>
            <a:r>
              <a:rPr lang="en-US" sz="3200" b="1" dirty="0" smtClean="0"/>
              <a:t>NRZ-L</a:t>
            </a:r>
            <a:endParaRPr lang="en-US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50002" y="985925"/>
            <a:ext cx="2356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 smtClean="0">
                <a:solidFill>
                  <a:srgbClr val="FF0000"/>
                </a:solidFill>
              </a:rPr>
              <a:t>ข้อมูลส่งผ่านสาย </a:t>
            </a:r>
            <a:r>
              <a:rPr lang="en-US" dirty="0" smtClean="0">
                <a:solidFill>
                  <a:srgbClr val="FF0000"/>
                </a:solidFill>
              </a:rPr>
              <a:t>AUX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7646" y="3993273"/>
            <a:ext cx="114912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/>
              <a:t>ให้เขียนโปรแกรมเพื่อวิเคราะห์สัญญาณที่รับได้ แล้วแปลงเป็นบิตข้อมูล มีปัญหาที่นิสิตต้องคิดคือ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200" dirty="0" smtClean="0"/>
              <a:t>ผู้รับจะไม่มีทางรู้ว่าบิตแรกเริ่มต้นที่ตรงไหน </a:t>
            </a:r>
            <a:r>
              <a:rPr lang="en-US" sz="3200" dirty="0" smtClean="0"/>
              <a:t>(</a:t>
            </a:r>
            <a:r>
              <a:rPr lang="th-TH" sz="3200" dirty="0" smtClean="0"/>
              <a:t>ที่เวลาเท่าใด</a:t>
            </a:r>
            <a:r>
              <a:rPr lang="en-US" sz="3200" smtClean="0"/>
              <a:t>)</a:t>
            </a:r>
            <a:endParaRPr lang="th-TH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200" dirty="0" smtClean="0"/>
              <a:t>ใช้วิธีเข้ารหัสแบบไหน จะเขียนโปรแกรมง่ายกว่า ใช้ </a:t>
            </a:r>
            <a:r>
              <a:rPr lang="en-US" sz="3200" dirty="0" err="1" smtClean="0"/>
              <a:t>Biopolar</a:t>
            </a:r>
            <a:r>
              <a:rPr lang="en-US" sz="3200" dirty="0" smtClean="0"/>
              <a:t>-AMI, Manchester </a:t>
            </a:r>
            <a:r>
              <a:rPr lang="th-TH" sz="3200" dirty="0" smtClean="0"/>
              <a:t>หรือ</a:t>
            </a:r>
            <a:br>
              <a:rPr lang="th-TH" sz="3200" dirty="0" smtClean="0"/>
            </a:br>
            <a:r>
              <a:rPr lang="th-TH" sz="3200" dirty="0" smtClean="0"/>
              <a:t>วิธีเข้ารหัสอื่นๆ จะเขียนโปรแกรมง่ายกว่า </a:t>
            </a:r>
            <a:r>
              <a:rPr lang="en-US" sz="3200" dirty="0" smtClean="0"/>
              <a:t>NRZ-L </a:t>
            </a:r>
            <a:r>
              <a:rPr lang="th-TH" sz="3200" dirty="0" smtClean="0"/>
              <a:t>หรือไม่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200" dirty="0" smtClean="0"/>
              <a:t>ใช้ </a:t>
            </a:r>
            <a:r>
              <a:rPr lang="en-US" sz="3200" dirty="0" smtClean="0"/>
              <a:t>Error Detection </a:t>
            </a:r>
            <a:r>
              <a:rPr lang="th-TH" sz="3200" dirty="0" smtClean="0"/>
              <a:t>หรือ </a:t>
            </a:r>
            <a:r>
              <a:rPr lang="en-US" sz="3200" dirty="0" smtClean="0"/>
              <a:t>Error Correction </a:t>
            </a:r>
            <a:r>
              <a:rPr lang="th-TH" sz="3200" dirty="0" smtClean="0"/>
              <a:t>เพื่อตรวจสอบความถูกต้องของข้อมูล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14400" y="6447934"/>
            <a:ext cx="3817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rgbClr val="FF0000"/>
                </a:solidFill>
              </a:rPr>
              <a:t>ข้อนี้เป็น </a:t>
            </a:r>
            <a:r>
              <a:rPr lang="en-US" dirty="0" smtClean="0">
                <a:solidFill>
                  <a:srgbClr val="FF0000"/>
                </a:solidFill>
              </a:rPr>
              <a:t>optional </a:t>
            </a:r>
            <a:r>
              <a:rPr lang="th-TH" dirty="0" smtClean="0">
                <a:solidFill>
                  <a:srgbClr val="FF0000"/>
                </a:solidFill>
              </a:rPr>
              <a:t>นะครับ จะทำหรือไม่ทำก็ได้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11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210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ชัชวิทย์ อาภรณ์เทวัญ</dc:creator>
  <cp:lastModifiedBy>ชัชวิทย์ อาภรณ์เทวัญ</cp:lastModifiedBy>
  <cp:revision>55</cp:revision>
  <dcterms:created xsi:type="dcterms:W3CDTF">2016-10-24T10:05:19Z</dcterms:created>
  <dcterms:modified xsi:type="dcterms:W3CDTF">2017-08-13T11:44:12Z</dcterms:modified>
</cp:coreProperties>
</file>