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71" r:id="rId4"/>
    <p:sldId id="272" r:id="rId5"/>
    <p:sldId id="274" r:id="rId6"/>
    <p:sldId id="275" r:id="rId7"/>
    <p:sldId id="276" r:id="rId8"/>
    <p:sldId id="277" r:id="rId9"/>
    <p:sldId id="278" r:id="rId10"/>
    <p:sldId id="279" r:id="rId11"/>
    <p:sldId id="273" r:id="rId12"/>
    <p:sldId id="280" r:id="rId13"/>
    <p:sldId id="281" r:id="rId14"/>
    <p:sldId id="282" r:id="rId15"/>
    <p:sldId id="283" r:id="rId16"/>
    <p:sldId id="284" r:id="rId17"/>
    <p:sldId id="28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11/20/2017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476" y="157257"/>
            <a:ext cx="11796357" cy="585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Binary Exponential </a:t>
            </a:r>
            <a:r>
              <a:rPr lang="en-US" sz="2800" b="1" dirty="0" err="1" smtClean="0"/>
              <a:t>Backoff</a:t>
            </a:r>
            <a:endParaRPr lang="en-US" sz="2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4031" y="887243"/>
            <a:ext cx="113377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CSMA-CD </a:t>
            </a:r>
            <a:r>
              <a:rPr lang="th-TH" dirty="0" smtClean="0"/>
              <a:t>ใช้ </a:t>
            </a:r>
            <a:r>
              <a:rPr lang="en-US" dirty="0" smtClean="0"/>
              <a:t>1-persistent algorithm </a:t>
            </a:r>
            <a:r>
              <a:rPr lang="th-TH" dirty="0" smtClean="0"/>
              <a:t>โดยหวังว่า</a:t>
            </a:r>
          </a:p>
          <a:p>
            <a:r>
              <a:rPr lang="th-TH" dirty="0"/>
              <a:t>	</a:t>
            </a:r>
            <a:r>
              <a:rPr lang="en-US" dirty="0" smtClean="0"/>
              <a:t>1. </a:t>
            </a:r>
            <a:r>
              <a:rPr lang="th-TH" dirty="0" smtClean="0"/>
              <a:t>เวลาที่เสียไปจาก </a:t>
            </a:r>
            <a:r>
              <a:rPr lang="en-US" dirty="0" smtClean="0"/>
              <a:t>collision </a:t>
            </a:r>
            <a:r>
              <a:rPr lang="th-TH" dirty="0" smtClean="0"/>
              <a:t>ไม่มาก </a:t>
            </a:r>
            <a:r>
              <a:rPr lang="en-US" dirty="0" smtClean="0"/>
              <a:t>frame </a:t>
            </a:r>
            <a:r>
              <a:rPr lang="th-TH" dirty="0" smtClean="0"/>
              <a:t>ยาวกว่า </a:t>
            </a:r>
            <a:r>
              <a:rPr lang="en-US" dirty="0" smtClean="0"/>
              <a:t>propagation time </a:t>
            </a:r>
            <a:r>
              <a:rPr lang="th-TH" dirty="0" smtClean="0"/>
              <a:t>มาก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2. </a:t>
            </a:r>
            <a:r>
              <a:rPr lang="th-TH" dirty="0" smtClean="0"/>
              <a:t>รอบหน้าจะไม่ </a:t>
            </a:r>
            <a:r>
              <a:rPr lang="en-US" dirty="0" smtClean="0"/>
              <a:t>collision </a:t>
            </a:r>
            <a:r>
              <a:rPr lang="th-TH" dirty="0" smtClean="0"/>
              <a:t>อีก ต้องพึ่ง </a:t>
            </a:r>
            <a:r>
              <a:rPr lang="en-US" dirty="0" smtClean="0"/>
              <a:t>Binary Exponential </a:t>
            </a:r>
            <a:r>
              <a:rPr lang="en-US" dirty="0" err="1" smtClean="0"/>
              <a:t>Backoff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44032" y="1928266"/>
            <a:ext cx="116364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en-US" dirty="0">
                <a:latin typeface="TimesTenLTStd-Roman"/>
              </a:rPr>
              <a:t>IEEE 802.3 and Ethernet use a technique known as </a:t>
            </a:r>
            <a:r>
              <a:rPr lang="en-US" b="1" dirty="0" smtClean="0">
                <a:latin typeface="TimesTenLTStd-Bold"/>
              </a:rPr>
              <a:t>binary exponential </a:t>
            </a:r>
            <a:r>
              <a:rPr lang="en-US" b="1" dirty="0" err="1">
                <a:latin typeface="TimesTenLTStd-Bold"/>
              </a:rPr>
              <a:t>backoff</a:t>
            </a:r>
            <a:r>
              <a:rPr lang="en-US" dirty="0">
                <a:latin typeface="TimesTenLTStd-Roman"/>
              </a:rPr>
              <a:t>. A station will attempt to transmit repeatedly in the face </a:t>
            </a:r>
            <a:r>
              <a:rPr lang="en-US" dirty="0" smtClean="0">
                <a:latin typeface="TimesTenLTStd-Roman"/>
              </a:rPr>
              <a:t>of repeated </a:t>
            </a:r>
            <a:r>
              <a:rPr lang="en-US" dirty="0">
                <a:latin typeface="TimesTenLTStd-Roman"/>
              </a:rPr>
              <a:t>collisions. For the first 10 retransmission attempts, the mean value of </a:t>
            </a:r>
            <a:r>
              <a:rPr lang="en-US" dirty="0" smtClean="0">
                <a:latin typeface="TimesTenLTStd-Roman"/>
              </a:rPr>
              <a:t>the random </a:t>
            </a:r>
            <a:r>
              <a:rPr lang="en-US" dirty="0">
                <a:latin typeface="TimesTenLTStd-Roman"/>
              </a:rPr>
              <a:t>delay is doubled. This mean value then </a:t>
            </a:r>
            <a:r>
              <a:rPr lang="en-US" dirty="0" smtClean="0">
                <a:latin typeface="TimesTenLTStd-Roman"/>
              </a:rPr>
              <a:t>remains the </a:t>
            </a:r>
            <a:r>
              <a:rPr lang="en-US" dirty="0">
                <a:latin typeface="TimesTenLTStd-Roman"/>
              </a:rPr>
              <a:t>same for 6 </a:t>
            </a:r>
            <a:r>
              <a:rPr lang="en-US" dirty="0" smtClean="0">
                <a:latin typeface="TimesTenLTStd-Roman"/>
              </a:rPr>
              <a:t>additional attempts</a:t>
            </a:r>
            <a:r>
              <a:rPr lang="en-US" dirty="0">
                <a:latin typeface="TimesTenLTStd-Roman"/>
              </a:rPr>
              <a:t>. After 16 unsuccessful attempts, the station gives up and reports an error.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4031" y="3251312"/>
            <a:ext cx="1163647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The beauty of the 1-persistent algorithm with binary exponential </a:t>
            </a:r>
            <a:r>
              <a:rPr lang="en-US" dirty="0" err="1">
                <a:latin typeface="TimesTenLTStd-Roman"/>
              </a:rPr>
              <a:t>backoff</a:t>
            </a:r>
            <a:r>
              <a:rPr lang="en-US" dirty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is that </a:t>
            </a:r>
            <a:r>
              <a:rPr lang="en-US" dirty="0">
                <a:latin typeface="TimesTenLTStd-Roman"/>
              </a:rPr>
              <a:t>it is efficient over a wide range of loads. At low loads, 1-persistence </a:t>
            </a:r>
            <a:r>
              <a:rPr lang="en-US" dirty="0" smtClean="0">
                <a:latin typeface="TimesTenLTStd-Roman"/>
              </a:rPr>
              <a:t>guarantees that </a:t>
            </a:r>
            <a:r>
              <a:rPr lang="en-US" dirty="0">
                <a:latin typeface="TimesTenLTStd-Roman"/>
              </a:rPr>
              <a:t>a station can seize the channel as soon as it goes idle, </a:t>
            </a:r>
            <a:r>
              <a:rPr lang="en-US" dirty="0" smtClean="0">
                <a:latin typeface="TimesTenLTStd-Roman"/>
              </a:rPr>
              <a:t>in contrast </a:t>
            </a:r>
            <a:r>
              <a:rPr lang="en-US" dirty="0">
                <a:latin typeface="TimesTenLTStd-Roman"/>
              </a:rPr>
              <a:t>to the non- </a:t>
            </a:r>
            <a:r>
              <a:rPr lang="en-US" dirty="0" smtClean="0">
                <a:latin typeface="TimesTenLTStd-Roman"/>
              </a:rPr>
              <a:t>and </a:t>
            </a:r>
            <a:r>
              <a:rPr lang="en-US" i="1" dirty="0" smtClean="0">
                <a:latin typeface="TimesTenLTStd-Italic"/>
              </a:rPr>
              <a:t>p</a:t>
            </a:r>
            <a:r>
              <a:rPr lang="en-US" dirty="0" smtClean="0">
                <a:latin typeface="TimesTenLTStd-Roman"/>
              </a:rPr>
              <a:t>-persistent </a:t>
            </a:r>
            <a:r>
              <a:rPr lang="en-US" dirty="0">
                <a:latin typeface="TimesTenLTStd-Roman"/>
              </a:rPr>
              <a:t>schemes. At high loads, it is at least as stable as the other </a:t>
            </a:r>
            <a:r>
              <a:rPr lang="en-US" dirty="0" smtClean="0">
                <a:latin typeface="TimesTenLTStd-Roman"/>
              </a:rPr>
              <a:t>techniques. However</a:t>
            </a:r>
            <a:r>
              <a:rPr lang="en-US" dirty="0">
                <a:latin typeface="TimesTenLTStd-Roman"/>
              </a:rPr>
              <a:t>, one unfortunate effect of the </a:t>
            </a:r>
            <a:r>
              <a:rPr lang="en-US" dirty="0" err="1">
                <a:latin typeface="TimesTenLTStd-Roman"/>
              </a:rPr>
              <a:t>backoff</a:t>
            </a:r>
            <a:r>
              <a:rPr lang="en-US" dirty="0">
                <a:latin typeface="TimesTenLTStd-Roman"/>
              </a:rPr>
              <a:t> algorithm is that it has a last-in </a:t>
            </a:r>
            <a:r>
              <a:rPr lang="en-US" dirty="0" smtClean="0">
                <a:latin typeface="TimesTenLTStd-Roman"/>
              </a:rPr>
              <a:t>first-out effect</a:t>
            </a:r>
            <a:r>
              <a:rPr lang="en-US" dirty="0">
                <a:latin typeface="TimesTenLTStd-Roman"/>
              </a:rPr>
              <a:t>; stations with no or few collisions will have a chance to transmit </a:t>
            </a:r>
            <a:r>
              <a:rPr lang="en-US" dirty="0" smtClean="0">
                <a:latin typeface="TimesTenLTStd-Roman"/>
              </a:rPr>
              <a:t>before stations </a:t>
            </a:r>
            <a:r>
              <a:rPr lang="en-US" dirty="0">
                <a:latin typeface="TimesTenLTStd-Roman"/>
              </a:rPr>
              <a:t>that have waited longer.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44031" y="4851357"/>
            <a:ext cx="7485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ใน </a:t>
            </a:r>
            <a:r>
              <a:rPr lang="en-US" sz="2400" dirty="0" smtClean="0">
                <a:solidFill>
                  <a:srgbClr val="FF0000"/>
                </a:solidFill>
              </a:rPr>
              <a:t>LAN </a:t>
            </a:r>
            <a:r>
              <a:rPr lang="th-TH" sz="2400" dirty="0" smtClean="0">
                <a:solidFill>
                  <a:srgbClr val="FF0000"/>
                </a:solidFill>
              </a:rPr>
              <a:t>วงหนึ่ง </a:t>
            </a:r>
            <a:r>
              <a:rPr lang="en-US" sz="2400" dirty="0" smtClean="0">
                <a:solidFill>
                  <a:srgbClr val="FF0000"/>
                </a:solidFill>
              </a:rPr>
              <a:t>(Ethernet) </a:t>
            </a:r>
            <a:r>
              <a:rPr lang="th-TH" sz="2400" dirty="0" smtClean="0">
                <a:solidFill>
                  <a:srgbClr val="FF0000"/>
                </a:solidFill>
              </a:rPr>
              <a:t>มีคอมพิวเตอร์มากๆ เป็นหมื่นเป็นแสนเครื่องไม่ได้ </a:t>
            </a:r>
            <a:r>
              <a:rPr lang="en-US" sz="2400" dirty="0" smtClean="0">
                <a:solidFill>
                  <a:srgbClr val="FF0000"/>
                </a:solidFill>
              </a:rPr>
              <a:t>!!!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0429875" y="2514600"/>
            <a:ext cx="6143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2531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Cable Length (limited by CD)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344032" y="859960"/>
            <a:ext cx="1163647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For baseband bus, a collision should produce substantially higher voltage </a:t>
            </a:r>
            <a:r>
              <a:rPr lang="en-US" dirty="0" smtClean="0">
                <a:latin typeface="TimesTenLTStd-Roman"/>
              </a:rPr>
              <a:t>swings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than </a:t>
            </a:r>
            <a:r>
              <a:rPr lang="en-US" dirty="0">
                <a:latin typeface="TimesTenLTStd-Roman"/>
              </a:rPr>
              <a:t>those produced by a single transmitter. Accordingly, the IEEE standard </a:t>
            </a:r>
            <a:r>
              <a:rPr lang="en-US" dirty="0" smtClean="0">
                <a:latin typeface="TimesTenLTStd-Roman"/>
              </a:rPr>
              <a:t>dictates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that </a:t>
            </a:r>
            <a:r>
              <a:rPr lang="en-US" dirty="0">
                <a:latin typeface="TimesTenLTStd-Roman"/>
              </a:rPr>
              <a:t>the transmitter will detect a collision if the signal on the cable at the </a:t>
            </a:r>
            <a:r>
              <a:rPr lang="en-US" dirty="0" smtClean="0">
                <a:latin typeface="TimesTenLTStd-Roman"/>
              </a:rPr>
              <a:t>transmitter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tap </a:t>
            </a:r>
            <a:r>
              <a:rPr lang="en-US" dirty="0">
                <a:latin typeface="TimesTenLTStd-Roman"/>
              </a:rPr>
              <a:t>point exceeds the maximum that could be produced by the transmitter </a:t>
            </a:r>
            <a:r>
              <a:rPr lang="en-US" dirty="0" smtClean="0">
                <a:latin typeface="TimesTenLTStd-Roman"/>
              </a:rPr>
              <a:t>alone.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Because </a:t>
            </a:r>
            <a:r>
              <a:rPr lang="en-US" dirty="0">
                <a:latin typeface="TimesTenLTStd-Roman"/>
              </a:rPr>
              <a:t>a transmitted signal attenuates as it propagates, there is a </a:t>
            </a:r>
            <a:r>
              <a:rPr lang="en-US" dirty="0" smtClean="0">
                <a:latin typeface="TimesTenLTStd-Roman"/>
              </a:rPr>
              <a:t>potential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problem: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If </a:t>
            </a:r>
            <a:r>
              <a:rPr lang="en-US" dirty="0">
                <a:latin typeface="TimesTenLTStd-Roman"/>
              </a:rPr>
              <a:t>two stations far apart are transmitting, each station will receive a greatly </a:t>
            </a:r>
            <a:r>
              <a:rPr lang="en-US" dirty="0" smtClean="0">
                <a:latin typeface="TimesTenLTStd-Roman"/>
              </a:rPr>
              <a:t>attenuated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signal </a:t>
            </a:r>
            <a:r>
              <a:rPr lang="en-US" dirty="0">
                <a:latin typeface="TimesTenLTStd-Roman"/>
              </a:rPr>
              <a:t>from the other. The signal strength could be so small that when it is </a:t>
            </a:r>
            <a:r>
              <a:rPr lang="en-US" dirty="0" smtClean="0">
                <a:latin typeface="TimesTenLTStd-Roman"/>
              </a:rPr>
              <a:t>added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to </a:t>
            </a:r>
            <a:r>
              <a:rPr lang="en-US" dirty="0">
                <a:latin typeface="TimesTenLTStd-Roman"/>
              </a:rPr>
              <a:t>the transmitted signal at the transmitter tap point, the combined signal does </a:t>
            </a:r>
            <a:r>
              <a:rPr lang="en-US" dirty="0" smtClean="0">
                <a:latin typeface="TimesTenLTStd-Roman"/>
              </a:rPr>
              <a:t>not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exceed </a:t>
            </a:r>
            <a:r>
              <a:rPr lang="en-US" dirty="0">
                <a:latin typeface="TimesTenLTStd-Roman"/>
              </a:rPr>
              <a:t>the CD threshold. For this reason, among others, the IEEE standard </a:t>
            </a:r>
            <a:r>
              <a:rPr lang="en-US" dirty="0" smtClean="0">
                <a:latin typeface="TimesTenLTStd-Roman"/>
              </a:rPr>
              <a:t>restricts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the </a:t>
            </a:r>
            <a:r>
              <a:rPr lang="en-US" dirty="0">
                <a:latin typeface="TimesTenLTStd-Roman"/>
              </a:rPr>
              <a:t>maximum length of coaxial cable to 500 m for 10BASE5 and 200 m for 10BASE2.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78" y="3636259"/>
            <a:ext cx="6475466" cy="273532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623994" y="4366645"/>
            <a:ext cx="5148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 smtClean="0">
                <a:solidFill>
                  <a:srgbClr val="FF0000"/>
                </a:solidFill>
              </a:rPr>
              <a:t>ถึงใช้ </a:t>
            </a:r>
            <a:r>
              <a:rPr lang="en-US" sz="2000" dirty="0" smtClean="0">
                <a:solidFill>
                  <a:srgbClr val="FF0000"/>
                </a:solidFill>
              </a:rPr>
              <a:t>Switch </a:t>
            </a:r>
            <a:r>
              <a:rPr lang="th-TH" sz="2000" dirty="0" smtClean="0">
                <a:solidFill>
                  <a:srgbClr val="FF0000"/>
                </a:solidFill>
              </a:rPr>
              <a:t>หรือ</a:t>
            </a:r>
            <a:r>
              <a:rPr lang="th-TH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Hub </a:t>
            </a:r>
            <a:r>
              <a:rPr lang="th-TH" sz="2000" dirty="0" smtClean="0">
                <a:solidFill>
                  <a:srgbClr val="FF0000"/>
                </a:solidFill>
              </a:rPr>
              <a:t>ก็เกิด </a:t>
            </a:r>
            <a:r>
              <a:rPr lang="en-US" sz="2000" dirty="0" smtClean="0">
                <a:solidFill>
                  <a:srgbClr val="FF0000"/>
                </a:solidFill>
              </a:rPr>
              <a:t>collision </a:t>
            </a:r>
            <a:r>
              <a:rPr lang="th-TH" sz="2000" dirty="0" smtClean="0">
                <a:solidFill>
                  <a:srgbClr val="FF0000"/>
                </a:solidFill>
              </a:rPr>
              <a:t>ได้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th-TH" sz="2000" dirty="0" smtClean="0">
                <a:solidFill>
                  <a:srgbClr val="FF0000"/>
                </a:solidFill>
              </a:rPr>
              <a:t>เช่น</a:t>
            </a:r>
            <a:r>
              <a:rPr lang="th-TH" sz="2000" dirty="0" smtClean="0">
                <a:solidFill>
                  <a:srgbClr val="FF0000"/>
                </a:solidFill>
              </a:rPr>
              <a:t/>
            </a:r>
            <a:br>
              <a:rPr lang="th-TH" sz="2000" dirty="0" smtClean="0">
                <a:solidFill>
                  <a:srgbClr val="FF0000"/>
                </a:solidFill>
              </a:rPr>
            </a:br>
            <a:r>
              <a:rPr lang="th-TH" sz="2000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1. </a:t>
            </a:r>
            <a:r>
              <a:rPr lang="th-TH" sz="2000" dirty="0" smtClean="0">
                <a:solidFill>
                  <a:srgbClr val="FF0000"/>
                </a:solidFill>
              </a:rPr>
              <a:t>สายมันเป็น </a:t>
            </a:r>
            <a:r>
              <a:rPr lang="en-US" sz="2000" dirty="0" smtClean="0">
                <a:solidFill>
                  <a:srgbClr val="FF0000"/>
                </a:solidFill>
              </a:rPr>
              <a:t>half duplex </a:t>
            </a:r>
            <a:r>
              <a:rPr lang="th-TH" sz="2000" dirty="0" smtClean="0">
                <a:solidFill>
                  <a:srgbClr val="FF0000"/>
                </a:solidFill>
              </a:rPr>
              <a:t>ข้อมูลวิ่งสวนกันไม่ได้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th-TH" sz="2000" dirty="0" smtClean="0">
                <a:solidFill>
                  <a:srgbClr val="FF0000"/>
                </a:solidFill>
              </a:rPr>
              <a:t>    </a:t>
            </a:r>
            <a:r>
              <a:rPr lang="en-US" sz="2000" dirty="0" smtClean="0">
                <a:solidFill>
                  <a:srgbClr val="FF0000"/>
                </a:solidFill>
              </a:rPr>
              <a:t>2. </a:t>
            </a:r>
            <a:r>
              <a:rPr lang="th-TH" sz="2000" dirty="0" smtClean="0">
                <a:solidFill>
                  <a:srgbClr val="FF0000"/>
                </a:solidFill>
              </a:rPr>
              <a:t>ถ้า</a:t>
            </a:r>
            <a:r>
              <a:rPr lang="th-TH" sz="2000" dirty="0" smtClean="0">
                <a:solidFill>
                  <a:srgbClr val="FF0000"/>
                </a:solidFill>
              </a:rPr>
              <a:t>ผู้</a:t>
            </a:r>
            <a:r>
              <a:rPr lang="th-TH" sz="2000" dirty="0" smtClean="0">
                <a:solidFill>
                  <a:srgbClr val="FF0000"/>
                </a:solidFill>
              </a:rPr>
              <a:t>ส่ง</a:t>
            </a:r>
            <a:r>
              <a:rPr lang="th-TH" sz="2000" dirty="0" smtClean="0">
                <a:solidFill>
                  <a:srgbClr val="FF0000"/>
                </a:solidFill>
              </a:rPr>
              <a:t>มากกว่าสอง</a:t>
            </a:r>
            <a:r>
              <a:rPr lang="th-TH" sz="2000" dirty="0" smtClean="0">
                <a:solidFill>
                  <a:srgbClr val="FF0000"/>
                </a:solidFill>
              </a:rPr>
              <a:t>คน</a:t>
            </a:r>
            <a:r>
              <a:rPr lang="th-TH" sz="2000" dirty="0" smtClean="0">
                <a:solidFill>
                  <a:srgbClr val="FF0000"/>
                </a:solidFill>
              </a:rPr>
              <a:t>ส่งไปยังผู้รับคนเดียวกันพร้อมกัน</a:t>
            </a:r>
            <a:endParaRPr lang="en-US" sz="2000" dirty="0">
              <a:solidFill>
                <a:srgbClr val="FF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000816" y="3115734"/>
            <a:ext cx="715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4561438" y="3115734"/>
            <a:ext cx="71522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ight Arrow 2"/>
          <p:cNvSpPr/>
          <p:nvPr/>
        </p:nvSpPr>
        <p:spPr>
          <a:xfrm rot="19218642">
            <a:off x="1403286" y="4995234"/>
            <a:ext cx="434567" cy="28065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575508">
            <a:off x="1674961" y="4783602"/>
            <a:ext cx="434567" cy="280657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71808" y="4366645"/>
            <a:ext cx="128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Collision 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48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135487"/>
            <a:ext cx="10658475" cy="4524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9753" y="4721566"/>
            <a:ext cx="1117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ถ้าจะไปให้ไกลกว่านี้ก็ต้องใช้ </a:t>
            </a:r>
            <a:r>
              <a:rPr lang="en-US" dirty="0" smtClean="0">
                <a:solidFill>
                  <a:srgbClr val="FF0000"/>
                </a:solidFill>
              </a:rPr>
              <a:t>repeater </a:t>
            </a:r>
            <a:r>
              <a:rPr lang="th-TH" dirty="0" smtClean="0">
                <a:solidFill>
                  <a:srgbClr val="FF0000"/>
                </a:solidFill>
              </a:rPr>
              <a:t>ช่วย แต่ไปไกลมากก็ทำให้ </a:t>
            </a:r>
            <a:r>
              <a:rPr lang="en-US" dirty="0" smtClean="0">
                <a:solidFill>
                  <a:srgbClr val="FF0000"/>
                </a:solidFill>
              </a:rPr>
              <a:t>propagation time </a:t>
            </a:r>
            <a:r>
              <a:rPr lang="th-TH" dirty="0" smtClean="0">
                <a:solidFill>
                  <a:srgbClr val="FF0000"/>
                </a:solidFill>
              </a:rPr>
              <a:t>มาก ไม่ดีกับ </a:t>
            </a:r>
            <a:r>
              <a:rPr lang="en-US" dirty="0" smtClean="0">
                <a:solidFill>
                  <a:srgbClr val="FF0000"/>
                </a:solidFill>
              </a:rPr>
              <a:t>CSMA/CD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ลองยกตัวอย่าง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th-TH" dirty="0" smtClean="0">
                <a:solidFill>
                  <a:srgbClr val="FF0000"/>
                </a:solidFill>
              </a:rPr>
              <a:t>สถานการณ์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th-TH" dirty="0" smtClean="0">
                <a:solidFill>
                  <a:srgbClr val="FF0000"/>
                </a:solidFill>
              </a:rPr>
              <a:t> โปรโตคอลนี้จึงใช้ได้กับ </a:t>
            </a:r>
            <a:r>
              <a:rPr lang="en-US" dirty="0" smtClean="0">
                <a:solidFill>
                  <a:srgbClr val="FF0000"/>
                </a:solidFill>
              </a:rPr>
              <a:t>local area network </a:t>
            </a:r>
            <a:r>
              <a:rPr lang="th-TH" dirty="0" smtClean="0">
                <a:solidFill>
                  <a:srgbClr val="FF0000"/>
                </a:solidFill>
              </a:rPr>
              <a:t>เท่านั้น แต่ในกรณีของ </a:t>
            </a:r>
            <a:r>
              <a:rPr lang="en-US" dirty="0" smtClean="0">
                <a:solidFill>
                  <a:srgbClr val="FF0000"/>
                </a:solidFill>
              </a:rPr>
              <a:t>full-duplex switch </a:t>
            </a:r>
            <a:r>
              <a:rPr lang="th-TH" dirty="0" smtClean="0">
                <a:solidFill>
                  <a:srgbClr val="FF0000"/>
                </a:solidFill>
              </a:rPr>
              <a:t>ที่ไม่มี </a:t>
            </a:r>
            <a:r>
              <a:rPr lang="en-US" dirty="0" smtClean="0">
                <a:solidFill>
                  <a:srgbClr val="FF0000"/>
                </a:solidFill>
              </a:rPr>
              <a:t>collision </a:t>
            </a:r>
            <a:r>
              <a:rPr lang="th-TH" dirty="0" smtClean="0">
                <a:solidFill>
                  <a:srgbClr val="FF0000"/>
                </a:solidFill>
              </a:rPr>
              <a:t>จะลากไปไกลเท่าไหร่ก็คงได้ ใช้ </a:t>
            </a:r>
            <a:r>
              <a:rPr lang="en-US" dirty="0" smtClean="0">
                <a:solidFill>
                  <a:srgbClr val="FF0000"/>
                </a:solidFill>
              </a:rPr>
              <a:t>repeater </a:t>
            </a:r>
            <a:r>
              <a:rPr lang="th-TH" dirty="0" smtClean="0">
                <a:solidFill>
                  <a:srgbClr val="FF0000"/>
                </a:solidFill>
              </a:rPr>
              <a:t>ช่วยเอา แต่จะใช้ </a:t>
            </a:r>
            <a:r>
              <a:rPr lang="en-US" dirty="0" smtClean="0">
                <a:solidFill>
                  <a:srgbClr val="FF0000"/>
                </a:solidFill>
              </a:rPr>
              <a:t>CSMA/CD </a:t>
            </a:r>
            <a:r>
              <a:rPr lang="th-TH" dirty="0" smtClean="0">
                <a:solidFill>
                  <a:srgbClr val="FF0000"/>
                </a:solidFill>
              </a:rPr>
              <a:t>ทั้งเมืองคงไม่ได้ เพราะไม่มี </a:t>
            </a:r>
            <a:r>
              <a:rPr lang="en-US" dirty="0" smtClean="0">
                <a:solidFill>
                  <a:srgbClr val="FF0000"/>
                </a:solidFill>
              </a:rPr>
              <a:t>switch </a:t>
            </a:r>
            <a:r>
              <a:rPr lang="th-TH" dirty="0" smtClean="0">
                <a:solidFill>
                  <a:srgbClr val="FF0000"/>
                </a:solidFill>
              </a:rPr>
              <a:t>ที่รองรับ </a:t>
            </a:r>
            <a:r>
              <a:rPr lang="en-US" dirty="0" smtClean="0">
                <a:solidFill>
                  <a:srgbClr val="FF0000"/>
                </a:solidFill>
              </a:rPr>
              <a:t>station </a:t>
            </a:r>
            <a:r>
              <a:rPr lang="th-TH" dirty="0" smtClean="0">
                <a:solidFill>
                  <a:srgbClr val="FF0000"/>
                </a:solidFill>
              </a:rPr>
              <a:t>จำนวนมากเป็นพันๆ หมื่นๆ </a:t>
            </a:r>
            <a:r>
              <a:rPr lang="th-TH" dirty="0" smtClean="0">
                <a:solidFill>
                  <a:srgbClr val="FF0000"/>
                </a:solidFill>
              </a:rPr>
              <a:t>เครื่อง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92393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High-Speed Ethernet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753" y="929210"/>
            <a:ext cx="11176939" cy="2999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689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325" y="472371"/>
            <a:ext cx="9632887" cy="6025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3462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832" y="693770"/>
            <a:ext cx="10334107" cy="575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9230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1645" y="222301"/>
            <a:ext cx="7626587" cy="66356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7284" y="126748"/>
            <a:ext cx="2987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100 GB Ethernet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94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xternal Disk US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90" y="428685"/>
            <a:ext cx="3999066" cy="263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nas 10gb ethern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224" y="2819399"/>
            <a:ext cx="933450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6656" y="1176951"/>
            <a:ext cx="34946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USB 3.0	5 Gb/s</a:t>
            </a:r>
            <a:br>
              <a:rPr lang="en-US" sz="2000" dirty="0" smtClean="0"/>
            </a:br>
            <a:r>
              <a:rPr lang="en-US" sz="2000" dirty="0" smtClean="0"/>
              <a:t>USB 3.1	10 Gb/s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81069" y="59353"/>
            <a:ext cx="7005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เมื่อปริมาณข้อมูลมากขึ้น สายสัญญาณก็ต้องรับ </a:t>
            </a:r>
            <a:r>
              <a:rPr lang="en-US" sz="2400" dirty="0" smtClean="0">
                <a:solidFill>
                  <a:srgbClr val="FF0000"/>
                </a:solidFill>
              </a:rPr>
              <a:t>data rate </a:t>
            </a:r>
            <a:r>
              <a:rPr lang="th-TH" sz="2400" dirty="0" smtClean="0">
                <a:solidFill>
                  <a:srgbClr val="FF0000"/>
                </a:solidFill>
              </a:rPr>
              <a:t>ได้มากขึ้น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00737" y="2819399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20 Gb/s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527685" y="2819399"/>
            <a:ext cx="1285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FF0000"/>
                </a:solidFill>
              </a:rPr>
              <a:t>10 Gb/s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5508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59" y="223837"/>
            <a:ext cx="7635636" cy="36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8652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Data Rate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8059" y="1131447"/>
            <a:ext cx="8720327" cy="516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7820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ALOHA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871" y="841972"/>
            <a:ext cx="115612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ALOHA = a protocol for packet radio networks (</a:t>
            </a:r>
            <a:r>
              <a:rPr lang="th-TH" sz="2000" dirty="0" smtClean="0"/>
              <a:t>เอาไปใช้กับ </a:t>
            </a:r>
            <a:r>
              <a:rPr lang="en-US" sz="2000" dirty="0" smtClean="0"/>
              <a:t>shared medium </a:t>
            </a:r>
            <a:r>
              <a:rPr lang="th-TH" sz="2000" dirty="0" smtClean="0"/>
              <a:t>ได้ด้วย</a:t>
            </a:r>
            <a:r>
              <a:rPr lang="en-US" sz="2000" dirty="0" smtClean="0"/>
              <a:t>)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A station may transmit a frame any time.</a:t>
            </a:r>
            <a:endParaRPr lang="th-TH" sz="20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station then listens for an amount of time </a:t>
            </a:r>
            <a:r>
              <a:rPr lang="en-US" sz="2000" dirty="0" smtClean="0"/>
              <a:t>equal</a:t>
            </a:r>
            <a:r>
              <a:rPr lang="th-TH" sz="2000" dirty="0" smtClean="0"/>
              <a:t> </a:t>
            </a:r>
            <a:r>
              <a:rPr lang="en-US" sz="2000" dirty="0" smtClean="0"/>
              <a:t>to </a:t>
            </a:r>
            <a:r>
              <a:rPr lang="en-US" sz="2000" dirty="0"/>
              <a:t>the maximum possible round-trip propagation delay on the </a:t>
            </a:r>
            <a:r>
              <a:rPr lang="en-US" sz="2000" dirty="0" smtClean="0"/>
              <a:t>network</a:t>
            </a:r>
            <a:r>
              <a:rPr lang="th-TH" sz="2000" dirty="0" smtClean="0"/>
              <a:t> </a:t>
            </a:r>
            <a:r>
              <a:rPr lang="en-US" sz="2000" dirty="0"/>
              <a:t>(twice </a:t>
            </a:r>
            <a:r>
              <a:rPr lang="en-US" sz="2000" dirty="0" smtClean="0"/>
              <a:t>the</a:t>
            </a:r>
            <a:r>
              <a:rPr lang="th-TH" sz="2000" dirty="0" smtClean="0"/>
              <a:t> </a:t>
            </a:r>
            <a:r>
              <a:rPr lang="en-US" sz="2000" dirty="0" smtClean="0"/>
              <a:t>time </a:t>
            </a:r>
            <a:r>
              <a:rPr lang="en-US" sz="2000" dirty="0"/>
              <a:t>it takes to send a frame between the two most widely separated stations) </a:t>
            </a:r>
            <a:r>
              <a:rPr lang="en-US" sz="2000" dirty="0" smtClean="0"/>
              <a:t>plus</a:t>
            </a:r>
            <a:r>
              <a:rPr lang="th-TH" sz="2000" dirty="0" smtClean="0"/>
              <a:t> </a:t>
            </a:r>
            <a:r>
              <a:rPr lang="en-US" sz="2000" dirty="0" smtClean="0"/>
              <a:t>a </a:t>
            </a:r>
            <a:r>
              <a:rPr lang="en-US" sz="2000" dirty="0"/>
              <a:t>small fixed time increment</a:t>
            </a:r>
            <a:r>
              <a:rPr lang="en-US" sz="2000" dirty="0" smtClean="0"/>
              <a:t>.</a:t>
            </a:r>
            <a:endParaRPr lang="th-TH" sz="20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If </a:t>
            </a:r>
            <a:r>
              <a:rPr lang="en-US" sz="2000" dirty="0"/>
              <a:t>the station hears an acknowledgment during </a:t>
            </a:r>
            <a:r>
              <a:rPr lang="en-US" sz="2000" dirty="0" smtClean="0"/>
              <a:t>that</a:t>
            </a:r>
            <a:r>
              <a:rPr lang="th-TH" sz="2000" dirty="0" smtClean="0"/>
              <a:t> </a:t>
            </a:r>
            <a:r>
              <a:rPr lang="en-US" sz="2000" dirty="0" smtClean="0"/>
              <a:t>time</a:t>
            </a:r>
            <a:r>
              <a:rPr lang="en-US" sz="2000" dirty="0"/>
              <a:t>, fine; otherwise, it resends the frame. If the station fails to receive an </a:t>
            </a:r>
            <a:r>
              <a:rPr lang="en-US" sz="2000" dirty="0" smtClean="0"/>
              <a:t>acknowledgment</a:t>
            </a:r>
            <a:r>
              <a:rPr lang="th-TH" sz="2000" dirty="0" smtClean="0"/>
              <a:t> </a:t>
            </a:r>
            <a:r>
              <a:rPr lang="en-US" sz="2000" dirty="0" smtClean="0"/>
              <a:t>after </a:t>
            </a:r>
            <a:r>
              <a:rPr lang="en-US" sz="2000" dirty="0"/>
              <a:t>repeated transmissions, it gives up</a:t>
            </a:r>
            <a:r>
              <a:rPr lang="en-US" sz="2000" dirty="0" smtClean="0"/>
              <a:t>.</a:t>
            </a:r>
            <a:endParaRPr lang="th-TH" sz="2000" dirty="0" smtClean="0"/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A </a:t>
            </a:r>
            <a:r>
              <a:rPr lang="en-US" sz="2000" dirty="0"/>
              <a:t>receiving station </a:t>
            </a:r>
            <a:r>
              <a:rPr lang="en-US" sz="2000" dirty="0" smtClean="0"/>
              <a:t>determines</a:t>
            </a:r>
            <a:r>
              <a:rPr lang="th-TH" sz="2000" dirty="0" smtClean="0"/>
              <a:t> </a:t>
            </a:r>
            <a:r>
              <a:rPr lang="en-US" sz="2000" dirty="0" smtClean="0"/>
              <a:t>the </a:t>
            </a:r>
            <a:r>
              <a:rPr lang="en-US" sz="2000" dirty="0"/>
              <a:t>correctness of an incoming frame by examining a frame </a:t>
            </a:r>
            <a:r>
              <a:rPr lang="en-US" sz="2000" dirty="0" smtClean="0"/>
              <a:t>check</a:t>
            </a:r>
            <a:r>
              <a:rPr lang="th-TH" sz="2000" dirty="0" smtClean="0"/>
              <a:t> </a:t>
            </a:r>
            <a:r>
              <a:rPr lang="en-US" sz="2000" dirty="0" smtClean="0"/>
              <a:t>sequence field. </a:t>
            </a:r>
            <a:r>
              <a:rPr lang="en-US" sz="2000" dirty="0"/>
              <a:t>If the frame is valid and if the destination address in the frame </a:t>
            </a:r>
            <a:r>
              <a:rPr lang="en-US" sz="2000" dirty="0" smtClean="0"/>
              <a:t>header</a:t>
            </a:r>
            <a:r>
              <a:rPr lang="th-TH" sz="2000" dirty="0" smtClean="0"/>
              <a:t> </a:t>
            </a:r>
            <a:r>
              <a:rPr lang="en-US" sz="2000" dirty="0" smtClean="0"/>
              <a:t>matches the</a:t>
            </a:r>
            <a:r>
              <a:rPr lang="th-TH" sz="2000" dirty="0" smtClean="0"/>
              <a:t> </a:t>
            </a:r>
            <a:r>
              <a:rPr lang="en-US" sz="2000" dirty="0" smtClean="0"/>
              <a:t>receiver’s </a:t>
            </a:r>
            <a:r>
              <a:rPr lang="en-US" sz="2000" dirty="0"/>
              <a:t>address, the station immediately sends an acknowledgment</a:t>
            </a:r>
            <a:r>
              <a:rPr lang="en-US" sz="2000" dirty="0" smtClean="0"/>
              <a:t>.</a:t>
            </a:r>
            <a:r>
              <a:rPr lang="th-TH" sz="2000" dirty="0" smtClean="0"/>
              <a:t> </a:t>
            </a:r>
          </a:p>
          <a:p>
            <a:pPr marL="569913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The </a:t>
            </a:r>
            <a:r>
              <a:rPr lang="en-US" sz="2000" dirty="0"/>
              <a:t>frame may be invalid due to noise on the channel or because another </a:t>
            </a:r>
            <a:r>
              <a:rPr lang="en-US" sz="2000" dirty="0" smtClean="0"/>
              <a:t>station</a:t>
            </a:r>
            <a:r>
              <a:rPr lang="th-TH" sz="2000" dirty="0" smtClean="0"/>
              <a:t> </a:t>
            </a:r>
            <a:r>
              <a:rPr lang="en-US" sz="2000" dirty="0" smtClean="0"/>
              <a:t>transmitted </a:t>
            </a:r>
            <a:r>
              <a:rPr lang="en-US" sz="2000" dirty="0"/>
              <a:t>a frame at about the same time. In the latter case, the two frames </a:t>
            </a:r>
            <a:r>
              <a:rPr lang="en-US" sz="2000" dirty="0" smtClean="0"/>
              <a:t>may</a:t>
            </a:r>
            <a:r>
              <a:rPr lang="th-TH" sz="2000" dirty="0" smtClean="0"/>
              <a:t> </a:t>
            </a:r>
            <a:r>
              <a:rPr lang="en-US" sz="2000" dirty="0" smtClean="0"/>
              <a:t>interfere </a:t>
            </a:r>
            <a:r>
              <a:rPr lang="en-US" sz="2000" dirty="0"/>
              <a:t>with each other at the receiver so that neither gets through; this is </a:t>
            </a:r>
            <a:r>
              <a:rPr lang="en-US" sz="2000" dirty="0" smtClean="0"/>
              <a:t>known</a:t>
            </a:r>
            <a:r>
              <a:rPr lang="th-TH" sz="2000" dirty="0" smtClean="0"/>
              <a:t> </a:t>
            </a:r>
            <a:r>
              <a:rPr lang="en-US" sz="2000" dirty="0" smtClean="0"/>
              <a:t>as </a:t>
            </a:r>
            <a:r>
              <a:rPr lang="en-US" sz="2000" dirty="0"/>
              <a:t>a </a:t>
            </a:r>
            <a:r>
              <a:rPr lang="en-US" sz="2000" b="1" dirty="0"/>
              <a:t>collision</a:t>
            </a:r>
            <a:r>
              <a:rPr lang="en-US" sz="2000" dirty="0"/>
              <a:t>. If a received frame is determined to be invalid, the receiving </a:t>
            </a:r>
            <a:r>
              <a:rPr lang="en-US" sz="2000" dirty="0" smtClean="0"/>
              <a:t>station</a:t>
            </a:r>
            <a:r>
              <a:rPr lang="th-TH" sz="2000" dirty="0" smtClean="0"/>
              <a:t> </a:t>
            </a:r>
            <a:r>
              <a:rPr lang="en-US" sz="2000" dirty="0" smtClean="0"/>
              <a:t>simply </a:t>
            </a:r>
            <a:r>
              <a:rPr lang="en-US" sz="2000" dirty="0"/>
              <a:t>ignores the frame.</a:t>
            </a:r>
            <a:endParaRPr lang="th-TH" sz="2000" dirty="0"/>
          </a:p>
        </p:txBody>
      </p:sp>
      <p:sp>
        <p:nvSpPr>
          <p:cNvPr id="7" name="Rectangle 6"/>
          <p:cNvSpPr/>
          <p:nvPr/>
        </p:nvSpPr>
        <p:spPr>
          <a:xfrm>
            <a:off x="316871" y="5320875"/>
            <a:ext cx="1156127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TimesTenLTStd-Roman"/>
              </a:rPr>
              <a:t>Because the </a:t>
            </a:r>
            <a:r>
              <a:rPr lang="en-US" sz="1600" dirty="0" smtClean="0">
                <a:solidFill>
                  <a:srgbClr val="FF0000"/>
                </a:solidFill>
                <a:latin typeface="TimesTenLTStd-Roman"/>
              </a:rPr>
              <a:t>number</a:t>
            </a:r>
            <a:r>
              <a:rPr lang="th-TH" sz="1600" dirty="0" smtClean="0">
                <a:solidFill>
                  <a:srgbClr val="FF0000"/>
                </a:solidFill>
                <a:latin typeface="TimesTenLTStd-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TenLTStd-Roman"/>
              </a:rPr>
              <a:t>of </a:t>
            </a:r>
            <a:r>
              <a:rPr lang="en-US" sz="1600" dirty="0">
                <a:solidFill>
                  <a:srgbClr val="FF0000"/>
                </a:solidFill>
                <a:latin typeface="TimesTenLTStd-Roman"/>
              </a:rPr>
              <a:t>collisions rises rapidly with increased load, the maximum utilization of </a:t>
            </a:r>
            <a:r>
              <a:rPr lang="en-US" sz="1600" dirty="0" smtClean="0">
                <a:solidFill>
                  <a:srgbClr val="FF0000"/>
                </a:solidFill>
                <a:latin typeface="TimesTenLTStd-Roman"/>
              </a:rPr>
              <a:t>the</a:t>
            </a:r>
            <a:r>
              <a:rPr lang="th-TH" sz="1600" dirty="0" smtClean="0">
                <a:solidFill>
                  <a:srgbClr val="FF0000"/>
                </a:solidFill>
                <a:latin typeface="TimesTenLTStd-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TenLTStd-Roman"/>
              </a:rPr>
              <a:t>channel</a:t>
            </a:r>
            <a:r>
              <a:rPr lang="th-TH" sz="1600" dirty="0" smtClean="0">
                <a:solidFill>
                  <a:srgbClr val="FF0000"/>
                </a:solidFill>
                <a:latin typeface="TimesTenLTStd-Roman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TimesTenLTStd-Roman"/>
              </a:rPr>
              <a:t>is </a:t>
            </a:r>
            <a:r>
              <a:rPr lang="en-US" sz="1600" dirty="0">
                <a:solidFill>
                  <a:srgbClr val="FF0000"/>
                </a:solidFill>
                <a:latin typeface="TimesTenLTStd-Roman"/>
              </a:rPr>
              <a:t>only about 18%.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232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5942" y="186612"/>
            <a:ext cx="28044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Slotted ALOHA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16871" y="841972"/>
            <a:ext cx="115612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/>
              <a:t>To improve efficiency, a modification of ALOHA, known as </a:t>
            </a:r>
            <a:r>
              <a:rPr lang="en-US" sz="2000" b="1" dirty="0"/>
              <a:t>slotted </a:t>
            </a:r>
            <a:r>
              <a:rPr lang="en-US" sz="2000" b="1" dirty="0" smtClean="0"/>
              <a:t>ALOHA</a:t>
            </a:r>
            <a:r>
              <a:rPr lang="en-US" sz="2000" dirty="0" smtClean="0"/>
              <a:t>, was </a:t>
            </a:r>
            <a:r>
              <a:rPr lang="en-US" sz="2000" dirty="0"/>
              <a:t>developed. In this scheme, time on the channel is organized into uniform </a:t>
            </a:r>
            <a:r>
              <a:rPr lang="en-US" sz="2000" dirty="0" smtClean="0"/>
              <a:t>slots whose </a:t>
            </a:r>
            <a:r>
              <a:rPr lang="en-US" sz="2000" dirty="0"/>
              <a:t>size equals the frame transmission time. Some central clock or other </a:t>
            </a:r>
            <a:r>
              <a:rPr lang="en-US" sz="2000" dirty="0" smtClean="0"/>
              <a:t>technique is </a:t>
            </a:r>
            <a:r>
              <a:rPr lang="en-US" sz="2000" dirty="0"/>
              <a:t>needed to synchronize all stations. Transmission is permitted to begin </a:t>
            </a:r>
            <a:r>
              <a:rPr lang="en-US" sz="2000" dirty="0" smtClean="0"/>
              <a:t>only at </a:t>
            </a:r>
            <a:r>
              <a:rPr lang="en-US" sz="2000" dirty="0"/>
              <a:t>a slot boundary. Thus, frames that do overlap will do so totally. This increases </a:t>
            </a:r>
            <a:r>
              <a:rPr lang="en-US" sz="2000" dirty="0" smtClean="0"/>
              <a:t>the maximum </a:t>
            </a:r>
            <a:r>
              <a:rPr lang="en-US" sz="2000" dirty="0"/>
              <a:t>utilization of the system to about </a:t>
            </a:r>
            <a:r>
              <a:rPr lang="en-US" sz="2000" u="sng" dirty="0">
                <a:solidFill>
                  <a:srgbClr val="FF0000"/>
                </a:solidFill>
              </a:rPr>
              <a:t>37%</a:t>
            </a:r>
            <a:r>
              <a:rPr lang="en-US" sz="2000" dirty="0"/>
              <a:t>.</a:t>
            </a:r>
            <a:endParaRPr lang="th-TH" sz="2000" dirty="0"/>
          </a:p>
        </p:txBody>
      </p:sp>
      <p:sp>
        <p:nvSpPr>
          <p:cNvPr id="6" name="Rectangle 5"/>
          <p:cNvSpPr/>
          <p:nvPr/>
        </p:nvSpPr>
        <p:spPr>
          <a:xfrm>
            <a:off x="316871" y="2473188"/>
            <a:ext cx="115612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Both ALOHA and slotted ALOHA exhibit poor utilization. Both fail to </a:t>
            </a:r>
            <a:r>
              <a:rPr lang="en-US" dirty="0" smtClean="0">
                <a:latin typeface="TimesTenLTStd-Roman"/>
              </a:rPr>
              <a:t>take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advantage </a:t>
            </a:r>
            <a:r>
              <a:rPr lang="en-US" dirty="0">
                <a:latin typeface="TimesTenLTStd-Roman"/>
              </a:rPr>
              <a:t>of one of the key properties of both packet radio networks and </a:t>
            </a:r>
            <a:r>
              <a:rPr lang="en-US" dirty="0" smtClean="0">
                <a:latin typeface="TimesTenLTStd-Roman"/>
              </a:rPr>
              <a:t>LANs,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which </a:t>
            </a:r>
            <a:r>
              <a:rPr lang="en-US" dirty="0">
                <a:latin typeface="TimesTenLTStd-Roman"/>
              </a:rPr>
              <a:t>is that propagation delay between stations may be very small </a:t>
            </a:r>
            <a:r>
              <a:rPr lang="en-US" dirty="0" smtClean="0">
                <a:latin typeface="TimesTenLTStd-Roman"/>
              </a:rPr>
              <a:t>compared</a:t>
            </a:r>
            <a:r>
              <a:rPr lang="th-TH" dirty="0" smtClean="0">
                <a:latin typeface="TimesTenLTStd-Roman"/>
              </a:rPr>
              <a:t> </a:t>
            </a:r>
            <a:r>
              <a:rPr lang="en-US" dirty="0" smtClean="0">
                <a:latin typeface="TimesTenLTStd-Roman"/>
              </a:rPr>
              <a:t>to </a:t>
            </a:r>
            <a:r>
              <a:rPr lang="en-US" dirty="0">
                <a:latin typeface="TimesTenLTStd-Roman"/>
              </a:rPr>
              <a:t>frame transmission time. Consider the following observations. If the </a:t>
            </a:r>
            <a:r>
              <a:rPr lang="en-US" dirty="0" smtClean="0">
                <a:latin typeface="TimesTenLTStd-Roman"/>
              </a:rPr>
              <a:t>station-to-station propagation </a:t>
            </a:r>
            <a:r>
              <a:rPr lang="en-US" dirty="0">
                <a:latin typeface="TimesTenLTStd-Roman"/>
              </a:rPr>
              <a:t>time is large compared to the frame transmission time, </a:t>
            </a:r>
            <a:r>
              <a:rPr lang="en-US" dirty="0" smtClean="0">
                <a:latin typeface="TimesTenLTStd-Roman"/>
              </a:rPr>
              <a:t>then, after </a:t>
            </a:r>
            <a:r>
              <a:rPr lang="en-US" dirty="0">
                <a:latin typeface="TimesTenLTStd-Roman"/>
              </a:rPr>
              <a:t>a </a:t>
            </a:r>
            <a:r>
              <a:rPr lang="en-US" dirty="0" smtClean="0">
                <a:latin typeface="TimesTenLTStd-Roman"/>
              </a:rPr>
              <a:t>station launches </a:t>
            </a:r>
            <a:r>
              <a:rPr lang="en-US" dirty="0">
                <a:latin typeface="TimesTenLTStd-Roman"/>
              </a:rPr>
              <a:t>a frame, it will be a long time before other stations </a:t>
            </a:r>
            <a:r>
              <a:rPr lang="en-US" dirty="0" smtClean="0">
                <a:latin typeface="TimesTenLTStd-Roman"/>
              </a:rPr>
              <a:t>know about </a:t>
            </a:r>
            <a:r>
              <a:rPr lang="en-US" dirty="0">
                <a:latin typeface="TimesTenLTStd-Roman"/>
              </a:rPr>
              <a:t>it. During that time, one of the other stations may transmit a frame; the </a:t>
            </a:r>
            <a:r>
              <a:rPr lang="en-US" dirty="0" smtClean="0">
                <a:latin typeface="TimesTenLTStd-Roman"/>
              </a:rPr>
              <a:t>two frames </a:t>
            </a:r>
            <a:r>
              <a:rPr lang="en-US" dirty="0">
                <a:latin typeface="TimesTenLTStd-Roman"/>
              </a:rPr>
              <a:t>may interfere with each other and neither gets through. Indeed, if the </a:t>
            </a:r>
            <a:r>
              <a:rPr lang="en-US" dirty="0" smtClean="0">
                <a:latin typeface="TimesTenLTStd-Roman"/>
              </a:rPr>
              <a:t>distances are </a:t>
            </a:r>
            <a:r>
              <a:rPr lang="en-US" dirty="0">
                <a:latin typeface="TimesTenLTStd-Roman"/>
              </a:rPr>
              <a:t>great enough, many stations may begin transmitting, one after the </a:t>
            </a:r>
            <a:r>
              <a:rPr lang="en-US" dirty="0" smtClean="0">
                <a:latin typeface="TimesTenLTStd-Roman"/>
              </a:rPr>
              <a:t>other, and </a:t>
            </a:r>
            <a:r>
              <a:rPr lang="en-US" dirty="0">
                <a:latin typeface="TimesTenLTStd-Roman"/>
              </a:rPr>
              <a:t>none of their frames get through unscathed.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16871" y="4504513"/>
            <a:ext cx="11663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Suppose, however, that the </a:t>
            </a:r>
            <a:r>
              <a:rPr lang="en-US" dirty="0" smtClean="0">
                <a:latin typeface="TimesTenLTStd-Roman"/>
              </a:rPr>
              <a:t>propagation time </a:t>
            </a:r>
            <a:r>
              <a:rPr lang="en-US" dirty="0">
                <a:latin typeface="TimesTenLTStd-Roman"/>
              </a:rPr>
              <a:t>is small compared to frame transmission time. In that case, when a</a:t>
            </a:r>
          </a:p>
          <a:p>
            <a:pPr algn="just"/>
            <a:r>
              <a:rPr lang="en-US" dirty="0" smtClean="0">
                <a:latin typeface="TimesTenLTStd-Roman"/>
              </a:rPr>
              <a:t>station launches </a:t>
            </a:r>
            <a:r>
              <a:rPr lang="en-US" dirty="0">
                <a:latin typeface="TimesTenLTStd-Roman"/>
              </a:rPr>
              <a:t>a frame, all the other stations know it almost immediately. So, </a:t>
            </a:r>
            <a:r>
              <a:rPr lang="en-US" dirty="0" smtClean="0">
                <a:latin typeface="TimesTenLTStd-Roman"/>
              </a:rPr>
              <a:t>if they </a:t>
            </a:r>
            <a:r>
              <a:rPr lang="en-US" dirty="0">
                <a:latin typeface="TimesTenLTStd-Roman"/>
              </a:rPr>
              <a:t>had any sense, they would not try transmitting until the first station was </a:t>
            </a:r>
            <a:r>
              <a:rPr lang="en-US" dirty="0" smtClean="0">
                <a:latin typeface="TimesTenLTStd-Roman"/>
              </a:rPr>
              <a:t>done. Collisions </a:t>
            </a:r>
            <a:r>
              <a:rPr lang="en-US" dirty="0">
                <a:latin typeface="TimesTenLTStd-Roman"/>
              </a:rPr>
              <a:t>would be rare because they would occur only when two stations began </a:t>
            </a:r>
            <a:r>
              <a:rPr lang="en-US" dirty="0" smtClean="0">
                <a:latin typeface="TimesTenLTStd-Roman"/>
              </a:rPr>
              <a:t>to transmit </a:t>
            </a:r>
            <a:r>
              <a:rPr lang="en-US" dirty="0">
                <a:latin typeface="TimesTenLTStd-Roman"/>
              </a:rPr>
              <a:t>almost simultaneously.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16871" y="5898537"/>
            <a:ext cx="11663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ALOHA </a:t>
            </a:r>
            <a:r>
              <a:rPr lang="th-TH" dirty="0" smtClean="0">
                <a:solidFill>
                  <a:srgbClr val="FF0000"/>
                </a:solidFill>
              </a:rPr>
              <a:t>ไม่ได้ใช้ประโยชน์เมื่อ </a:t>
            </a:r>
            <a:r>
              <a:rPr lang="en-US" dirty="0" smtClean="0">
                <a:solidFill>
                  <a:srgbClr val="FF0000"/>
                </a:solidFill>
              </a:rPr>
              <a:t>propagation time </a:t>
            </a:r>
            <a:r>
              <a:rPr lang="th-TH" dirty="0" smtClean="0">
                <a:solidFill>
                  <a:srgbClr val="FF0000"/>
                </a:solidFill>
              </a:rPr>
              <a:t>มีค่า</a:t>
            </a:r>
            <a:r>
              <a:rPr lang="th-TH" dirty="0" smtClean="0">
                <a:solidFill>
                  <a:srgbClr val="FF0000"/>
                </a:solidFill>
              </a:rPr>
              <a:t>น้อย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frame </a:t>
            </a:r>
            <a:r>
              <a:rPr lang="th-TH" dirty="0" smtClean="0">
                <a:solidFill>
                  <a:srgbClr val="FF0000"/>
                </a:solidFill>
              </a:rPr>
              <a:t>ยาว </a:t>
            </a:r>
            <a:r>
              <a:rPr lang="en-US" dirty="0" smtClean="0">
                <a:solidFill>
                  <a:srgbClr val="FF0000"/>
                </a:solidFill>
              </a:rPr>
              <a:t>(</a:t>
            </a:r>
            <a:r>
              <a:rPr lang="th-TH" dirty="0" smtClean="0">
                <a:solidFill>
                  <a:srgbClr val="FF0000"/>
                </a:solidFill>
              </a:rPr>
              <a:t>เช่น การคุยกันในห้อง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r>
              <a:rPr lang="th-TH" dirty="0" smtClean="0">
                <a:solidFill>
                  <a:srgbClr val="FF0000"/>
                </a:solidFill>
              </a:rPr>
              <a:t>  ดังนั้นจึงต้องมี </a:t>
            </a:r>
            <a:r>
              <a:rPr lang="en-US" dirty="0" smtClean="0">
                <a:solidFill>
                  <a:srgbClr val="FF0000"/>
                </a:solidFill>
              </a:rPr>
              <a:t>CSMA </a:t>
            </a:r>
            <a:r>
              <a:rPr lang="th-TH" dirty="0" smtClean="0">
                <a:solidFill>
                  <a:srgbClr val="FF0000"/>
                </a:solidFill>
              </a:rPr>
              <a:t>ในหน้าถัดไป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37846" y="413064"/>
            <a:ext cx="1068308" cy="344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Slot 1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64058" y="413064"/>
            <a:ext cx="1068308" cy="344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Slot 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290270" y="413064"/>
            <a:ext cx="1068308" cy="344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Slot 3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416482" y="413064"/>
            <a:ext cx="1068308" cy="3440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Slot 4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620125" y="400414"/>
            <a:ext cx="2400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 time slot = 1 frame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57072" y="43732"/>
            <a:ext cx="3192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เริ่มส่งข้อมูลได้เฉพาะตรงรอยต่อของ </a:t>
            </a:r>
            <a:r>
              <a:rPr lang="en-US" dirty="0" smtClean="0">
                <a:solidFill>
                  <a:srgbClr val="FF0000"/>
                </a:solidFill>
              </a:rPr>
              <a:t>frame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03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Carrier Sense </a:t>
            </a:r>
            <a:r>
              <a:rPr lang="en-US" sz="2800" b="1" dirty="0"/>
              <a:t>M</a:t>
            </a:r>
            <a:r>
              <a:rPr lang="en-US" sz="2800" b="1" dirty="0" smtClean="0"/>
              <a:t>ultiple Access (CSMA)</a:t>
            </a:r>
            <a:endParaRPr lang="en-US" sz="2800" b="1" dirty="0"/>
          </a:p>
        </p:txBody>
      </p:sp>
      <p:sp>
        <p:nvSpPr>
          <p:cNvPr id="4" name="Rectangle 3"/>
          <p:cNvSpPr/>
          <p:nvPr/>
        </p:nvSpPr>
        <p:spPr>
          <a:xfrm>
            <a:off x="316871" y="842834"/>
            <a:ext cx="116636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With CSMA, a station wishing to transmit first listens to </a:t>
            </a:r>
            <a:r>
              <a:rPr lang="en-US" dirty="0" smtClean="0">
                <a:latin typeface="TimesTenLTStd-Roman"/>
              </a:rPr>
              <a:t>the medium </a:t>
            </a:r>
            <a:r>
              <a:rPr lang="en-US" dirty="0">
                <a:latin typeface="TimesTenLTStd-Roman"/>
              </a:rPr>
              <a:t>to determine if another transmission is in progress (carrier sense). If </a:t>
            </a:r>
            <a:r>
              <a:rPr lang="en-US" dirty="0" smtClean="0">
                <a:latin typeface="TimesTenLTStd-Roman"/>
              </a:rPr>
              <a:t>the medium </a:t>
            </a:r>
            <a:r>
              <a:rPr lang="en-US" dirty="0">
                <a:latin typeface="TimesTenLTStd-Roman"/>
              </a:rPr>
              <a:t>is in use, the station must wait. If the medium is idle, the station may </a:t>
            </a:r>
            <a:r>
              <a:rPr lang="en-US" dirty="0" smtClean="0">
                <a:latin typeface="TimesTenLTStd-Roman"/>
              </a:rPr>
              <a:t>transmit. It </a:t>
            </a:r>
            <a:r>
              <a:rPr lang="en-US" dirty="0">
                <a:latin typeface="TimesTenLTStd-Roman"/>
              </a:rPr>
              <a:t>may happen that two or more stations attempt to transmit at about the </a:t>
            </a:r>
            <a:r>
              <a:rPr lang="en-US" dirty="0" smtClean="0">
                <a:latin typeface="TimesTenLTStd-Roman"/>
              </a:rPr>
              <a:t>same time</a:t>
            </a:r>
            <a:r>
              <a:rPr lang="en-US" dirty="0">
                <a:latin typeface="TimesTenLTStd-Roman"/>
              </a:rPr>
              <a:t>. If this happens, there will be a collision; the data from both transmissions </a:t>
            </a:r>
            <a:r>
              <a:rPr lang="en-US" dirty="0" smtClean="0">
                <a:latin typeface="TimesTenLTStd-Roman"/>
              </a:rPr>
              <a:t>will be garbled and </a:t>
            </a:r>
            <a:r>
              <a:rPr lang="en-US" dirty="0">
                <a:latin typeface="TimesTenLTStd-Roman"/>
              </a:rPr>
              <a:t>not received successfully. To account for this, a station waits a </a:t>
            </a:r>
            <a:r>
              <a:rPr lang="en-US" dirty="0" smtClean="0">
                <a:latin typeface="TimesTenLTStd-Roman"/>
              </a:rPr>
              <a:t>reasonable amount </a:t>
            </a:r>
            <a:r>
              <a:rPr lang="en-US" dirty="0">
                <a:latin typeface="TimesTenLTStd-Roman"/>
              </a:rPr>
              <a:t>of time after transmitting for an acknowledgment, taking</a:t>
            </a:r>
          </a:p>
          <a:p>
            <a:pPr algn="just"/>
            <a:r>
              <a:rPr lang="en-US" dirty="0">
                <a:latin typeface="TimesTenLTStd-Roman"/>
              </a:rPr>
              <a:t>into </a:t>
            </a:r>
            <a:r>
              <a:rPr lang="en-US" dirty="0" smtClean="0">
                <a:latin typeface="TimesTenLTStd-Roman"/>
              </a:rPr>
              <a:t>account the </a:t>
            </a:r>
            <a:r>
              <a:rPr lang="en-US" dirty="0">
                <a:latin typeface="TimesTenLTStd-Roman"/>
              </a:rPr>
              <a:t>maximum round-trip propagation delay and the fact that the </a:t>
            </a:r>
            <a:r>
              <a:rPr lang="en-US" dirty="0" smtClean="0">
                <a:latin typeface="TimesTenLTStd-Roman"/>
              </a:rPr>
              <a:t>acknowledging station must </a:t>
            </a:r>
            <a:r>
              <a:rPr lang="en-US" dirty="0">
                <a:latin typeface="TimesTenLTStd-Roman"/>
              </a:rPr>
              <a:t>also contend for the channel to respond. If there is no </a:t>
            </a:r>
            <a:r>
              <a:rPr lang="en-US" dirty="0" smtClean="0">
                <a:latin typeface="TimesTenLTStd-Roman"/>
              </a:rPr>
              <a:t>acknowledgment, the </a:t>
            </a:r>
            <a:r>
              <a:rPr lang="en-US" dirty="0">
                <a:latin typeface="TimesTenLTStd-Roman"/>
              </a:rPr>
              <a:t>station assumes that a collision has occurred and retransmits.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16871" y="3284160"/>
            <a:ext cx="116636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One can see how this strategy would be effective for networks in </a:t>
            </a:r>
            <a:r>
              <a:rPr lang="en-US" dirty="0" smtClean="0">
                <a:latin typeface="TimesTenLTStd-Roman"/>
              </a:rPr>
              <a:t>which the average frame </a:t>
            </a:r>
            <a:r>
              <a:rPr lang="en-US" dirty="0">
                <a:latin typeface="TimesTenLTStd-Roman"/>
              </a:rPr>
              <a:t>transmission time is much longer than the propagation </a:t>
            </a:r>
            <a:r>
              <a:rPr lang="en-US" dirty="0" smtClean="0">
                <a:latin typeface="TimesTenLTStd-Roman"/>
              </a:rPr>
              <a:t>time. Collisions </a:t>
            </a:r>
            <a:r>
              <a:rPr lang="en-US" dirty="0">
                <a:latin typeface="TimesTenLTStd-Roman"/>
              </a:rPr>
              <a:t>can occur only when more than one user begins transmitting within </a:t>
            </a:r>
            <a:r>
              <a:rPr lang="en-US" dirty="0" smtClean="0">
                <a:latin typeface="TimesTenLTStd-Roman"/>
              </a:rPr>
              <a:t>a short </a:t>
            </a:r>
            <a:r>
              <a:rPr lang="en-US" dirty="0">
                <a:latin typeface="TimesTenLTStd-Roman"/>
              </a:rPr>
              <a:t>time interval (the period of the propagation delay). If a station begins to </a:t>
            </a:r>
            <a:r>
              <a:rPr lang="en-US" dirty="0" smtClean="0">
                <a:latin typeface="TimesTenLTStd-Roman"/>
              </a:rPr>
              <a:t>transmit a </a:t>
            </a:r>
            <a:r>
              <a:rPr lang="en-US" dirty="0">
                <a:latin typeface="TimesTenLTStd-Roman"/>
              </a:rPr>
              <a:t>frame, and there are no collisions during the time it takes for the leading </a:t>
            </a:r>
            <a:r>
              <a:rPr lang="en-US" dirty="0" smtClean="0">
                <a:latin typeface="TimesTenLTStd-Roman"/>
              </a:rPr>
              <a:t>edge of </a:t>
            </a:r>
            <a:r>
              <a:rPr lang="en-US" dirty="0">
                <a:latin typeface="TimesTenLTStd-Roman"/>
              </a:rPr>
              <a:t>the packet to propagate to the farthest station, then there will be no collision </a:t>
            </a:r>
            <a:r>
              <a:rPr lang="en-US" dirty="0" smtClean="0">
                <a:latin typeface="TimesTenLTStd-Roman"/>
              </a:rPr>
              <a:t>for this </a:t>
            </a:r>
            <a:r>
              <a:rPr lang="en-US" dirty="0">
                <a:latin typeface="TimesTenLTStd-Roman"/>
              </a:rPr>
              <a:t>frame because all other stations are now aware of the transmission.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37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CSMA</a:t>
            </a:r>
            <a:r>
              <a:rPr lang="th-TH" sz="2800" b="1" dirty="0"/>
              <a:t> </a:t>
            </a:r>
            <a:r>
              <a:rPr lang="en-US" sz="2800" b="1" dirty="0" smtClean="0"/>
              <a:t>if the medium is busy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16871" y="842834"/>
            <a:ext cx="116636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TenLTStd-Roman"/>
              </a:rPr>
              <a:t>Non-persistent algorithm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TenLTStd-Roman"/>
              </a:rPr>
              <a:t>1-persistent algorithm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dirty="0" smtClean="0">
                <a:latin typeface="TimesTenLTStd-Roman"/>
              </a:rPr>
              <a:t>p-persistent algorithm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067" y="1645674"/>
            <a:ext cx="8644456" cy="459027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01361" y="6093863"/>
            <a:ext cx="4027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×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p </a:t>
            </a:r>
            <a:r>
              <a:rPr lang="th-TH" dirty="0" smtClean="0">
                <a:solidFill>
                  <a:srgbClr val="FF0000"/>
                </a:solidFill>
              </a:rPr>
              <a:t>ควรจะน้อยกว่า</a:t>
            </a:r>
            <a:r>
              <a:rPr lang="en-US" dirty="0" smtClean="0">
                <a:solidFill>
                  <a:srgbClr val="FF0000"/>
                </a:solidFill>
              </a:rPr>
              <a:t> 1 </a:t>
            </a:r>
            <a:r>
              <a:rPr lang="th-TH" dirty="0" smtClean="0">
                <a:solidFill>
                  <a:srgbClr val="FF0000"/>
                </a:solidFill>
              </a:rPr>
              <a:t>เมื่อ </a:t>
            </a:r>
            <a:r>
              <a:rPr lang="en-US" dirty="0" smtClean="0">
                <a:solidFill>
                  <a:srgbClr val="FF0000"/>
                </a:solidFill>
              </a:rPr>
              <a:t>n </a:t>
            </a:r>
            <a:r>
              <a:rPr lang="th-TH" dirty="0" smtClean="0">
                <a:solidFill>
                  <a:srgbClr val="FF0000"/>
                </a:solidFill>
              </a:rPr>
              <a:t>คือจำนวน </a:t>
            </a:r>
            <a:r>
              <a:rPr lang="en-US" dirty="0" smtClean="0">
                <a:solidFill>
                  <a:srgbClr val="FF0000"/>
                </a:solidFill>
              </a:rPr>
              <a:t>station</a:t>
            </a:r>
            <a:r>
              <a:rPr lang="th-TH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</a:p>
          <a:p>
            <a:r>
              <a:rPr lang="th-TH" dirty="0" smtClean="0">
                <a:solidFill>
                  <a:srgbClr val="FF0000"/>
                </a:solidFill>
              </a:rPr>
              <a:t>แต่ถ้าน้อยเกินไปก็รอนานกว่าจะได้ส่ง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62107" y="2550898"/>
            <a:ext cx="18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 </a:t>
            </a:r>
            <a:r>
              <a:rPr lang="en-US" dirty="0" smtClean="0">
                <a:solidFill>
                  <a:srgbClr val="FF0000"/>
                </a:solidFill>
              </a:rPr>
              <a:t>CD </a:t>
            </a:r>
            <a:r>
              <a:rPr lang="th-TH" dirty="0" smtClean="0">
                <a:solidFill>
                  <a:srgbClr val="FF0000"/>
                </a:solidFill>
              </a:rPr>
              <a:t>หน้าถัดไป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98600" y="5909197"/>
            <a:ext cx="18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 </a:t>
            </a:r>
            <a:r>
              <a:rPr lang="en-US" dirty="0" smtClean="0">
                <a:solidFill>
                  <a:srgbClr val="FF0000"/>
                </a:solidFill>
              </a:rPr>
              <a:t>CD </a:t>
            </a:r>
            <a:r>
              <a:rPr lang="th-TH" dirty="0" smtClean="0">
                <a:solidFill>
                  <a:srgbClr val="FF0000"/>
                </a:solidFill>
              </a:rPr>
              <a:t>หน้าถัดไป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80366" y="5688319"/>
            <a:ext cx="18469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ทำ </a:t>
            </a:r>
            <a:r>
              <a:rPr lang="en-US" dirty="0" smtClean="0">
                <a:solidFill>
                  <a:srgbClr val="FF0000"/>
                </a:solidFill>
              </a:rPr>
              <a:t>CD </a:t>
            </a:r>
            <a:r>
              <a:rPr lang="th-TH" dirty="0" smtClean="0">
                <a:solidFill>
                  <a:srgbClr val="FF0000"/>
                </a:solidFill>
              </a:rPr>
              <a:t>หน้าถัดไป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103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5942" y="186612"/>
            <a:ext cx="117845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CSMA-CD (with Collision Detection)</a:t>
            </a:r>
            <a:endParaRPr lang="en-US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16871" y="842834"/>
            <a:ext cx="116636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>
                <a:latin typeface="TimesTenLTStd-Roman"/>
              </a:rPr>
              <a:t>CSMA, although more efficient than ALOHA </a:t>
            </a:r>
            <a:r>
              <a:rPr lang="en-US" dirty="0" smtClean="0">
                <a:latin typeface="TimesTenLTStd-Roman"/>
              </a:rPr>
              <a:t>or slotted </a:t>
            </a:r>
            <a:r>
              <a:rPr lang="en-US" dirty="0">
                <a:latin typeface="TimesTenLTStd-Roman"/>
              </a:rPr>
              <a:t>ALOHA, still has one glaring inefficiency. When two frames collide, </a:t>
            </a:r>
            <a:r>
              <a:rPr lang="en-US" dirty="0" smtClean="0">
                <a:latin typeface="TimesTenLTStd-Roman"/>
              </a:rPr>
              <a:t>the medium </a:t>
            </a:r>
            <a:r>
              <a:rPr lang="en-US" dirty="0">
                <a:latin typeface="TimesTenLTStd-Roman"/>
              </a:rPr>
              <a:t>remains unusable for the duration of transmission of both damaged </a:t>
            </a:r>
            <a:r>
              <a:rPr lang="en-US" dirty="0" smtClean="0">
                <a:latin typeface="TimesTenLTStd-Roman"/>
              </a:rPr>
              <a:t>frames. For </a:t>
            </a:r>
            <a:r>
              <a:rPr lang="en-US" dirty="0">
                <a:latin typeface="TimesTenLTStd-Roman"/>
              </a:rPr>
              <a:t>long frames, compared to propagation time, the amount of wasted capacity </a:t>
            </a:r>
            <a:r>
              <a:rPr lang="en-US" dirty="0" smtClean="0">
                <a:latin typeface="TimesTenLTStd-Roman"/>
              </a:rPr>
              <a:t>can be </a:t>
            </a:r>
            <a:r>
              <a:rPr lang="en-US" dirty="0">
                <a:latin typeface="TimesTenLTStd-Roman"/>
              </a:rPr>
              <a:t>considerable. This waste can be reduced if a station continues to listen to </a:t>
            </a:r>
            <a:r>
              <a:rPr lang="en-US" dirty="0" smtClean="0">
                <a:latin typeface="TimesTenLTStd-Roman"/>
              </a:rPr>
              <a:t>the medium </a:t>
            </a:r>
            <a:r>
              <a:rPr lang="en-US" dirty="0">
                <a:latin typeface="TimesTenLTStd-Roman"/>
              </a:rPr>
              <a:t>while transmitting. This leads to the following rules for CSMA/CD: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5663" y="2101821"/>
            <a:ext cx="10306050" cy="3143250"/>
          </a:xfrm>
          <a:prstGeom prst="rect">
            <a:avLst/>
          </a:prstGeom>
        </p:spPr>
      </p:pic>
      <p:pic>
        <p:nvPicPr>
          <p:cNvPr id="1030" name="Picture 6" descr="Image result for dic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897" y="5303729"/>
            <a:ext cx="2201949" cy="1467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9436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291" y="89973"/>
            <a:ext cx="5781675" cy="6686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345822" y="4321683"/>
            <a:ext cx="34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พอ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th-TH" dirty="0" smtClean="0">
                <a:solidFill>
                  <a:srgbClr val="FF0000"/>
                </a:solidFill>
              </a:rPr>
              <a:t>รู้ว่าเกิด </a:t>
            </a:r>
            <a:r>
              <a:rPr lang="en-US" dirty="0" smtClean="0">
                <a:solidFill>
                  <a:srgbClr val="FF0000"/>
                </a:solidFill>
              </a:rPr>
              <a:t>collision </a:t>
            </a:r>
            <a:r>
              <a:rPr lang="th-TH" dirty="0" smtClean="0">
                <a:solidFill>
                  <a:srgbClr val="FF0000"/>
                </a:solidFill>
              </a:rPr>
              <a:t>แล้ว</a:t>
            </a:r>
            <a:r>
              <a:rPr lang="en-US" dirty="0" smtClean="0">
                <a:solidFill>
                  <a:srgbClr val="FF0000"/>
                </a:solidFill>
              </a:rPr>
              <a:t> C </a:t>
            </a:r>
            <a:r>
              <a:rPr lang="th-TH" dirty="0" smtClean="0">
                <a:solidFill>
                  <a:srgbClr val="FF0000"/>
                </a:solidFill>
              </a:rPr>
              <a:t>ก็หยุดส่งทันที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391087" y="5068149"/>
            <a:ext cx="5414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>
                <a:latin typeface="TimesTenLTStd-Roman"/>
              </a:rPr>
              <a:t>T</a:t>
            </a:r>
            <a:r>
              <a:rPr lang="en-US" sz="1600" dirty="0" smtClean="0">
                <a:latin typeface="TimesTenLTStd-Roman"/>
              </a:rPr>
              <a:t>he amount</a:t>
            </a:r>
            <a:r>
              <a:rPr lang="th-TH" sz="1600" dirty="0" smtClean="0">
                <a:latin typeface="TimesTenLTStd-Roman"/>
              </a:rPr>
              <a:t> </a:t>
            </a:r>
            <a:r>
              <a:rPr lang="en-US" sz="1600" dirty="0" smtClean="0">
                <a:latin typeface="TimesTenLTStd-Roman"/>
              </a:rPr>
              <a:t>of </a:t>
            </a:r>
            <a:r>
              <a:rPr lang="en-US" sz="1600" dirty="0">
                <a:latin typeface="TimesTenLTStd-Roman"/>
              </a:rPr>
              <a:t>time that it takes to detect a </a:t>
            </a:r>
            <a:r>
              <a:rPr lang="en-US" sz="1600" dirty="0" smtClean="0">
                <a:latin typeface="TimesTenLTStd-Roman"/>
              </a:rPr>
              <a:t>collision</a:t>
            </a:r>
            <a:br>
              <a:rPr lang="en-US" sz="1600" dirty="0" smtClean="0">
                <a:latin typeface="TimesTenLTStd-Roman"/>
              </a:rPr>
            </a:br>
            <a:r>
              <a:rPr lang="en-US" sz="1600" dirty="0" smtClean="0">
                <a:latin typeface="TimesTenLTStd-Roman"/>
              </a:rPr>
              <a:t>is </a:t>
            </a:r>
            <a:r>
              <a:rPr lang="en-US" sz="1600" dirty="0">
                <a:latin typeface="TimesTenLTStd-Roman"/>
              </a:rPr>
              <a:t>no greater than twice the </a:t>
            </a:r>
            <a:r>
              <a:rPr lang="en-US" sz="1600" dirty="0" smtClean="0">
                <a:latin typeface="TimesTenLTStd-Roman"/>
              </a:rPr>
              <a:t>end-to-end propagation delay.</a:t>
            </a:r>
          </a:p>
        </p:txBody>
      </p:sp>
      <p:sp>
        <p:nvSpPr>
          <p:cNvPr id="7" name="Freeform 6"/>
          <p:cNvSpPr/>
          <p:nvPr/>
        </p:nvSpPr>
        <p:spPr>
          <a:xfrm>
            <a:off x="4780230" y="4517679"/>
            <a:ext cx="1520982" cy="651850"/>
          </a:xfrm>
          <a:custGeom>
            <a:avLst/>
            <a:gdLst>
              <a:gd name="connsiteX0" fmla="*/ 579421 w 579421"/>
              <a:gd name="connsiteY0" fmla="*/ 0 h 1475715"/>
              <a:gd name="connsiteX1" fmla="*/ 253497 w 579421"/>
              <a:gd name="connsiteY1" fmla="*/ 353085 h 1475715"/>
              <a:gd name="connsiteX2" fmla="*/ 54320 w 579421"/>
              <a:gd name="connsiteY2" fmla="*/ 887239 h 1475715"/>
              <a:gd name="connsiteX3" fmla="*/ 0 w 579421"/>
              <a:gd name="connsiteY3" fmla="*/ 1475715 h 147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21" h="1475715">
                <a:moveTo>
                  <a:pt x="579421" y="0"/>
                </a:moveTo>
                <a:cubicBezTo>
                  <a:pt x="460217" y="102606"/>
                  <a:pt x="341014" y="205212"/>
                  <a:pt x="253497" y="353085"/>
                </a:cubicBezTo>
                <a:cubicBezTo>
                  <a:pt x="165980" y="500958"/>
                  <a:pt x="96569" y="700134"/>
                  <a:pt x="54320" y="887239"/>
                </a:cubicBezTo>
                <a:cubicBezTo>
                  <a:pt x="12071" y="1074344"/>
                  <a:pt x="6035" y="1275029"/>
                  <a:pt x="0" y="1475715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345822" y="6030057"/>
            <a:ext cx="34661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พอ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th-TH" dirty="0" smtClean="0">
                <a:solidFill>
                  <a:srgbClr val="FF0000"/>
                </a:solidFill>
              </a:rPr>
              <a:t>รู้ว่าเกิด </a:t>
            </a:r>
            <a:r>
              <a:rPr lang="en-US" dirty="0" smtClean="0">
                <a:solidFill>
                  <a:srgbClr val="FF0000"/>
                </a:solidFill>
              </a:rPr>
              <a:t>collision </a:t>
            </a:r>
            <a:r>
              <a:rPr lang="th-TH" dirty="0" smtClean="0">
                <a:solidFill>
                  <a:srgbClr val="FF0000"/>
                </a:solidFill>
              </a:rPr>
              <a:t>แล้ว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A </a:t>
            </a:r>
            <a:r>
              <a:rPr lang="th-TH" dirty="0" smtClean="0">
                <a:solidFill>
                  <a:srgbClr val="FF0000"/>
                </a:solidFill>
              </a:rPr>
              <a:t>ก็หยุดส่งทันที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2206945" y="6192570"/>
            <a:ext cx="4094267" cy="351294"/>
          </a:xfrm>
          <a:custGeom>
            <a:avLst/>
            <a:gdLst>
              <a:gd name="connsiteX0" fmla="*/ 579421 w 579421"/>
              <a:gd name="connsiteY0" fmla="*/ 0 h 1475715"/>
              <a:gd name="connsiteX1" fmla="*/ 253497 w 579421"/>
              <a:gd name="connsiteY1" fmla="*/ 353085 h 1475715"/>
              <a:gd name="connsiteX2" fmla="*/ 54320 w 579421"/>
              <a:gd name="connsiteY2" fmla="*/ 887239 h 1475715"/>
              <a:gd name="connsiteX3" fmla="*/ 0 w 579421"/>
              <a:gd name="connsiteY3" fmla="*/ 1475715 h 1475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9421" h="1475715">
                <a:moveTo>
                  <a:pt x="579421" y="0"/>
                </a:moveTo>
                <a:cubicBezTo>
                  <a:pt x="460217" y="102606"/>
                  <a:pt x="341014" y="205212"/>
                  <a:pt x="253497" y="353085"/>
                </a:cubicBezTo>
                <a:cubicBezTo>
                  <a:pt x="165980" y="500958"/>
                  <a:pt x="96569" y="700134"/>
                  <a:pt x="54320" y="887239"/>
                </a:cubicBezTo>
                <a:cubicBezTo>
                  <a:pt x="12071" y="1074344"/>
                  <a:pt x="6035" y="1275029"/>
                  <a:pt x="0" y="1475715"/>
                </a:cubicBezTo>
              </a:path>
            </a:pathLst>
          </a:custGeom>
          <a:noFill/>
          <a:ln w="1905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06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4658</TotalTime>
  <Words>1509</Words>
  <Application>Microsoft Office PowerPoint</Application>
  <PresentationFormat>Widescreen</PresentationFormat>
  <Paragraphs>58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Cordia New</vt:lpstr>
      <vt:lpstr>TimesTenLTStd-Bold</vt:lpstr>
      <vt:lpstr>TimesTenLTStd-Italic</vt:lpstr>
      <vt:lpstr>TimesTenLTStd-Roman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971</cp:revision>
  <dcterms:created xsi:type="dcterms:W3CDTF">2016-08-03T10:08:11Z</dcterms:created>
  <dcterms:modified xsi:type="dcterms:W3CDTF">2017-11-20T13:46:41Z</dcterms:modified>
</cp:coreProperties>
</file>