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87" r:id="rId5"/>
    <p:sldId id="259" r:id="rId6"/>
    <p:sldId id="260" r:id="rId7"/>
    <p:sldId id="288" r:id="rId8"/>
    <p:sldId id="261" r:id="rId9"/>
    <p:sldId id="273" r:id="rId10"/>
    <p:sldId id="275" r:id="rId11"/>
    <p:sldId id="274" r:id="rId12"/>
    <p:sldId id="262" r:id="rId13"/>
    <p:sldId id="27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6" r:id="rId23"/>
    <p:sldId id="289" r:id="rId24"/>
    <p:sldId id="277" r:id="rId25"/>
    <p:sldId id="278" r:id="rId26"/>
    <p:sldId id="279" r:id="rId27"/>
    <p:sldId id="280" r:id="rId28"/>
    <p:sldId id="286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8" y="132183"/>
            <a:ext cx="11717888" cy="66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09" y="448382"/>
            <a:ext cx="10582275" cy="1362075"/>
          </a:xfrm>
          <a:prstGeom prst="rect">
            <a:avLst/>
          </a:prstGeom>
        </p:spPr>
      </p:pic>
      <p:pic>
        <p:nvPicPr>
          <p:cNvPr id="3074" name="Picture 2" descr="http://www.toledoblade.com/image/2011/07/31/800x_b1_cCM_z_cL/Terminal-Radar-Approach-Control-Elg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3" y="2148166"/>
            <a:ext cx="6652630" cy="423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04632" y="2148166"/>
            <a:ext cx="42158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จำเป็นต้องมี </a:t>
            </a:r>
            <a:r>
              <a:rPr lang="en-US" sz="2000" dirty="0" smtClean="0">
                <a:solidFill>
                  <a:srgbClr val="FF0000"/>
                </a:solidFill>
              </a:rPr>
              <a:t>Flow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ontrol </a:t>
            </a:r>
            <a:r>
              <a:rPr lang="th-TH" sz="2000" dirty="0" smtClean="0">
                <a:solidFill>
                  <a:srgbClr val="FF0000"/>
                </a:solidFill>
              </a:rPr>
              <a:t>แต่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erminal </a:t>
            </a:r>
            <a:r>
              <a:rPr lang="th-TH" sz="2000" dirty="0" smtClean="0">
                <a:solidFill>
                  <a:srgbClr val="FF0000"/>
                </a:solidFill>
              </a:rPr>
              <a:t>เป็น </a:t>
            </a:r>
            <a:r>
              <a:rPr lang="en-US" sz="2000" dirty="0" smtClean="0">
                <a:solidFill>
                  <a:srgbClr val="FF0000"/>
                </a:solidFill>
              </a:rPr>
              <a:t>HW/SW </a:t>
            </a:r>
            <a:r>
              <a:rPr lang="th-TH" sz="2000" dirty="0" smtClean="0">
                <a:solidFill>
                  <a:srgbClr val="FF0000"/>
                </a:solidFill>
              </a:rPr>
              <a:t>ง่ายๆ ไม่สามารถทำ</a:t>
            </a:r>
            <a:r>
              <a:rPr lang="en-US" sz="2000" dirty="0" smtClean="0">
                <a:solidFill>
                  <a:srgbClr val="FF0000"/>
                </a:solidFill>
              </a:rPr>
              <a:t> Layers </a:t>
            </a:r>
            <a:r>
              <a:rPr lang="th-TH" sz="2000" dirty="0" smtClean="0">
                <a:solidFill>
                  <a:srgbClr val="FF0000"/>
                </a:solidFill>
              </a:rPr>
              <a:t>ที่สูงกว่านี้ได้</a:t>
            </a:r>
          </a:p>
          <a:p>
            <a:endParaRPr lang="th-TH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Transport layer </a:t>
            </a:r>
            <a:r>
              <a:rPr lang="th-TH" sz="2000" dirty="0" smtClean="0">
                <a:solidFill>
                  <a:srgbClr val="FF0000"/>
                </a:solidFill>
              </a:rPr>
              <a:t>เช่น </a:t>
            </a:r>
            <a:r>
              <a:rPr lang="en-US" sz="2000" dirty="0" smtClean="0">
                <a:solidFill>
                  <a:srgbClr val="FF0000"/>
                </a:solidFill>
              </a:rPr>
              <a:t>TCP </a:t>
            </a:r>
            <a:r>
              <a:rPr lang="th-TH" sz="2000" dirty="0" smtClean="0">
                <a:solidFill>
                  <a:srgbClr val="FF0000"/>
                </a:solidFill>
              </a:rPr>
              <a:t>มากับ </a:t>
            </a:r>
            <a:r>
              <a:rPr lang="en-US" sz="2000" dirty="0" smtClean="0">
                <a:solidFill>
                  <a:srgbClr val="FF0000"/>
                </a:solidFill>
              </a:rPr>
              <a:t>Operating Systems </a:t>
            </a:r>
            <a:r>
              <a:rPr lang="th-TH" sz="2000" dirty="0" smtClean="0">
                <a:solidFill>
                  <a:srgbClr val="FF0000"/>
                </a:solidFill>
              </a:rPr>
              <a:t>ซึ่งใช้ </a:t>
            </a:r>
            <a:r>
              <a:rPr lang="en-US" sz="2000" dirty="0" smtClean="0">
                <a:solidFill>
                  <a:srgbClr val="FF0000"/>
                </a:solidFill>
              </a:rPr>
              <a:t>CPU</a:t>
            </a:r>
            <a:r>
              <a:rPr lang="th-TH" sz="2000" dirty="0" smtClean="0">
                <a:solidFill>
                  <a:srgbClr val="FF0000"/>
                </a:solidFill>
              </a:rPr>
              <a:t> และ </a:t>
            </a:r>
            <a:r>
              <a:rPr lang="en-US" sz="2000" dirty="0" smtClean="0">
                <a:solidFill>
                  <a:srgbClr val="FF0000"/>
                </a:solidFill>
              </a:rPr>
              <a:t>RAM </a:t>
            </a:r>
            <a:r>
              <a:rPr lang="th-TH" sz="2000" dirty="0" smtClean="0">
                <a:solidFill>
                  <a:srgbClr val="FF0000"/>
                </a:solidFill>
              </a:rPr>
              <a:t>มาก</a:t>
            </a:r>
          </a:p>
        </p:txBody>
      </p:sp>
    </p:spTree>
    <p:extLst>
      <p:ext uri="{BB962C8B-B14F-4D97-AF65-F5344CB8AC3E}">
        <p14:creationId xmlns:p14="http://schemas.microsoft.com/office/powerpoint/2010/main" val="418930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99" y="217142"/>
            <a:ext cx="9457476" cy="4005819"/>
          </a:xfrm>
          <a:prstGeom prst="rect">
            <a:avLst/>
          </a:prstGeom>
        </p:spPr>
      </p:pic>
      <p:pic>
        <p:nvPicPr>
          <p:cNvPr id="1030" name="Picture 6" descr="Image result for al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62" y="4080116"/>
            <a:ext cx="2588693" cy="25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wtjlive.com/wp-content/uploads/2015/10/Factory-Automation-Mar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45" y="4104614"/>
            <a:ext cx="5584920" cy="25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6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12" y="275706"/>
            <a:ext cx="10639425" cy="4314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48962" y="6396335"/>
            <a:ext cx="144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dirty="0" smtClean="0">
                <a:solidFill>
                  <a:srgbClr val="FF0000"/>
                </a:solidFill>
              </a:rPr>
              <a:t>ข้ามไปก็ได้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6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4899" y="405884"/>
            <a:ext cx="11151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TenLTStd-Roman"/>
              </a:rPr>
              <a:t>HDLC </a:t>
            </a:r>
            <a:r>
              <a:rPr lang="en-US" sz="2800" dirty="0" smtClean="0">
                <a:latin typeface="TimesTenLTStd-Roman"/>
              </a:rPr>
              <a:t>	High-Level </a:t>
            </a:r>
            <a:r>
              <a:rPr lang="en-US" sz="2800" dirty="0">
                <a:latin typeface="TimesTenLTStd-Roman"/>
              </a:rPr>
              <a:t>Data Link Control </a:t>
            </a:r>
            <a:r>
              <a:rPr lang="en-US" sz="2800" dirty="0" smtClean="0">
                <a:latin typeface="TimesTenLTStd-Roman"/>
              </a:rPr>
              <a:t>(by ISO</a:t>
            </a:r>
            <a:r>
              <a:rPr lang="en-US" sz="2800" dirty="0" smtClean="0">
                <a:latin typeface="TimesTenLTStd-Roman"/>
              </a:rPr>
              <a:t>)</a:t>
            </a:r>
            <a:endParaRPr lang="th-TH" sz="2800" dirty="0" smtClean="0">
              <a:latin typeface="TimesTenLTStd-Roman"/>
            </a:endParaRPr>
          </a:p>
          <a:p>
            <a:r>
              <a:rPr lang="en-US" sz="2800" dirty="0" smtClean="0">
                <a:latin typeface="TimesTenLTStd-Roman"/>
              </a:rPr>
              <a:t>PDU</a:t>
            </a:r>
            <a:r>
              <a:rPr lang="en-US" sz="2800" dirty="0" smtClean="0">
                <a:latin typeface="TimesTenLTStd-Roman"/>
              </a:rPr>
              <a:t>		Protocol Data </a:t>
            </a:r>
            <a:r>
              <a:rPr lang="en-US" sz="2800" dirty="0" smtClean="0">
                <a:latin typeface="TimesTenLTStd-Roman"/>
              </a:rPr>
              <a:t>Unit</a:t>
            </a:r>
            <a:endParaRPr lang="th-TH" sz="2800" dirty="0" smtClean="0">
              <a:latin typeface="TimesTenLTStd-Roman"/>
            </a:endParaRPr>
          </a:p>
          <a:p>
            <a:r>
              <a:rPr lang="en-US" sz="2800" dirty="0" smtClean="0">
                <a:latin typeface="TimesTenLTStd-Roman"/>
              </a:rPr>
              <a:t>DSAP</a:t>
            </a:r>
            <a:r>
              <a:rPr lang="en-US" sz="2800" dirty="0" smtClean="0">
                <a:latin typeface="TimesTenLTStd-Roman"/>
              </a:rPr>
              <a:t>	Destination </a:t>
            </a:r>
            <a:r>
              <a:rPr lang="en-US" sz="2800" dirty="0">
                <a:latin typeface="TimesTenLTStd-Roman"/>
              </a:rPr>
              <a:t>Service Access </a:t>
            </a:r>
            <a:r>
              <a:rPr lang="en-US" sz="2800" dirty="0" smtClean="0">
                <a:latin typeface="TimesTenLTStd-Roman"/>
              </a:rPr>
              <a:t>Point</a:t>
            </a:r>
            <a:endParaRPr lang="th-TH" sz="2800" dirty="0" smtClean="0">
              <a:latin typeface="TimesTenLTStd-Roman"/>
            </a:endParaRPr>
          </a:p>
          <a:p>
            <a:r>
              <a:rPr lang="en-US" sz="2800" dirty="0" smtClean="0">
                <a:latin typeface="TimesTenLTStd-Roman"/>
              </a:rPr>
              <a:t>SSAP</a:t>
            </a:r>
            <a:r>
              <a:rPr lang="en-US" sz="2800" dirty="0" smtClean="0">
                <a:latin typeface="TimesTenLTStd-Roman"/>
              </a:rPr>
              <a:t>	Source </a:t>
            </a:r>
            <a:r>
              <a:rPr lang="en-US" sz="2800" dirty="0">
                <a:latin typeface="TimesTenLTStd-Roman"/>
              </a:rPr>
              <a:t>Service Access </a:t>
            </a:r>
            <a:r>
              <a:rPr lang="en-US" sz="2800" dirty="0" smtClean="0">
                <a:latin typeface="TimesTenLTStd-Roman"/>
              </a:rPr>
              <a:t>Point </a:t>
            </a:r>
            <a:endParaRPr lang="th-TH" sz="2800" dirty="0" smtClean="0">
              <a:latin typeface="TimesTenLTStd-Roman"/>
            </a:endParaRPr>
          </a:p>
          <a:p>
            <a:r>
              <a:rPr lang="en-US" sz="2800" dirty="0" smtClean="0">
                <a:latin typeface="TimesTenLTStd-Roman"/>
              </a:rPr>
              <a:t>CRC</a:t>
            </a:r>
            <a:r>
              <a:rPr lang="en-US" sz="2800" dirty="0">
                <a:latin typeface="TimesTenLTStd-Roman"/>
              </a:rPr>
              <a:t>		Cyclic Redundancy Check</a:t>
            </a:r>
          </a:p>
        </p:txBody>
      </p:sp>
    </p:spTree>
    <p:extLst>
      <p:ext uri="{BB962C8B-B14F-4D97-AF65-F5344CB8AC3E}">
        <p14:creationId xmlns:p14="http://schemas.microsoft.com/office/powerpoint/2010/main" val="291196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67" y="864911"/>
            <a:ext cx="9689425" cy="5872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5860" y="411770"/>
            <a:ext cx="949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อุปกรณ์ที่เกาะอยู่กับ </a:t>
            </a:r>
            <a:r>
              <a:rPr lang="en-US" sz="2400" dirty="0" smtClean="0">
                <a:solidFill>
                  <a:srgbClr val="FF0000"/>
                </a:solidFill>
              </a:rPr>
              <a:t>switch </a:t>
            </a:r>
            <a:r>
              <a:rPr lang="th-TH" sz="2400" dirty="0" smtClean="0">
                <a:solidFill>
                  <a:srgbClr val="FF0000"/>
                </a:solidFill>
              </a:rPr>
              <a:t>สร้าง </a:t>
            </a:r>
            <a:r>
              <a:rPr lang="en-US" sz="2400" dirty="0" smtClean="0">
                <a:solidFill>
                  <a:srgbClr val="FF0000"/>
                </a:solidFill>
              </a:rPr>
              <a:t>MAC header (</a:t>
            </a:r>
            <a:r>
              <a:rPr lang="th-TH" sz="2400" dirty="0" smtClean="0">
                <a:solidFill>
                  <a:srgbClr val="FF0000"/>
                </a:solidFill>
              </a:rPr>
              <a:t>รู้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estination MAC address </a:t>
            </a:r>
            <a:r>
              <a:rPr lang="th-TH" sz="2400" dirty="0" smtClean="0">
                <a:solidFill>
                  <a:srgbClr val="FF0000"/>
                </a:solidFill>
              </a:rPr>
              <a:t>ได้ยังไง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373758" y="0"/>
            <a:ext cx="4818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https://learningnetwork.cisco.com/thread/34298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1135" y="2228850"/>
            <a:ext cx="2791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Flow &amp; Error Control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125" y="1628685"/>
            <a:ext cx="352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Access Points </a:t>
            </a:r>
            <a:r>
              <a:rPr lang="th-TH" sz="2400" dirty="0" smtClean="0">
                <a:solidFill>
                  <a:srgbClr val="FF0000"/>
                </a:solidFill>
              </a:rPr>
              <a:t>ของผู้รับและผู้ส่ง</a:t>
            </a:r>
            <a:br>
              <a:rPr lang="th-TH" sz="2400" dirty="0" smtClean="0">
                <a:solidFill>
                  <a:srgbClr val="FF0000"/>
                </a:solidFill>
              </a:rPr>
            </a:br>
            <a:r>
              <a:rPr lang="th-TH" sz="2400" dirty="0" smtClean="0">
                <a:solidFill>
                  <a:srgbClr val="FF0000"/>
                </a:solidFill>
              </a:rPr>
              <a:t>จำเป็นถ้าไม่มี </a:t>
            </a:r>
            <a:r>
              <a:rPr lang="en-US" sz="2400" dirty="0" smtClean="0">
                <a:solidFill>
                  <a:srgbClr val="FF0000"/>
                </a:solidFill>
              </a:rPr>
              <a:t>TCP layer </a:t>
            </a:r>
            <a:r>
              <a:rPr lang="th-TH" sz="2400" dirty="0" smtClean="0">
                <a:solidFill>
                  <a:srgbClr val="FF0000"/>
                </a:solidFill>
              </a:rPr>
              <a:t>ข้างบน</a:t>
            </a:r>
            <a:br>
              <a:rPr lang="th-TH" sz="2400" dirty="0" smtClean="0">
                <a:solidFill>
                  <a:srgbClr val="FF0000"/>
                </a:solidFill>
              </a:rPr>
            </a:br>
            <a:r>
              <a:rPr lang="th-TH" sz="2400" dirty="0" smtClean="0">
                <a:solidFill>
                  <a:srgbClr val="FF0000"/>
                </a:solidFill>
              </a:rPr>
              <a:t>ช่วยแบ่ง </a:t>
            </a:r>
            <a:r>
              <a:rPr lang="en-US" sz="2400" dirty="0" smtClean="0">
                <a:solidFill>
                  <a:srgbClr val="FF0000"/>
                </a:solidFill>
              </a:rPr>
              <a:t>port </a:t>
            </a:r>
            <a:r>
              <a:rPr lang="th-TH" sz="2400" dirty="0" smtClean="0">
                <a:solidFill>
                  <a:srgbClr val="FF0000"/>
                </a:solidFill>
              </a:rPr>
              <a:t>ให้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Medium Access Control (MAC)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34" y="863898"/>
            <a:ext cx="7972425" cy="322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510" y="4092873"/>
            <a:ext cx="7648575" cy="264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0613" y="94279"/>
            <a:ext cx="655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Bus</a:t>
            </a:r>
            <a:r>
              <a:rPr lang="th-TH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topology </a:t>
            </a:r>
            <a:r>
              <a:rPr lang="th-TH" sz="2000" dirty="0" smtClean="0">
                <a:solidFill>
                  <a:srgbClr val="FF0000"/>
                </a:solidFill>
              </a:rPr>
              <a:t>หรือ </a:t>
            </a:r>
            <a:r>
              <a:rPr lang="en-US" sz="2000" dirty="0" smtClean="0">
                <a:solidFill>
                  <a:srgbClr val="FF0000"/>
                </a:solidFill>
              </a:rPr>
              <a:t>wireless </a:t>
            </a:r>
            <a:r>
              <a:rPr lang="th-TH" sz="2000" dirty="0" smtClean="0">
                <a:solidFill>
                  <a:srgbClr val="FF0000"/>
                </a:solidFill>
              </a:rPr>
              <a:t>เป็น </a:t>
            </a:r>
            <a:r>
              <a:rPr lang="en-US" sz="2000" dirty="0" smtClean="0">
                <a:solidFill>
                  <a:srgbClr val="FF0000"/>
                </a:solidFill>
              </a:rPr>
              <a:t>shared medium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Star topology </a:t>
            </a:r>
            <a:r>
              <a:rPr lang="th-TH" sz="2000" dirty="0" smtClean="0">
                <a:solidFill>
                  <a:srgbClr val="FF0000"/>
                </a:solidFill>
              </a:rPr>
              <a:t>ก็เป็น แต่ไม่มาก เฉพาะกรณีที่ผู้ส่ง </a:t>
            </a:r>
            <a:r>
              <a:rPr lang="en-US" sz="2000" dirty="0" smtClean="0">
                <a:solidFill>
                  <a:srgbClr val="FF0000"/>
                </a:solidFill>
              </a:rPr>
              <a:t>2 </a:t>
            </a:r>
            <a:r>
              <a:rPr lang="th-TH" sz="2000" dirty="0" smtClean="0">
                <a:solidFill>
                  <a:srgbClr val="FF0000"/>
                </a:solidFill>
              </a:rPr>
              <a:t>คนส่งให้ผู้รับคนเดียวกัน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6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56" y="402077"/>
            <a:ext cx="7953375" cy="2867025"/>
          </a:xfrm>
          <a:prstGeom prst="rect">
            <a:avLst/>
          </a:prstGeom>
        </p:spPr>
      </p:pic>
      <p:pic>
        <p:nvPicPr>
          <p:cNvPr id="4098" name="Picture 2" descr="Image result for time slot TD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54" y="3368979"/>
            <a:ext cx="6643577" cy="321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6646" y="4046899"/>
            <a:ext cx="4789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</a:rPr>
              <a:t>ใช้ </a:t>
            </a:r>
            <a:r>
              <a:rPr lang="en-US" sz="2400" b="1" dirty="0" smtClean="0">
                <a:solidFill>
                  <a:srgbClr val="FF0000"/>
                </a:solidFill>
              </a:rPr>
              <a:t>TDM </a:t>
            </a:r>
            <a:r>
              <a:rPr lang="th-TH" sz="2400" b="1" dirty="0" smtClean="0">
                <a:solidFill>
                  <a:srgbClr val="FF0000"/>
                </a:solidFill>
              </a:rPr>
              <a:t>แบ่ง </a:t>
            </a:r>
            <a:r>
              <a:rPr lang="en-US" sz="2400" b="1" dirty="0" smtClean="0">
                <a:solidFill>
                  <a:srgbClr val="FF0000"/>
                </a:solidFill>
              </a:rPr>
              <a:t>time slot </a:t>
            </a:r>
            <a:r>
              <a:rPr lang="th-TH" sz="2400" b="1" dirty="0" smtClean="0">
                <a:solidFill>
                  <a:srgbClr val="FF0000"/>
                </a:solidFill>
              </a:rPr>
              <a:t>ให้</a:t>
            </a:r>
            <a:r>
              <a:rPr lang="th-TH" sz="2400" b="1" dirty="0" smtClean="0">
                <a:solidFill>
                  <a:srgbClr val="FF0000"/>
                </a:solidFill>
              </a:rPr>
              <a:t>เท่าๆ กัน ไม่ดี </a:t>
            </a:r>
            <a:r>
              <a:rPr lang="en-US" sz="2400" b="1" dirty="0" smtClean="0">
                <a:solidFill>
                  <a:srgbClr val="FF0000"/>
                </a:solidFill>
              </a:rPr>
              <a:t>!!!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1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56" y="477806"/>
            <a:ext cx="10256186" cy="584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04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16" y="390713"/>
            <a:ext cx="10931801" cy="1800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16" y="2497860"/>
            <a:ext cx="10931801" cy="2191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16" y="5072974"/>
            <a:ext cx="10933826" cy="106703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791200" y="5737225"/>
            <a:ext cx="52387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57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4" y="276225"/>
            <a:ext cx="9420225" cy="64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79" y="162216"/>
            <a:ext cx="5370643" cy="65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65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18" y="2714624"/>
            <a:ext cx="5524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8" y="0"/>
            <a:ext cx="6024800" cy="27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72313" y="3677214"/>
            <a:ext cx="4700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FF0000"/>
                </a:solidFill>
              </a:rPr>
              <a:t>ปกติ </a:t>
            </a:r>
            <a:r>
              <a:rPr lang="en-US" sz="2800" dirty="0" smtClean="0">
                <a:solidFill>
                  <a:srgbClr val="FF0000"/>
                </a:solidFill>
              </a:rPr>
              <a:t>Mac Address </a:t>
            </a:r>
            <a:r>
              <a:rPr lang="th-TH" sz="2800" dirty="0" smtClean="0">
                <a:solidFill>
                  <a:srgbClr val="FF0000"/>
                </a:solidFill>
              </a:rPr>
              <a:t>จะไม่ซ้ำ</a:t>
            </a:r>
            <a:br>
              <a:rPr lang="th-TH" sz="2800" dirty="0" smtClean="0">
                <a:solidFill>
                  <a:srgbClr val="FF0000"/>
                </a:solidFill>
              </a:rPr>
            </a:br>
            <a:r>
              <a:rPr lang="th-TH" sz="2800" dirty="0" smtClean="0">
                <a:solidFill>
                  <a:srgbClr val="FF0000"/>
                </a:solidFill>
              </a:rPr>
              <a:t>แต่ </a:t>
            </a:r>
            <a:r>
              <a:rPr lang="en-US" sz="2800" dirty="0" smtClean="0">
                <a:solidFill>
                  <a:srgbClr val="FF0000"/>
                </a:solidFill>
              </a:rPr>
              <a:t>2^24 = 16M </a:t>
            </a:r>
            <a:r>
              <a:rPr lang="th-TH" sz="2800" dirty="0" smtClean="0">
                <a:solidFill>
                  <a:srgbClr val="FF0000"/>
                </a:solidFill>
              </a:rPr>
              <a:t>จะพอใช้หรือไม่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Apple </a:t>
            </a:r>
            <a:r>
              <a:rPr lang="th-TH" sz="2800" dirty="0" smtClean="0">
                <a:solidFill>
                  <a:srgbClr val="FF0000"/>
                </a:solidFill>
              </a:rPr>
              <a:t>ขาย </a:t>
            </a:r>
            <a:r>
              <a:rPr lang="en-US" sz="2800" dirty="0" smtClean="0">
                <a:solidFill>
                  <a:srgbClr val="FF0000"/>
                </a:solidFill>
              </a:rPr>
              <a:t>iPhone &gt; 1 </a:t>
            </a:r>
            <a:r>
              <a:rPr lang="th-TH" sz="2800" dirty="0" smtClean="0">
                <a:solidFill>
                  <a:srgbClr val="FF0000"/>
                </a:solidFill>
              </a:rPr>
              <a:t>พันล้านเครื่อง</a:t>
            </a:r>
          </a:p>
          <a:p>
            <a:r>
              <a:rPr lang="th-TH" sz="2800" dirty="0" smtClean="0">
                <a:solidFill>
                  <a:srgbClr val="FF0000"/>
                </a:solidFill>
              </a:rPr>
              <a:t>ต้องได้ </a:t>
            </a:r>
            <a:r>
              <a:rPr lang="en-US" sz="2800" dirty="0" smtClean="0">
                <a:solidFill>
                  <a:srgbClr val="FF0000"/>
                </a:solidFill>
              </a:rPr>
              <a:t>OUI </a:t>
            </a:r>
            <a:r>
              <a:rPr lang="th-TH" sz="2800" dirty="0" smtClean="0">
                <a:solidFill>
                  <a:srgbClr val="FF0000"/>
                </a:solidFill>
              </a:rPr>
              <a:t>มากกว่า </a:t>
            </a:r>
            <a:r>
              <a:rPr lang="en-US" sz="2800" dirty="0" smtClean="0">
                <a:solidFill>
                  <a:srgbClr val="FF0000"/>
                </a:solidFill>
              </a:rPr>
              <a:t>1 </a:t>
            </a:r>
            <a:r>
              <a:rPr lang="th-TH" sz="2800" dirty="0" smtClean="0">
                <a:solidFill>
                  <a:srgbClr val="FF0000"/>
                </a:solidFill>
              </a:rPr>
              <a:t>เบอร์ถึงจะพอ</a:t>
            </a:r>
          </a:p>
          <a:p>
            <a:r>
              <a:rPr lang="th-TH" sz="2800" dirty="0" smtClean="0">
                <a:solidFill>
                  <a:srgbClr val="FF0000"/>
                </a:solidFill>
              </a:rPr>
              <a:t>ในอนาคตต้อง </a:t>
            </a:r>
            <a:r>
              <a:rPr lang="en-US" sz="2800" dirty="0" smtClean="0">
                <a:solidFill>
                  <a:srgbClr val="FF0000"/>
                </a:solidFill>
              </a:rPr>
              <a:t>recycle </a:t>
            </a:r>
            <a:r>
              <a:rPr lang="th-TH" sz="2800" dirty="0" smtClean="0">
                <a:solidFill>
                  <a:srgbClr val="FF0000"/>
                </a:solidFill>
              </a:rPr>
              <a:t>หรือไม่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th-TH" sz="2800" dirty="0" smtClean="0">
                <a:solidFill>
                  <a:srgbClr val="FF0000"/>
                </a:solidFill>
              </a:rPr>
              <a:t>มี </a:t>
            </a:r>
            <a:r>
              <a:rPr lang="en-US" sz="2800" dirty="0" smtClean="0">
                <a:solidFill>
                  <a:srgbClr val="FF0000"/>
                </a:solidFill>
              </a:rPr>
              <a:t>2^48 = 281 </a:t>
            </a:r>
            <a:r>
              <a:rPr lang="th-TH" sz="2800" dirty="0" smtClean="0">
                <a:solidFill>
                  <a:srgbClr val="FF0000"/>
                </a:solidFill>
              </a:rPr>
              <a:t>ล้านล้านเบอร์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45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38" y="161490"/>
            <a:ext cx="11082385" cy="65154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3401" y="265744"/>
            <a:ext cx="454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https://github.com/PcapDotNet/Pcap.Net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7807" y="2137092"/>
            <a:ext cx="688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ไม่ได้ให้ทำเป็นโครงงาน เพราะปกติเราไม่เขียนโปรแกรมที่ </a:t>
            </a:r>
            <a:r>
              <a:rPr lang="en-US" sz="2000" dirty="0" smtClean="0">
                <a:solidFill>
                  <a:srgbClr val="FF0000"/>
                </a:solidFill>
              </a:rPr>
              <a:t>layer </a:t>
            </a:r>
            <a:r>
              <a:rPr lang="th-TH" sz="2000" dirty="0" smtClean="0">
                <a:solidFill>
                  <a:srgbClr val="FF0000"/>
                </a:solidFill>
              </a:rPr>
              <a:t>นี้</a:t>
            </a:r>
            <a:br>
              <a:rPr lang="th-TH" sz="2000" dirty="0" smtClean="0">
                <a:solidFill>
                  <a:srgbClr val="FF0000"/>
                </a:solidFill>
              </a:rPr>
            </a:br>
            <a:r>
              <a:rPr lang="th-TH" sz="2000" dirty="0" smtClean="0">
                <a:solidFill>
                  <a:srgbClr val="FF0000"/>
                </a:solidFill>
              </a:rPr>
              <a:t>ระบบคอมพิวเตอร์ส่วนใหญ่มี </a:t>
            </a:r>
            <a:r>
              <a:rPr lang="en-US" sz="2000" dirty="0" smtClean="0">
                <a:solidFill>
                  <a:srgbClr val="FF0000"/>
                </a:solidFill>
              </a:rPr>
              <a:t>Operating Systems</a:t>
            </a:r>
            <a:r>
              <a:rPr lang="th-TH" sz="2000" dirty="0" smtClean="0">
                <a:solidFill>
                  <a:srgbClr val="FF0000"/>
                </a:solidFill>
              </a:rPr>
              <a:t> ที่มี </a:t>
            </a:r>
            <a:r>
              <a:rPr lang="en-US" sz="2000" dirty="0" smtClean="0">
                <a:solidFill>
                  <a:srgbClr val="FF0000"/>
                </a:solidFill>
              </a:rPr>
              <a:t>Transport Layer </a:t>
            </a:r>
            <a:r>
              <a:rPr lang="th-TH" sz="2000" dirty="0" smtClean="0">
                <a:solidFill>
                  <a:srgbClr val="FF0000"/>
                </a:solidFill>
              </a:rPr>
              <a:t>มาให้ด้วย</a:t>
            </a:r>
            <a:br>
              <a:rPr lang="th-TH" sz="2000" dirty="0" smtClean="0">
                <a:solidFill>
                  <a:srgbClr val="FF0000"/>
                </a:solidFill>
              </a:rPr>
            </a:br>
            <a:r>
              <a:rPr lang="th-TH" sz="2000" dirty="0" smtClean="0">
                <a:solidFill>
                  <a:srgbClr val="FF0000"/>
                </a:solidFill>
              </a:rPr>
              <a:t>มี </a:t>
            </a:r>
            <a:r>
              <a:rPr lang="en-US" sz="2000" dirty="0" smtClean="0">
                <a:solidFill>
                  <a:srgbClr val="FF0000"/>
                </a:solidFill>
              </a:rPr>
              <a:t>TCP </a:t>
            </a:r>
            <a:r>
              <a:rPr lang="th-TH" sz="2000" dirty="0" smtClean="0">
                <a:solidFill>
                  <a:srgbClr val="FF0000"/>
                </a:solidFill>
              </a:rPr>
              <a:t>ดังนั้นสามารถเขียน </a:t>
            </a:r>
            <a:r>
              <a:rPr lang="en-US" sz="2000" dirty="0" smtClean="0">
                <a:solidFill>
                  <a:srgbClr val="FF0000"/>
                </a:solidFill>
              </a:rPr>
              <a:t>socket programming </a:t>
            </a:r>
            <a:r>
              <a:rPr lang="th-TH" sz="2000" dirty="0" smtClean="0">
                <a:solidFill>
                  <a:srgbClr val="FF0000"/>
                </a:solidFill>
              </a:rPr>
              <a:t>ได้ง่าย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7836" y="3454177"/>
            <a:ext cx="545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นอกจาก </a:t>
            </a:r>
            <a:r>
              <a:rPr lang="en-US" sz="2000" dirty="0" smtClean="0">
                <a:solidFill>
                  <a:srgbClr val="FF0000"/>
                </a:solidFill>
              </a:rPr>
              <a:t>capture packets </a:t>
            </a:r>
            <a:r>
              <a:rPr lang="th-TH" sz="2000" dirty="0" smtClean="0">
                <a:solidFill>
                  <a:srgbClr val="FF0000"/>
                </a:solidFill>
              </a:rPr>
              <a:t>ได้แล้ว ยังส่ง </a:t>
            </a:r>
            <a:r>
              <a:rPr lang="en-US" sz="2000" dirty="0" smtClean="0">
                <a:solidFill>
                  <a:srgbClr val="FF0000"/>
                </a:solidFill>
              </a:rPr>
              <a:t>raw packets </a:t>
            </a:r>
            <a:r>
              <a:rPr lang="th-TH" sz="2000" dirty="0" smtClean="0">
                <a:solidFill>
                  <a:srgbClr val="FF0000"/>
                </a:solidFill>
              </a:rPr>
              <a:t>ได้ด้วย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44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Bridges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87" y="941559"/>
            <a:ext cx="6286111" cy="4000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088" y="4584262"/>
            <a:ext cx="5879417" cy="21501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04163" y="191058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Switch </a:t>
            </a:r>
            <a:r>
              <a:rPr lang="th-TH" sz="2000" dirty="0" smtClean="0">
                <a:solidFill>
                  <a:srgbClr val="FF0000"/>
                </a:solidFill>
              </a:rPr>
              <a:t>ขนาดใหญ่ มักจะทำหน้าที่เป็น </a:t>
            </a:r>
            <a:r>
              <a:rPr lang="en-US" sz="2000" dirty="0" smtClean="0">
                <a:solidFill>
                  <a:srgbClr val="FF0000"/>
                </a:solidFill>
              </a:rPr>
              <a:t>Bridge </a:t>
            </a:r>
            <a:r>
              <a:rPr lang="th-TH" sz="2000" dirty="0" smtClean="0">
                <a:solidFill>
                  <a:srgbClr val="FF0000"/>
                </a:solidFill>
              </a:rPr>
              <a:t>ได้ด้วย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th-TH" sz="2000" dirty="0" smtClean="0">
                <a:solidFill>
                  <a:srgbClr val="FF0000"/>
                </a:solidFill>
              </a:rPr>
              <a:t>ดูหน้าถัดไป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53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81" y="1328861"/>
            <a:ext cx="9941730" cy="5029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50" y="200025"/>
            <a:ext cx="418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Stackable Switches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6414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06" y="653028"/>
            <a:ext cx="10585108" cy="55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09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Bridge Protocol Architecture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914" y="1471093"/>
            <a:ext cx="10359964" cy="4540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3301" y="3096285"/>
            <a:ext cx="301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อาจจะเป็น </a:t>
            </a:r>
            <a:r>
              <a:rPr lang="en-US" dirty="0" smtClean="0">
                <a:solidFill>
                  <a:srgbClr val="FF0000"/>
                </a:solidFill>
              </a:rPr>
              <a:t>wired / wireless </a:t>
            </a:r>
            <a:r>
              <a:rPr lang="th-TH" dirty="0" smtClean="0">
                <a:solidFill>
                  <a:srgbClr val="FF0000"/>
                </a:solidFill>
              </a:rPr>
              <a:t>ก็ได้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1004" y="1659608"/>
            <a:ext cx="281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Bridge </a:t>
            </a:r>
            <a:r>
              <a:rPr lang="th-TH" dirty="0" smtClean="0">
                <a:solidFill>
                  <a:srgbClr val="FF0000"/>
                </a:solidFill>
              </a:rPr>
              <a:t>ต้องมี </a:t>
            </a:r>
            <a:r>
              <a:rPr lang="en-US" dirty="0" smtClean="0">
                <a:solidFill>
                  <a:srgbClr val="FF0000"/>
                </a:solidFill>
              </a:rPr>
              <a:t>MAC layer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เพื่อทำ </a:t>
            </a:r>
            <a:r>
              <a:rPr lang="en-US" dirty="0" smtClean="0">
                <a:solidFill>
                  <a:srgbClr val="FF0000"/>
                </a:solidFill>
              </a:rPr>
              <a:t>medium access </a:t>
            </a:r>
            <a:r>
              <a:rPr lang="th-TH" dirty="0" smtClean="0">
                <a:solidFill>
                  <a:srgbClr val="FF0000"/>
                </a:solidFill>
              </a:rPr>
              <a:t>ทั้งสองฝั่ง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2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Fixed Routing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828" y="785954"/>
            <a:ext cx="5438775" cy="58293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7198146" y="1883121"/>
            <a:ext cx="1807630" cy="3367889"/>
          </a:xfrm>
          <a:custGeom>
            <a:avLst/>
            <a:gdLst>
              <a:gd name="connsiteX0" fmla="*/ 1710464 w 1807630"/>
              <a:gd name="connsiteY0" fmla="*/ 0 h 3367889"/>
              <a:gd name="connsiteX1" fmla="*/ 1638036 w 1807630"/>
              <a:gd name="connsiteY1" fmla="*/ 253497 h 3367889"/>
              <a:gd name="connsiteX2" fmla="*/ 144214 w 1807630"/>
              <a:gd name="connsiteY2" fmla="*/ 325925 h 3367889"/>
              <a:gd name="connsiteX3" fmla="*/ 171375 w 1807630"/>
              <a:gd name="connsiteY3" fmla="*/ 1620570 h 3367889"/>
              <a:gd name="connsiteX4" fmla="*/ 1140096 w 1807630"/>
              <a:gd name="connsiteY4" fmla="*/ 1665837 h 3367889"/>
              <a:gd name="connsiteX5" fmla="*/ 1266844 w 1807630"/>
              <a:gd name="connsiteY5" fmla="*/ 3367889 h 3367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630" h="3367889">
                <a:moveTo>
                  <a:pt x="1710464" y="0"/>
                </a:moveTo>
                <a:cubicBezTo>
                  <a:pt x="1804771" y="99588"/>
                  <a:pt x="1899078" y="199176"/>
                  <a:pt x="1638036" y="253497"/>
                </a:cubicBezTo>
                <a:cubicBezTo>
                  <a:pt x="1376994" y="307818"/>
                  <a:pt x="388657" y="98080"/>
                  <a:pt x="144214" y="325925"/>
                </a:cubicBezTo>
                <a:cubicBezTo>
                  <a:pt x="-100229" y="553770"/>
                  <a:pt x="5395" y="1397251"/>
                  <a:pt x="171375" y="1620570"/>
                </a:cubicBezTo>
                <a:cubicBezTo>
                  <a:pt x="337355" y="1843889"/>
                  <a:pt x="957518" y="1374617"/>
                  <a:pt x="1140096" y="1665837"/>
                </a:cubicBezTo>
                <a:cubicBezTo>
                  <a:pt x="1322674" y="1957057"/>
                  <a:pt x="1294759" y="2662473"/>
                  <a:pt x="1266844" y="336788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924925" y="1857375"/>
            <a:ext cx="447675" cy="3390900"/>
          </a:xfrm>
          <a:custGeom>
            <a:avLst/>
            <a:gdLst>
              <a:gd name="connsiteX0" fmla="*/ 447675 w 447675"/>
              <a:gd name="connsiteY0" fmla="*/ 0 h 3390900"/>
              <a:gd name="connsiteX1" fmla="*/ 381000 w 447675"/>
              <a:gd name="connsiteY1" fmla="*/ 476250 h 3390900"/>
              <a:gd name="connsiteX2" fmla="*/ 371475 w 447675"/>
              <a:gd name="connsiteY2" fmla="*/ 2724150 h 3390900"/>
              <a:gd name="connsiteX3" fmla="*/ 0 w 447675"/>
              <a:gd name="connsiteY3" fmla="*/ 339090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3390900">
                <a:moveTo>
                  <a:pt x="447675" y="0"/>
                </a:moveTo>
                <a:cubicBezTo>
                  <a:pt x="420687" y="11112"/>
                  <a:pt x="393700" y="22225"/>
                  <a:pt x="381000" y="476250"/>
                </a:cubicBezTo>
                <a:cubicBezTo>
                  <a:pt x="368300" y="930275"/>
                  <a:pt x="434975" y="2238375"/>
                  <a:pt x="371475" y="2724150"/>
                </a:cubicBezTo>
                <a:cubicBezTo>
                  <a:pt x="307975" y="3209925"/>
                  <a:pt x="153987" y="3300412"/>
                  <a:pt x="0" y="339090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019175"/>
            <a:ext cx="598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Fixed routing </a:t>
            </a:r>
            <a:r>
              <a:rPr lang="th-TH" sz="2000" dirty="0" smtClean="0"/>
              <a:t>กำหนดไว้ตายตัวในตาราง </a:t>
            </a:r>
            <a:r>
              <a:rPr lang="en-US" sz="2000" dirty="0" smtClean="0"/>
              <a:t>(</a:t>
            </a:r>
            <a:r>
              <a:rPr lang="th-TH" sz="2000" dirty="0" smtClean="0"/>
              <a:t>ใน </a:t>
            </a:r>
            <a:r>
              <a:rPr lang="en-US" sz="2000" dirty="0" smtClean="0"/>
              <a:t>network controller)</a:t>
            </a:r>
            <a:endParaRPr lang="th-TH" sz="20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00445"/>
              </p:ext>
            </p:extLst>
          </p:nvPr>
        </p:nvGraphicFramePr>
        <p:xfrm>
          <a:off x="343767" y="1621728"/>
          <a:ext cx="530455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460"/>
                <a:gridCol w="1018281"/>
                <a:gridCol w="32558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bridge on the route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Station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Station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Bridge 107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3767" y="3295650"/>
            <a:ext cx="5304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ทำ </a:t>
            </a:r>
            <a:r>
              <a:rPr lang="en-US" sz="2000" dirty="0" smtClean="0">
                <a:solidFill>
                  <a:srgbClr val="FF0000"/>
                </a:solidFill>
              </a:rPr>
              <a:t>load balancing </a:t>
            </a:r>
            <a:r>
              <a:rPr lang="th-TH" sz="2000" dirty="0" smtClean="0">
                <a:solidFill>
                  <a:srgbClr val="FF0000"/>
                </a:solidFill>
              </a:rPr>
              <a:t>ได้ ใช้ตารางแบ่ง </a:t>
            </a:r>
            <a:r>
              <a:rPr lang="en-US" sz="2000" dirty="0" smtClean="0">
                <a:solidFill>
                  <a:srgbClr val="FF0000"/>
                </a:solidFill>
              </a:rPr>
              <a:t>traffic </a:t>
            </a:r>
            <a:r>
              <a:rPr lang="th-TH" sz="2000" dirty="0" smtClean="0">
                <a:solidFill>
                  <a:srgbClr val="FF0000"/>
                </a:solidFill>
              </a:rPr>
              <a:t>เป็น </a:t>
            </a:r>
            <a:r>
              <a:rPr lang="en-US" sz="2000" dirty="0" smtClean="0">
                <a:solidFill>
                  <a:srgbClr val="FF0000"/>
                </a:solidFill>
              </a:rPr>
              <a:t>2 </a:t>
            </a:r>
            <a:r>
              <a:rPr lang="th-TH" sz="2000" dirty="0" smtClean="0">
                <a:solidFill>
                  <a:srgbClr val="FF0000"/>
                </a:solidFill>
              </a:rPr>
              <a:t>ส่วน</a:t>
            </a:r>
          </a:p>
          <a:p>
            <a:r>
              <a:rPr lang="th-TH" sz="2000" dirty="0" smtClean="0">
                <a:solidFill>
                  <a:srgbClr val="FF0000"/>
                </a:solidFill>
              </a:rPr>
              <a:t>ส่วนหนึ่งไปทาง </a:t>
            </a:r>
            <a:r>
              <a:rPr lang="en-US" sz="2000" dirty="0" smtClean="0">
                <a:solidFill>
                  <a:srgbClr val="FF0000"/>
                </a:solidFill>
              </a:rPr>
              <a:t>Bridge 101 </a:t>
            </a:r>
            <a:r>
              <a:rPr lang="th-TH" sz="2000" dirty="0" smtClean="0">
                <a:solidFill>
                  <a:srgbClr val="FF0000"/>
                </a:solidFill>
              </a:rPr>
              <a:t>อีกส่วนหนึ่งไปทาง </a:t>
            </a:r>
            <a:r>
              <a:rPr lang="en-US" sz="2000" dirty="0" smtClean="0">
                <a:solidFill>
                  <a:srgbClr val="FF0000"/>
                </a:solidFill>
              </a:rPr>
              <a:t>Bridge 107</a:t>
            </a:r>
            <a:endParaRPr lang="th-TH" sz="2000" dirty="0" smtClean="0">
              <a:solidFill>
                <a:srgbClr val="FF0000"/>
              </a:solidFill>
            </a:endParaRPr>
          </a:p>
          <a:p>
            <a:r>
              <a:rPr lang="th-TH" sz="2000" dirty="0" smtClean="0">
                <a:solidFill>
                  <a:srgbClr val="FF0000"/>
                </a:solidFill>
              </a:rPr>
              <a:t>แต่ </a:t>
            </a:r>
            <a:r>
              <a:rPr lang="en-US" sz="2000" dirty="0" smtClean="0">
                <a:solidFill>
                  <a:srgbClr val="FF0000"/>
                </a:solidFill>
              </a:rPr>
              <a:t>fixed </a:t>
            </a:r>
            <a:r>
              <a:rPr lang="th-TH" sz="2000" dirty="0" smtClean="0">
                <a:solidFill>
                  <a:srgbClr val="FF0000"/>
                </a:solidFill>
              </a:rPr>
              <a:t>และไม่</a:t>
            </a:r>
            <a:r>
              <a:rPr lang="en-US" sz="2000" dirty="0" smtClean="0">
                <a:solidFill>
                  <a:srgbClr val="FF0000"/>
                </a:solidFill>
              </a:rPr>
              <a:t> response </a:t>
            </a:r>
            <a:r>
              <a:rPr lang="th-TH" sz="2000" dirty="0" smtClean="0">
                <a:solidFill>
                  <a:srgbClr val="FF0000"/>
                </a:solidFill>
              </a:rPr>
              <a:t>กับ </a:t>
            </a:r>
            <a:r>
              <a:rPr lang="en-US" sz="2000" dirty="0" smtClean="0">
                <a:solidFill>
                  <a:srgbClr val="FF0000"/>
                </a:solidFill>
              </a:rPr>
              <a:t>failure</a:t>
            </a:r>
          </a:p>
          <a:p>
            <a:r>
              <a:rPr lang="th-TH" sz="2000" dirty="0" smtClean="0">
                <a:solidFill>
                  <a:srgbClr val="FF0000"/>
                </a:solidFill>
              </a:rPr>
              <a:t>เช่น ถ้า </a:t>
            </a:r>
            <a:r>
              <a:rPr lang="en-US" sz="2000" dirty="0" smtClean="0">
                <a:solidFill>
                  <a:srgbClr val="FF0000"/>
                </a:solidFill>
              </a:rPr>
              <a:t>Bridge 107 </a:t>
            </a:r>
            <a:r>
              <a:rPr lang="th-TH" sz="2000" dirty="0" smtClean="0">
                <a:solidFill>
                  <a:srgbClr val="FF0000"/>
                </a:solidFill>
              </a:rPr>
              <a:t>เสีย ก็ไม่สามารถย้ายไปทาง </a:t>
            </a:r>
            <a:r>
              <a:rPr lang="en-US" sz="2000" dirty="0" smtClean="0">
                <a:solidFill>
                  <a:srgbClr val="FF0000"/>
                </a:solidFill>
              </a:rPr>
              <a:t>Bridge 101 </a:t>
            </a:r>
            <a:r>
              <a:rPr lang="th-TH" sz="2000" dirty="0" smtClean="0">
                <a:solidFill>
                  <a:srgbClr val="FF0000"/>
                </a:solidFill>
              </a:rPr>
              <a:t>ได้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36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Spanning Tree Approach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4032" y="979787"/>
            <a:ext cx="11636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Switch </a:t>
            </a:r>
            <a:r>
              <a:rPr lang="th-TH" sz="2000" dirty="0" smtClean="0"/>
              <a:t>จะเรียนรู้จาก </a:t>
            </a:r>
            <a:r>
              <a:rPr lang="en-US" sz="2000" dirty="0" smtClean="0"/>
              <a:t>incoming frame</a:t>
            </a:r>
            <a:r>
              <a:rPr lang="th-TH" sz="2000" dirty="0" smtClean="0"/>
              <a:t> เช่น มี </a:t>
            </a:r>
            <a:r>
              <a:rPr lang="en-US" sz="2000" dirty="0" smtClean="0"/>
              <a:t>frame </a:t>
            </a:r>
            <a:r>
              <a:rPr lang="th-TH" sz="2000" dirty="0" smtClean="0"/>
              <a:t>จาก </a:t>
            </a:r>
            <a:r>
              <a:rPr lang="en-US" sz="2000" dirty="0" smtClean="0"/>
              <a:t>A </a:t>
            </a:r>
            <a:r>
              <a:rPr lang="th-TH" sz="2000" dirty="0" smtClean="0"/>
              <a:t>เข้ามาที่ </a:t>
            </a:r>
            <a:r>
              <a:rPr lang="en-US" sz="2000" dirty="0" smtClean="0"/>
              <a:t>port x, switch </a:t>
            </a:r>
            <a:r>
              <a:rPr lang="th-TH" sz="2000" dirty="0" smtClean="0"/>
              <a:t>ก็จะจำไว้ว่าต่อไปถ้าจะส่งไป </a:t>
            </a:r>
            <a:r>
              <a:rPr lang="en-US" sz="2000" dirty="0" smtClean="0"/>
              <a:t>A </a:t>
            </a:r>
            <a:r>
              <a:rPr lang="th-TH" sz="2000" dirty="0" smtClean="0"/>
              <a:t>ต้องส่งออกไปทาง </a:t>
            </a:r>
            <a:r>
              <a:rPr lang="en-US" sz="2000" dirty="0" smtClean="0"/>
              <a:t>port </a:t>
            </a:r>
            <a:r>
              <a:rPr lang="en-US" sz="2000" dirty="0" smtClean="0"/>
              <a:t>3</a:t>
            </a:r>
            <a:r>
              <a:rPr lang="th-TH" sz="2000" dirty="0" smtClean="0"/>
              <a:t/>
            </a:r>
            <a:br>
              <a:rPr lang="th-TH" sz="2000" dirty="0" smtClean="0"/>
            </a:br>
            <a:r>
              <a:rPr lang="th-TH" sz="2000" dirty="0" smtClean="0"/>
              <a:t>และตั้งค่า </a:t>
            </a:r>
            <a:r>
              <a:rPr lang="en-US" sz="2000" dirty="0" smtClean="0"/>
              <a:t>timer </a:t>
            </a:r>
            <a:r>
              <a:rPr lang="th-TH" sz="2000" dirty="0" smtClean="0"/>
              <a:t>ไว้</a:t>
            </a:r>
            <a:r>
              <a:rPr lang="th-TH" sz="2000" dirty="0" smtClean="0"/>
              <a:t>ด้วย</a:t>
            </a:r>
            <a:r>
              <a:rPr lang="en-US" sz="2000" dirty="0" smtClean="0"/>
              <a:t> (</a:t>
            </a:r>
            <a:r>
              <a:rPr lang="en-US" sz="2000" dirty="0" smtClean="0"/>
              <a:t>timer </a:t>
            </a:r>
            <a:r>
              <a:rPr lang="th-TH" sz="2000" dirty="0" smtClean="0"/>
              <a:t>จะนับลง</a:t>
            </a:r>
            <a:r>
              <a:rPr lang="en-US" sz="2000" dirty="0" smtClean="0"/>
              <a:t>)</a:t>
            </a:r>
            <a:r>
              <a:rPr lang="th-TH" sz="2000" dirty="0" smtClean="0"/>
              <a:t> </a:t>
            </a:r>
            <a:r>
              <a:rPr lang="th-TH" sz="2000" dirty="0" smtClean="0"/>
              <a:t>ในครั้งต่อไป </a:t>
            </a:r>
            <a:r>
              <a:rPr lang="en-US" sz="2000" dirty="0" smtClean="0"/>
              <a:t>timer </a:t>
            </a:r>
            <a:r>
              <a:rPr lang="th-TH" sz="2000" dirty="0" smtClean="0"/>
              <a:t>จะถูก </a:t>
            </a:r>
            <a:r>
              <a:rPr lang="en-US" sz="2000" dirty="0" smtClean="0"/>
              <a:t>reset (</a:t>
            </a:r>
            <a:r>
              <a:rPr lang="th-TH" sz="2000" dirty="0" smtClean="0"/>
              <a:t>ตั้งให้มีค่า </a:t>
            </a:r>
            <a:r>
              <a:rPr lang="en-US" sz="2000" dirty="0" smtClean="0"/>
              <a:t>max) </a:t>
            </a:r>
            <a:r>
              <a:rPr lang="th-TH" sz="2000" dirty="0" smtClean="0"/>
              <a:t>หรือถ้า </a:t>
            </a:r>
            <a:r>
              <a:rPr lang="en-US" sz="2000" dirty="0" smtClean="0"/>
              <a:t>expire </a:t>
            </a:r>
            <a:r>
              <a:rPr lang="en-US" sz="2000" dirty="0" smtClean="0"/>
              <a:t>(</a:t>
            </a:r>
            <a:r>
              <a:rPr lang="th-TH" sz="2000" dirty="0" smtClean="0"/>
              <a:t>เวลาลดลงจนเป็น </a:t>
            </a:r>
            <a:r>
              <a:rPr lang="en-US" sz="2000" dirty="0"/>
              <a:t>0</a:t>
            </a:r>
            <a:r>
              <a:rPr lang="en-US" sz="2000" dirty="0" smtClean="0"/>
              <a:t>)</a:t>
            </a:r>
            <a:r>
              <a:rPr lang="en-US" sz="2000" dirty="0" smtClean="0"/>
              <a:t> </a:t>
            </a:r>
            <a:r>
              <a:rPr lang="th-TH" sz="2000" dirty="0" smtClean="0"/>
              <a:t>ก็จะ </a:t>
            </a:r>
            <a:r>
              <a:rPr lang="en-US" sz="2000" dirty="0" smtClean="0"/>
              <a:t>forward </a:t>
            </a:r>
            <a:r>
              <a:rPr lang="th-TH" sz="2000" dirty="0" smtClean="0"/>
              <a:t>ไปทุกทาง </a:t>
            </a:r>
            <a:r>
              <a:rPr lang="en-US" sz="2000" dirty="0" smtClean="0"/>
              <a:t>(learning process) </a:t>
            </a:r>
            <a:r>
              <a:rPr lang="th-TH" sz="2000" dirty="0" smtClean="0"/>
              <a:t>เรียนรู้เองถ้ามีการย้ายตำแหน่งอุปกรณ์</a:t>
            </a:r>
            <a:endParaRPr lang="en-US" sz="2000" dirty="0"/>
          </a:p>
        </p:txBody>
      </p:sp>
      <p:pic>
        <p:nvPicPr>
          <p:cNvPr id="6" name="Picture 2" descr="https://www.manageengine.com/network-monitoring/images/switch_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03" y="2616796"/>
            <a:ext cx="6117882" cy="17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12" idx="0"/>
          </p:cNvCxnSpPr>
          <p:nvPr/>
        </p:nvCxnSpPr>
        <p:spPr>
          <a:xfrm flipV="1">
            <a:off x="3239239" y="3516485"/>
            <a:ext cx="689824" cy="1900362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40418" y="4167570"/>
            <a:ext cx="5366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4350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* </a:t>
            </a:r>
            <a:r>
              <a:rPr lang="th-TH" sz="2000" dirty="0" smtClean="0">
                <a:solidFill>
                  <a:srgbClr val="FF0000"/>
                </a:solidFill>
              </a:rPr>
              <a:t>ปกติเป็นทั้ง </a:t>
            </a:r>
            <a:r>
              <a:rPr lang="en-US" sz="2000" dirty="0" smtClean="0">
                <a:solidFill>
                  <a:srgbClr val="FF0000"/>
                </a:solidFill>
              </a:rPr>
              <a:t>Switch </a:t>
            </a:r>
            <a:r>
              <a:rPr lang="th-TH" sz="2000" dirty="0" smtClean="0">
                <a:solidFill>
                  <a:srgbClr val="FF0000"/>
                </a:solidFill>
              </a:rPr>
              <a:t>และ </a:t>
            </a:r>
            <a:r>
              <a:rPr lang="en-US" sz="2000" dirty="0" smtClean="0">
                <a:solidFill>
                  <a:srgbClr val="FF0000"/>
                </a:solidFill>
              </a:rPr>
              <a:t>Bridge </a:t>
            </a:r>
            <a:r>
              <a:rPr lang="th-TH" sz="2000" dirty="0" smtClean="0">
                <a:solidFill>
                  <a:srgbClr val="FF0000"/>
                </a:solidFill>
              </a:rPr>
              <a:t>ในตัวเดียวกัน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th-TH" sz="2000" dirty="0" smtClean="0">
                <a:solidFill>
                  <a:srgbClr val="FF0000"/>
                </a:solidFill>
              </a:rPr>
              <a:t>ไม่ใช้ </a:t>
            </a: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 smtClean="0">
                <a:solidFill>
                  <a:srgbClr val="FF0000"/>
                </a:solidFill>
              </a:rPr>
              <a:t>ub </a:t>
            </a:r>
            <a:r>
              <a:rPr lang="th-TH" sz="2000" dirty="0" smtClean="0">
                <a:solidFill>
                  <a:srgbClr val="FF0000"/>
                </a:solidFill>
              </a:rPr>
              <a:t>แล้ว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th-TH" sz="2000" dirty="0" smtClean="0">
                <a:solidFill>
                  <a:srgbClr val="FF0000"/>
                </a:solidFill>
              </a:rPr>
              <a:t>แต่ละ </a:t>
            </a:r>
            <a:r>
              <a:rPr lang="en-US" sz="2000" dirty="0" smtClean="0">
                <a:solidFill>
                  <a:srgbClr val="FF0000"/>
                </a:solidFill>
              </a:rPr>
              <a:t>port </a:t>
            </a:r>
            <a:r>
              <a:rPr lang="th-TH" sz="2000" dirty="0" smtClean="0">
                <a:solidFill>
                  <a:srgbClr val="FF0000"/>
                </a:solidFill>
              </a:rPr>
              <a:t>จะต่อกับ </a:t>
            </a:r>
            <a:r>
              <a:rPr lang="en-US" sz="2000" dirty="0" smtClean="0">
                <a:solidFill>
                  <a:srgbClr val="FF0000"/>
                </a:solidFill>
              </a:rPr>
              <a:t>end devices </a:t>
            </a:r>
            <a:r>
              <a:rPr lang="th-TH" sz="2000" dirty="0" smtClean="0">
                <a:solidFill>
                  <a:srgbClr val="FF0000"/>
                </a:solidFill>
              </a:rPr>
              <a:t>หรือ </a:t>
            </a:r>
            <a:r>
              <a:rPr lang="en-US" sz="2000" dirty="0" smtClean="0">
                <a:solidFill>
                  <a:srgbClr val="FF0000"/>
                </a:solidFill>
              </a:rPr>
              <a:t>switch </a:t>
            </a:r>
            <a:r>
              <a:rPr lang="th-TH" sz="2000" dirty="0" smtClean="0">
                <a:solidFill>
                  <a:srgbClr val="FF0000"/>
                </a:solidFill>
              </a:rPr>
              <a:t>ก็ได้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th-TH" sz="2000" dirty="0" smtClean="0">
                <a:solidFill>
                  <a:srgbClr val="FF0000"/>
                </a:solidFill>
              </a:rPr>
              <a:t>หรือแยก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	Trunk port	</a:t>
            </a:r>
            <a:r>
              <a:rPr lang="th-TH" sz="2000" dirty="0" smtClean="0">
                <a:solidFill>
                  <a:srgbClr val="FF0000"/>
                </a:solidFill>
              </a:rPr>
              <a:t>ต่อกับ	</a:t>
            </a:r>
            <a:r>
              <a:rPr lang="en-US" sz="2000" dirty="0" smtClean="0">
                <a:solidFill>
                  <a:srgbClr val="FF0000"/>
                </a:solidFill>
              </a:rPr>
              <a:t>Switch</a:t>
            </a:r>
          </a:p>
          <a:p>
            <a:pPr>
              <a:tabLst>
                <a:tab pos="514350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End port	</a:t>
            </a:r>
            <a:r>
              <a:rPr lang="th-TH" sz="2000" dirty="0" smtClean="0">
                <a:solidFill>
                  <a:srgbClr val="FF0000"/>
                </a:solidFill>
              </a:rPr>
              <a:t>ต่อกับ	</a:t>
            </a:r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nd device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83213" y="3565432"/>
            <a:ext cx="303056" cy="1851415"/>
          </a:xfrm>
          <a:prstGeom prst="straightConnector1">
            <a:avLst/>
          </a:prstGeom>
          <a:ln w="254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06603" y="5416847"/>
            <a:ext cx="665272" cy="6482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53268" y="5416846"/>
            <a:ext cx="665272" cy="6482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02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Spanning Tree Approach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79" y="1076324"/>
            <a:ext cx="4901250" cy="52531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281986" y="1685984"/>
            <a:ext cx="485775" cy="4667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41982" y="3063462"/>
            <a:ext cx="485775" cy="4667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53535" y="3063461"/>
            <a:ext cx="485775" cy="4667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53621" y="4668063"/>
            <a:ext cx="485775" cy="4667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96211" y="4668065"/>
            <a:ext cx="485775" cy="4667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540231" y="4639488"/>
            <a:ext cx="485775" cy="4667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222402" y="4663663"/>
            <a:ext cx="485775" cy="4667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486650" y="1987137"/>
            <a:ext cx="800100" cy="1095375"/>
          </a:xfrm>
          <a:custGeom>
            <a:avLst/>
            <a:gdLst>
              <a:gd name="connsiteX0" fmla="*/ 800100 w 800100"/>
              <a:gd name="connsiteY0" fmla="*/ 0 h 1095375"/>
              <a:gd name="connsiteX1" fmla="*/ 180975 w 800100"/>
              <a:gd name="connsiteY1" fmla="*/ 390525 h 1095375"/>
              <a:gd name="connsiteX2" fmla="*/ 0 w 800100"/>
              <a:gd name="connsiteY2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100" h="1095375">
                <a:moveTo>
                  <a:pt x="800100" y="0"/>
                </a:moveTo>
                <a:cubicBezTo>
                  <a:pt x="557212" y="103981"/>
                  <a:pt x="314325" y="207963"/>
                  <a:pt x="180975" y="390525"/>
                </a:cubicBezTo>
                <a:cubicBezTo>
                  <a:pt x="47625" y="573088"/>
                  <a:pt x="23812" y="834231"/>
                  <a:pt x="0" y="1095375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8753475" y="2015712"/>
            <a:ext cx="876048" cy="1085850"/>
          </a:xfrm>
          <a:custGeom>
            <a:avLst/>
            <a:gdLst>
              <a:gd name="connsiteX0" fmla="*/ 0 w 876048"/>
              <a:gd name="connsiteY0" fmla="*/ 0 h 1085850"/>
              <a:gd name="connsiteX1" fmla="*/ 752475 w 876048"/>
              <a:gd name="connsiteY1" fmla="*/ 504825 h 1085850"/>
              <a:gd name="connsiteX2" fmla="*/ 866775 w 876048"/>
              <a:gd name="connsiteY2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048" h="1085850">
                <a:moveTo>
                  <a:pt x="0" y="0"/>
                </a:moveTo>
                <a:cubicBezTo>
                  <a:pt x="304006" y="161925"/>
                  <a:pt x="608013" y="323850"/>
                  <a:pt x="752475" y="504825"/>
                </a:cubicBezTo>
                <a:cubicBezTo>
                  <a:pt x="896938" y="685800"/>
                  <a:pt x="881856" y="885825"/>
                  <a:pt x="866775" y="108585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277225" y="2130012"/>
            <a:ext cx="531890" cy="2638425"/>
          </a:xfrm>
          <a:custGeom>
            <a:avLst/>
            <a:gdLst>
              <a:gd name="connsiteX0" fmla="*/ 352425 w 409436"/>
              <a:gd name="connsiteY0" fmla="*/ 0 h 2638425"/>
              <a:gd name="connsiteX1" fmla="*/ 381000 w 409436"/>
              <a:gd name="connsiteY1" fmla="*/ 1552575 h 2638425"/>
              <a:gd name="connsiteX2" fmla="*/ 0 w 409436"/>
              <a:gd name="connsiteY2" fmla="*/ 2638425 h 26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436" h="2638425">
                <a:moveTo>
                  <a:pt x="352425" y="0"/>
                </a:moveTo>
                <a:cubicBezTo>
                  <a:pt x="396081" y="556419"/>
                  <a:pt x="439737" y="1112838"/>
                  <a:pt x="381000" y="1552575"/>
                </a:cubicBezTo>
                <a:cubicBezTo>
                  <a:pt x="322263" y="1992312"/>
                  <a:pt x="161131" y="2315368"/>
                  <a:pt x="0" y="2638425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107</a:t>
            </a:r>
          </a:p>
        </p:txBody>
      </p:sp>
      <p:sp>
        <p:nvSpPr>
          <p:cNvPr id="11" name="Freeform 10"/>
          <p:cNvSpPr/>
          <p:nvPr/>
        </p:nvSpPr>
        <p:spPr>
          <a:xfrm>
            <a:off x="6687753" y="3492087"/>
            <a:ext cx="751021" cy="1181100"/>
          </a:xfrm>
          <a:custGeom>
            <a:avLst/>
            <a:gdLst>
              <a:gd name="connsiteX0" fmla="*/ 402509 w 402509"/>
              <a:gd name="connsiteY0" fmla="*/ 0 h 1181100"/>
              <a:gd name="connsiteX1" fmla="*/ 59609 w 402509"/>
              <a:gd name="connsiteY1" fmla="*/ 638175 h 1181100"/>
              <a:gd name="connsiteX2" fmla="*/ 2459 w 402509"/>
              <a:gd name="connsiteY2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509" h="1181100">
                <a:moveTo>
                  <a:pt x="402509" y="0"/>
                </a:moveTo>
                <a:cubicBezTo>
                  <a:pt x="264396" y="220662"/>
                  <a:pt x="126284" y="441325"/>
                  <a:pt x="59609" y="638175"/>
                </a:cubicBezTo>
                <a:cubicBezTo>
                  <a:pt x="-7066" y="835025"/>
                  <a:pt x="-2304" y="1008062"/>
                  <a:pt x="2459" y="118110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610475" y="3520662"/>
            <a:ext cx="561702" cy="1152525"/>
          </a:xfrm>
          <a:custGeom>
            <a:avLst/>
            <a:gdLst>
              <a:gd name="connsiteX0" fmla="*/ 0 w 501262"/>
              <a:gd name="connsiteY0" fmla="*/ 0 h 1152525"/>
              <a:gd name="connsiteX1" fmla="*/ 447675 w 501262"/>
              <a:gd name="connsiteY1" fmla="*/ 657225 h 1152525"/>
              <a:gd name="connsiteX2" fmla="*/ 476250 w 501262"/>
              <a:gd name="connsiteY2" fmla="*/ 11525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262" h="1152525">
                <a:moveTo>
                  <a:pt x="0" y="0"/>
                </a:moveTo>
                <a:cubicBezTo>
                  <a:pt x="184150" y="232569"/>
                  <a:pt x="368300" y="465138"/>
                  <a:pt x="447675" y="657225"/>
                </a:cubicBezTo>
                <a:cubicBezTo>
                  <a:pt x="527050" y="849312"/>
                  <a:pt x="501650" y="1000918"/>
                  <a:pt x="476250" y="1152525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104</a:t>
            </a:r>
          </a:p>
        </p:txBody>
      </p:sp>
      <p:sp>
        <p:nvSpPr>
          <p:cNvPr id="23" name="Freeform 22"/>
          <p:cNvSpPr/>
          <p:nvPr/>
        </p:nvSpPr>
        <p:spPr>
          <a:xfrm>
            <a:off x="8653192" y="3492087"/>
            <a:ext cx="728682" cy="1181100"/>
          </a:xfrm>
          <a:custGeom>
            <a:avLst/>
            <a:gdLst>
              <a:gd name="connsiteX0" fmla="*/ 402509 w 402509"/>
              <a:gd name="connsiteY0" fmla="*/ 0 h 1181100"/>
              <a:gd name="connsiteX1" fmla="*/ 59609 w 402509"/>
              <a:gd name="connsiteY1" fmla="*/ 638175 h 1181100"/>
              <a:gd name="connsiteX2" fmla="*/ 2459 w 402509"/>
              <a:gd name="connsiteY2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509" h="1181100">
                <a:moveTo>
                  <a:pt x="402509" y="0"/>
                </a:moveTo>
                <a:cubicBezTo>
                  <a:pt x="264396" y="220662"/>
                  <a:pt x="126284" y="441325"/>
                  <a:pt x="59609" y="638175"/>
                </a:cubicBezTo>
                <a:cubicBezTo>
                  <a:pt x="-7066" y="835025"/>
                  <a:pt x="-2304" y="1008062"/>
                  <a:pt x="2459" y="118110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9629523" y="3520662"/>
            <a:ext cx="895602" cy="1152525"/>
          </a:xfrm>
          <a:custGeom>
            <a:avLst/>
            <a:gdLst>
              <a:gd name="connsiteX0" fmla="*/ 0 w 501262"/>
              <a:gd name="connsiteY0" fmla="*/ 0 h 1152525"/>
              <a:gd name="connsiteX1" fmla="*/ 447675 w 501262"/>
              <a:gd name="connsiteY1" fmla="*/ 657225 h 1152525"/>
              <a:gd name="connsiteX2" fmla="*/ 476250 w 501262"/>
              <a:gd name="connsiteY2" fmla="*/ 11525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1262" h="1152525">
                <a:moveTo>
                  <a:pt x="0" y="0"/>
                </a:moveTo>
                <a:cubicBezTo>
                  <a:pt x="184150" y="232569"/>
                  <a:pt x="368300" y="465138"/>
                  <a:pt x="447675" y="657225"/>
                </a:cubicBezTo>
                <a:cubicBezTo>
                  <a:pt x="527050" y="849312"/>
                  <a:pt x="501650" y="1000918"/>
                  <a:pt x="476250" y="1152525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106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7130" y="5403675"/>
            <a:ext cx="437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ทำให้เป็น </a:t>
            </a:r>
            <a:r>
              <a:rPr lang="en-US" dirty="0" smtClean="0">
                <a:solidFill>
                  <a:srgbClr val="FF0000"/>
                </a:solidFill>
              </a:rPr>
              <a:t>spanning tree (automatic, dynamic)</a:t>
            </a:r>
            <a:endParaRPr lang="th-TH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Auto = </a:t>
            </a:r>
            <a:r>
              <a:rPr lang="th-TH" dirty="0" smtClean="0">
                <a:solidFill>
                  <a:srgbClr val="FF0000"/>
                </a:solidFill>
              </a:rPr>
              <a:t>ไม่ต้องใช้คน</a:t>
            </a:r>
            <a:r>
              <a:rPr lang="en-US" dirty="0" smtClean="0">
                <a:solidFill>
                  <a:srgbClr val="FF0000"/>
                </a:solidFill>
              </a:rPr>
              <a:t>, Dyna = </a:t>
            </a:r>
            <a:r>
              <a:rPr lang="th-TH" dirty="0" smtClean="0">
                <a:solidFill>
                  <a:srgbClr val="FF0000"/>
                </a:solidFill>
              </a:rPr>
              <a:t>ทนต่อการเปลี่ยนแปลง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ถ้า </a:t>
            </a:r>
            <a:r>
              <a:rPr lang="en-US" dirty="0" smtClean="0">
                <a:solidFill>
                  <a:srgbClr val="FF0000"/>
                </a:solidFill>
              </a:rPr>
              <a:t>bridge </a:t>
            </a:r>
            <a:r>
              <a:rPr lang="th-TH" dirty="0" smtClean="0">
                <a:solidFill>
                  <a:srgbClr val="FF0000"/>
                </a:solidFill>
              </a:rPr>
              <a:t>เสีย ก็จะใช้เส้นทางอื่นอัตโนมัติ เพราะ </a:t>
            </a:r>
            <a:r>
              <a:rPr lang="en-US" dirty="0" smtClean="0">
                <a:solidFill>
                  <a:srgbClr val="FF0000"/>
                </a:solidFill>
              </a:rPr>
              <a:t>dynamic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อัลกอริทึมกำหนด</a:t>
            </a:r>
            <a:r>
              <a:rPr lang="th-TH" dirty="0">
                <a:solidFill>
                  <a:srgbClr val="FF0000"/>
                </a:solidFill>
              </a:rPr>
              <a:t>โดย </a:t>
            </a:r>
            <a:r>
              <a:rPr lang="en-US" dirty="0">
                <a:solidFill>
                  <a:srgbClr val="FF0000"/>
                </a:solidFill>
              </a:rPr>
              <a:t>IEEE 802.1</a:t>
            </a:r>
            <a:r>
              <a:rPr lang="th-TH" dirty="0">
                <a:solidFill>
                  <a:srgbClr val="FF0000"/>
                </a:solidFill>
              </a:rPr>
              <a:t> อยู่ใน </a:t>
            </a:r>
            <a:r>
              <a:rPr lang="en-US" dirty="0">
                <a:solidFill>
                  <a:srgbClr val="FF0000"/>
                </a:solidFill>
              </a:rPr>
              <a:t>Appendix J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9984" y="1076324"/>
            <a:ext cx="3157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</a:rPr>
              <a:t>จะไม่ยอมให้มี </a:t>
            </a:r>
            <a:r>
              <a:rPr lang="en-US" sz="2000" dirty="0" smtClean="0">
                <a:solidFill>
                  <a:srgbClr val="FF0000"/>
                </a:solidFill>
              </a:rPr>
              <a:t>alternate route !!!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4077" y="2066896"/>
            <a:ext cx="201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rgbClr val="FF0000"/>
                </a:solidFill>
              </a:rPr>
              <a:t>ลบเส้นประออก </a:t>
            </a:r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th-TH" dirty="0" smtClean="0">
                <a:solidFill>
                  <a:srgbClr val="FF0000"/>
                </a:solidFill>
              </a:rPr>
              <a:t>เส้น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จะได้ </a:t>
            </a:r>
            <a:r>
              <a:rPr lang="en-US" dirty="0" smtClean="0">
                <a:solidFill>
                  <a:srgbClr val="FF0000"/>
                </a:solidFill>
              </a:rPr>
              <a:t>spanning tree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3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Hubs and Switches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76" y="1266823"/>
            <a:ext cx="5328847" cy="4752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98" y="2465731"/>
            <a:ext cx="5341777" cy="2355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7435" y="1743075"/>
            <a:ext cx="3947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FF0000"/>
                </a:solidFill>
              </a:rPr>
              <a:t>ปัจจุบันใช้ </a:t>
            </a:r>
            <a:r>
              <a:rPr lang="en-US" sz="2800" b="1" dirty="0" smtClean="0">
                <a:solidFill>
                  <a:srgbClr val="FF0000"/>
                </a:solidFill>
              </a:rPr>
              <a:t>switch </a:t>
            </a:r>
            <a:r>
              <a:rPr lang="th-TH" sz="2800" b="1" dirty="0" smtClean="0">
                <a:solidFill>
                  <a:srgbClr val="FF0000"/>
                </a:solidFill>
              </a:rPr>
              <a:t>กันหมดแล้ว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29775" y="265747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th-TH" dirty="0" smtClean="0">
                <a:solidFill>
                  <a:srgbClr val="FF0000"/>
                </a:solidFill>
              </a:rPr>
              <a:t>คือ จำนวนคู่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8150" y="1743075"/>
            <a:ext cx="579294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74130" y="4362450"/>
            <a:ext cx="15209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41492" y="3171825"/>
            <a:ext cx="152098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92198" y="5363990"/>
            <a:ext cx="4219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</a:rPr>
              <a:t>ถอดเปลี่ยน </a:t>
            </a:r>
            <a:r>
              <a:rPr lang="en-US" sz="2000" dirty="0" smtClean="0">
                <a:solidFill>
                  <a:srgbClr val="FF0000"/>
                </a:solidFill>
              </a:rPr>
              <a:t>Bus, Hub, Switch </a:t>
            </a:r>
            <a:r>
              <a:rPr lang="th-TH" sz="2000" dirty="0" smtClean="0">
                <a:solidFill>
                  <a:srgbClr val="FF0000"/>
                </a:solidFill>
              </a:rPr>
              <a:t>ได้เลย</a:t>
            </a:r>
            <a:br>
              <a:rPr lang="th-TH" sz="2000" dirty="0" smtClean="0">
                <a:solidFill>
                  <a:srgbClr val="FF0000"/>
                </a:solidFill>
              </a:rPr>
            </a:br>
            <a:r>
              <a:rPr lang="th-TH" sz="2000" dirty="0" smtClean="0">
                <a:solidFill>
                  <a:srgbClr val="FF0000"/>
                </a:solidFill>
              </a:rPr>
              <a:t>โดยไม่ต้องปรับ </a:t>
            </a:r>
            <a:r>
              <a:rPr lang="en-US" sz="2000" dirty="0" smtClean="0">
                <a:solidFill>
                  <a:srgbClr val="FF0000"/>
                </a:solidFill>
              </a:rPr>
              <a:t>software </a:t>
            </a:r>
            <a:r>
              <a:rPr lang="th-TH" sz="2000" dirty="0" smtClean="0">
                <a:solidFill>
                  <a:srgbClr val="FF0000"/>
                </a:solidFill>
              </a:rPr>
              <a:t>ในเครื่องคอมพิวเตอร์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6146" y="910582"/>
            <a:ext cx="40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ลากสายน้อย ประหยัดสาย ในกรณีที่มีคอมพิวเตอร์จำนวนมาก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3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Bus and Star Topologies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98" y="942392"/>
            <a:ext cx="4821334" cy="5434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383" y="1558212"/>
            <a:ext cx="4366371" cy="37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82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Virtual LANs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485" y="0"/>
            <a:ext cx="57925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450" y="923925"/>
            <a:ext cx="544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Unicast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Broadcast Address </a:t>
            </a:r>
            <a:r>
              <a:rPr lang="th-TH" sz="2000" dirty="0"/>
              <a:t>เหมาะสำหรับ</a:t>
            </a:r>
            <a:endParaRPr lang="en-US" sz="2000" dirty="0" smtClean="0"/>
          </a:p>
          <a:p>
            <a:pPr lvl="1"/>
            <a:r>
              <a:rPr lang="en-US" sz="2000" dirty="0" smtClean="0"/>
              <a:t>Network management</a:t>
            </a:r>
          </a:p>
          <a:p>
            <a:pPr lvl="1"/>
            <a:r>
              <a:rPr lang="en-US" sz="2000" dirty="0" smtClean="0"/>
              <a:t>Transmission of some type of alert </a:t>
            </a:r>
          </a:p>
        </p:txBody>
      </p:sp>
    </p:spTree>
    <p:extLst>
      <p:ext uri="{BB962C8B-B14F-4D97-AF65-F5344CB8AC3E}">
        <p14:creationId xmlns:p14="http://schemas.microsoft.com/office/powerpoint/2010/main" val="463311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177" y="0"/>
            <a:ext cx="5834935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3997" y="235958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Router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085" y="838496"/>
            <a:ext cx="5468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</a:rPr>
              <a:t>แบ่ง </a:t>
            </a:r>
            <a:r>
              <a:rPr lang="en-US" sz="2400" b="1" dirty="0" smtClean="0">
                <a:solidFill>
                  <a:srgbClr val="FF0000"/>
                </a:solidFill>
              </a:rPr>
              <a:t>LAN </a:t>
            </a:r>
            <a:r>
              <a:rPr lang="th-TH" sz="2400" b="1" dirty="0" smtClean="0">
                <a:solidFill>
                  <a:srgbClr val="FF0000"/>
                </a:solidFill>
              </a:rPr>
              <a:t>เป็น </a:t>
            </a:r>
            <a:r>
              <a:rPr lang="en-US" sz="2400" b="1" dirty="0" smtClean="0">
                <a:solidFill>
                  <a:srgbClr val="FF0000"/>
                </a:solidFill>
              </a:rPr>
              <a:t>4 </a:t>
            </a:r>
            <a:r>
              <a:rPr lang="th-TH" sz="2400" b="1" dirty="0" smtClean="0">
                <a:solidFill>
                  <a:srgbClr val="FF0000"/>
                </a:solidFill>
              </a:rPr>
              <a:t>ส่วน</a:t>
            </a:r>
          </a:p>
          <a:p>
            <a:r>
              <a:rPr lang="th-TH" sz="2400" b="1" dirty="0" smtClean="0">
                <a:solidFill>
                  <a:srgbClr val="FF0000"/>
                </a:solidFill>
              </a:rPr>
              <a:t>เพื่อให้ </a:t>
            </a:r>
            <a:r>
              <a:rPr lang="en-US" sz="2400" b="1" dirty="0" smtClean="0">
                <a:solidFill>
                  <a:srgbClr val="FF0000"/>
                </a:solidFill>
              </a:rPr>
              <a:t>broadcast </a:t>
            </a:r>
            <a:r>
              <a:rPr lang="th-TH" sz="2400" b="1" dirty="0" smtClean="0">
                <a:solidFill>
                  <a:srgbClr val="FF0000"/>
                </a:solidFill>
              </a:rPr>
              <a:t>อยู่ในแต่ละส่วน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085" y="2554158"/>
            <a:ext cx="5468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</a:rPr>
              <a:t>ข้อเสียคือ พอเครือข่ายมันโตขึ้น</a:t>
            </a:r>
            <a:br>
              <a:rPr lang="th-TH" sz="2400" b="1" dirty="0" smtClean="0">
                <a:solidFill>
                  <a:srgbClr val="FF0000"/>
                </a:solidFill>
              </a:rPr>
            </a:br>
            <a:r>
              <a:rPr lang="th-TH" sz="2400" b="1" dirty="0" smtClean="0">
                <a:solidFill>
                  <a:srgbClr val="FF0000"/>
                </a:solidFill>
              </a:rPr>
              <a:t>เช่น มีแผนกเพิ่มขึ้น มีแผนกย่อยๆ</a:t>
            </a:r>
            <a:br>
              <a:rPr lang="th-TH" sz="2400" b="1" dirty="0" smtClean="0">
                <a:solidFill>
                  <a:srgbClr val="FF0000"/>
                </a:solidFill>
              </a:rPr>
            </a:br>
            <a:r>
              <a:rPr lang="th-TH" sz="2400" b="1" dirty="0" smtClean="0">
                <a:solidFill>
                  <a:srgbClr val="FF0000"/>
                </a:solidFill>
              </a:rPr>
              <a:t>ก็ต้องเพิ่ม </a:t>
            </a:r>
            <a:r>
              <a:rPr lang="en-US" sz="2400" b="1" dirty="0" smtClean="0">
                <a:solidFill>
                  <a:srgbClr val="FF0000"/>
                </a:solidFill>
              </a:rPr>
              <a:t>router</a:t>
            </a:r>
            <a:r>
              <a:rPr lang="th-TH" sz="2400" b="1" dirty="0">
                <a:solidFill>
                  <a:srgbClr val="FF0000"/>
                </a:solidFill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</a:rPr>
              <a:t>แต่ </a:t>
            </a:r>
            <a:r>
              <a:rPr lang="en-US" sz="2400" b="1" dirty="0" smtClean="0">
                <a:solidFill>
                  <a:srgbClr val="FF0000"/>
                </a:solidFill>
              </a:rPr>
              <a:t>router </a:t>
            </a:r>
            <a:r>
              <a:rPr lang="th-TH" sz="2400" b="1" dirty="0" smtClean="0">
                <a:solidFill>
                  <a:srgbClr val="FF0000"/>
                </a:solidFill>
              </a:rPr>
              <a:t>ทำงานช้ากว่า </a:t>
            </a:r>
            <a:r>
              <a:rPr lang="en-US" sz="2400" b="1" dirty="0" smtClean="0">
                <a:solidFill>
                  <a:srgbClr val="FF0000"/>
                </a:solidFill>
              </a:rPr>
              <a:t>switch </a:t>
            </a:r>
            <a:r>
              <a:rPr lang="th-TH" sz="2400" b="1" dirty="0" smtClean="0">
                <a:solidFill>
                  <a:srgbClr val="FF0000"/>
                </a:solidFill>
              </a:rPr>
              <a:t>และ </a:t>
            </a:r>
            <a:r>
              <a:rPr lang="en-US" sz="2400" b="1" dirty="0" smtClean="0">
                <a:solidFill>
                  <a:srgbClr val="FF0000"/>
                </a:solidFill>
              </a:rPr>
              <a:t>traffic </a:t>
            </a:r>
            <a:r>
              <a:rPr lang="th-TH" sz="2400" b="1" dirty="0" smtClean="0">
                <a:solidFill>
                  <a:srgbClr val="FF0000"/>
                </a:solidFill>
              </a:rPr>
              <a:t>จริงอาจจะไม่สอดคล้องกับที่แบ่ง</a:t>
            </a:r>
            <a:r>
              <a:rPr lang="th-TH" sz="2400" b="1" dirty="0" smtClean="0">
                <a:solidFill>
                  <a:srgbClr val="FF0000"/>
                </a:solidFill>
              </a:rPr>
              <a:t>ไว้</a:t>
            </a:r>
          </a:p>
          <a:p>
            <a:r>
              <a:rPr lang="th-TH" sz="2400" b="1" dirty="0" smtClean="0">
                <a:solidFill>
                  <a:srgbClr val="FF0000"/>
                </a:solidFill>
              </a:rPr>
              <a:t>เช่น ไม่เป็นไปตาม </a:t>
            </a:r>
            <a:r>
              <a:rPr lang="en-US" sz="2400" b="1" dirty="0" smtClean="0">
                <a:solidFill>
                  <a:srgbClr val="FF0000"/>
                </a:solidFill>
              </a:rPr>
              <a:t>locality of reference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traffic </a:t>
            </a:r>
            <a:r>
              <a:rPr lang="th-TH" sz="2400" b="1" dirty="0" smtClean="0">
                <a:solidFill>
                  <a:srgbClr val="FF0000"/>
                </a:solidFill>
              </a:rPr>
              <a:t>ส่วนใหญ่มักจะวิ่งผ่าน</a:t>
            </a:r>
            <a:r>
              <a:rPr lang="en-US" sz="2400" b="1" dirty="0" smtClean="0">
                <a:solidFill>
                  <a:srgbClr val="FF0000"/>
                </a:solidFill>
              </a:rPr>
              <a:t> LAN (</a:t>
            </a:r>
            <a:r>
              <a:rPr lang="th-TH" sz="2400" b="1" dirty="0" smtClean="0">
                <a:solidFill>
                  <a:srgbClr val="FF0000"/>
                </a:solidFill>
              </a:rPr>
              <a:t>ผ่าน </a:t>
            </a:r>
            <a:r>
              <a:rPr lang="en-US" sz="2400" b="1" dirty="0" smtClean="0">
                <a:solidFill>
                  <a:srgbClr val="FF0000"/>
                </a:solidFill>
              </a:rPr>
              <a:t>router)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15363" y="2728913"/>
            <a:ext cx="1042987" cy="94297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97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212" y="0"/>
            <a:ext cx="58727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01" y="199176"/>
            <a:ext cx="634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Virtual </a:t>
            </a:r>
            <a:r>
              <a:rPr lang="en-US" dirty="0" smtClean="0"/>
              <a:t>LANs </a:t>
            </a:r>
            <a:r>
              <a:rPr lang="th-TH" dirty="0"/>
              <a:t>คือ การแบ่ง </a:t>
            </a:r>
            <a:r>
              <a:rPr lang="en-US" dirty="0"/>
              <a:t>LAN </a:t>
            </a:r>
            <a:r>
              <a:rPr lang="th-TH" dirty="0"/>
              <a:t>เป็นกลุ่มย่อยๆ ด้วย</a:t>
            </a:r>
            <a:r>
              <a:rPr lang="th-TH" dirty="0" smtClean="0"/>
              <a:t>ซอฟต์แวร์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558" y="817686"/>
            <a:ext cx="61834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Defining </a:t>
            </a:r>
            <a:r>
              <a:rPr lang="en-US" dirty="0" smtClean="0">
                <a:solidFill>
                  <a:schemeClr val="tx1"/>
                </a:solidFill>
              </a:rPr>
              <a:t>VLANs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Membership by port group</a:t>
            </a:r>
          </a:p>
          <a:p>
            <a:pPr lvl="1"/>
            <a:r>
              <a:rPr lang="en-US" dirty="0" smtClean="0"/>
              <a:t>	</a:t>
            </a:r>
            <a:r>
              <a:rPr lang="th-TH" dirty="0" smtClean="0"/>
              <a:t>ต้อง </a:t>
            </a:r>
            <a:r>
              <a:rPr lang="en-US" dirty="0" smtClean="0"/>
              <a:t>reconfigure </a:t>
            </a:r>
            <a:r>
              <a:rPr lang="th-TH" dirty="0" smtClean="0"/>
              <a:t>ใหม่ เมื่อเปลี่ยนช่องเสียบ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Membership by MAC address</a:t>
            </a:r>
            <a:endParaRPr lang="th-TH" sz="2000" b="1" dirty="0"/>
          </a:p>
          <a:p>
            <a:pPr lvl="1"/>
            <a:r>
              <a:rPr lang="th-TH" dirty="0"/>
              <a:t>	</a:t>
            </a:r>
            <a:r>
              <a:rPr lang="th-TH" dirty="0" smtClean="0"/>
              <a:t>เมื่อเริ่มใช้งาน </a:t>
            </a:r>
            <a:r>
              <a:rPr lang="th-TH" dirty="0" smtClean="0"/>
              <a:t>ต้อง</a:t>
            </a:r>
            <a:r>
              <a:rPr lang="th-TH" dirty="0" smtClean="0"/>
              <a:t>ป้อน</a:t>
            </a:r>
            <a:r>
              <a:rPr lang="th-TH" dirty="0" smtClean="0"/>
              <a:t>ค่า </a:t>
            </a:r>
            <a:r>
              <a:rPr lang="en-US" dirty="0" smtClean="0"/>
              <a:t>MAC </a:t>
            </a:r>
            <a:r>
              <a:rPr lang="th-TH" dirty="0" smtClean="0"/>
              <a:t>ของคอมพิวเตอร์ทั้งหมด </a:t>
            </a:r>
            <a:r>
              <a:rPr lang="en-US" dirty="0" smtClean="0"/>
              <a:t>(</a:t>
            </a:r>
            <a:r>
              <a:rPr lang="th-TH" dirty="0" smtClean="0"/>
              <a:t>จำนวนมาก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th-TH" dirty="0" smtClean="0"/>
              <a:t>ต้อง </a:t>
            </a:r>
            <a:r>
              <a:rPr lang="en-US" dirty="0" smtClean="0"/>
              <a:t>reconfigure </a:t>
            </a:r>
            <a:r>
              <a:rPr lang="th-TH" dirty="0" smtClean="0"/>
              <a:t>ใหม่ เมื่อย้ายคอมพิวเตอร์ไปวงอื่น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Membership based on protocol information</a:t>
            </a:r>
            <a:endParaRPr lang="th-TH" sz="2000" b="1" dirty="0"/>
          </a:p>
          <a:p>
            <a:pPr lvl="2"/>
            <a:r>
              <a:rPr lang="th-TH" dirty="0" smtClean="0"/>
              <a:t>ใช้ </a:t>
            </a:r>
            <a:r>
              <a:rPr lang="en-US" dirty="0" smtClean="0"/>
              <a:t>IP </a:t>
            </a:r>
            <a:r>
              <a:rPr lang="en-US" dirty="0"/>
              <a:t>a</a:t>
            </a:r>
            <a:r>
              <a:rPr lang="en-US" dirty="0" smtClean="0"/>
              <a:t>ddress </a:t>
            </a:r>
            <a:r>
              <a:rPr lang="th-TH" dirty="0" smtClean="0"/>
              <a:t>แต่ต้องแอบอ่านเกิน </a:t>
            </a:r>
            <a:r>
              <a:rPr lang="en-US" dirty="0" smtClean="0"/>
              <a:t>MAC frame </a:t>
            </a:r>
            <a:r>
              <a:rPr lang="th-TH" dirty="0" smtClean="0"/>
              <a:t>ทำให้ช้า</a:t>
            </a:r>
            <a:r>
              <a:rPr lang="th-TH" dirty="0" smtClean="0"/>
              <a:t>ลง</a:t>
            </a:r>
            <a:br>
              <a:rPr lang="th-TH" dirty="0" smtClean="0"/>
            </a:br>
            <a:r>
              <a:rPr lang="th-TH" dirty="0" smtClean="0"/>
              <a:t>พอรู้ </a:t>
            </a:r>
            <a:r>
              <a:rPr lang="en-US" dirty="0" smtClean="0"/>
              <a:t>IP </a:t>
            </a:r>
            <a:r>
              <a:rPr lang="th-TH" dirty="0" smtClean="0"/>
              <a:t>จะรู้ว่าอยู่ในวง </a:t>
            </a:r>
            <a:r>
              <a:rPr lang="en-US" dirty="0" smtClean="0"/>
              <a:t>LAN </a:t>
            </a:r>
            <a:r>
              <a:rPr lang="th-TH" dirty="0" smtClean="0"/>
              <a:t>ใด และ </a:t>
            </a:r>
            <a:r>
              <a:rPr lang="en-US" dirty="0" smtClean="0"/>
              <a:t>forward </a:t>
            </a:r>
            <a:r>
              <a:rPr lang="th-TH" dirty="0" smtClean="0"/>
              <a:t>ไปได้ถูกทิศทาง</a:t>
            </a:r>
            <a:br>
              <a:rPr lang="th-TH" dirty="0" smtClean="0"/>
            </a:br>
            <a:r>
              <a:rPr lang="th-TH" dirty="0" smtClean="0"/>
              <a:t>เมื่อย้ายเครื่องคอมพิวเตอร์ไปวงอื่นๆ ไม่ต้องทำอะไร เพราะใช้ </a:t>
            </a:r>
            <a:r>
              <a:rPr lang="en-US" dirty="0" smtClean="0"/>
              <a:t>IP </a:t>
            </a:r>
            <a:r>
              <a:rPr lang="th-TH" dirty="0" smtClean="0"/>
              <a:t>เดิม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5733" y="1575851"/>
            <a:ext cx="162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rgbClr val="FF0000"/>
                </a:solidFill>
              </a:rPr>
              <a:t>ใช้ </a:t>
            </a:r>
            <a:r>
              <a:rPr lang="en-US" dirty="0" smtClean="0">
                <a:solidFill>
                  <a:srgbClr val="FF0000"/>
                </a:solidFill>
              </a:rPr>
              <a:t>switch </a:t>
            </a:r>
            <a:r>
              <a:rPr lang="th-TH" dirty="0" smtClean="0">
                <a:solidFill>
                  <a:srgbClr val="FF0000"/>
                </a:solidFill>
              </a:rPr>
              <a:t>แบบที่ </a:t>
            </a:r>
            <a:r>
              <a:rPr lang="en-US" dirty="0" smtClean="0">
                <a:solidFill>
                  <a:srgbClr val="FF0000"/>
                </a:solidFill>
              </a:rPr>
              <a:t>support VLANs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www.manageengine.com/network-monitoring/images/switch_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8" y="3993130"/>
            <a:ext cx="6117882" cy="17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reatlink.com/3c/images/LanCable-pic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58" y="4727014"/>
            <a:ext cx="2996698" cy="20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7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thernet sw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19"/>
            <a:ext cx="5113867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3867" y="829077"/>
            <a:ext cx="201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Switch </a:t>
            </a:r>
            <a:r>
              <a:rPr lang="th-TH" sz="2400" dirty="0" smtClean="0">
                <a:solidFill>
                  <a:srgbClr val="FF0000"/>
                </a:solidFill>
              </a:rPr>
              <a:t>ขนาดเล็ก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img.directindustry.com/images_di/photo-g/55930-2554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600450"/>
            <a:ext cx="79914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3619" y="3200340"/>
            <a:ext cx="209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Switch </a:t>
            </a:r>
            <a:r>
              <a:rPr lang="th-TH" sz="2400" dirty="0" smtClean="0">
                <a:solidFill>
                  <a:srgbClr val="FF0000"/>
                </a:solidFill>
              </a:rPr>
              <a:t>ขนาดใหญ่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8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61" y="970383"/>
            <a:ext cx="5828993" cy="5576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IEEE 802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1645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758" y="560808"/>
            <a:ext cx="7762875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8" y="1444975"/>
            <a:ext cx="502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Sorting, Retransmit, Logical Link</a:t>
            </a:r>
            <a:r>
              <a:rPr lang="th-TH" dirty="0" smtClean="0">
                <a:solidFill>
                  <a:srgbClr val="FF0000"/>
                </a:solidFill>
              </a:rPr>
              <a:t> บนอินเทอร์เน็ต</a:t>
            </a:r>
            <a:r>
              <a:rPr lang="en-US" dirty="0" smtClean="0">
                <a:solidFill>
                  <a:srgbClr val="FF0000"/>
                </a:solidFill>
              </a:rPr>
              <a:t> (Port)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713" y="2253622"/>
            <a:ext cx="222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Routing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(IP address)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45" y="3033693"/>
            <a:ext cx="191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Logical Link </a:t>
            </a:r>
            <a:r>
              <a:rPr lang="th-TH" dirty="0" smtClean="0">
                <a:solidFill>
                  <a:srgbClr val="FF0000"/>
                </a:solidFill>
              </a:rPr>
              <a:t>บน </a:t>
            </a:r>
            <a:r>
              <a:rPr lang="en-US" dirty="0" smtClean="0">
                <a:solidFill>
                  <a:srgbClr val="FF0000"/>
                </a:solidFill>
              </a:rPr>
              <a:t>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4093" y="3834603"/>
            <a:ext cx="191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Destination in LAN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0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24"/>
          <p:cNvSpPr/>
          <p:nvPr/>
        </p:nvSpPr>
        <p:spPr>
          <a:xfrm>
            <a:off x="795920" y="597911"/>
            <a:ext cx="3769743" cy="212209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7363497" y="1658960"/>
            <a:ext cx="3769743" cy="212209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25615" y="1658960"/>
            <a:ext cx="1777041" cy="595224"/>
          </a:xfrm>
          <a:prstGeom prst="line">
            <a:avLst/>
          </a:prstGeom>
          <a:ln w="317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99440" y="2541730"/>
            <a:ext cx="1848928" cy="178279"/>
          </a:xfrm>
          <a:prstGeom prst="line">
            <a:avLst/>
          </a:prstGeom>
          <a:ln w="317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02656" y="2254185"/>
            <a:ext cx="1587261" cy="143772"/>
          </a:xfrm>
          <a:prstGeom prst="line">
            <a:avLst/>
          </a:prstGeom>
          <a:ln w="317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7" idx="2"/>
          </p:cNvCxnSpPr>
          <p:nvPr/>
        </p:nvCxnSpPr>
        <p:spPr>
          <a:xfrm>
            <a:off x="5589917" y="2397957"/>
            <a:ext cx="1785273" cy="322052"/>
          </a:xfrm>
          <a:prstGeom prst="line">
            <a:avLst/>
          </a:prstGeom>
          <a:ln w="317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89821" y="1193135"/>
            <a:ext cx="127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Source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399444" y="2069518"/>
            <a:ext cx="150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Destination</a:t>
            </a:r>
            <a:endParaRPr lang="en-US" b="1" dirty="0"/>
          </a:p>
        </p:txBody>
      </p:sp>
      <p:sp>
        <p:nvSpPr>
          <p:cNvPr id="40" name="Left Brace 39"/>
          <p:cNvSpPr/>
          <p:nvPr/>
        </p:nvSpPr>
        <p:spPr>
          <a:xfrm rot="16200000">
            <a:off x="5458386" y="2057249"/>
            <a:ext cx="557213" cy="7022754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>
            <a:off x="2835531" y="3304618"/>
            <a:ext cx="557213" cy="1777044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861409" y="4625526"/>
            <a:ext cx="283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Logical Link </a:t>
            </a:r>
            <a:r>
              <a:rPr lang="th-TH" dirty="0" smtClean="0"/>
              <a:t>ใน </a:t>
            </a:r>
            <a:r>
              <a:rPr lang="en-US" dirty="0" smtClean="0"/>
              <a:t>LLC layer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91758" y="5981736"/>
            <a:ext cx="283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Logical Link </a:t>
            </a:r>
            <a:r>
              <a:rPr lang="th-TH" dirty="0" smtClean="0"/>
              <a:t>ใน </a:t>
            </a:r>
            <a:r>
              <a:rPr lang="en-US" dirty="0" smtClean="0"/>
              <a:t>TCP layer</a:t>
            </a:r>
            <a:endParaRPr lang="en-US" dirty="0"/>
          </a:p>
        </p:txBody>
      </p:sp>
      <p:sp>
        <p:nvSpPr>
          <p:cNvPr id="44" name="Left Brace 43"/>
          <p:cNvSpPr/>
          <p:nvPr/>
        </p:nvSpPr>
        <p:spPr>
          <a:xfrm rot="16200000">
            <a:off x="8045298" y="3268676"/>
            <a:ext cx="557213" cy="1848929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8087143" y="4625526"/>
            <a:ext cx="283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Logical Link </a:t>
            </a:r>
            <a:r>
              <a:rPr lang="th-TH" dirty="0" smtClean="0"/>
              <a:t>ใน </a:t>
            </a:r>
            <a:r>
              <a:rPr lang="en-US" dirty="0" smtClean="0"/>
              <a:t>LLC layer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002656" y="562234"/>
            <a:ext cx="89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LAN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77586" y="1458790"/>
            <a:ext cx="89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LAN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43599" y="1881045"/>
            <a:ext cx="89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 smtClean="0"/>
              <a:t>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3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Logical Link Control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30" y="1163313"/>
            <a:ext cx="10258425" cy="1209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530" y="765405"/>
            <a:ext cx="1951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Characteristics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73" y="2617527"/>
            <a:ext cx="10048875" cy="400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8300" y="256672"/>
            <a:ext cx="769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เป็น </a:t>
            </a:r>
            <a:r>
              <a:rPr lang="en-US" sz="2000" dirty="0" smtClean="0">
                <a:solidFill>
                  <a:srgbClr val="FF0000"/>
                </a:solidFill>
              </a:rPr>
              <a:t>logical link </a:t>
            </a:r>
            <a:r>
              <a:rPr lang="th-TH" sz="2000" dirty="0" smtClean="0">
                <a:solidFill>
                  <a:srgbClr val="FF0000"/>
                </a:solidFill>
              </a:rPr>
              <a:t>เสมือนว่ามี </a:t>
            </a:r>
            <a:r>
              <a:rPr lang="en-US" sz="2000" dirty="0" smtClean="0">
                <a:solidFill>
                  <a:srgbClr val="FF0000"/>
                </a:solidFill>
              </a:rPr>
              <a:t>direct </a:t>
            </a:r>
            <a:r>
              <a:rPr lang="th-TH" sz="2000" dirty="0" smtClean="0">
                <a:solidFill>
                  <a:srgbClr val="FF0000"/>
                </a:solidFill>
              </a:rPr>
              <a:t>อยู่ แต่ที่จริงไม่ใช่ มีหลายๆ เครื่องใช้สายร่วมกัน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6824" y="1800223"/>
            <a:ext cx="282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ต้องมี </a:t>
            </a:r>
            <a:r>
              <a:rPr lang="en-US" sz="2000" dirty="0" smtClean="0">
                <a:solidFill>
                  <a:srgbClr val="FF0000"/>
                </a:solidFill>
              </a:rPr>
              <a:t>MAC layer </a:t>
            </a:r>
            <a:r>
              <a:rPr lang="th-TH" sz="2000" dirty="0" smtClean="0">
                <a:solidFill>
                  <a:srgbClr val="FF0000"/>
                </a:solidFill>
              </a:rPr>
              <a:t>ช่วย</a:t>
            </a:r>
            <a:br>
              <a:rPr lang="th-TH" sz="2000" dirty="0" smtClean="0">
                <a:solidFill>
                  <a:srgbClr val="FF0000"/>
                </a:solidFill>
              </a:rPr>
            </a:br>
            <a:r>
              <a:rPr lang="th-TH" sz="2000" dirty="0" smtClean="0">
                <a:solidFill>
                  <a:srgbClr val="FF0000"/>
                </a:solidFill>
              </a:rPr>
              <a:t>เดี๋ยวไปเรียนเรื่อง </a:t>
            </a:r>
            <a:r>
              <a:rPr lang="en-US" sz="2000" dirty="0" smtClean="0">
                <a:solidFill>
                  <a:srgbClr val="FF0000"/>
                </a:solidFill>
              </a:rPr>
              <a:t>MAC </a:t>
            </a:r>
            <a:r>
              <a:rPr lang="th-TH" sz="2000" dirty="0" smtClean="0">
                <a:solidFill>
                  <a:srgbClr val="FF0000"/>
                </a:solidFill>
              </a:rPr>
              <a:t>ในบทถัดไป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383168" y="2617527"/>
            <a:ext cx="400050" cy="40005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670" y="4329111"/>
            <a:ext cx="90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LLC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6524" y="2290464"/>
            <a:ext cx="355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น่าจะเป็น </a:t>
            </a:r>
            <a:r>
              <a:rPr lang="en-US" sz="2000" dirty="0" smtClean="0">
                <a:solidFill>
                  <a:srgbClr val="FF0000"/>
                </a:solidFill>
              </a:rPr>
              <a:t>mode </a:t>
            </a:r>
            <a:r>
              <a:rPr lang="th-TH" sz="2000" dirty="0" smtClean="0">
                <a:solidFill>
                  <a:srgbClr val="FF0000"/>
                </a:solidFill>
              </a:rPr>
              <a:t>ปกติของ </a:t>
            </a:r>
            <a:r>
              <a:rPr lang="en-US" sz="2000" dirty="0" smtClean="0">
                <a:solidFill>
                  <a:srgbClr val="FF0000"/>
                </a:solidFill>
              </a:rPr>
              <a:t>switch </a:t>
            </a:r>
            <a:r>
              <a:rPr lang="th-TH" sz="2000" dirty="0" smtClean="0">
                <a:solidFill>
                  <a:srgbClr val="FF0000"/>
                </a:solidFill>
              </a:rPr>
              <a:t>ทั่วๆ ไป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3737" y="5114924"/>
            <a:ext cx="4386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เรียนแล้วในบทที่ 7 </a:t>
            </a:r>
            <a:r>
              <a:rPr lang="en-US" sz="2000" dirty="0" smtClean="0">
                <a:solidFill>
                  <a:srgbClr val="FF0000"/>
                </a:solidFill>
              </a:rPr>
              <a:t>Data Link Control Protocols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0711" y="4071725"/>
            <a:ext cx="480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Service 2 </a:t>
            </a:r>
            <a:r>
              <a:rPr lang="th-TH" sz="2000" dirty="0" smtClean="0">
                <a:solidFill>
                  <a:srgbClr val="FF0000"/>
                </a:solidFill>
              </a:rPr>
              <a:t>และ </a:t>
            </a:r>
            <a:r>
              <a:rPr lang="en-US" sz="2000" dirty="0" smtClean="0">
                <a:solidFill>
                  <a:srgbClr val="FF0000"/>
                </a:solidFill>
              </a:rPr>
              <a:t>3 </a:t>
            </a:r>
            <a:r>
              <a:rPr lang="th-TH" sz="2000" dirty="0" smtClean="0">
                <a:solidFill>
                  <a:srgbClr val="FF0000"/>
                </a:solidFill>
              </a:rPr>
              <a:t>มักจะไม่ได้ใช้ ปล่อยให้เป็นหน้าที่ของ </a:t>
            </a:r>
            <a:r>
              <a:rPr lang="en-US" sz="2000" dirty="0" smtClean="0">
                <a:solidFill>
                  <a:srgbClr val="FF0000"/>
                </a:solidFill>
              </a:rPr>
              <a:t>TCP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gasio.files.wordpress.com/2013/09/wireless-ip-camer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16" y="4228487"/>
            <a:ext cx="2236207" cy="25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50" y="183616"/>
            <a:ext cx="10544175" cy="3829050"/>
          </a:xfrm>
          <a:prstGeom prst="rect">
            <a:avLst/>
          </a:prstGeom>
        </p:spPr>
      </p:pic>
      <p:pic>
        <p:nvPicPr>
          <p:cNvPr id="2050" name="Picture 2" descr="Image result for IP sen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82" y="4228487"/>
            <a:ext cx="4880455" cy="251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70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552</Words>
  <Application>Microsoft Office PowerPoint</Application>
  <PresentationFormat>Widescreen</PresentationFormat>
  <Paragraphs>122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Cordia New</vt:lpstr>
      <vt:lpstr>TimesTenLTStd-Roman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928</cp:revision>
  <dcterms:created xsi:type="dcterms:W3CDTF">2016-08-03T10:08:11Z</dcterms:created>
  <dcterms:modified xsi:type="dcterms:W3CDTF">2017-11-11T12:55:51Z</dcterms:modified>
</cp:coreProperties>
</file>