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0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3" r:id="rId25"/>
    <p:sldId id="282" r:id="rId26"/>
    <p:sldId id="278" r:id="rId27"/>
    <p:sldId id="279" r:id="rId28"/>
    <p:sldId id="284" r:id="rId29"/>
    <p:sldId id="285" r:id="rId30"/>
    <p:sldId id="288" r:id="rId31"/>
    <p:sldId id="287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94660"/>
  </p:normalViewPr>
  <p:slideViewPr>
    <p:cSldViewPr snapToGrid="0">
      <p:cViewPr>
        <p:scale>
          <a:sx n="66" d="100"/>
          <a:sy n="6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28" y="347851"/>
            <a:ext cx="11609278" cy="57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49" y="172016"/>
            <a:ext cx="1194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Increasing Capacity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9" y="1302495"/>
            <a:ext cx="11175738" cy="251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4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49" y="172016"/>
            <a:ext cx="1194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Cell Splitting</a:t>
            </a:r>
            <a:endParaRPr lang="en-US" sz="36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436372" y="1129004"/>
            <a:ext cx="5136998" cy="5299399"/>
            <a:chOff x="1572889" y="1203648"/>
            <a:chExt cx="5136998" cy="52993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2889" y="1203648"/>
              <a:ext cx="5136998" cy="5299399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H="1">
              <a:off x="4757738" y="4269581"/>
              <a:ext cx="109537" cy="10239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4757739" y="4269581"/>
              <a:ext cx="109536" cy="10239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573370" y="3943388"/>
            <a:ext cx="4339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n-US" dirty="0" smtClean="0"/>
              <a:t>- </a:t>
            </a:r>
            <a:r>
              <a:rPr lang="th-TH" dirty="0" smtClean="0"/>
              <a:t>ความหนาแน่นของผู้ใช้ในแต่ละพื้นที่ไม่เท่ากัน</a:t>
            </a:r>
          </a:p>
          <a:p>
            <a:pPr algn="l"/>
            <a:r>
              <a:rPr lang="en-US" dirty="0" smtClean="0"/>
              <a:t>-</a:t>
            </a:r>
            <a:r>
              <a:rPr lang="th-TH" dirty="0" smtClean="0"/>
              <a:t> ทุกครั้งที่ </a:t>
            </a:r>
            <a:r>
              <a:rPr lang="en-US" dirty="0" smtClean="0"/>
              <a:t>split </a:t>
            </a:r>
            <a:r>
              <a:rPr lang="th-TH" dirty="0" smtClean="0"/>
              <a:t>ต้องเพิ่มสถานีส่ง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7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1" y="444954"/>
            <a:ext cx="11022873" cy="3939816"/>
          </a:xfrm>
          <a:prstGeom prst="rect">
            <a:avLst/>
          </a:prstGeom>
        </p:spPr>
      </p:pic>
      <p:sp>
        <p:nvSpPr>
          <p:cNvPr id="3" name="Hexagon 2"/>
          <p:cNvSpPr/>
          <p:nvPr/>
        </p:nvSpPr>
        <p:spPr>
          <a:xfrm>
            <a:off x="1766806" y="4777724"/>
            <a:ext cx="1673817" cy="14413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4"/>
            <a:endCxn id="3" idx="1"/>
          </p:cNvCxnSpPr>
          <p:nvPr/>
        </p:nvCxnSpPr>
        <p:spPr>
          <a:xfrm>
            <a:off x="2127142" y="4777724"/>
            <a:ext cx="953146" cy="14413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" idx="5"/>
            <a:endCxn id="3" idx="2"/>
          </p:cNvCxnSpPr>
          <p:nvPr/>
        </p:nvCxnSpPr>
        <p:spPr>
          <a:xfrm flipH="1">
            <a:off x="2127142" y="4777724"/>
            <a:ext cx="953146" cy="14413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" idx="0"/>
          </p:cNvCxnSpPr>
          <p:nvPr/>
        </p:nvCxnSpPr>
        <p:spPr>
          <a:xfrm flipH="1">
            <a:off x="1766806" y="5498395"/>
            <a:ext cx="16738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/>
          <p:cNvSpPr/>
          <p:nvPr/>
        </p:nvSpPr>
        <p:spPr>
          <a:xfrm>
            <a:off x="3800959" y="4777724"/>
            <a:ext cx="1673817" cy="1441342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800960" y="5498395"/>
            <a:ext cx="8526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5"/>
          </p:cNvCxnSpPr>
          <p:nvPr/>
        </p:nvCxnSpPr>
        <p:spPr>
          <a:xfrm flipH="1">
            <a:off x="4653643" y="4777724"/>
            <a:ext cx="460798" cy="720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1"/>
          </p:cNvCxnSpPr>
          <p:nvPr/>
        </p:nvCxnSpPr>
        <p:spPr>
          <a:xfrm flipH="1" flipV="1">
            <a:off x="4653643" y="5498395"/>
            <a:ext cx="460798" cy="720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exagon 22"/>
          <p:cNvSpPr/>
          <p:nvPr/>
        </p:nvSpPr>
        <p:spPr>
          <a:xfrm>
            <a:off x="8222207" y="5332037"/>
            <a:ext cx="193190" cy="16635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8222207" y="5165679"/>
            <a:ext cx="193190" cy="16635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xagon 32"/>
          <p:cNvSpPr/>
          <p:nvPr/>
        </p:nvSpPr>
        <p:spPr>
          <a:xfrm>
            <a:off x="8374607" y="5248858"/>
            <a:ext cx="193190" cy="16635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/>
          <p:cNvSpPr/>
          <p:nvPr/>
        </p:nvSpPr>
        <p:spPr>
          <a:xfrm>
            <a:off x="8069807" y="5248858"/>
            <a:ext cx="193190" cy="16635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34"/>
          <p:cNvSpPr/>
          <p:nvPr/>
        </p:nvSpPr>
        <p:spPr>
          <a:xfrm>
            <a:off x="8374607" y="5415216"/>
            <a:ext cx="193190" cy="16635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/>
          <p:cNvSpPr/>
          <p:nvPr/>
        </p:nvSpPr>
        <p:spPr>
          <a:xfrm>
            <a:off x="8069807" y="5415216"/>
            <a:ext cx="193190" cy="16635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/>
          <p:cNvSpPr/>
          <p:nvPr/>
        </p:nvSpPr>
        <p:spPr>
          <a:xfrm>
            <a:off x="8222207" y="5498395"/>
            <a:ext cx="193190" cy="166358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357541" y="6379346"/>
            <a:ext cx="252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Cell Sectoring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055551" y="5838262"/>
            <a:ext cx="252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Microcells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7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3" y="161050"/>
            <a:ext cx="11710318" cy="503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4" y="1072230"/>
            <a:ext cx="11140752" cy="51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7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242887"/>
            <a:ext cx="9320213" cy="6414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1050" y="1447800"/>
            <a:ext cx="126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MTSO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68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1495425"/>
            <a:ext cx="95631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22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595437"/>
            <a:ext cx="96297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00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600200"/>
            <a:ext cx="96202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1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49" y="172016"/>
            <a:ext cx="1194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Okumura and </a:t>
            </a:r>
            <a:r>
              <a:rPr lang="en-US" sz="3600" b="1" dirty="0" err="1"/>
              <a:t>Hata’s</a:t>
            </a:r>
            <a:r>
              <a:rPr lang="en-US" sz="3600" b="1" dirty="0"/>
              <a:t> </a:t>
            </a:r>
            <a:r>
              <a:rPr lang="en-US" sz="3600" b="1" dirty="0" smtClean="0"/>
              <a:t>Model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992591"/>
            <a:ext cx="9810919" cy="3131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4336669"/>
            <a:ext cx="89344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0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14" y="283910"/>
            <a:ext cx="6674761" cy="63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65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3" y="295275"/>
            <a:ext cx="9882188" cy="2193976"/>
          </a:xfrm>
          <a:prstGeom prst="rect">
            <a:avLst/>
          </a:prstGeom>
        </p:spPr>
      </p:pic>
      <p:pic>
        <p:nvPicPr>
          <p:cNvPr id="1026" name="Picture 2" descr="https://upload.wikimedia.org/wikipedia/commons/thumb/0/08/Ginza_area_at_dusk_from_Tokyo_Tower.jpg/1280px-Ginza_area_at_dusk_from_Tokyo_T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57" y="2647950"/>
            <a:ext cx="5078943" cy="38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3/37/Suburbia_by_David_Shankb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557" y="2647950"/>
            <a:ext cx="5078944" cy="38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4015" y="6440251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Urban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1116" y="6431191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Suburban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76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342900"/>
            <a:ext cx="11513093" cy="3295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0570" y="3638550"/>
            <a:ext cx="4339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US" b="0" dirty="0" smtClean="0"/>
              <a:t>10 km</a:t>
            </a:r>
            <a:r>
              <a:rPr lang="th-TH" b="0" dirty="0" smtClean="0"/>
              <a:t> อาจจะไกลเกินไป เพราะ </a:t>
            </a:r>
            <a:r>
              <a:rPr lang="en-US" b="0" dirty="0" smtClean="0"/>
              <a:t>loss </a:t>
            </a:r>
            <a:r>
              <a:rPr lang="th-TH" b="0" dirty="0" smtClean="0"/>
              <a:t>เยอะมาก</a:t>
            </a:r>
            <a:r>
              <a:rPr lang="en-US" b="0" dirty="0" smtClean="0"/>
              <a:t> </a:t>
            </a:r>
            <a:br>
              <a:rPr lang="en-US" b="0" dirty="0" smtClean="0"/>
            </a:br>
            <a:r>
              <a:rPr lang="th-TH" b="0" dirty="0" smtClean="0"/>
              <a:t>ที่ผู้รับสัญญาณอ่อนลง </a:t>
            </a:r>
            <a:r>
              <a:rPr lang="en-US" b="0" dirty="0" smtClean="0"/>
              <a:t>10</a:t>
            </a:r>
            <a:r>
              <a:rPr lang="en-US" b="0" baseline="30000" dirty="0" smtClean="0"/>
              <a:t>-15</a:t>
            </a:r>
            <a:r>
              <a:rPr lang="en-US" b="0" dirty="0" smtClean="0"/>
              <a:t> </a:t>
            </a:r>
            <a:r>
              <a:rPr lang="th-TH" b="0" dirty="0" smtClean="0"/>
              <a:t>เท่า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25179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49" y="172016"/>
            <a:ext cx="1194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Multipath Propagation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1475" y="962025"/>
            <a:ext cx="11534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Reflection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Diffraction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Scattering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19625" y="356682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</a:rPr>
              <a:t>เพราะสัญญาณไม่ได้เดินทางไปตามสาย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432" y="1003013"/>
            <a:ext cx="6898385" cy="5576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8285" y="2347020"/>
            <a:ext cx="2569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ออกไปหลายทิศทาง</a:t>
            </a:r>
            <a:br>
              <a:rPr lang="th-TH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th-TH" sz="2000" dirty="0" smtClean="0">
                <a:solidFill>
                  <a:srgbClr val="FF0000"/>
                </a:solidFill>
              </a:rPr>
              <a:t>ในรูปขวาไม่ได้แสดงทิศทางอื่นๆ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9199" y="1054358"/>
            <a:ext cx="122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การสะท้อน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9199" y="1510844"/>
            <a:ext cx="122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การเลี้ยวเบน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signal diffr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3054906"/>
            <a:ext cx="47720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95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49" y="172016"/>
            <a:ext cx="1194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Reflection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838200" y="1082665"/>
            <a:ext cx="108775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TenLTStd-Bold"/>
              </a:rPr>
              <a:t>Reflection </a:t>
            </a:r>
            <a:r>
              <a:rPr lang="en-US" sz="2800" dirty="0">
                <a:latin typeface="TimesTenLTStd-Roman"/>
              </a:rPr>
              <a:t>occurs when an electromagnetic signal </a:t>
            </a:r>
            <a:r>
              <a:rPr lang="en-US" sz="2800" dirty="0" smtClean="0">
                <a:latin typeface="TimesTenLTStd-Roman"/>
              </a:rPr>
              <a:t>encounters a </a:t>
            </a:r>
            <a:r>
              <a:rPr lang="en-US" sz="2800" dirty="0">
                <a:latin typeface="TimesTenLTStd-Roman"/>
              </a:rPr>
              <a:t>surface that is large relative to the wavelength of the signal. For example, suppose </a:t>
            </a:r>
            <a:r>
              <a:rPr lang="en-US" sz="2800" dirty="0" smtClean="0">
                <a:latin typeface="TimesTenLTStd-Roman"/>
              </a:rPr>
              <a:t>a ground-reflected </a:t>
            </a:r>
            <a:r>
              <a:rPr lang="en-US" sz="2800" dirty="0">
                <a:latin typeface="TimesTenLTStd-Roman"/>
              </a:rPr>
              <a:t>wave near the mobile unit is received. Because the </a:t>
            </a:r>
            <a:r>
              <a:rPr lang="en-US" sz="2800" dirty="0" smtClean="0">
                <a:latin typeface="TimesTenLTStd-Roman"/>
              </a:rPr>
              <a:t>ground-reflected wave </a:t>
            </a:r>
            <a:r>
              <a:rPr lang="en-US" sz="2800" dirty="0">
                <a:latin typeface="TimesTenLTStd-Roman"/>
              </a:rPr>
              <a:t>has a 180° phase shift after reflection, the ground wave and the </a:t>
            </a:r>
            <a:r>
              <a:rPr lang="en-US" sz="2800" dirty="0" smtClean="0">
                <a:latin typeface="TimesTenLTStd-Roman"/>
              </a:rPr>
              <a:t>line-of-sight (LOS</a:t>
            </a:r>
            <a:r>
              <a:rPr lang="en-US" sz="2800" dirty="0">
                <a:latin typeface="TimesTenLTStd-Roman"/>
              </a:rPr>
              <a:t>) wave may tend to cancel, resulting in high signal loss.</a:t>
            </a:r>
            <a:r>
              <a:rPr lang="en-US" sz="1050" dirty="0">
                <a:latin typeface="TimesTenLTStd-Roman"/>
              </a:rPr>
              <a:t>2 </a:t>
            </a:r>
            <a:r>
              <a:rPr lang="en-US" sz="2800" dirty="0">
                <a:latin typeface="TimesTenLTStd-Roman"/>
              </a:rPr>
              <a:t>Further, </a:t>
            </a:r>
            <a:r>
              <a:rPr lang="en-US" sz="2800" dirty="0" smtClean="0">
                <a:latin typeface="TimesTenLTStd-Roman"/>
              </a:rPr>
              <a:t>because the mobile antenna is lower than most human-made </a:t>
            </a:r>
            <a:r>
              <a:rPr lang="en-US" sz="2800" dirty="0">
                <a:latin typeface="TimesTenLTStd-Roman"/>
              </a:rPr>
              <a:t>structures in the area, multipath interference occurs. These reflected waves may interfere constructively or </a:t>
            </a:r>
            <a:r>
              <a:rPr lang="en-US" sz="2800" dirty="0" smtClean="0">
                <a:latin typeface="TimesTenLTStd-Roman"/>
              </a:rPr>
              <a:t>destructively at </a:t>
            </a:r>
            <a:r>
              <a:rPr lang="en-US" sz="2800" dirty="0">
                <a:latin typeface="TimesTenLTStd-Roman"/>
              </a:rPr>
              <a:t>the receiver.</a:t>
            </a:r>
          </a:p>
        </p:txBody>
      </p:sp>
    </p:spTree>
    <p:extLst>
      <p:ext uri="{BB962C8B-B14F-4D97-AF65-F5344CB8AC3E}">
        <p14:creationId xmlns:p14="http://schemas.microsoft.com/office/powerpoint/2010/main" val="992153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49" y="172016"/>
            <a:ext cx="1194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Diffraction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819150" y="1065163"/>
            <a:ext cx="108013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TenLTStd-Bold"/>
              </a:rPr>
              <a:t>Diffraction </a:t>
            </a:r>
            <a:r>
              <a:rPr lang="en-US" sz="2800" dirty="0">
                <a:latin typeface="TimesTenLTStd-Roman"/>
              </a:rPr>
              <a:t>occurs at the edge of an impenetrable body that is large </a:t>
            </a:r>
            <a:r>
              <a:rPr lang="en-US" sz="2800" dirty="0" smtClean="0">
                <a:latin typeface="TimesTenLTStd-Roman"/>
              </a:rPr>
              <a:t>compared to </a:t>
            </a:r>
            <a:r>
              <a:rPr lang="en-US" sz="2800" dirty="0">
                <a:latin typeface="TimesTenLTStd-Roman"/>
              </a:rPr>
              <a:t>the wavelength of the radio wave. When a radio wave encounters such an </a:t>
            </a:r>
            <a:r>
              <a:rPr lang="en-US" sz="2800" dirty="0" smtClean="0">
                <a:latin typeface="TimesTenLTStd-Roman"/>
              </a:rPr>
              <a:t>edge, waves </a:t>
            </a:r>
            <a:r>
              <a:rPr lang="en-US" sz="2800" dirty="0">
                <a:latin typeface="TimesTenLTStd-Roman"/>
              </a:rPr>
              <a:t>propagate in different directions with the edge as the source. Thus, </a:t>
            </a:r>
            <a:r>
              <a:rPr lang="en-US" sz="2800" dirty="0" smtClean="0">
                <a:latin typeface="TimesTenLTStd-Roman"/>
              </a:rPr>
              <a:t>signals can </a:t>
            </a:r>
            <a:r>
              <a:rPr lang="en-US" sz="2800" dirty="0">
                <a:latin typeface="TimesTenLTStd-Roman"/>
              </a:rPr>
              <a:t>be received even when there is no unobstructed LOS from the transmitter.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3989635"/>
            <a:ext cx="48196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92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49" y="172016"/>
            <a:ext cx="1194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Scattering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962025" y="955239"/>
            <a:ext cx="106870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TenLTStd-Roman"/>
              </a:rPr>
              <a:t>If the size of an obstacle is on the order of the wavelength of the signal </a:t>
            </a:r>
            <a:r>
              <a:rPr lang="en-US" sz="2800" dirty="0" smtClean="0">
                <a:latin typeface="TimesTenLTStd-Roman"/>
              </a:rPr>
              <a:t>or less</a:t>
            </a:r>
            <a:r>
              <a:rPr lang="en-US" sz="2800" dirty="0">
                <a:latin typeface="TimesTenLTStd-Roman"/>
              </a:rPr>
              <a:t>, </a:t>
            </a:r>
            <a:r>
              <a:rPr lang="en-US" sz="2800" b="1" dirty="0">
                <a:latin typeface="TimesTenLTStd-Bold"/>
              </a:rPr>
              <a:t>scattering </a:t>
            </a:r>
            <a:r>
              <a:rPr lang="en-US" sz="2800" dirty="0">
                <a:latin typeface="TimesTenLTStd-Roman"/>
              </a:rPr>
              <a:t>occurs. An incoming signal is scattered into several weaker </a:t>
            </a:r>
            <a:r>
              <a:rPr lang="en-US" sz="2800" dirty="0" smtClean="0">
                <a:latin typeface="TimesTenLTStd-Roman"/>
              </a:rPr>
              <a:t>outgoing signals</a:t>
            </a:r>
            <a:r>
              <a:rPr lang="en-US" sz="2800" dirty="0">
                <a:latin typeface="TimesTenLTStd-Roman"/>
              </a:rPr>
              <a:t>. At typical cellular microwave frequencies, there are numerous objects, </a:t>
            </a:r>
            <a:r>
              <a:rPr lang="en-US" sz="2800" dirty="0" smtClean="0">
                <a:latin typeface="TimesTenLTStd-Roman"/>
              </a:rPr>
              <a:t>such as </a:t>
            </a:r>
            <a:r>
              <a:rPr lang="en-US" sz="2800" dirty="0">
                <a:latin typeface="TimesTenLTStd-Roman"/>
              </a:rPr>
              <a:t>lamp posts and traffic signs, that can cause scattering. Thus, scattering effects are</a:t>
            </a:r>
          </a:p>
          <a:p>
            <a:pPr algn="just"/>
            <a:r>
              <a:rPr lang="en-US" sz="2800" dirty="0">
                <a:latin typeface="TimesTenLTStd-Roman"/>
              </a:rPr>
              <a:t>difficult to predict.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3632895"/>
            <a:ext cx="4419600" cy="3143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2850" y="6038850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</a:rPr>
              <a:t>พื้นผิวที่ไม่เรียบ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24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29" y="1210977"/>
            <a:ext cx="10696575" cy="5466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75017" y="6334780"/>
            <a:ext cx="4822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TenLTStd-Roman"/>
              </a:rPr>
              <a:t>Intersymbol</a:t>
            </a:r>
            <a:r>
              <a:rPr lang="en-US" sz="2800" dirty="0" smtClean="0">
                <a:solidFill>
                  <a:srgbClr val="FF0000"/>
                </a:solidFill>
                <a:latin typeface="TimesTenLTStd-Roman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TenLTStd-Roman"/>
              </a:rPr>
              <a:t>interference (ISI)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749" y="172016"/>
            <a:ext cx="1194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Effect of Multipath Propagation</a:t>
            </a:r>
            <a:endParaRPr lang="en-US" sz="3600" b="1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695951" y="5971520"/>
            <a:ext cx="333374" cy="1816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695951" y="5971520"/>
            <a:ext cx="333375" cy="1816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86392" y="3296604"/>
            <a:ext cx="209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First symbol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4773" y="3296604"/>
            <a:ext cx="259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Second symbol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7298" y="630769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delay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07258" y="537774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delay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531" y="5381051"/>
            <a:ext cx="2146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LOS = Line of Sight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7258" y="1661679"/>
            <a:ext cx="2423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 smtClean="0">
                <a:solidFill>
                  <a:srgbClr val="FF0000"/>
                </a:solidFill>
              </a:rPr>
              <a:t>ที่ฝั่งผู้รับ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03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48" y="172016"/>
            <a:ext cx="1206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Fast/Slow Fading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6749" y="930906"/>
            <a:ext cx="1194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Flat/Selective Fading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38937" y="346374"/>
            <a:ext cx="8429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Amplitude </a:t>
            </a:r>
            <a:r>
              <a:rPr lang="th-TH" sz="2000" dirty="0" smtClean="0">
                <a:solidFill>
                  <a:srgbClr val="FF0000"/>
                </a:solidFill>
              </a:rPr>
              <a:t>เปลี่ยนทันที </a:t>
            </a:r>
            <a:r>
              <a:rPr lang="en-US" sz="2000" dirty="0" smtClean="0">
                <a:solidFill>
                  <a:srgbClr val="FF0000"/>
                </a:solidFill>
              </a:rPr>
              <a:t>20 </a:t>
            </a:r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en-US" sz="2000" dirty="0" smtClean="0">
                <a:solidFill>
                  <a:srgbClr val="FF0000"/>
                </a:solidFill>
              </a:rPr>
              <a:t>30 dB </a:t>
            </a:r>
            <a:r>
              <a:rPr lang="th-TH" sz="2000" dirty="0" smtClean="0">
                <a:solidFill>
                  <a:srgbClr val="FF0000"/>
                </a:solidFill>
              </a:rPr>
              <a:t>ที่ระยะ </a:t>
            </a:r>
            <a:r>
              <a:rPr lang="en-US" sz="2000" dirty="0" smtClean="0">
                <a:solidFill>
                  <a:srgbClr val="FF0000"/>
                </a:solidFill>
              </a:rPr>
              <a:t>1.5 </a:t>
            </a:r>
            <a:r>
              <a:rPr lang="th-TH" sz="2000" dirty="0" smtClean="0">
                <a:solidFill>
                  <a:srgbClr val="FF0000"/>
                </a:solidFill>
              </a:rPr>
              <a:t>เท่าของ </a:t>
            </a:r>
            <a:r>
              <a:rPr lang="en-US" sz="2000" dirty="0" smtClean="0">
                <a:solidFill>
                  <a:srgbClr val="FF0000"/>
                </a:solidFill>
              </a:rPr>
              <a:t>wave length (0.33 m @ 900 </a:t>
            </a:r>
            <a:r>
              <a:rPr lang="en-US" sz="2000" dirty="0" smtClean="0">
                <a:solidFill>
                  <a:srgbClr val="FF0000"/>
                </a:solidFill>
              </a:rPr>
              <a:t>MHz)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th-TH" sz="2000" dirty="0" smtClean="0">
                <a:solidFill>
                  <a:srgbClr val="FF0000"/>
                </a:solidFill>
              </a:rPr>
              <a:t>แบบ </a:t>
            </a:r>
            <a:r>
              <a:rPr lang="en-US" sz="2000" dirty="0" smtClean="0">
                <a:solidFill>
                  <a:srgbClr val="FF0000"/>
                </a:solidFill>
              </a:rPr>
              <a:t>slow </a:t>
            </a:r>
            <a:r>
              <a:rPr lang="th-TH" sz="2000" dirty="0" smtClean="0">
                <a:solidFill>
                  <a:srgbClr val="FF0000"/>
                </a:solidFill>
              </a:rPr>
              <a:t>คือค่า </a:t>
            </a:r>
            <a:r>
              <a:rPr lang="en-US" sz="2000" dirty="0" smtClean="0">
                <a:solidFill>
                  <a:srgbClr val="FF0000"/>
                </a:solidFill>
              </a:rPr>
              <a:t>“average”</a:t>
            </a:r>
            <a:r>
              <a:rPr lang="th-TH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th-TH" sz="2000" dirty="0" smtClean="0">
                <a:solidFill>
                  <a:srgbClr val="FF0000"/>
                </a:solidFill>
              </a:rPr>
              <a:t>ของ </a:t>
            </a:r>
            <a:r>
              <a:rPr lang="en-US" sz="2000" dirty="0" smtClean="0">
                <a:solidFill>
                  <a:srgbClr val="FF0000"/>
                </a:solidFill>
              </a:rPr>
              <a:t>signal strength </a:t>
            </a:r>
            <a:r>
              <a:rPr lang="th-TH" sz="2000" dirty="0" smtClean="0">
                <a:solidFill>
                  <a:srgbClr val="FF0000"/>
                </a:solidFill>
              </a:rPr>
              <a:t>เปลี่ยนตามภูมิประเทศ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529" y="1134722"/>
            <a:ext cx="699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</a:rPr>
              <a:t>เป็นทุกย่านความถี่ หรือแค่เฉพาะบางความถี่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89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49" y="172016"/>
            <a:ext cx="1194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Error Compensation Mechanisms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1" y="1206856"/>
            <a:ext cx="10620375" cy="2428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21" y="3893294"/>
            <a:ext cx="10648950" cy="2505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93299" y="6167536"/>
            <a:ext cx="4478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</a:rPr>
              <a:t>ต้องส่ง </a:t>
            </a:r>
            <a:r>
              <a:rPr lang="en-US" sz="2400" b="1" dirty="0" smtClean="0">
                <a:solidFill>
                  <a:srgbClr val="FF0000"/>
                </a:solidFill>
              </a:rPr>
              <a:t>training sequence </a:t>
            </a:r>
            <a:r>
              <a:rPr lang="th-TH" sz="2400" b="1" dirty="0" smtClean="0">
                <a:solidFill>
                  <a:srgbClr val="FF0000"/>
                </a:solidFill>
              </a:rPr>
              <a:t>มาเป็นระยะๆ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42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44" y="455645"/>
            <a:ext cx="10544175" cy="2438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617029" y="2174032"/>
            <a:ext cx="9050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1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49" y="172016"/>
            <a:ext cx="1194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ยุคแรก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54" y="879902"/>
            <a:ext cx="10513464" cy="2514911"/>
          </a:xfrm>
          <a:prstGeom prst="rect">
            <a:avLst/>
          </a:prstGeom>
        </p:spPr>
      </p:pic>
      <p:pic>
        <p:nvPicPr>
          <p:cNvPr id="1026" name="Picture 2" descr="https://vachirahut.files.wordpress.com/2011/04/evolution_of_the_cellphone_01-1.jpg?w=7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94" y="3585863"/>
            <a:ext cx="4597493" cy="305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97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64" y="79022"/>
            <a:ext cx="7778166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33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81" y="642233"/>
            <a:ext cx="11047815" cy="541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97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3631" y="2404534"/>
            <a:ext cx="8918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</a:rPr>
              <a:t>ไปเรียนที่เหลือต่อใน</a:t>
            </a:r>
            <a:br>
              <a:rPr lang="th-TH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mobile computing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8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49" y="172016"/>
            <a:ext cx="1194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/>
              <a:t>ยุคแรก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94" y="1179761"/>
            <a:ext cx="9084775" cy="3349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1393">
            <a:off x="9798773" y="2022471"/>
            <a:ext cx="1466850" cy="4514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5394" y="4644002"/>
            <a:ext cx="5121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https://vachirahut.wordpress.com/2011/04/05/231/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7509" y="6403994"/>
            <a:ext cx="3844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8080"/>
                </a:solidFill>
                <a:latin typeface="Open Sans"/>
              </a:rPr>
              <a:t>Motorola </a:t>
            </a:r>
            <a:r>
              <a:rPr lang="en-US" dirty="0" err="1">
                <a:solidFill>
                  <a:srgbClr val="808080"/>
                </a:solidFill>
                <a:latin typeface="Open Sans"/>
              </a:rPr>
              <a:t>DynaTAC</a:t>
            </a:r>
            <a:r>
              <a:rPr lang="en-US" dirty="0">
                <a:solidFill>
                  <a:srgbClr val="808080"/>
                </a:solidFill>
                <a:latin typeface="Open Sans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Open Sans"/>
              </a:rPr>
              <a:t>8000X</a:t>
            </a:r>
            <a:r>
              <a:rPr lang="th-TH" dirty="0" smtClean="0">
                <a:solidFill>
                  <a:srgbClr val="808080"/>
                </a:solidFill>
                <a:latin typeface="Open Sans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Open Sans"/>
              </a:rPr>
              <a:t>(1983)</a:t>
            </a:r>
            <a:endParaRPr lang="en-US" b="0" i="0" dirty="0">
              <a:solidFill>
                <a:srgbClr val="80808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2641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30" y="1648622"/>
            <a:ext cx="9077325" cy="4810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17357" y="1015654"/>
            <a:ext cx="50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</a:rPr>
              <a:t>ไม่ </a:t>
            </a:r>
            <a:r>
              <a:rPr lang="en-US" sz="2000" b="1" dirty="0" smtClean="0">
                <a:solidFill>
                  <a:srgbClr val="FF0000"/>
                </a:solidFill>
              </a:rPr>
              <a:t>ideal </a:t>
            </a:r>
            <a:r>
              <a:rPr lang="th-TH" sz="2000" b="1" dirty="0" smtClean="0">
                <a:solidFill>
                  <a:srgbClr val="FF0000"/>
                </a:solidFill>
              </a:rPr>
              <a:t>ระยะทางระหว่างจุดกึ่งกลางแต่ละ </a:t>
            </a:r>
            <a:r>
              <a:rPr lang="en-US" sz="2000" b="1" dirty="0" smtClean="0">
                <a:solidFill>
                  <a:srgbClr val="FF0000"/>
                </a:solidFill>
              </a:rPr>
              <a:t>cell </a:t>
            </a:r>
            <a:r>
              <a:rPr lang="th-TH" sz="2000" b="1" dirty="0" smtClean="0">
                <a:solidFill>
                  <a:srgbClr val="FF0000"/>
                </a:solidFill>
              </a:rPr>
              <a:t>ไม่เท่ากัน</a:t>
            </a:r>
            <a:br>
              <a:rPr lang="th-TH" sz="2000" b="1" dirty="0" smtClean="0">
                <a:solidFill>
                  <a:srgbClr val="FF0000"/>
                </a:solidFill>
              </a:rPr>
            </a:br>
            <a:r>
              <a:rPr lang="th-TH" sz="2000" b="1" dirty="0" smtClean="0">
                <a:solidFill>
                  <a:srgbClr val="FF0000"/>
                </a:solidFill>
              </a:rPr>
              <a:t>อยู่ใน </a:t>
            </a:r>
            <a:r>
              <a:rPr lang="en-US" sz="2000" b="1" dirty="0" smtClean="0">
                <a:solidFill>
                  <a:srgbClr val="FF0000"/>
                </a:solidFill>
              </a:rPr>
              <a:t>cell </a:t>
            </a:r>
            <a:r>
              <a:rPr lang="th-TH" sz="2000" b="1" dirty="0" smtClean="0">
                <a:solidFill>
                  <a:srgbClr val="FF0000"/>
                </a:solidFill>
              </a:rPr>
              <a:t>หนึ่ง แต่ใกล้ </a:t>
            </a:r>
            <a:r>
              <a:rPr lang="en-US" sz="2000" b="1" dirty="0" smtClean="0">
                <a:solidFill>
                  <a:srgbClr val="FF0000"/>
                </a:solidFill>
              </a:rPr>
              <a:t>base station </a:t>
            </a:r>
            <a:r>
              <a:rPr lang="th-TH" sz="2000" b="1" dirty="0" smtClean="0">
                <a:solidFill>
                  <a:srgbClr val="FF0000"/>
                </a:solidFill>
              </a:rPr>
              <a:t>อีก </a:t>
            </a:r>
            <a:r>
              <a:rPr lang="en-US" sz="2000" b="1" dirty="0" smtClean="0">
                <a:solidFill>
                  <a:srgbClr val="FF0000"/>
                </a:solidFill>
              </a:rPr>
              <a:t>cell </a:t>
            </a:r>
            <a:r>
              <a:rPr lang="th-TH" sz="2000" b="1" dirty="0" smtClean="0">
                <a:solidFill>
                  <a:srgbClr val="FF0000"/>
                </a:solidFill>
              </a:rPr>
              <a:t>มากกว่า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749" y="172016"/>
            <a:ext cx="1194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Cellular Networks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20100" y="879541"/>
            <a:ext cx="5292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Base Station (100W). Generally</a:t>
            </a:r>
            <a:r>
              <a:rPr lang="en-US" sz="2000" b="1" dirty="0">
                <a:solidFill>
                  <a:srgbClr val="FF0000"/>
                </a:solidFill>
              </a:rPr>
              <a:t>, the original </a:t>
            </a:r>
            <a:r>
              <a:rPr lang="en-US" sz="2000" b="1" dirty="0" smtClean="0">
                <a:solidFill>
                  <a:srgbClr val="FF0000"/>
                </a:solidFill>
              </a:rPr>
              <a:t>cells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are </a:t>
            </a:r>
            <a:r>
              <a:rPr lang="en-US" sz="2000" b="1" dirty="0">
                <a:solidFill>
                  <a:srgbClr val="FF0000"/>
                </a:solidFill>
              </a:rPr>
              <a:t>about 6.5 to 13 km in size.</a:t>
            </a:r>
          </a:p>
        </p:txBody>
      </p:sp>
      <p:sp>
        <p:nvSpPr>
          <p:cNvPr id="2" name="Rectangle 1"/>
          <p:cNvSpPr/>
          <p:nvPr/>
        </p:nvSpPr>
        <p:spPr>
          <a:xfrm>
            <a:off x="7568555" y="19208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17357" y="2585785"/>
            <a:ext cx="1085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th-TH" dirty="0"/>
              <a:t>รบกวนน้อย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17357" y="3360709"/>
            <a:ext cx="1085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th-TH" dirty="0"/>
              <a:t>รบ</a:t>
            </a:r>
            <a:r>
              <a:rPr lang="th-TH" dirty="0" smtClean="0"/>
              <a:t>กวนมาก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2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ath.nmsu.edu/~breakingaway/ebookofcalculus/HandsOnUnitsInvolvingDerivatives/ShortestRoad/ShortestRoadOnSquareWithDotsAndDims-Revise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1" y="1118134"/>
            <a:ext cx="11152856" cy="52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749" y="172016"/>
            <a:ext cx="1194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Mathematics on Hexagon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6658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07" y="896671"/>
            <a:ext cx="10610850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8" y="3716070"/>
            <a:ext cx="7230983" cy="2918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749" y="172016"/>
            <a:ext cx="1194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Frequency Reuse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45432" y="4821559"/>
            <a:ext cx="3161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n-US" dirty="0" smtClean="0"/>
              <a:t>N </a:t>
            </a:r>
            <a:r>
              <a:rPr lang="th-TH" dirty="0" smtClean="0"/>
              <a:t>คือ จำนวน </a:t>
            </a:r>
            <a:r>
              <a:rPr lang="en-US" dirty="0" smtClean="0"/>
              <a:t>cell </a:t>
            </a:r>
            <a:r>
              <a:rPr lang="th-TH" dirty="0" smtClean="0"/>
              <a:t>ในเส้นทึบ</a:t>
            </a:r>
            <a:br>
              <a:rPr lang="th-TH" dirty="0" smtClean="0"/>
            </a:br>
            <a:r>
              <a:rPr lang="en-US" dirty="0" smtClean="0"/>
              <a:t>(</a:t>
            </a:r>
            <a:r>
              <a:rPr lang="th-TH" dirty="0" smtClean="0"/>
              <a:t>ไม่ใช่ในวงกลม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5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96" y="542642"/>
            <a:ext cx="8727446" cy="5786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2814" y="2057400"/>
            <a:ext cx="32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889024" y="1774479"/>
            <a:ext cx="941560" cy="12855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48055" y="404580"/>
            <a:ext cx="31616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th-TH" dirty="0" smtClean="0"/>
              <a:t>สัญญาณต้องไม่แรงเกินระยะทาง </a:t>
            </a:r>
            <a:r>
              <a:rPr lang="en-US" dirty="0" smtClean="0"/>
              <a:t>D</a:t>
            </a:r>
            <a:br>
              <a:rPr lang="en-US" dirty="0" smtClean="0"/>
            </a:br>
            <a:r>
              <a:rPr lang="th-TH" dirty="0" smtClean="0"/>
              <a:t>เพราะจะไปรบกวนความถี่เดียวกัน</a:t>
            </a:r>
          </a:p>
          <a:p>
            <a:endParaRPr lang="th-TH" dirty="0"/>
          </a:p>
          <a:p>
            <a:pPr algn="l"/>
            <a:r>
              <a:rPr lang="th-TH" dirty="0" smtClean="0"/>
              <a:t>หรือถ้าสัญญาณแรงเกิน </a:t>
            </a:r>
            <a:r>
              <a:rPr lang="en-US" dirty="0" smtClean="0"/>
              <a:t>D </a:t>
            </a:r>
            <a:r>
              <a:rPr lang="th-TH" dirty="0" smtClean="0"/>
              <a:t>ก็ต้องเพิ่ม</a:t>
            </a:r>
            <a:br>
              <a:rPr lang="th-TH" dirty="0" smtClean="0"/>
            </a:br>
            <a:r>
              <a:rPr lang="th-TH" dirty="0" smtClean="0"/>
              <a:t>ระยะทาง </a:t>
            </a:r>
            <a:r>
              <a:rPr lang="en-US" dirty="0" smtClean="0"/>
              <a:t>(freq. reuse pattern)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5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03" y="369590"/>
            <a:ext cx="9817683" cy="4004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756" y="4481464"/>
            <a:ext cx="9465066" cy="2022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96388" y="3889357"/>
            <a:ext cx="314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th-TH" dirty="0"/>
              <a:t>เช่น</a:t>
            </a:r>
            <a:r>
              <a:rPr lang="en-US" dirty="0"/>
              <a:t> N = 4, 7, 19 </a:t>
            </a:r>
            <a:r>
              <a:rPr lang="th-TH" dirty="0"/>
              <a:t>ในรูปก่อนหน้า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07784" y="1840997"/>
            <a:ext cx="502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th-TH" dirty="0" smtClean="0"/>
              <a:t>วัดจากจุดศูนย์กลางของรูปหกเหลี่ยมถึงมุมด้านใดด้านหนึ่ง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76165" y="2241107"/>
            <a:ext cx="3073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th-TH" dirty="0" smtClean="0"/>
              <a:t>วัดระยะทางระหว่างจุดศูนย์กลาง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66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3395</TotalTime>
  <Words>459</Words>
  <Application>Microsoft Office PowerPoint</Application>
  <PresentationFormat>Widescreen</PresentationFormat>
  <Paragraphs>61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Cordia New</vt:lpstr>
      <vt:lpstr>Open Sans</vt:lpstr>
      <vt:lpstr>TimesTenLTStd-Bold</vt:lpstr>
      <vt:lpstr>TimesTenLTStd-Roman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chatchawit</cp:lastModifiedBy>
  <cp:revision>776</cp:revision>
  <dcterms:created xsi:type="dcterms:W3CDTF">2016-08-03T10:08:11Z</dcterms:created>
  <dcterms:modified xsi:type="dcterms:W3CDTF">2017-11-04T06:49:57Z</dcterms:modified>
</cp:coreProperties>
</file>