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  <p:sldId id="334" r:id="rId15"/>
    <p:sldId id="336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519112"/>
            <a:ext cx="102298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Packet-Switching Principles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99" y="1016533"/>
            <a:ext cx="8340095" cy="2170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44" y="3283108"/>
            <a:ext cx="8096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2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40" y="977633"/>
            <a:ext cx="9591628" cy="552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Advantages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419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855" y="0"/>
            <a:ext cx="547818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Datagram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70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Virtual-Circuit Approach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43" y="0"/>
            <a:ext cx="54292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310" y="2209046"/>
            <a:ext cx="40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ข้อดีคือเร็วกว่าแบบ </a:t>
            </a:r>
            <a:r>
              <a:rPr lang="en-US" dirty="0" smtClean="0">
                <a:solidFill>
                  <a:srgbClr val="FF0000"/>
                </a:solidFill>
              </a:rPr>
              <a:t>datagram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Packet </a:t>
            </a:r>
            <a:r>
              <a:rPr lang="th-TH" dirty="0" smtClean="0">
                <a:solidFill>
                  <a:srgbClr val="FF0000"/>
                </a:solidFill>
              </a:rPr>
              <a:t>ต้องมาตามลำดับ ถ้า </a:t>
            </a:r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th-TH" dirty="0" smtClean="0">
                <a:solidFill>
                  <a:srgbClr val="FF0000"/>
                </a:solidFill>
              </a:rPr>
              <a:t>ตรงช่วงไหนจะรู้ทันที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เมื่อ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th-TH" dirty="0" smtClean="0">
                <a:solidFill>
                  <a:srgbClr val="FF0000"/>
                </a:solidFill>
              </a:rPr>
              <a:t>ไม่ต้อง </a:t>
            </a:r>
            <a:r>
              <a:rPr lang="en-US" dirty="0" smtClean="0">
                <a:solidFill>
                  <a:srgbClr val="FF0000"/>
                </a:solidFill>
              </a:rPr>
              <a:t>retransmit </a:t>
            </a:r>
            <a:r>
              <a:rPr lang="th-TH" dirty="0" smtClean="0">
                <a:solidFill>
                  <a:srgbClr val="FF0000"/>
                </a:solidFill>
              </a:rPr>
              <a:t>จากต้นทาง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สามารถ </a:t>
            </a:r>
            <a:r>
              <a:rPr lang="en-US" dirty="0" smtClean="0">
                <a:solidFill>
                  <a:srgbClr val="FF0000"/>
                </a:solidFill>
              </a:rPr>
              <a:t>retransmit </a:t>
            </a:r>
            <a:r>
              <a:rPr lang="th-TH" dirty="0" smtClean="0">
                <a:solidFill>
                  <a:srgbClr val="FF0000"/>
                </a:solidFill>
              </a:rPr>
              <a:t>จาก </a:t>
            </a:r>
            <a:r>
              <a:rPr lang="en-US" dirty="0" smtClean="0">
                <a:solidFill>
                  <a:srgbClr val="FF0000"/>
                </a:solidFill>
              </a:rPr>
              <a:t>node </a:t>
            </a:r>
            <a:r>
              <a:rPr lang="th-TH" dirty="0" smtClean="0">
                <a:solidFill>
                  <a:srgbClr val="FF0000"/>
                </a:solidFill>
              </a:rPr>
              <a:t>ก่อนหน้านั้นได้เลย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ข้อเสียคือต้อง </a:t>
            </a:r>
            <a:r>
              <a:rPr lang="en-US" dirty="0" smtClean="0">
                <a:solidFill>
                  <a:srgbClr val="FF0000"/>
                </a:solidFill>
              </a:rPr>
              <a:t>setup virtual circuit </a:t>
            </a:r>
            <a:r>
              <a:rPr lang="th-TH" dirty="0" smtClean="0">
                <a:solidFill>
                  <a:srgbClr val="FF0000"/>
                </a:solidFill>
              </a:rPr>
              <a:t>ก่อน</a:t>
            </a: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จะเห็นว่า </a:t>
            </a:r>
            <a:r>
              <a:rPr lang="en-US" dirty="0" smtClean="0">
                <a:solidFill>
                  <a:srgbClr val="FF0000"/>
                </a:solidFill>
              </a:rPr>
              <a:t>virtual circuit</a:t>
            </a:r>
            <a:r>
              <a:rPr lang="th-TH" dirty="0" smtClean="0">
                <a:solidFill>
                  <a:srgbClr val="FF0000"/>
                </a:solidFill>
              </a:rPr>
              <a:t> ทำงานได้ประสิทธิภาพใกล้เคียงกับ </a:t>
            </a:r>
            <a:r>
              <a:rPr lang="en-US" dirty="0" smtClean="0">
                <a:solidFill>
                  <a:srgbClr val="FF0000"/>
                </a:solidFill>
              </a:rPr>
              <a:t>circuit </a:t>
            </a:r>
            <a:r>
              <a:rPr lang="th-TH" dirty="0" smtClean="0">
                <a:solidFill>
                  <a:srgbClr val="FF0000"/>
                </a:solidFill>
              </a:rPr>
              <a:t>จริงๆ มาก คือ </a:t>
            </a:r>
            <a:r>
              <a:rPr lang="en-US" dirty="0" smtClean="0">
                <a:solidFill>
                  <a:srgbClr val="FF0000"/>
                </a:solidFill>
              </a:rPr>
              <a:t>fix </a:t>
            </a:r>
            <a:r>
              <a:rPr lang="th-TH" dirty="0" smtClean="0">
                <a:solidFill>
                  <a:srgbClr val="FF0000"/>
                </a:solidFill>
              </a:rPr>
              <a:t>เส้นทาง </a:t>
            </a:r>
            <a:r>
              <a:rPr lang="en-US" dirty="0" smtClean="0">
                <a:solidFill>
                  <a:srgbClr val="FF0000"/>
                </a:solidFill>
              </a:rPr>
              <a:t>packet </a:t>
            </a:r>
            <a:r>
              <a:rPr lang="th-TH" dirty="0" smtClean="0">
                <a:solidFill>
                  <a:srgbClr val="FF0000"/>
                </a:solidFill>
              </a:rPr>
              <a:t>มาตามลำดับ และเสมือนว่าไม่มี </a:t>
            </a:r>
            <a:r>
              <a:rPr lang="en-US" dirty="0" smtClean="0">
                <a:solidFill>
                  <a:srgbClr val="FF0000"/>
                </a:solidFill>
              </a:rPr>
              <a:t>packet loss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(delay) </a:t>
            </a:r>
            <a:r>
              <a:rPr lang="th-TH" dirty="0" smtClean="0">
                <a:solidFill>
                  <a:srgbClr val="FF0000"/>
                </a:solidFill>
              </a:rPr>
              <a:t>เพราะ </a:t>
            </a:r>
            <a:r>
              <a:rPr lang="en-US" dirty="0" smtClean="0">
                <a:solidFill>
                  <a:srgbClr val="FF0000"/>
                </a:solidFill>
              </a:rPr>
              <a:t>retransmit </a:t>
            </a:r>
            <a:r>
              <a:rPr lang="th-TH" dirty="0" smtClean="0">
                <a:solidFill>
                  <a:srgbClr val="FF0000"/>
                </a:solidFill>
              </a:rPr>
              <a:t>เร็วมาก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0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93" y="0"/>
            <a:ext cx="543318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71738" y="1771650"/>
            <a:ext cx="0" cy="26574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9984" y="2657475"/>
            <a:ext cx="67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</a:rPr>
              <a:t>เวลา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984" y="6100763"/>
            <a:ext cx="19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ส่งจาก </a:t>
            </a:r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th-TH" dirty="0" smtClean="0">
                <a:solidFill>
                  <a:srgbClr val="FF0000"/>
                </a:solidFill>
              </a:rPr>
              <a:t>ไป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th-TH" dirty="0" smtClean="0">
                <a:solidFill>
                  <a:srgbClr val="FF0000"/>
                </a:solidFill>
              </a:rPr>
              <a:t>ไป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th-TH" dirty="0" smtClean="0">
                <a:solidFill>
                  <a:srgbClr val="FF0000"/>
                </a:solidFill>
              </a:rPr>
              <a:t>ไป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14863" y="3818859"/>
            <a:ext cx="4014787" cy="2296191"/>
          </a:xfrm>
          <a:custGeom>
            <a:avLst/>
            <a:gdLst>
              <a:gd name="connsiteX0" fmla="*/ 0 w 4014787"/>
              <a:gd name="connsiteY0" fmla="*/ 2296191 h 2296191"/>
              <a:gd name="connsiteX1" fmla="*/ 1357312 w 4014787"/>
              <a:gd name="connsiteY1" fmla="*/ 781716 h 2296191"/>
              <a:gd name="connsiteX2" fmla="*/ 2671762 w 4014787"/>
              <a:gd name="connsiteY2" fmla="*/ 10191 h 2296191"/>
              <a:gd name="connsiteX3" fmla="*/ 4014787 w 4014787"/>
              <a:gd name="connsiteY3" fmla="*/ 410241 h 22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4787" h="2296191">
                <a:moveTo>
                  <a:pt x="0" y="2296191"/>
                </a:moveTo>
                <a:cubicBezTo>
                  <a:pt x="456009" y="1729453"/>
                  <a:pt x="912018" y="1162716"/>
                  <a:pt x="1357312" y="781716"/>
                </a:cubicBezTo>
                <a:cubicBezTo>
                  <a:pt x="1802606" y="400716"/>
                  <a:pt x="2228850" y="72103"/>
                  <a:pt x="2671762" y="10191"/>
                </a:cubicBezTo>
                <a:cubicBezTo>
                  <a:pt x="3114674" y="-51721"/>
                  <a:pt x="3564730" y="179260"/>
                  <a:pt x="4014787" y="410241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11763" y="3959781"/>
            <a:ext cx="222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เวลาไม่ลดลง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เพราะ</a:t>
            </a:r>
            <a:r>
              <a:rPr lang="th-TH" dirty="0">
                <a:solidFill>
                  <a:srgbClr val="FF0000"/>
                </a:solidFill>
              </a:rPr>
              <a:t>หั่น </a:t>
            </a:r>
            <a:r>
              <a:rPr lang="en-US" dirty="0">
                <a:solidFill>
                  <a:srgbClr val="FF0000"/>
                </a:solidFill>
              </a:rPr>
              <a:t>packet </a:t>
            </a:r>
            <a:r>
              <a:rPr lang="th-TH" dirty="0">
                <a:solidFill>
                  <a:srgbClr val="FF0000"/>
                </a:solidFill>
              </a:rPr>
              <a:t>เล็กเกินไป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1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Asynchronous Transfer Mode (ATM)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582" y="977774"/>
            <a:ext cx="11056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Cells </a:t>
            </a:r>
            <a:r>
              <a:rPr lang="th-TH" sz="2400" dirty="0" smtClean="0"/>
              <a:t>หมายถึง</a:t>
            </a:r>
            <a:r>
              <a:rPr lang="en-US" sz="2400" dirty="0" smtClean="0"/>
              <a:t> fixed-size packets</a:t>
            </a:r>
            <a:r>
              <a:rPr lang="th-TH" sz="2400" dirty="0" smtClean="0"/>
              <a:t> ต้อง </a:t>
            </a:r>
            <a:r>
              <a:rPr lang="en-US" sz="2400" dirty="0" smtClean="0"/>
              <a:t>fixed </a:t>
            </a:r>
            <a:r>
              <a:rPr lang="th-TH" sz="2400" dirty="0" smtClean="0"/>
              <a:t>เพื่อให้ </a:t>
            </a:r>
            <a:r>
              <a:rPr lang="en-US" sz="2400" dirty="0" smtClean="0"/>
              <a:t>switching </a:t>
            </a:r>
            <a:r>
              <a:rPr lang="th-TH" sz="2400" dirty="0" smtClean="0"/>
              <a:t>และ </a:t>
            </a:r>
            <a:r>
              <a:rPr lang="en-US" sz="2400" dirty="0" smtClean="0"/>
              <a:t>multiplexing </a:t>
            </a:r>
            <a:r>
              <a:rPr lang="th-TH" sz="2400" dirty="0" smtClean="0"/>
              <a:t>ได้มีประสิทธิภาพ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Smaller cell size </a:t>
            </a:r>
            <a:r>
              <a:rPr lang="th-TH" sz="2400" dirty="0" smtClean="0"/>
              <a:t>เพื่อให้ </a:t>
            </a:r>
            <a:r>
              <a:rPr lang="en-US" sz="2400" dirty="0" smtClean="0"/>
              <a:t>delay </a:t>
            </a:r>
            <a:r>
              <a:rPr lang="th-TH" sz="2400" dirty="0" smtClean="0"/>
              <a:t>น้อย </a:t>
            </a:r>
            <a:r>
              <a:rPr lang="en-US" sz="2400" dirty="0" smtClean="0"/>
              <a:t>(</a:t>
            </a:r>
            <a:r>
              <a:rPr lang="th-TH" sz="2400" dirty="0" smtClean="0"/>
              <a:t>เน้นใช้กับ </a:t>
            </a:r>
            <a:r>
              <a:rPr lang="en-US" sz="2400" dirty="0" smtClean="0"/>
              <a:t>voice)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ATM </a:t>
            </a:r>
            <a:r>
              <a:rPr lang="th-TH" sz="2400" dirty="0" smtClean="0"/>
              <a:t>เป็นแบบ </a:t>
            </a:r>
            <a:r>
              <a:rPr lang="en-US" sz="2400" dirty="0" smtClean="0"/>
              <a:t>connection-oriented</a:t>
            </a:r>
            <a:r>
              <a:rPr lang="th-TH" sz="2400" dirty="0" smtClean="0"/>
              <a:t> </a:t>
            </a:r>
            <a:r>
              <a:rPr lang="en-US" sz="2400" dirty="0"/>
              <a:t>packet-switching </a:t>
            </a:r>
            <a:r>
              <a:rPr lang="en-US" sz="2400" dirty="0" smtClean="0"/>
              <a:t>technology</a:t>
            </a:r>
            <a:endParaRPr lang="th-T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/>
              <a:t>ได้ทั้งข้อดีของ </a:t>
            </a:r>
            <a:r>
              <a:rPr lang="en-US" sz="2400" dirty="0" smtClean="0"/>
              <a:t>circuit-switching network </a:t>
            </a:r>
            <a:r>
              <a:rPr lang="th-TH" sz="2400" dirty="0" smtClean="0"/>
              <a:t>และ</a:t>
            </a:r>
            <a:r>
              <a:rPr lang="en-US" sz="2400" dirty="0" smtClean="0"/>
              <a:t> packet-switching network </a:t>
            </a:r>
            <a:r>
              <a:rPr lang="th-TH" sz="2400" dirty="0" smtClean="0"/>
              <a:t>ใช้ได้ดีกับทั้ง </a:t>
            </a:r>
            <a:r>
              <a:rPr lang="en-US" sz="2400" dirty="0" smtClean="0"/>
              <a:t>voice/data</a:t>
            </a:r>
            <a:endParaRPr lang="th-T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/>
              <a:t>ปัจจุบัน </a:t>
            </a:r>
            <a:r>
              <a:rPr lang="en-US" sz="2400" dirty="0" smtClean="0"/>
              <a:t>ATM </a:t>
            </a:r>
            <a:r>
              <a:rPr lang="th-TH" sz="2400" dirty="0" smtClean="0"/>
              <a:t>ยังใช้อยู่เป็น </a:t>
            </a:r>
            <a:r>
              <a:rPr lang="en-US" sz="2400" dirty="0" smtClean="0"/>
              <a:t>WAN </a:t>
            </a:r>
            <a:r>
              <a:rPr lang="th-TH" sz="2400" dirty="0" smtClean="0"/>
              <a:t>แต่ไม่นิยมใช้ใน </a:t>
            </a:r>
            <a:r>
              <a:rPr lang="en-US" sz="2400" dirty="0" smtClean="0"/>
              <a:t>LAN </a:t>
            </a:r>
            <a:r>
              <a:rPr lang="th-TH" sz="2400" dirty="0" smtClean="0"/>
              <a:t>อย่างที่คาดไว้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04" y="3266779"/>
            <a:ext cx="9744075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8130" y="3082113"/>
            <a:ext cx="340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กรุ๊ป </a:t>
            </a:r>
            <a:r>
              <a:rPr lang="en-US" dirty="0" smtClean="0">
                <a:solidFill>
                  <a:srgbClr val="FF0000"/>
                </a:solidFill>
              </a:rPr>
              <a:t>VC </a:t>
            </a:r>
            <a:r>
              <a:rPr lang="th-TH" dirty="0" smtClean="0">
                <a:solidFill>
                  <a:srgbClr val="FF0000"/>
                </a:solidFill>
              </a:rPr>
              <a:t>เป็น </a:t>
            </a:r>
            <a:r>
              <a:rPr lang="en-US" dirty="0" smtClean="0">
                <a:solidFill>
                  <a:srgbClr val="FF0000"/>
                </a:solidFill>
              </a:rPr>
              <a:t>VP </a:t>
            </a:r>
            <a:r>
              <a:rPr lang="th-TH" dirty="0" smtClean="0">
                <a:solidFill>
                  <a:srgbClr val="FF0000"/>
                </a:solidFill>
              </a:rPr>
              <a:t>เพื่อลดภาระในการควบคุม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03" y="6070551"/>
            <a:ext cx="1162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ATM </a:t>
            </a:r>
            <a:r>
              <a:rPr lang="th-TH" dirty="0" smtClean="0">
                <a:solidFill>
                  <a:srgbClr val="FF0000"/>
                </a:solidFill>
              </a:rPr>
              <a:t>จะต่อกับ </a:t>
            </a: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แบบ </a:t>
            </a:r>
            <a:r>
              <a:rPr lang="en-US" dirty="0" smtClean="0">
                <a:solidFill>
                  <a:srgbClr val="FF0000"/>
                </a:solidFill>
              </a:rPr>
              <a:t>circuit-switching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packet-switching </a:t>
            </a:r>
            <a:r>
              <a:rPr lang="th-TH" dirty="0" smtClean="0">
                <a:solidFill>
                  <a:srgbClr val="FF0000"/>
                </a:solidFill>
              </a:rPr>
              <a:t>ก็ได้ แบบแรก </a:t>
            </a:r>
            <a:r>
              <a:rPr lang="en-US" dirty="0" smtClean="0">
                <a:solidFill>
                  <a:srgbClr val="FF0000"/>
                </a:solidFill>
              </a:rPr>
              <a:t>ATM </a:t>
            </a:r>
            <a:r>
              <a:rPr lang="th-TH" dirty="0" smtClean="0">
                <a:solidFill>
                  <a:srgbClr val="FF0000"/>
                </a:solidFill>
              </a:rPr>
              <a:t>จะจำลอง </a:t>
            </a:r>
            <a:r>
              <a:rPr lang="en-US" dirty="0" smtClean="0">
                <a:solidFill>
                  <a:srgbClr val="FF0000"/>
                </a:solidFill>
              </a:rPr>
              <a:t>circuit-switching </a:t>
            </a:r>
            <a:r>
              <a:rPr lang="th-TH" dirty="0" smtClean="0">
                <a:solidFill>
                  <a:srgbClr val="FF0000"/>
                </a:solidFill>
              </a:rPr>
              <a:t>ให้และรับประกัน </a:t>
            </a:r>
            <a:r>
              <a:rPr lang="en-US" dirty="0" smtClean="0">
                <a:solidFill>
                  <a:srgbClr val="FF0000"/>
                </a:solidFill>
              </a:rPr>
              <a:t>data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ที่เราใช้เป็น </a:t>
            </a:r>
            <a:r>
              <a:rPr lang="en-US" dirty="0" smtClean="0">
                <a:solidFill>
                  <a:srgbClr val="FF0000"/>
                </a:solidFill>
              </a:rPr>
              <a:t>packet-switching </a:t>
            </a:r>
            <a:r>
              <a:rPr lang="th-TH" dirty="0" smtClean="0">
                <a:solidFill>
                  <a:srgbClr val="FF0000"/>
                </a:solidFill>
              </a:rPr>
              <a:t>ไม่รับประกัน </a:t>
            </a:r>
            <a:r>
              <a:rPr lang="en-US" dirty="0" smtClean="0">
                <a:solidFill>
                  <a:srgbClr val="FF0000"/>
                </a:solidFill>
              </a:rPr>
              <a:t>data rate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video/voice </a:t>
            </a:r>
            <a:r>
              <a:rPr lang="th-TH" dirty="0" smtClean="0">
                <a:solidFill>
                  <a:srgbClr val="FF0000"/>
                </a:solidFill>
              </a:rPr>
              <a:t>ไม่เหมาะ แต่ปัจจุบันก็มี </a:t>
            </a:r>
            <a:r>
              <a:rPr lang="en-US" dirty="0" smtClean="0">
                <a:solidFill>
                  <a:srgbClr val="FF0000"/>
                </a:solidFill>
              </a:rPr>
              <a:t>VoIP </a:t>
            </a:r>
            <a:r>
              <a:rPr lang="th-TH" dirty="0" smtClean="0">
                <a:solidFill>
                  <a:srgbClr val="FF0000"/>
                </a:solidFill>
              </a:rPr>
              <a:t>เป็นต้น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4040" y="2913032"/>
            <a:ext cx="294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เอา </a:t>
            </a:r>
            <a:r>
              <a:rPr lang="en-US" dirty="0" smtClean="0">
                <a:solidFill>
                  <a:srgbClr val="FF0000"/>
                </a:solidFill>
              </a:rPr>
              <a:t>packet-switching </a:t>
            </a:r>
            <a:r>
              <a:rPr lang="th-TH" dirty="0" smtClean="0">
                <a:solidFill>
                  <a:srgbClr val="FF0000"/>
                </a:solidFill>
              </a:rPr>
              <a:t>มาแบ่งขาย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เป็นแบบ </a:t>
            </a:r>
            <a:r>
              <a:rPr lang="en-US" dirty="0" smtClean="0">
                <a:solidFill>
                  <a:srgbClr val="FF0000"/>
                </a:solidFill>
              </a:rPr>
              <a:t>connection-oriented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2" y="3989129"/>
            <a:ext cx="155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สร้าง </a:t>
            </a:r>
            <a:r>
              <a:rPr lang="en-US" dirty="0" smtClean="0">
                <a:solidFill>
                  <a:srgbClr val="FF0000"/>
                </a:solidFill>
              </a:rPr>
              <a:t>VC </a:t>
            </a:r>
            <a:r>
              <a:rPr lang="th-TH" dirty="0" smtClean="0">
                <a:solidFill>
                  <a:srgbClr val="FF0000"/>
                </a:solidFill>
              </a:rPr>
              <a:t>เพื่อเชื่อม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ระหว่าง </a:t>
            </a:r>
            <a:r>
              <a:rPr lang="en-US" dirty="0" smtClean="0">
                <a:solidFill>
                  <a:srgbClr val="FF0000"/>
                </a:solidFill>
              </a:rPr>
              <a:t>node </a:t>
            </a:r>
            <a:r>
              <a:rPr lang="th-TH" dirty="0" smtClean="0">
                <a:solidFill>
                  <a:srgbClr val="FF0000"/>
                </a:solidFill>
              </a:rPr>
              <a:t>ใน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network </a:t>
            </a:r>
            <a:r>
              <a:rPr lang="th-TH" dirty="0" smtClean="0">
                <a:solidFill>
                  <a:srgbClr val="FF0000"/>
                </a:solidFill>
              </a:rPr>
              <a:t>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3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30" y="1138528"/>
            <a:ext cx="9023606" cy="48882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Multiprotocol Label Switching (MPLS)</a:t>
            </a:r>
            <a:endParaRPr lang="en-US" sz="3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99677" y="6139934"/>
            <a:ext cx="4902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https://www.youtube.com/watch?v=U1w-b9GIt0k</a:t>
            </a:r>
          </a:p>
        </p:txBody>
      </p:sp>
    </p:spTree>
    <p:extLst>
      <p:ext uri="{BB962C8B-B14F-4D97-AF65-F5344CB8AC3E}">
        <p14:creationId xmlns:p14="http://schemas.microsoft.com/office/powerpoint/2010/main" val="406281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1" y="455408"/>
            <a:ext cx="58959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Switched Communications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4" y="891470"/>
            <a:ext cx="6349924" cy="5029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898" y="4082166"/>
            <a:ext cx="5232102" cy="2775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1561" y="2944553"/>
            <a:ext cx="109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Nodes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812" y="2715048"/>
            <a:ext cx="127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113" y="3406217"/>
            <a:ext cx="503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ตัวอย่างที่ต้อง </a:t>
            </a:r>
            <a:r>
              <a:rPr lang="en-US" sz="2000" dirty="0" smtClean="0"/>
              <a:t>multiplex </a:t>
            </a:r>
            <a:r>
              <a:rPr lang="th-TH" sz="2000" dirty="0" smtClean="0"/>
              <a:t>เช่น</a:t>
            </a:r>
            <a:r>
              <a:rPr lang="en-US" sz="2000" dirty="0" smtClean="0"/>
              <a:t> 3 </a:t>
            </a:r>
            <a:r>
              <a:rPr lang="th-TH" sz="2000" dirty="0" smtClean="0"/>
              <a:t>และ </a:t>
            </a:r>
            <a:r>
              <a:rPr lang="en-US" sz="2000" dirty="0" smtClean="0"/>
              <a:t>6 </a:t>
            </a:r>
            <a:r>
              <a:rPr lang="th-TH" sz="2000" dirty="0" smtClean="0"/>
              <a:t>ส่งไป </a:t>
            </a:r>
            <a:r>
              <a:rPr lang="en-US" sz="2000" dirty="0" smtClean="0"/>
              <a:t>5 </a:t>
            </a:r>
            <a:r>
              <a:rPr lang="th-TH" sz="2000" dirty="0" smtClean="0"/>
              <a:t>พร้อมๆ กัน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th-TH" sz="2000" dirty="0" smtClean="0"/>
              <a:t>ทำให้ 5 ต้อง </a:t>
            </a:r>
            <a:r>
              <a:rPr lang="en-US" sz="2000" dirty="0" smtClean="0"/>
              <a:t>multiplex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86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Circuit-Switching Networks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6582" y="977774"/>
            <a:ext cx="377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Circuit establishment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Data transfer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Circuit disconnect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3" y="2356223"/>
            <a:ext cx="7981950" cy="4276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84831" y="3609973"/>
            <a:ext cx="271099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PBX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ย่อมาจาก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private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branch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exchange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มีทั้งแบบ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Analog / Digital</a:t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โทรศัพท์บ้านในไทยน่าจะยังเป็นระบบ</a:t>
            </a:r>
            <a:b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analog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อยู่ทั้งหมด โทรศัพท์มือถือ</a:t>
            </a:r>
            <a:b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เป็นระบบ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digital </a:t>
            </a:r>
            <a:r>
              <a:rPr lang="th-TH" dirty="0" smtClean="0">
                <a:solidFill>
                  <a:srgbClr val="FF0000"/>
                </a:solidFill>
                <a:latin typeface="arial" panose="020B0604020202020204" pitchFamily="34" charset="0"/>
              </a:rPr>
              <a:t>แล้ว ตั้งแต่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2G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9" y="69632"/>
            <a:ext cx="6494742" cy="479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513" y="4859974"/>
            <a:ext cx="7800692" cy="18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57287"/>
            <a:ext cx="10591800" cy="4543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100" y="5872162"/>
            <a:ext cx="678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Blocking </a:t>
            </a:r>
            <a:r>
              <a:rPr lang="th-TH" dirty="0" smtClean="0">
                <a:solidFill>
                  <a:srgbClr val="FF0000"/>
                </a:solidFill>
              </a:rPr>
              <a:t>สร้าง </a:t>
            </a:r>
            <a:r>
              <a:rPr lang="en-US" dirty="0" smtClean="0">
                <a:solidFill>
                  <a:srgbClr val="FF0000"/>
                </a:solidFill>
              </a:rPr>
              <a:t>connection </a:t>
            </a:r>
            <a:r>
              <a:rPr lang="th-TH" dirty="0" smtClean="0">
                <a:solidFill>
                  <a:srgbClr val="FF0000"/>
                </a:solidFill>
              </a:rPr>
              <a:t>ค้างไว้ตลอดเวลา คนอื่นจะมาแย่งใช้ไม่ได้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Non-blocking </a:t>
            </a:r>
            <a:r>
              <a:rPr lang="th-TH" dirty="0" smtClean="0">
                <a:solidFill>
                  <a:srgbClr val="FF0000"/>
                </a:solidFill>
              </a:rPr>
              <a:t>ก็เหมือนกับยอมให้สับรางได้ ไม่สร้าง </a:t>
            </a:r>
            <a:r>
              <a:rPr lang="en-US" dirty="0" smtClean="0">
                <a:solidFill>
                  <a:srgbClr val="FF0000"/>
                </a:solidFill>
              </a:rPr>
              <a:t>connection </a:t>
            </a:r>
            <a:r>
              <a:rPr lang="th-TH" dirty="0" smtClean="0">
                <a:solidFill>
                  <a:srgbClr val="FF0000"/>
                </a:solidFill>
              </a:rPr>
              <a:t>ค้างไว้ตลอดเวลา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Space Division Switching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4" y="1068308"/>
            <a:ext cx="7437816" cy="5441133"/>
          </a:xfrm>
          <a:prstGeom prst="rect">
            <a:avLst/>
          </a:prstGeom>
        </p:spPr>
      </p:pic>
      <p:pic>
        <p:nvPicPr>
          <p:cNvPr id="1026" name="Picture 2" descr="http://www.phidgets.com/wiki/images/1/1d/3051_1_Relay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47" y="1462547"/>
            <a:ext cx="2439062" cy="14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853" y="4006154"/>
            <a:ext cx="1737051" cy="2096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7847" y="926129"/>
            <a:ext cx="977774" cy="36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7847" y="3424470"/>
            <a:ext cx="12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Transistor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Time Division Switching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582" y="977774"/>
            <a:ext cx="495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Time-Slot Interchange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Time-Multiplexed Switching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828" y="340328"/>
            <a:ext cx="6348171" cy="6205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0824" y="172015"/>
            <a:ext cx="226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Time slot </a:t>
            </a:r>
            <a:r>
              <a:rPr lang="th-TH" dirty="0" smtClean="0">
                <a:solidFill>
                  <a:srgbClr val="FF0000"/>
                </a:solidFill>
              </a:rPr>
              <a:t>บนสายด้านซ้าย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4641" y="3120154"/>
            <a:ext cx="258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connection </a:t>
            </a:r>
            <a:r>
              <a:rPr lang="th-TH" dirty="0" smtClean="0">
                <a:solidFill>
                  <a:srgbClr val="FF0000"/>
                </a:solidFill>
              </a:rPr>
              <a:t>มาก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delay </a:t>
            </a:r>
            <a:r>
              <a:rPr lang="th-TH" dirty="0" smtClean="0">
                <a:solidFill>
                  <a:srgbClr val="FF0000"/>
                </a:solidFill>
              </a:rPr>
              <a:t>มาก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ต้อง </a:t>
            </a:r>
            <a:r>
              <a:rPr lang="en-US" dirty="0" smtClean="0">
                <a:solidFill>
                  <a:srgbClr val="FF0000"/>
                </a:solidFill>
              </a:rPr>
              <a:t>write data </a:t>
            </a:r>
            <a:r>
              <a:rPr lang="th-TH" dirty="0" smtClean="0">
                <a:solidFill>
                  <a:srgbClr val="FF0000"/>
                </a:solidFill>
              </a:rPr>
              <a:t>ก่อน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190" y="2029755"/>
            <a:ext cx="4184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ในรูปบน</a:t>
            </a:r>
            <a:r>
              <a:rPr lang="en-US" dirty="0" smtClean="0"/>
              <a:t> TSI </a:t>
            </a:r>
            <a:r>
              <a:rPr lang="th-TH" dirty="0" smtClean="0"/>
              <a:t>จะทำให้ดูเสมือนว่า</a:t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en-US" dirty="0" smtClean="0"/>
              <a:t>device</a:t>
            </a:r>
            <a:r>
              <a:rPr lang="th-TH" dirty="0" smtClean="0"/>
              <a:t> </a:t>
            </a:r>
            <a:r>
              <a:rPr lang="en-US" dirty="0" smtClean="0"/>
              <a:t>I (</a:t>
            </a:r>
            <a:r>
              <a:rPr lang="th-TH" dirty="0" smtClean="0"/>
              <a:t>ซ้าย</a:t>
            </a:r>
            <a:r>
              <a:rPr lang="en-US" dirty="0" smtClean="0"/>
              <a:t>) </a:t>
            </a:r>
            <a:r>
              <a:rPr lang="th-TH" dirty="0" smtClean="0"/>
              <a:t>เชื่อมกับ </a:t>
            </a:r>
            <a:r>
              <a:rPr lang="en-US" dirty="0" smtClean="0"/>
              <a:t>device J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ขวา</a:t>
            </a:r>
            <a:r>
              <a:rPr lang="en-US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</a:t>
            </a:r>
            <a:r>
              <a:rPr lang="en-US" dirty="0" smtClean="0"/>
              <a:t>device J (</a:t>
            </a:r>
            <a:r>
              <a:rPr lang="th-TH" dirty="0" smtClean="0"/>
              <a:t>ขวา</a:t>
            </a:r>
            <a:r>
              <a:rPr lang="en-US" dirty="0" smtClean="0"/>
              <a:t>)</a:t>
            </a:r>
            <a:r>
              <a:rPr lang="th-TH" dirty="0" smtClean="0"/>
              <a:t> เชื่อมกับ </a:t>
            </a:r>
            <a:r>
              <a:rPr lang="en-US" dirty="0" smtClean="0"/>
              <a:t>device I (</a:t>
            </a:r>
            <a:r>
              <a:rPr lang="th-TH" dirty="0" smtClean="0"/>
              <a:t>ซ้าย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00935" y="172015"/>
            <a:ext cx="225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Time slot </a:t>
            </a:r>
            <a:r>
              <a:rPr lang="th-TH" dirty="0">
                <a:solidFill>
                  <a:srgbClr val="FF0000"/>
                </a:solidFill>
              </a:rPr>
              <a:t>บนสาย</a:t>
            </a:r>
            <a:r>
              <a:rPr lang="th-TH" dirty="0" smtClean="0">
                <a:solidFill>
                  <a:srgbClr val="FF0000"/>
                </a:solidFill>
              </a:rPr>
              <a:t>ด้านขวา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29881" y="977774"/>
            <a:ext cx="1503032" cy="25941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59089" y="977774"/>
            <a:ext cx="1073824" cy="309416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900935" y="977774"/>
            <a:ext cx="1402613" cy="2594102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833332" y="977774"/>
            <a:ext cx="940590" cy="3094166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3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890587"/>
            <a:ext cx="8467725" cy="507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2456" y="4282290"/>
            <a:ext cx="257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แตก </a:t>
            </a:r>
            <a:r>
              <a:rPr lang="en-US" dirty="0" smtClean="0">
                <a:solidFill>
                  <a:srgbClr val="FF0000"/>
                </a:solidFill>
              </a:rPr>
              <a:t>TSI </a:t>
            </a:r>
            <a:r>
              <a:rPr lang="th-TH" dirty="0" smtClean="0">
                <a:solidFill>
                  <a:srgbClr val="FF0000"/>
                </a:solidFill>
              </a:rPr>
              <a:t>ออกเป็นชิ้นเล็กๆ หลายชิ้น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ถ้าเป็นชิ้นเดียว </a:t>
            </a:r>
            <a:r>
              <a:rPr lang="en-US" dirty="0" smtClean="0">
                <a:solidFill>
                  <a:srgbClr val="FF0000"/>
                </a:solidFill>
              </a:rPr>
              <a:t>delay </a:t>
            </a:r>
            <a:r>
              <a:rPr lang="th-TH" dirty="0" smtClean="0">
                <a:solidFill>
                  <a:srgbClr val="FF0000"/>
                </a:solidFill>
              </a:rPr>
              <a:t>มาก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0994" y="5321081"/>
            <a:ext cx="3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TSI </a:t>
            </a:r>
            <a:r>
              <a:rPr lang="th-TH" dirty="0" smtClean="0">
                <a:solidFill>
                  <a:srgbClr val="FF0000"/>
                </a:solidFill>
              </a:rPr>
              <a:t>ตัวหนึ่งจะรับโหลดได้ไม่มาก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เช่น สลับได้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คู่ ถ้าโหลดเกินก็ไปใช้ </a:t>
            </a:r>
            <a:r>
              <a:rPr lang="en-US" dirty="0" smtClean="0">
                <a:solidFill>
                  <a:srgbClr val="FF0000"/>
                </a:solidFill>
              </a:rPr>
              <a:t>TSI </a:t>
            </a:r>
            <a:r>
              <a:rPr lang="th-TH" dirty="0" smtClean="0">
                <a:solidFill>
                  <a:srgbClr val="FF0000"/>
                </a:solidFill>
              </a:rPr>
              <a:t>ตัวอื่น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0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286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726</cp:revision>
  <dcterms:created xsi:type="dcterms:W3CDTF">2016-08-03T10:08:11Z</dcterms:created>
  <dcterms:modified xsi:type="dcterms:W3CDTF">2017-11-01T15:22:22Z</dcterms:modified>
</cp:coreProperties>
</file>