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4" r:id="rId4"/>
    <p:sldId id="325" r:id="rId5"/>
    <p:sldId id="327" r:id="rId6"/>
    <p:sldId id="345" r:id="rId7"/>
    <p:sldId id="346" r:id="rId8"/>
    <p:sldId id="347" r:id="rId9"/>
    <p:sldId id="369" r:id="rId10"/>
    <p:sldId id="348" r:id="rId11"/>
    <p:sldId id="349" r:id="rId12"/>
    <p:sldId id="350" r:id="rId13"/>
    <p:sldId id="352" r:id="rId14"/>
    <p:sldId id="353" r:id="rId15"/>
    <p:sldId id="354" r:id="rId16"/>
    <p:sldId id="351" r:id="rId17"/>
    <p:sldId id="355" r:id="rId18"/>
    <p:sldId id="357" r:id="rId19"/>
    <p:sldId id="356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8" r:id="rId29"/>
    <p:sldId id="366" r:id="rId30"/>
    <p:sldId id="36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10/15/2017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04" y="260192"/>
            <a:ext cx="11311026" cy="56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0" y="1116369"/>
            <a:ext cx="11153775" cy="443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905" y="5555019"/>
            <a:ext cx="536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ใน </a:t>
            </a:r>
            <a:r>
              <a:rPr lang="en-US" dirty="0" smtClean="0">
                <a:solidFill>
                  <a:srgbClr val="FF0000"/>
                </a:solidFill>
              </a:rPr>
              <a:t>optical fibers </a:t>
            </a:r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wavelength </a:t>
            </a:r>
            <a:r>
              <a:rPr lang="th-TH" dirty="0" smtClean="0">
                <a:solidFill>
                  <a:srgbClr val="FF0000"/>
                </a:solidFill>
              </a:rPr>
              <a:t>แทน </a:t>
            </a:r>
            <a:r>
              <a:rPr lang="en-US" dirty="0" smtClean="0">
                <a:solidFill>
                  <a:srgbClr val="FF0000"/>
                </a:solidFill>
              </a:rPr>
              <a:t>frequency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Synchronous Time-Division Multiplexing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747" y="982084"/>
            <a:ext cx="6995543" cy="2584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747" y="4000111"/>
            <a:ext cx="6995543" cy="24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1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64" y="1984116"/>
            <a:ext cx="9868739" cy="30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0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3" y="213881"/>
            <a:ext cx="8501062" cy="642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3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433387"/>
            <a:ext cx="10410825" cy="5991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122" y="102637"/>
            <a:ext cx="690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DS1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19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44" y="583260"/>
            <a:ext cx="10458450" cy="4105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9714" y="5290457"/>
            <a:ext cx="781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8,000 frames / s </a:t>
            </a:r>
            <a:r>
              <a:rPr lang="th-TH" dirty="0" smtClean="0">
                <a:solidFill>
                  <a:srgbClr val="FF0000"/>
                </a:solidFill>
              </a:rPr>
              <a:t>เพื่อให้ </a:t>
            </a:r>
            <a:r>
              <a:rPr lang="en-US" dirty="0" smtClean="0">
                <a:solidFill>
                  <a:srgbClr val="FF0000"/>
                </a:solidFill>
              </a:rPr>
              <a:t>1 channel </a:t>
            </a:r>
            <a:r>
              <a:rPr lang="th-TH" dirty="0" smtClean="0">
                <a:solidFill>
                  <a:srgbClr val="FF0000"/>
                </a:solidFill>
              </a:rPr>
              <a:t>เพียงพอกับ </a:t>
            </a:r>
            <a:r>
              <a:rPr lang="en-US" dirty="0" smtClean="0">
                <a:solidFill>
                  <a:srgbClr val="FF0000"/>
                </a:solidFill>
              </a:rPr>
              <a:t>voice data (max. frequency = 4,000 Hz)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เนื่องจาก </a:t>
            </a:r>
            <a:r>
              <a:rPr lang="en-US" dirty="0" smtClean="0">
                <a:solidFill>
                  <a:srgbClr val="FF0000"/>
                </a:solidFill>
              </a:rPr>
              <a:t>sampling rate </a:t>
            </a:r>
            <a:r>
              <a:rPr lang="th-TH" dirty="0" smtClean="0">
                <a:solidFill>
                  <a:srgbClr val="FF0000"/>
                </a:solidFill>
              </a:rPr>
              <a:t>ต้องเป็น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th-TH" dirty="0" smtClean="0">
                <a:solidFill>
                  <a:srgbClr val="FF0000"/>
                </a:solidFill>
              </a:rPr>
              <a:t>เท่า ของ </a:t>
            </a:r>
            <a:r>
              <a:rPr lang="en-US" dirty="0" smtClean="0">
                <a:solidFill>
                  <a:srgbClr val="FF0000"/>
                </a:solidFill>
              </a:rPr>
              <a:t>max. frequency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5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1347787"/>
            <a:ext cx="10429875" cy="4162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1062" y="5510212"/>
            <a:ext cx="358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</a:rPr>
              <a:t>ใช้กับสายทองแดง </a:t>
            </a:r>
            <a:r>
              <a:rPr lang="en-US" sz="2400" b="1" dirty="0" smtClean="0">
                <a:solidFill>
                  <a:srgbClr val="FF0000"/>
                </a:solidFill>
              </a:rPr>
              <a:t>T1, T2, T3, T4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533525"/>
            <a:ext cx="10439400" cy="3790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300" y="5324475"/>
            <a:ext cx="234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Optical fiber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4548" y="1614195"/>
            <a:ext cx="284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Payload </a:t>
            </a:r>
            <a:r>
              <a:rPr lang="th-TH" dirty="0" smtClean="0">
                <a:solidFill>
                  <a:srgbClr val="FF0000"/>
                </a:solidFill>
              </a:rPr>
              <a:t>คือนับเฉพาะ </a:t>
            </a:r>
            <a:r>
              <a:rPr lang="en-US" dirty="0" smtClean="0">
                <a:solidFill>
                  <a:srgbClr val="FF0000"/>
                </a:solidFill>
              </a:rPr>
              <a:t>data bits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10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50" y="317102"/>
            <a:ext cx="8605255" cy="6331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2855" y="1979645"/>
            <a:ext cx="1987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ข้อมูลใน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th-TH" dirty="0" smtClean="0">
                <a:solidFill>
                  <a:srgbClr val="FF0000"/>
                </a:solidFill>
              </a:rPr>
              <a:t>สาย เหมือนกัน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30" y="2098996"/>
            <a:ext cx="4273819" cy="791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6407" y="2890892"/>
            <a:ext cx="284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download </a:t>
            </a:r>
            <a:r>
              <a:rPr lang="th-TH" dirty="0" smtClean="0">
                <a:solidFill>
                  <a:srgbClr val="FF0000"/>
                </a:solidFill>
              </a:rPr>
              <a:t>มากกว่า </a:t>
            </a:r>
            <a:r>
              <a:rPr lang="en-US" dirty="0" smtClean="0">
                <a:solidFill>
                  <a:srgbClr val="FF0000"/>
                </a:solidFill>
              </a:rPr>
              <a:t>upload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Cable </a:t>
            </a:r>
            <a:r>
              <a:rPr lang="en-US" sz="3200" b="1" dirty="0" smtClean="0"/>
              <a:t>Modem</a:t>
            </a:r>
            <a:r>
              <a:rPr lang="th-TH" sz="3200" b="1" dirty="0" smtClean="0"/>
              <a:t> </a:t>
            </a:r>
            <a:r>
              <a:rPr lang="en-US" sz="3200" b="1" dirty="0" smtClean="0"/>
              <a:t>(FDM)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30" y="1333716"/>
            <a:ext cx="268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internet </a:t>
            </a:r>
            <a:r>
              <a:rPr lang="th-TH" dirty="0" smtClean="0">
                <a:solidFill>
                  <a:srgbClr val="FF0000"/>
                </a:solidFill>
              </a:rPr>
              <a:t>จากสาย </a:t>
            </a:r>
            <a:r>
              <a:rPr lang="en-US" dirty="0" smtClean="0">
                <a:solidFill>
                  <a:srgbClr val="FF0000"/>
                </a:solidFill>
              </a:rPr>
              <a:t>cable </a:t>
            </a:r>
            <a:r>
              <a:rPr lang="en-US" dirty="0" smtClean="0">
                <a:solidFill>
                  <a:srgbClr val="FF0000"/>
                </a:solidFill>
              </a:rPr>
              <a:t>TV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Multiplex </a:t>
            </a:r>
            <a:r>
              <a:rPr lang="th-TH" dirty="0" smtClean="0">
                <a:solidFill>
                  <a:srgbClr val="FF0000"/>
                </a:solidFill>
              </a:rPr>
              <a:t>ด้วย </a:t>
            </a:r>
            <a:r>
              <a:rPr lang="en-US" dirty="0" smtClean="0">
                <a:solidFill>
                  <a:srgbClr val="FF0000"/>
                </a:solidFill>
              </a:rPr>
              <a:t>frequency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9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Cable </a:t>
            </a:r>
            <a:r>
              <a:rPr lang="en-US" sz="3200" b="1" dirty="0" smtClean="0"/>
              <a:t>Modem (TDM)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63" y="1279071"/>
            <a:ext cx="975360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918" y="833264"/>
            <a:ext cx="268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TDM </a:t>
            </a:r>
            <a:r>
              <a:rPr lang="th-TH" dirty="0" smtClean="0">
                <a:solidFill>
                  <a:srgbClr val="FF0000"/>
                </a:solidFill>
              </a:rPr>
              <a:t>ในแต่ละ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bandwidth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4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05" y="226337"/>
            <a:ext cx="4795884" cy="643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Asymmetric Digital Subscriber Line (ADSL)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00" y="1285486"/>
            <a:ext cx="10458450" cy="432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212" y="5845823"/>
            <a:ext cx="104013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59" y="0"/>
            <a:ext cx="7370600" cy="3049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60" y="3378945"/>
            <a:ext cx="7375299" cy="34790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16070" y="6172200"/>
            <a:ext cx="841505" cy="22665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58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4" y="859194"/>
            <a:ext cx="103822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2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Discrete </a:t>
            </a:r>
            <a:r>
              <a:rPr lang="en-US" sz="3200" b="1" dirty="0" err="1" smtClean="0"/>
              <a:t>Multitone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91" y="1422821"/>
            <a:ext cx="105251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65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509587"/>
            <a:ext cx="11506200" cy="5838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3479" y="3359020"/>
            <a:ext cx="114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ใช้สาย 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th-TH" dirty="0" smtClean="0">
                <a:solidFill>
                  <a:srgbClr val="FF0000"/>
                </a:solidFill>
              </a:rPr>
              <a:t>เส้น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5446" y="671804"/>
            <a:ext cx="114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กำลังพัฒนา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1395" y="2002189"/>
            <a:ext cx="69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Fixed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4700" y="1996751"/>
            <a:ext cx="69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Fixed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45020" y="2933700"/>
            <a:ext cx="3722915" cy="32190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7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Multiple Channel Access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62025" y="1123950"/>
            <a:ext cx="7105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Frequency-Division Duplex (FDD)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Time-Division Duplex (TDD)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Frequency-Division Multiple Access (FDMA)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Time-Division Multiple Access (TDMA)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3362" y="755704"/>
            <a:ext cx="1176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มักจะ</a:t>
            </a:r>
            <a:r>
              <a:rPr lang="th-TH" b="1" dirty="0" smtClean="0">
                <a:solidFill>
                  <a:srgbClr val="FF0000"/>
                </a:solidFill>
              </a:rPr>
              <a:t>ใช้</a:t>
            </a:r>
            <a:r>
              <a:rPr lang="th-TH" b="1" dirty="0" smtClean="0">
                <a:solidFill>
                  <a:srgbClr val="FF0000"/>
                </a:solidFill>
              </a:rPr>
              <a:t>กับ </a:t>
            </a:r>
            <a:r>
              <a:rPr lang="en-US" b="1" dirty="0" smtClean="0">
                <a:solidFill>
                  <a:srgbClr val="FF0000"/>
                </a:solidFill>
              </a:rPr>
              <a:t>wireless</a:t>
            </a:r>
            <a:r>
              <a:rPr lang="th-TH" b="1" dirty="0" smtClean="0">
                <a:solidFill>
                  <a:srgbClr val="FF0000"/>
                </a:solidFill>
              </a:rPr>
              <a:t> เพราะ </a:t>
            </a:r>
            <a:r>
              <a:rPr lang="en-US" b="1" dirty="0" smtClean="0">
                <a:solidFill>
                  <a:srgbClr val="FF0000"/>
                </a:solidFill>
              </a:rPr>
              <a:t>wireless </a:t>
            </a:r>
            <a:r>
              <a:rPr lang="th-TH" b="1" dirty="0" smtClean="0">
                <a:solidFill>
                  <a:srgbClr val="FF0000"/>
                </a:solidFill>
              </a:rPr>
              <a:t>ลากสายเพิ่มไม่ได้ ถ้าเป็น </a:t>
            </a:r>
            <a:r>
              <a:rPr lang="en-US" b="1" dirty="0" smtClean="0">
                <a:solidFill>
                  <a:srgbClr val="FF0000"/>
                </a:solidFill>
              </a:rPr>
              <a:t>wired</a:t>
            </a:r>
            <a:r>
              <a:rPr lang="th-TH" b="1" dirty="0" smtClean="0">
                <a:solidFill>
                  <a:srgbClr val="FF0000"/>
                </a:solidFill>
              </a:rPr>
              <a:t> ก็เดินสายสัญญาณเพิ่มได้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93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Frequency-Division Duplex (FDD)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3" y="1604962"/>
            <a:ext cx="10684102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50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Time-Division Duplex (TDD)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8" y="1067285"/>
            <a:ext cx="7062788" cy="4018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037" y="3800475"/>
            <a:ext cx="6891963" cy="3057525"/>
          </a:xfrm>
          <a:prstGeom prst="rect">
            <a:avLst/>
          </a:prstGeom>
        </p:spPr>
      </p:pic>
      <p:pic>
        <p:nvPicPr>
          <p:cNvPr id="1026" name="Picture 2" descr="http://www.amplicomusa.com/images/product/large/powertel_500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94" y="756790"/>
            <a:ext cx="2985100" cy="26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7505" y="316468"/>
            <a:ext cx="242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ใช้กับ </a:t>
            </a:r>
            <a:r>
              <a:rPr lang="en-US" b="1" dirty="0" smtClean="0">
                <a:solidFill>
                  <a:srgbClr val="FF0000"/>
                </a:solidFill>
              </a:rPr>
              <a:t>cordless telephone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32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847725"/>
            <a:ext cx="104394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58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Frequency-Division Multiple Access (FDMA)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500187"/>
            <a:ext cx="105632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05" y="1706154"/>
            <a:ext cx="9782269" cy="31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3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Time-Division Multiple Access (TDMA)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41" y="1038225"/>
            <a:ext cx="10487025" cy="5734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25025" y="1590675"/>
            <a:ext cx="160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Downlinks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5024" y="4181475"/>
            <a:ext cx="160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Uplinks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gsm-history.org/fileadmin/_migrated/pics/GSM_Logo_al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5" y="184020"/>
            <a:ext cx="2863850" cy="11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99150" y="1038225"/>
            <a:ext cx="309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GSM (2G) </a:t>
            </a:r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FDMA </a:t>
            </a:r>
            <a:r>
              <a:rPr lang="th-TH" dirty="0" smtClean="0">
                <a:solidFill>
                  <a:srgbClr val="FF0000"/>
                </a:solidFill>
              </a:rPr>
              <a:t>ผสมกับ </a:t>
            </a:r>
            <a:r>
              <a:rPr lang="en-US" dirty="0" smtClean="0">
                <a:solidFill>
                  <a:srgbClr val="FF0000"/>
                </a:solidFill>
              </a:rPr>
              <a:t>TDMA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9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Multiplexing Techniques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7651" y="1013987"/>
            <a:ext cx="5875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dirty="0" smtClean="0"/>
              <a:t>1. Frequency-division multiplexing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2. Time-division multiplexing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51" y="2101723"/>
            <a:ext cx="5038725" cy="461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350" y="2101723"/>
            <a:ext cx="48291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53" y="1278425"/>
            <a:ext cx="10358808" cy="415365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7930836" y="4191000"/>
            <a:ext cx="1029014" cy="7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19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042987"/>
            <a:ext cx="11020967" cy="4348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637" y="6038850"/>
            <a:ext cx="2600325" cy="666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8525" y="1676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channel </a:t>
            </a:r>
            <a:r>
              <a:rPr lang="th-TH" dirty="0" smtClean="0">
                <a:solidFill>
                  <a:srgbClr val="FF0000"/>
                </a:solidFill>
              </a:rPr>
              <a:t>จะเป็น </a:t>
            </a:r>
            <a:r>
              <a:rPr lang="en-US" dirty="0" smtClean="0">
                <a:solidFill>
                  <a:srgbClr val="FF0000"/>
                </a:solidFill>
              </a:rPr>
              <a:t>analog </a:t>
            </a:r>
            <a:r>
              <a:rPr lang="th-TH" dirty="0" smtClean="0">
                <a:solidFill>
                  <a:srgbClr val="FF0000"/>
                </a:solidFill>
              </a:rPr>
              <a:t>หรือ </a:t>
            </a:r>
            <a:r>
              <a:rPr lang="en-US" dirty="0" smtClean="0">
                <a:solidFill>
                  <a:srgbClr val="FF0000"/>
                </a:solidFill>
              </a:rPr>
              <a:t>digital </a:t>
            </a:r>
            <a:r>
              <a:rPr lang="th-TH" dirty="0" smtClean="0">
                <a:solidFill>
                  <a:srgbClr val="FF0000"/>
                </a:solidFill>
              </a:rPr>
              <a:t>ก็ได้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8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314449"/>
            <a:ext cx="11301337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4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8" y="152400"/>
            <a:ext cx="5657850" cy="1888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358" y="0"/>
            <a:ext cx="636749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39" y="3585870"/>
            <a:ext cx="3895725" cy="200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439" y="2905780"/>
            <a:ext cx="4078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Analog-Analog modulation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8511" y="5756984"/>
            <a:ext cx="510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ความถี่ </a:t>
            </a:r>
            <a:r>
              <a:rPr lang="en-US" dirty="0" smtClean="0"/>
              <a:t>64k HZ, Amplitude </a:t>
            </a:r>
            <a:r>
              <a:rPr lang="th-TH" dirty="0" smtClean="0"/>
              <a:t>ไม่เกิน </a:t>
            </a:r>
            <a:r>
              <a:rPr lang="en-US" dirty="0" smtClean="0"/>
              <a:t>+/- amplitude </a:t>
            </a:r>
            <a:r>
              <a:rPr lang="th-TH" dirty="0" smtClean="0"/>
              <a:t>ของ </a:t>
            </a:r>
            <a:r>
              <a:rPr lang="en-US" dirty="0" smtClean="0"/>
              <a:t>signal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886826" y="2744581"/>
            <a:ext cx="0" cy="1457325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84021" y="3105834"/>
            <a:ext cx="1460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เนื่องจากสมมาตร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ส่งแค่ด้านซ้ายก็พอ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7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tion of audio, AM and FM modulated carriers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9" y="1181097"/>
            <a:ext cx="5574565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48" y="1440654"/>
            <a:ext cx="636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221</Words>
  <Application>Microsoft Office PowerPoint</Application>
  <PresentationFormat>Widescreen</PresentationFormat>
  <Paragraphs>41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650</cp:revision>
  <dcterms:created xsi:type="dcterms:W3CDTF">2016-08-03T10:08:11Z</dcterms:created>
  <dcterms:modified xsi:type="dcterms:W3CDTF">2017-10-15T17:00:37Z</dcterms:modified>
</cp:coreProperties>
</file>