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1" r:id="rId4"/>
    <p:sldId id="323" r:id="rId5"/>
    <p:sldId id="342" r:id="rId6"/>
    <p:sldId id="327" r:id="rId7"/>
    <p:sldId id="258" r:id="rId8"/>
    <p:sldId id="326" r:id="rId9"/>
    <p:sldId id="328" r:id="rId10"/>
    <p:sldId id="324" r:id="rId11"/>
    <p:sldId id="330" r:id="rId12"/>
    <p:sldId id="325" r:id="rId13"/>
    <p:sldId id="331" r:id="rId14"/>
    <p:sldId id="343" r:id="rId15"/>
    <p:sldId id="344" r:id="rId16"/>
    <p:sldId id="332" r:id="rId17"/>
    <p:sldId id="345" r:id="rId18"/>
    <p:sldId id="346" r:id="rId19"/>
    <p:sldId id="333" r:id="rId20"/>
    <p:sldId id="353" r:id="rId21"/>
    <p:sldId id="354" r:id="rId22"/>
    <p:sldId id="334" r:id="rId23"/>
    <p:sldId id="347" r:id="rId24"/>
    <p:sldId id="348" r:id="rId25"/>
    <p:sldId id="349" r:id="rId26"/>
    <p:sldId id="350" r:id="rId27"/>
    <p:sldId id="35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75" y="210008"/>
            <a:ext cx="11479323" cy="56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Modulation Rate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44" y="1219594"/>
            <a:ext cx="7972425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387" y="1959429"/>
            <a:ext cx="5653613" cy="489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44" y="915197"/>
            <a:ext cx="45339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61" y="208868"/>
            <a:ext cx="10188737" cy="6499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7275" y="3786188"/>
            <a:ext cx="398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USB </a:t>
            </a:r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encoding </a:t>
            </a:r>
            <a:r>
              <a:rPr lang="th-TH" dirty="0" smtClean="0">
                <a:solidFill>
                  <a:srgbClr val="FF0000"/>
                </a:solidFill>
              </a:rPr>
              <a:t>แบบไหน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4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Scrambling Techniques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64" y="979228"/>
            <a:ext cx="59340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Bipolar with 8-zeros substitution (B8ZS)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43" y="1112967"/>
            <a:ext cx="10277475" cy="1571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043" y="668989"/>
            <a:ext cx="174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6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High-density bipolar-3 zeros (HDB3)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5043" y="668989"/>
            <a:ext cx="220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 and Japan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91" y="1535295"/>
            <a:ext cx="10448925" cy="2552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3400" y="1535295"/>
            <a:ext cx="549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Every string with four zeros is replaced by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650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76" y="32924"/>
            <a:ext cx="9681871" cy="6825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99100" y="3048000"/>
            <a:ext cx="38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9452" y="2697490"/>
            <a:ext cx="38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0480" y="2697490"/>
            <a:ext cx="38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1156" y="3048000"/>
            <a:ext cx="38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9100" y="4953000"/>
            <a:ext cx="38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424" y="4953000"/>
            <a:ext cx="38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7748" y="4953000"/>
            <a:ext cx="38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072" y="4953000"/>
            <a:ext cx="38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805" y="521461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Assume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2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Digital to Analog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43" y="875321"/>
            <a:ext cx="5816665" cy="5769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183" y="3760136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BemboStd-Bold"/>
              </a:rPr>
              <a:t>Frequency Shift Keying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85084" y="222729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emboStd-Bold"/>
              </a:rPr>
              <a:t>Amplitude Shift Keying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85084" y="5415310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BemboStd-Bold"/>
              </a:rPr>
              <a:t>Phase Shift Keying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9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51" y="1346427"/>
            <a:ext cx="9789823" cy="443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9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862137"/>
            <a:ext cx="115538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76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46" y="3194595"/>
            <a:ext cx="6937408" cy="351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0" y="529167"/>
            <a:ext cx="6870160" cy="2665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1060" y="2239347"/>
            <a:ext cx="33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Binary PSK (BPSK)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91059" y="4351176"/>
            <a:ext cx="33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Differential PSK (DPSK)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91060" y="4879908"/>
            <a:ext cx="346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phase = 0</a:t>
            </a:r>
          </a:p>
          <a:p>
            <a:r>
              <a:rPr lang="en-US" dirty="0" smtClean="0"/>
              <a:t>Shift phase =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91060" y="2758748"/>
            <a:ext cx="346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phase = 0</a:t>
            </a:r>
          </a:p>
          <a:p>
            <a:r>
              <a:rPr lang="en-US" dirty="0" smtClean="0"/>
              <a:t>Second phase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0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4" y="355049"/>
            <a:ext cx="5449078" cy="60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Quadrature Phase Shift Keying (QPSK)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66" y="1077362"/>
            <a:ext cx="114585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23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Quadrature Amplitude Modulation (QAM)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0" y="1517206"/>
            <a:ext cx="10221501" cy="4086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82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Analog to Digital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41" y="1198789"/>
            <a:ext cx="1056322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41" y="3274851"/>
            <a:ext cx="107061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73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0"/>
            <a:ext cx="988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8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438150"/>
            <a:ext cx="104108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1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70" y="1"/>
            <a:ext cx="670284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659" y="596137"/>
            <a:ext cx="4293103" cy="56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39" y="0"/>
            <a:ext cx="8785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67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883" y="0"/>
            <a:ext cx="59695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33375"/>
            <a:ext cx="10382250" cy="6191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5651" y="3866326"/>
            <a:ext cx="126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TenLTStd-Roman"/>
              </a:rPr>
              <a:t>Bandlimited</a:t>
            </a:r>
            <a:br>
              <a:rPr lang="en-US" sz="1400" b="1" dirty="0" smtClean="0">
                <a:solidFill>
                  <a:srgbClr val="FF0000"/>
                </a:solidFill>
                <a:latin typeface="TimesTenLTStd-Roman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TenLTStd-Roman"/>
              </a:rPr>
              <a:t>(bandpass)</a:t>
            </a:r>
            <a:br>
              <a:rPr lang="en-US" sz="1400" b="1" dirty="0" smtClean="0">
                <a:solidFill>
                  <a:srgbClr val="FF0000"/>
                </a:solidFill>
                <a:latin typeface="TimesTenLTStd-Roman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TenLTStd-Roman"/>
              </a:rPr>
              <a:t>signal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1120" y="3357823"/>
            <a:ext cx="126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TenLTStd-Roman"/>
              </a:rPr>
              <a:t>Bandlimited</a:t>
            </a:r>
            <a:br>
              <a:rPr lang="en-US" sz="1400" b="1" dirty="0" smtClean="0">
                <a:solidFill>
                  <a:srgbClr val="FF0000"/>
                </a:solidFill>
                <a:latin typeface="TimesTenLTStd-Roman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TenLTStd-Roman"/>
              </a:rPr>
              <a:t>(bandpass)</a:t>
            </a:r>
            <a:br>
              <a:rPr lang="en-US" sz="1400" b="1" dirty="0" smtClean="0">
                <a:solidFill>
                  <a:srgbClr val="FF0000"/>
                </a:solidFill>
                <a:latin typeface="TimesTenLTStd-Roman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TenLTStd-Roman"/>
              </a:rPr>
              <a:t>signal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44016" y="2734147"/>
            <a:ext cx="9596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52384" y="6009992"/>
            <a:ext cx="1186429" cy="2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457700" y="5257800"/>
            <a:ext cx="279400" cy="406400"/>
          </a:xfrm>
          <a:custGeom>
            <a:avLst/>
            <a:gdLst>
              <a:gd name="connsiteX0" fmla="*/ 279400 w 279400"/>
              <a:gd name="connsiteY0" fmla="*/ 406400 h 406400"/>
              <a:gd name="connsiteX1" fmla="*/ 0 w 279400"/>
              <a:gd name="connsiteY1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400" h="406400">
                <a:moveTo>
                  <a:pt x="279400" y="40640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089400" y="2258124"/>
            <a:ext cx="279400" cy="406400"/>
          </a:xfrm>
          <a:custGeom>
            <a:avLst/>
            <a:gdLst>
              <a:gd name="connsiteX0" fmla="*/ 279400 w 279400"/>
              <a:gd name="connsiteY0" fmla="*/ 406400 h 406400"/>
              <a:gd name="connsiteX1" fmla="*/ 0 w 279400"/>
              <a:gd name="connsiteY1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400" h="406400">
                <a:moveTo>
                  <a:pt x="279400" y="40640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0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628650"/>
            <a:ext cx="103155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591645"/>
            <a:ext cx="116681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96" y="1"/>
            <a:ext cx="8376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56" y="0"/>
            <a:ext cx="63568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7193" y="466532"/>
            <a:ext cx="886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Constant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positive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voltage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0458" y="398872"/>
            <a:ext cx="101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Absence of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voltage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4095" y="1635968"/>
            <a:ext cx="3299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Transition (positive/negative edges </a:t>
            </a:r>
            <a:r>
              <a:rPr lang="th-TH" sz="1400" b="1" dirty="0" smtClean="0">
                <a:solidFill>
                  <a:srgbClr val="FF0000"/>
                </a:solidFill>
              </a:rPr>
              <a:t>แทน </a:t>
            </a:r>
            <a:r>
              <a:rPr lang="en-US" sz="1400" b="1" dirty="0" smtClean="0">
                <a:solidFill>
                  <a:srgbClr val="FF0000"/>
                </a:solidFill>
              </a:rPr>
              <a:t>1)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93206" y="1600200"/>
            <a:ext cx="794" cy="343545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86225" y="1577924"/>
            <a:ext cx="1589" cy="365821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4095" y="2616451"/>
            <a:ext cx="428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dirty="0"/>
              <a:t>No line signal = 0</a:t>
            </a:r>
          </a:p>
          <a:p>
            <a:pPr algn="l"/>
            <a:r>
              <a:rPr lang="en-US" dirty="0"/>
              <a:t>Positive and negative pulses alternating in </a:t>
            </a:r>
            <a:r>
              <a:rPr lang="en-US" dirty="0" smtClean="0"/>
              <a:t>polarity =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4095" y="3692677"/>
            <a:ext cx="428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dirty="0" smtClean="0"/>
              <a:t>No line signal = 1 (</a:t>
            </a:r>
            <a:r>
              <a:rPr lang="th-TH" dirty="0" smtClean="0"/>
              <a:t>สลับกันกับ </a:t>
            </a:r>
            <a:r>
              <a:rPr lang="en-US" dirty="0" smtClean="0"/>
              <a:t>Bipolar-AMI)</a:t>
            </a:r>
          </a:p>
          <a:p>
            <a:pPr algn="l"/>
            <a:r>
              <a:rPr lang="en-US" dirty="0" smtClean="0"/>
              <a:t>Positive and negative pulses alternating in polarity = 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34095" y="4768903"/>
            <a:ext cx="428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dirty="0" smtClean="0"/>
              <a:t>Low-to-high transition = 1</a:t>
            </a:r>
          </a:p>
          <a:p>
            <a:pPr algn="l"/>
            <a:r>
              <a:rPr lang="en-US" dirty="0" smtClean="0"/>
              <a:t>High-to-low transition = 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34095" y="5813451"/>
            <a:ext cx="4282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dirty="0" smtClean="0"/>
              <a:t>Transition at the beginning = 0</a:t>
            </a:r>
          </a:p>
          <a:p>
            <a:pPr algn="l"/>
            <a:r>
              <a:rPr lang="en-US" dirty="0" smtClean="0"/>
              <a:t>No transition = 1</a:t>
            </a:r>
            <a:endParaRPr lang="en-US" dirty="0"/>
          </a:p>
          <a:p>
            <a:pPr algn="l"/>
            <a:r>
              <a:rPr lang="th-TH" dirty="0" smtClean="0"/>
              <a:t>บังคับให้เกิด </a:t>
            </a:r>
            <a:r>
              <a:rPr lang="en-US" dirty="0" smtClean="0"/>
              <a:t>transition </a:t>
            </a:r>
            <a:r>
              <a:rPr lang="th-TH" dirty="0" smtClean="0"/>
              <a:t>ตรงกลางบิตด้วย เพื่อ </a:t>
            </a:r>
            <a:r>
              <a:rPr lang="en-US" dirty="0" smtClean="0"/>
              <a:t>synchronization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Digital to Digital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369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223837"/>
            <a:ext cx="9020175" cy="64103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30588" y="6363466"/>
            <a:ext cx="1321806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0588" y="6421215"/>
            <a:ext cx="132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bandwidth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89814" y="5514682"/>
            <a:ext cx="1" cy="659876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0588" y="5171885"/>
            <a:ext cx="1321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energy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62" y="120015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8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204787"/>
            <a:ext cx="65817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6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178</Words>
  <Application>Microsoft Office PowerPoint</Application>
  <PresentationFormat>Widescreen</PresentationFormat>
  <Paragraphs>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BemboStd-Bold</vt:lpstr>
      <vt:lpstr>Calibri</vt:lpstr>
      <vt:lpstr>Calibri Light</vt:lpstr>
      <vt:lpstr>Cordia New</vt:lpstr>
      <vt:lpstr>TimesTenLTStd-Roman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493</cp:revision>
  <dcterms:created xsi:type="dcterms:W3CDTF">2016-08-03T10:08:11Z</dcterms:created>
  <dcterms:modified xsi:type="dcterms:W3CDTF">2017-09-16T00:05:37Z</dcterms:modified>
</cp:coreProperties>
</file>