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1" r:id="rId4"/>
    <p:sldId id="323" r:id="rId5"/>
    <p:sldId id="342" r:id="rId6"/>
    <p:sldId id="327" r:id="rId7"/>
    <p:sldId id="258" r:id="rId8"/>
    <p:sldId id="326" r:id="rId9"/>
    <p:sldId id="328" r:id="rId10"/>
    <p:sldId id="329" r:id="rId11"/>
    <p:sldId id="324" r:id="rId12"/>
    <p:sldId id="330" r:id="rId13"/>
    <p:sldId id="325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90" y="191348"/>
            <a:ext cx="11479323" cy="57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357550"/>
            <a:ext cx="6243638" cy="5148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69" y="4539025"/>
            <a:ext cx="6435632" cy="1933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30006">
            <a:off x="3702931" y="1437991"/>
            <a:ext cx="477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ACR </a:t>
            </a:r>
            <a:r>
              <a:rPr lang="th-TH" sz="2400" b="1" dirty="0" smtClean="0">
                <a:solidFill>
                  <a:srgbClr val="FF0000"/>
                </a:solidFill>
              </a:rPr>
              <a:t>เป็นลบ ใช้ </a:t>
            </a:r>
            <a:r>
              <a:rPr lang="en-US" sz="2400" b="1" dirty="0" smtClean="0">
                <a:solidFill>
                  <a:srgbClr val="FF0000"/>
                </a:solidFill>
              </a:rPr>
              <a:t>crosstalk cancellation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3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Coaxial Cable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524000"/>
            <a:ext cx="77057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7" y="756790"/>
            <a:ext cx="11814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wider range of frequencies (higher bandwidth).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Diameter 1 – 2.5 cm, analog </a:t>
            </a:r>
            <a:r>
              <a:rPr lang="en-US" sz="3200" dirty="0"/>
              <a:t>and digital </a:t>
            </a:r>
            <a:r>
              <a:rPr lang="en-US" sz="3200" dirty="0" smtClean="0"/>
              <a:t>data.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Applications: TV, long telephone lines, computer system links, 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Carrying 10,000 voice channels simultaneously using FDM.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Shielded</a:t>
            </a:r>
            <a:r>
              <a:rPr lang="en-US" sz="3200" dirty="0"/>
              <a:t>, concentric </a:t>
            </a:r>
            <a:r>
              <a:rPr lang="en-US" sz="3200" dirty="0" smtClean="0"/>
              <a:t>construction, less </a:t>
            </a:r>
            <a:r>
              <a:rPr lang="en-US" sz="3200" dirty="0"/>
              <a:t>susceptible to interference and </a:t>
            </a:r>
            <a:r>
              <a:rPr lang="en-US" sz="3200" dirty="0" smtClean="0"/>
              <a:t>crosstalk.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Coaxial Cable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94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Optical Fiber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638300"/>
            <a:ext cx="72580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1067" y="756790"/>
                <a:ext cx="11814773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Optical fiber </a:t>
                </a:r>
                <a:r>
                  <a:rPr lang="en-US" sz="3200" dirty="0" smtClean="0"/>
                  <a:t>strand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Core: glass or plastic (8 – 62.5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 smtClean="0"/>
                  <a:t>m).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Cladding: glass or plastic with different optical properties (125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m</a:t>
                </a:r>
                <a:r>
                  <a:rPr lang="en-US" sz="2800" dirty="0" smtClean="0"/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Buffer coating: protection from physical damage.</a:t>
                </a:r>
                <a:endParaRPr lang="en-US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Fiber optic cable (one to hundreds of fibers inside).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Applications: long distance, 20,000 – 60,000 voice channels.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Many advantages: greater capacity, small size and light weight, lower attenuation, electromagnetic isolation, greater repeater spacing.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7" y="756790"/>
                <a:ext cx="11814773" cy="4339650"/>
              </a:xfrm>
              <a:prstGeom prst="rect">
                <a:avLst/>
              </a:prstGeom>
              <a:blipFill rotWithShape="0">
                <a:blip r:embed="rId2"/>
                <a:stretch>
                  <a:fillRect l="-1187" t="-1826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Optical Fiber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986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Optical Fiber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6" y="1176337"/>
            <a:ext cx="10620375" cy="3209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1550" y="3400425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 fiber </a:t>
            </a:r>
            <a:r>
              <a:rPr lang="th-TH" b="1" dirty="0" smtClean="0">
                <a:solidFill>
                  <a:srgbClr val="FF0000"/>
                </a:solidFill>
              </a:rPr>
              <a:t>ใช้ส่งสัญญาณไปทางเดียว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7540" y="3774966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14</a:t>
            </a:r>
            <a:r>
              <a:rPr lang="en-US" b="1" dirty="0" smtClean="0">
                <a:solidFill>
                  <a:srgbClr val="FF0000"/>
                </a:solidFill>
              </a:rPr>
              <a:t> – 10</a:t>
            </a:r>
            <a:r>
              <a:rPr lang="en-US" b="1" baseline="30000" dirty="0">
                <a:solidFill>
                  <a:srgbClr val="FF0000"/>
                </a:solidFill>
              </a:rPr>
              <a:t>15</a:t>
            </a:r>
            <a:r>
              <a:rPr lang="en-US" b="1" dirty="0" smtClean="0">
                <a:solidFill>
                  <a:srgbClr val="FF0000"/>
                </a:solidFill>
              </a:rPr>
              <a:t> Hz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9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385762"/>
            <a:ext cx="10829925" cy="6124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6400" y="1685925"/>
            <a:ext cx="2771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Multipath propagation</a:t>
            </a:r>
            <a:endParaRPr lang="th-TH" sz="1400" b="1" dirty="0" smtClean="0">
              <a:solidFill>
                <a:srgbClr val="FF0000"/>
              </a:solidFill>
            </a:endParaRPr>
          </a:p>
          <a:p>
            <a:pPr algn="ctr"/>
            <a:r>
              <a:rPr lang="th-TH" sz="1400" b="1" dirty="0" smtClean="0">
                <a:solidFill>
                  <a:srgbClr val="FF0000"/>
                </a:solidFill>
              </a:rPr>
              <a:t>ต้องเว้นระยะห่างระหว่าง </a:t>
            </a: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r>
              <a:rPr lang="th-TH" sz="1400" b="1" dirty="0" smtClean="0">
                <a:solidFill>
                  <a:srgbClr val="FF0000"/>
                </a:solidFill>
              </a:rPr>
              <a:t/>
            </a:r>
            <a:br>
              <a:rPr lang="th-TH" sz="1400" b="1" dirty="0" smtClean="0">
                <a:solidFill>
                  <a:srgbClr val="FF0000"/>
                </a:solidFill>
              </a:rPr>
            </a:br>
            <a:r>
              <a:rPr lang="th-TH" sz="1400" b="1" dirty="0" smtClean="0">
                <a:solidFill>
                  <a:srgbClr val="FF0000"/>
                </a:solidFill>
              </a:rPr>
              <a:t>ใช้ส่งข้อมูลในระยะทางสั้นๆ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399" y="5676900"/>
            <a:ext cx="277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FF0000"/>
                </a:solidFill>
              </a:rPr>
              <a:t>ไม่มี </a:t>
            </a:r>
            <a:r>
              <a:rPr lang="en-US" sz="1400" b="1" dirty="0" smtClean="0">
                <a:solidFill>
                  <a:srgbClr val="FF0000"/>
                </a:solidFill>
              </a:rPr>
              <a:t>multipath propagation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th-TH" sz="1400" b="1" dirty="0" smtClean="0">
                <a:solidFill>
                  <a:srgbClr val="FF0000"/>
                </a:solidFill>
              </a:rPr>
              <a:t>ใช่ส่งข้อมูลระยะทางไกล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4774" y="4648855"/>
            <a:ext cx="408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FF0000"/>
                </a:solidFill>
              </a:rPr>
              <a:t>ทำรูตรงกลางให้เล็กๆ ขนาด </a:t>
            </a:r>
            <a:r>
              <a:rPr lang="en-US" sz="1400" b="1" dirty="0" smtClean="0">
                <a:solidFill>
                  <a:srgbClr val="FF0000"/>
                </a:solidFill>
              </a:rPr>
              <a:t>wave length </a:t>
            </a:r>
            <a:r>
              <a:rPr lang="th-TH" sz="1400" b="1" dirty="0" smtClean="0">
                <a:solidFill>
                  <a:srgbClr val="FF0000"/>
                </a:solidFill>
              </a:rPr>
              <a:t>ให้เหลือ </a:t>
            </a:r>
            <a:r>
              <a:rPr lang="en-US" sz="1400" b="1" dirty="0" smtClean="0">
                <a:solidFill>
                  <a:srgbClr val="FF0000"/>
                </a:solidFill>
              </a:rPr>
              <a:t>path </a:t>
            </a:r>
            <a:r>
              <a:rPr lang="th-TH" sz="1400" b="1" dirty="0" smtClean="0">
                <a:solidFill>
                  <a:srgbClr val="FF0000"/>
                </a:solidFill>
              </a:rPr>
              <a:t>เดียว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624" y="2255699"/>
            <a:ext cx="550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higher refractive </a:t>
            </a:r>
            <a:r>
              <a:rPr lang="en-US" sz="1400" b="1" dirty="0" smtClean="0">
                <a:solidFill>
                  <a:srgbClr val="FF0000"/>
                </a:solidFill>
              </a:rPr>
              <a:t>index </a:t>
            </a:r>
            <a:r>
              <a:rPr lang="en-US" sz="1400" b="1" dirty="0">
                <a:solidFill>
                  <a:srgbClr val="FF0000"/>
                </a:solidFill>
              </a:rPr>
              <a:t>at the center makes the light </a:t>
            </a:r>
            <a:r>
              <a:rPr lang="en-US" sz="1400" b="1" dirty="0" smtClean="0">
                <a:solidFill>
                  <a:srgbClr val="FF0000"/>
                </a:solidFill>
              </a:rPr>
              <a:t>rays</a:t>
            </a:r>
            <a:r>
              <a:rPr lang="th-TH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moving down</a:t>
            </a:r>
            <a:r>
              <a:rPr lang="th-TH" sz="1400" b="1" dirty="0" smtClean="0">
                <a:solidFill>
                  <a:srgbClr val="FF0000"/>
                </a:solidFill>
              </a:rPr>
              <a:t/>
            </a:r>
            <a:br>
              <a:rPr lang="th-TH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the </a:t>
            </a:r>
            <a:r>
              <a:rPr lang="en-US" sz="1400" b="1" dirty="0">
                <a:solidFill>
                  <a:srgbClr val="FF0000"/>
                </a:solidFill>
              </a:rPr>
              <a:t>axis </a:t>
            </a:r>
            <a:r>
              <a:rPr lang="en-US" sz="1400" b="1" dirty="0" smtClean="0">
                <a:solidFill>
                  <a:srgbClr val="FF0000"/>
                </a:solidFill>
              </a:rPr>
              <a:t>advance</a:t>
            </a:r>
            <a:r>
              <a:rPr lang="th-TH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more </a:t>
            </a:r>
            <a:r>
              <a:rPr lang="en-US" sz="1400" b="1" dirty="0">
                <a:solidFill>
                  <a:srgbClr val="FF0000"/>
                </a:solidFill>
              </a:rPr>
              <a:t>slowly than those near the cladding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9580" y="3344555"/>
            <a:ext cx="315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ตรงกลางเดินทางช้ากว่า เลยรอขอบๆ ด้วย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0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495300"/>
            <a:ext cx="8896350" cy="283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070823"/>
            <a:ext cx="8705850" cy="23252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05000" y="5057775"/>
            <a:ext cx="1790700" cy="33337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7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Wireless Transmission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067" y="756790"/>
            <a:ext cx="11814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Microwave frequencies (1 – 40 GHz).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Highly directional beam is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Radio range (30 MHz – 1 GHz) is suitable for omnidirectional apps.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Infrared (3x10</a:t>
            </a:r>
            <a:r>
              <a:rPr lang="en-US" sz="3200" baseline="30000" dirty="0" smtClean="0"/>
              <a:t>11</a:t>
            </a:r>
            <a:r>
              <a:rPr lang="en-US" sz="3200" dirty="0" smtClean="0"/>
              <a:t> – 2x10</a:t>
            </a:r>
            <a:r>
              <a:rPr lang="en-US" sz="3200" baseline="30000" dirty="0"/>
              <a:t>14</a:t>
            </a:r>
            <a:r>
              <a:rPr lang="en-US" sz="3200" dirty="0" smtClean="0"/>
              <a:t> Hz) for confined area.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7938" y="1398717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ใช้พลังงานมาก </a:t>
            </a:r>
            <a:r>
              <a:rPr lang="en-US" dirty="0" smtClean="0">
                <a:solidFill>
                  <a:srgbClr val="FF0000"/>
                </a:solidFill>
              </a:rPr>
              <a:t>Omni </a:t>
            </a:r>
            <a:r>
              <a:rPr lang="th-TH" dirty="0" smtClean="0">
                <a:solidFill>
                  <a:srgbClr val="FF0000"/>
                </a:solidFill>
              </a:rPr>
              <a:t>ไม่ไหว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Antennas</a:t>
            </a:r>
            <a:endParaRPr lang="en-US" b="1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" y="1949778"/>
            <a:ext cx="4561140" cy="41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29165"/>
            <a:ext cx="3981450" cy="34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29" y="3908517"/>
            <a:ext cx="4760521" cy="26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6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61925"/>
            <a:ext cx="4842345" cy="64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101208"/>
            <a:ext cx="4829175" cy="324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995612"/>
            <a:ext cx="5695950" cy="3648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8626" y="262628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TV, </a:t>
            </a:r>
            <a:r>
              <a:rPr lang="th-TH" b="1" dirty="0" smtClean="0">
                <a:solidFill>
                  <a:srgbClr val="FF0000"/>
                </a:solidFill>
              </a:rPr>
              <a:t>มือถือสมัยก่อน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Satellites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1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Global </a:t>
            </a:r>
            <a:r>
              <a:rPr lang="en-US" sz="3200" b="1" dirty="0"/>
              <a:t>Positioning </a:t>
            </a:r>
            <a:r>
              <a:rPr lang="en-US" sz="3200" b="1" dirty="0" smtClean="0"/>
              <a:t>System (GPS)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740395" y="6074777"/>
            <a:ext cx="4928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https://www.youtube.com/watch?v=BqjpQZqykKA</a:t>
            </a:r>
          </a:p>
        </p:txBody>
      </p:sp>
      <p:pic>
        <p:nvPicPr>
          <p:cNvPr id="3076" name="Picture 4" descr="Image result for global positioning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148833"/>
            <a:ext cx="5641105" cy="47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13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6" y="381000"/>
            <a:ext cx="5023795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6" y="1304311"/>
            <a:ext cx="4533899" cy="2535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574" y="4129087"/>
            <a:ext cx="5591135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2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95262"/>
            <a:ext cx="6334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68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42875"/>
            <a:ext cx="6471725" cy="5281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3138550"/>
            <a:ext cx="3419475" cy="34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8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76" y="2992"/>
            <a:ext cx="9334124" cy="68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1452562"/>
            <a:ext cx="10734999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9" y="0"/>
            <a:ext cx="9184358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10625" y="466725"/>
            <a:ext cx="533400" cy="5238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25046" y="97393"/>
            <a:ext cx="73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4025" y="194786"/>
            <a:ext cx="2400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Roboto"/>
              </a:rPr>
              <a:t>absorption </a:t>
            </a:r>
            <a:r>
              <a:rPr lang="en-US" sz="1400" b="1" dirty="0" smtClean="0">
                <a:solidFill>
                  <a:srgbClr val="FF0000"/>
                </a:solidFill>
                <a:latin typeface="Roboto"/>
              </a:rPr>
              <a:t>characteristics</a:t>
            </a:r>
            <a:br>
              <a:rPr lang="en-US" sz="1400" b="1" dirty="0" smtClean="0">
                <a:solidFill>
                  <a:srgbClr val="FF0000"/>
                </a:solidFill>
                <a:latin typeface="Roboto"/>
              </a:rPr>
            </a:br>
            <a:r>
              <a:rPr lang="en-US" sz="1400" b="1" dirty="0" smtClean="0">
                <a:solidFill>
                  <a:srgbClr val="FF0000"/>
                </a:solidFill>
                <a:latin typeface="Roboto"/>
              </a:rPr>
              <a:t>of the glass </a:t>
            </a:r>
            <a:r>
              <a:rPr lang="en-US" sz="1400" b="1" dirty="0">
                <a:solidFill>
                  <a:srgbClr val="FF0000"/>
                </a:solidFill>
                <a:latin typeface="Roboto"/>
              </a:rPr>
              <a:t>material </a:t>
            </a:r>
            <a:r>
              <a:rPr lang="en-US" sz="1400" b="1" dirty="0" smtClean="0">
                <a:solidFill>
                  <a:srgbClr val="FF0000"/>
                </a:solidFill>
                <a:latin typeface="Roboto"/>
              </a:rPr>
              <a:t>used</a:t>
            </a:r>
            <a:br>
              <a:rPr lang="en-US" sz="1400" b="1" dirty="0" smtClean="0">
                <a:solidFill>
                  <a:srgbClr val="FF0000"/>
                </a:solidFill>
                <a:latin typeface="Roboto"/>
              </a:rPr>
            </a:br>
            <a:r>
              <a:rPr lang="en-US" sz="1400" b="1" dirty="0" smtClean="0">
                <a:solidFill>
                  <a:srgbClr val="FF0000"/>
                </a:solidFill>
                <a:latin typeface="Roboto"/>
              </a:rPr>
              <a:t>in </a:t>
            </a:r>
            <a:r>
              <a:rPr lang="en-US" sz="1400" b="1" dirty="0">
                <a:solidFill>
                  <a:srgbClr val="FF0000"/>
                </a:solidFill>
                <a:latin typeface="Roboto"/>
              </a:rPr>
              <a:t>fibers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8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Twisted Pair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88" y="1538287"/>
            <a:ext cx="9697331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Twisted Pair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067" y="756790"/>
            <a:ext cx="118147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Thickness 0.4 – 0.9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Analog and digital data (telephone, modem, in buildings).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Analog amplifier every 5 – 6 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Digital repeater every 2 – 3 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Pairs </a:t>
            </a:r>
            <a:r>
              <a:rPr lang="en-US" sz="3200" dirty="0"/>
              <a:t>are manufactured with a unique and precise twist rate that </a:t>
            </a:r>
            <a:r>
              <a:rPr lang="en-US" sz="3200" dirty="0" smtClean="0"/>
              <a:t>varies from </a:t>
            </a:r>
            <a:r>
              <a:rPr lang="en-US" sz="3200" dirty="0"/>
              <a:t>pair to pair within </a:t>
            </a:r>
            <a:r>
              <a:rPr lang="en-US" sz="3200" dirty="0" smtClean="0"/>
              <a:t>a cable (immune to interference).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#twists per cm (the tighter the twisting, the higher data rate).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Analog bandwidth, point-to-point, 1 MHz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i="1" dirty="0" smtClean="0"/>
              <a:t>n</a:t>
            </a:r>
            <a:r>
              <a:rPr lang="en-US" sz="3200" dirty="0" smtClean="0"/>
              <a:t> voice channels).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Digital data rate, point-to-point, a few Mbps.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Unshielded twisted pair (UTP), 4 pairs in jacket.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Shielded twisted pair (STP), each pair is shielded, low interference.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7888" y="1871664"/>
            <a:ext cx="21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เหมือนวนถ่ายเอกสารซ้ำ 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th-TH" dirty="0" smtClean="0">
                <a:solidFill>
                  <a:srgbClr val="FF0000"/>
                </a:solidFill>
              </a:rPr>
              <a:t>ครั้ง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7888" y="2399955"/>
            <a:ext cx="21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เหมือนวนก็อปปี้ซ้ำ 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th-TH" dirty="0" smtClean="0">
                <a:solidFill>
                  <a:srgbClr val="FF0000"/>
                </a:solidFill>
              </a:rPr>
              <a:t>ครั้ง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9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1309687"/>
            <a:ext cx="10724223" cy="415766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71575" y="3276600"/>
            <a:ext cx="1866900" cy="105727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1462"/>
            <a:ext cx="7775956" cy="396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5" y="2676525"/>
            <a:ext cx="3276600" cy="36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0" y="571500"/>
            <a:ext cx="2419350" cy="87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0" y="1638300"/>
            <a:ext cx="2990850" cy="847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53500" y="369788"/>
            <a:ext cx="122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Insertion </a:t>
            </a:r>
            <a:r>
              <a:rPr lang="en-US" sz="1400" b="1" dirty="0" smtClean="0">
                <a:solidFill>
                  <a:srgbClr val="FF0000"/>
                </a:solidFill>
              </a:rPr>
              <a:t>Loss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(</a:t>
            </a:r>
            <a:r>
              <a:rPr lang="th-TH" sz="1400" b="1" dirty="0" smtClean="0">
                <a:solidFill>
                  <a:srgbClr val="FF0000"/>
                </a:solidFill>
              </a:rPr>
              <a:t>ในสายไฟ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429125"/>
            <a:ext cx="4819650" cy="371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6850" y="4264025"/>
            <a:ext cx="5067300" cy="2152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2400" y="193516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c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3646" y="5461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r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6346" y="52367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t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96656" y="1428431"/>
            <a:ext cx="186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Near-End </a:t>
            </a:r>
            <a:r>
              <a:rPr lang="en-US" sz="1400" b="1" dirty="0" smtClean="0">
                <a:solidFill>
                  <a:srgbClr val="FF0000"/>
                </a:solidFill>
              </a:rPr>
              <a:t>Crosstalk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(</a:t>
            </a:r>
            <a:r>
              <a:rPr lang="th-TH" sz="1400" b="1" dirty="0" smtClean="0">
                <a:solidFill>
                  <a:srgbClr val="FF0000"/>
                </a:solidFill>
              </a:rPr>
              <a:t>จากสายอีกเส้น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8850" y="2343348"/>
            <a:ext cx="704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n-US" dirty="0" err="1" smtClean="0"/>
              <a:t>Pr</a:t>
            </a:r>
            <a:r>
              <a:rPr lang="en-US" dirty="0" smtClean="0"/>
              <a:t> / Pc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3646" y="332422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t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76850" y="4614862"/>
            <a:ext cx="906236" cy="18573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05214" y="4916140"/>
            <a:ext cx="230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ACR </a:t>
            </a:r>
            <a:r>
              <a:rPr lang="th-TH" sz="2400" dirty="0" smtClean="0">
                <a:solidFill>
                  <a:srgbClr val="FF0000"/>
                </a:solidFill>
              </a:rPr>
              <a:t>ต้องเป็นบวก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6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430</Words>
  <Application>Microsoft Office PowerPoint</Application>
  <PresentationFormat>Widescreen</PresentationFormat>
  <Paragraphs>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Cordia New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443</cp:revision>
  <dcterms:created xsi:type="dcterms:W3CDTF">2016-08-03T10:08:11Z</dcterms:created>
  <dcterms:modified xsi:type="dcterms:W3CDTF">2017-09-10T13:26:37Z</dcterms:modified>
</cp:coreProperties>
</file>