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75" r:id="rId6"/>
    <p:sldId id="276" r:id="rId7"/>
    <p:sldId id="277" r:id="rId8"/>
    <p:sldId id="321" r:id="rId9"/>
    <p:sldId id="280" r:id="rId10"/>
    <p:sldId id="262" r:id="rId11"/>
    <p:sldId id="278" r:id="rId12"/>
    <p:sldId id="281" r:id="rId13"/>
    <p:sldId id="279" r:id="rId14"/>
    <p:sldId id="282" r:id="rId15"/>
    <p:sldId id="284" r:id="rId16"/>
    <p:sldId id="285" r:id="rId17"/>
    <p:sldId id="286" r:id="rId18"/>
    <p:sldId id="283" r:id="rId19"/>
    <p:sldId id="287" r:id="rId20"/>
    <p:sldId id="310" r:id="rId21"/>
    <p:sldId id="288" r:id="rId22"/>
    <p:sldId id="290" r:id="rId23"/>
    <p:sldId id="291" r:id="rId24"/>
    <p:sldId id="301" r:id="rId25"/>
    <p:sldId id="292" r:id="rId26"/>
    <p:sldId id="294" r:id="rId27"/>
    <p:sldId id="295" r:id="rId28"/>
    <p:sldId id="296" r:id="rId29"/>
    <p:sldId id="297" r:id="rId30"/>
    <p:sldId id="298" r:id="rId31"/>
    <p:sldId id="299" r:id="rId32"/>
    <p:sldId id="302" r:id="rId33"/>
    <p:sldId id="300" r:id="rId34"/>
    <p:sldId id="289" r:id="rId35"/>
    <p:sldId id="303" r:id="rId36"/>
    <p:sldId id="305" r:id="rId37"/>
    <p:sldId id="306" r:id="rId38"/>
    <p:sldId id="307" r:id="rId39"/>
    <p:sldId id="308" r:id="rId40"/>
    <p:sldId id="304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271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793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041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303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4612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862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3700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487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696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05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F4D95-B67C-4598-BEC8-7417E35EBED2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827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F4D95-B67C-4598-BEC8-7417E35EBED2}" type="datetimeFigureOut">
              <a:rPr lang="en-US" smtClean="0"/>
              <a:t>9/10/2017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433A8C-1A18-4AA5-9758-3BC23EEBBD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798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image" Target="../media/image69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7" y="152399"/>
            <a:ext cx="11610026" cy="574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147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Frequency, Spectrum, and Bandwidth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067" y="756790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Frequency domain concepts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083" y="1304217"/>
            <a:ext cx="7381877" cy="5323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10" y="1812033"/>
            <a:ext cx="5584543" cy="23027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4143" y="1812033"/>
            <a:ext cx="5644575" cy="230276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669" y="4175846"/>
            <a:ext cx="6209523" cy="259642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286016" y="3103836"/>
            <a:ext cx="241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Harmonic </a:t>
            </a:r>
            <a:r>
              <a:rPr lang="en-US" b="1" dirty="0" smtClean="0">
                <a:solidFill>
                  <a:srgbClr val="FF0000"/>
                </a:solidFill>
              </a:rPr>
              <a:t>frequency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7563" y="3103836"/>
            <a:ext cx="25431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 dirty="0">
                <a:solidFill>
                  <a:srgbClr val="FF0000"/>
                </a:solidFill>
              </a:rPr>
              <a:t>Fundamental </a:t>
            </a:r>
            <a:r>
              <a:rPr lang="en-US" b="1" dirty="0" smtClean="0">
                <a:solidFill>
                  <a:srgbClr val="FF0000"/>
                </a:solidFill>
              </a:rPr>
              <a:t>frequency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48192" y="6402940"/>
            <a:ext cx="48396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Period = Period </a:t>
            </a:r>
            <a:r>
              <a:rPr lang="th-TH" dirty="0"/>
              <a:t>ของ </a:t>
            </a:r>
            <a:r>
              <a:rPr lang="en-US" dirty="0"/>
              <a:t>fundamental frequency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0043" y="5346355"/>
            <a:ext cx="1334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Sum of two frequencies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702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Frequency, Spectrum, and Bandwidth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81067" y="756790"/>
            <a:ext cx="11814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s(t) specifies the amplitude of the signal at each </a:t>
            </a:r>
            <a:r>
              <a:rPr lang="en-US" sz="3200" dirty="0" smtClean="0"/>
              <a:t>instant </a:t>
            </a:r>
            <a:r>
              <a:rPr lang="en-US" sz="3200" dirty="0"/>
              <a:t>in </a:t>
            </a:r>
            <a:r>
              <a:rPr lang="en-US" sz="3200" dirty="0" smtClean="0"/>
              <a:t>time. </a:t>
            </a:r>
            <a:endParaRPr lang="en-US" sz="32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/>
              <a:t>s(f) specifies the peak amplitude of the </a:t>
            </a:r>
            <a:r>
              <a:rPr lang="en-US" sz="3200" dirty="0" smtClean="0"/>
              <a:t>constituent frequencies </a:t>
            </a:r>
            <a:r>
              <a:rPr lang="en-US" sz="3200" dirty="0"/>
              <a:t>of the </a:t>
            </a:r>
            <a:r>
              <a:rPr lang="en-US" sz="3200" dirty="0" smtClean="0"/>
              <a:t>signal.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" y="2326450"/>
            <a:ext cx="5372100" cy="35242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9562" y="2326450"/>
            <a:ext cx="5295553" cy="3524250"/>
          </a:xfrm>
          <a:prstGeom prst="rect">
            <a:avLst/>
          </a:prstGeom>
        </p:spPr>
      </p:pic>
      <p:sp>
        <p:nvSpPr>
          <p:cNvPr id="10" name="Right Brace 9"/>
          <p:cNvSpPr/>
          <p:nvPr/>
        </p:nvSpPr>
        <p:spPr>
          <a:xfrm rot="5400000">
            <a:off x="3077781" y="4875594"/>
            <a:ext cx="490538" cy="2440750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836726" y="6370266"/>
            <a:ext cx="449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Spectrum / </a:t>
            </a:r>
            <a:r>
              <a:rPr lang="en-US" b="1" dirty="0">
                <a:solidFill>
                  <a:srgbClr val="FF0000"/>
                </a:solidFill>
              </a:rPr>
              <a:t>Absolute bandwidth = 3f – f = </a:t>
            </a:r>
            <a:r>
              <a:rPr lang="en-US" b="1" dirty="0" smtClean="0">
                <a:solidFill>
                  <a:srgbClr val="FF0000"/>
                </a:solidFill>
              </a:rPr>
              <a:t>2f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051913" y="3979026"/>
            <a:ext cx="21400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Infinite bandwidth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3" name="Straight Arrow Connector 22"/>
          <p:cNvCxnSpPr/>
          <p:nvPr/>
        </p:nvCxnSpPr>
        <p:spPr>
          <a:xfrm>
            <a:off x="11121956" y="4391222"/>
            <a:ext cx="622369" cy="0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27251" y="2594032"/>
            <a:ext cx="4787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Effective bandwidth (</a:t>
            </a:r>
            <a:r>
              <a:rPr lang="th-TH" b="1" dirty="0" smtClean="0">
                <a:solidFill>
                  <a:srgbClr val="FF0000"/>
                </a:solidFill>
              </a:rPr>
              <a:t>พลังงานส่วนใหญ่อยู่บริเวณนี้</a:t>
            </a:r>
            <a:r>
              <a:rPr lang="en-US" b="1" dirty="0" smtClean="0">
                <a:solidFill>
                  <a:srgbClr val="FF0000"/>
                </a:solidFill>
              </a:rPr>
              <a:t>)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6827251" y="3139440"/>
            <a:ext cx="897524" cy="3810"/>
          </a:xfrm>
          <a:prstGeom prst="straightConnector1">
            <a:avLst/>
          </a:prstGeom>
          <a:ln w="127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104810" y="2224700"/>
            <a:ext cx="24853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FF0000"/>
                </a:solidFill>
              </a:rPr>
              <a:t>Frequency domain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027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DC Components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8" y="926082"/>
            <a:ext cx="5819775" cy="2609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26" y="3705224"/>
            <a:ext cx="5915025" cy="30099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53200" y="1904539"/>
            <a:ext cx="2343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Not centered at zero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6715125" y="2457450"/>
            <a:ext cx="1100138" cy="2028825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083113" y="776666"/>
            <a:ext cx="2245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Time Domain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395991" y="3581733"/>
            <a:ext cx="2245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Frequency Domain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8006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Relationship between Data Rate and Bandwidth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358" y="2709831"/>
            <a:ext cx="4670826" cy="19506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358" y="4790219"/>
            <a:ext cx="4670826" cy="19684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358" y="756790"/>
            <a:ext cx="4670826" cy="1953041"/>
          </a:xfrm>
          <a:prstGeom prst="rect">
            <a:avLst/>
          </a:prstGeom>
        </p:spPr>
      </p:pic>
      <p:cxnSp>
        <p:nvCxnSpPr>
          <p:cNvPr id="10" name="Straight Arrow Connector 9"/>
          <p:cNvCxnSpPr/>
          <p:nvPr/>
        </p:nvCxnSpPr>
        <p:spPr>
          <a:xfrm>
            <a:off x="6115050" y="1643063"/>
            <a:ext cx="0" cy="4386262"/>
          </a:xfrm>
          <a:prstGeom prst="straightConnector1">
            <a:avLst/>
          </a:prstGeom>
          <a:ln w="12700">
            <a:solidFill>
              <a:srgbClr val="FF0000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620917" y="5405097"/>
            <a:ext cx="1796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More bandwidth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17536" y="6293801"/>
            <a:ext cx="1278305" cy="464838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09184" y="886577"/>
            <a:ext cx="2849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rgbClr val="FF0000"/>
                </a:solidFill>
              </a:rPr>
              <a:t>ผู้ส่งส่ง </a:t>
            </a:r>
            <a:r>
              <a:rPr lang="en-US" sz="2400" dirty="0" smtClean="0">
                <a:solidFill>
                  <a:srgbClr val="FF0000"/>
                </a:solidFill>
              </a:rPr>
              <a:t>square wave </a:t>
            </a:r>
            <a:r>
              <a:rPr lang="th-TH" sz="2400" dirty="0" smtClean="0">
                <a:solidFill>
                  <a:srgbClr val="FF0000"/>
                </a:solidFill>
              </a:rPr>
              <a:t>มา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3942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Relationship between Data Rate and Bandwidth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16" y="1119187"/>
            <a:ext cx="10734675" cy="17621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8378" y="3024187"/>
            <a:ext cx="8820150" cy="366712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7536" y="6293801"/>
            <a:ext cx="1278305" cy="46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5623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Relationship between Data Rate and Bandwidth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7536" y="6293801"/>
            <a:ext cx="1278305" cy="4648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04" y="2972803"/>
            <a:ext cx="7462838" cy="378583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704" y="811545"/>
            <a:ext cx="5044142" cy="210650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4438" y="1172299"/>
            <a:ext cx="557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0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309813" y="1753324"/>
            <a:ext cx="557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363642" y="1172298"/>
            <a:ext cx="557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0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429528" y="1753324"/>
            <a:ext cx="557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6274190" y="1343752"/>
            <a:ext cx="30289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 =</a:t>
            </a:r>
            <a:r>
              <a:rPr lang="th-TH" sz="2800" dirty="0" smtClean="0">
                <a:solidFill>
                  <a:srgbClr val="FF0000"/>
                </a:solidFill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</a:rPr>
              <a:t>1</a:t>
            </a:r>
            <a:r>
              <a:rPr lang="en-US" sz="2800" dirty="0" smtClean="0">
                <a:solidFill>
                  <a:srgbClr val="FF0000"/>
                </a:solidFill>
              </a:rPr>
              <a:t>, 3, 5 MHz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B = 4 MHz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R = 2 Mbps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564337" y="779878"/>
            <a:ext cx="62657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 smtClean="0">
                <a:solidFill>
                  <a:srgbClr val="FF0000"/>
                </a:solidFill>
              </a:rPr>
              <a:t>สมมติว่า </a:t>
            </a:r>
            <a:r>
              <a:rPr lang="en-US" sz="2400" dirty="0" smtClean="0">
                <a:solidFill>
                  <a:srgbClr val="FF0000"/>
                </a:solidFill>
              </a:rPr>
              <a:t>fix </a:t>
            </a:r>
            <a:r>
              <a:rPr lang="th-TH" sz="2400" dirty="0" smtClean="0">
                <a:solidFill>
                  <a:srgbClr val="FF0000"/>
                </a:solidFill>
              </a:rPr>
              <a:t>วงจรที่จะสร้าง </a:t>
            </a:r>
            <a:r>
              <a:rPr lang="en-US" sz="2400" dirty="0" smtClean="0">
                <a:solidFill>
                  <a:srgbClr val="FF0000"/>
                </a:solidFill>
              </a:rPr>
              <a:t>square wave </a:t>
            </a:r>
            <a:r>
              <a:rPr lang="th-TH" sz="2400" dirty="0" smtClean="0">
                <a:solidFill>
                  <a:srgbClr val="FF0000"/>
                </a:solidFill>
              </a:rPr>
              <a:t>ไว้เป็น </a:t>
            </a:r>
            <a:r>
              <a:rPr lang="en-US" sz="2400" dirty="0" smtClean="0">
                <a:solidFill>
                  <a:srgbClr val="FF0000"/>
                </a:solidFill>
              </a:rPr>
              <a:t>f + 3f + 5f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2753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Relationship between Data Rate and Bandwidth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7536" y="6293801"/>
            <a:ext cx="1278305" cy="46483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04" y="3062287"/>
            <a:ext cx="9124950" cy="18764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704" y="811545"/>
            <a:ext cx="2603109" cy="210650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14370" y="1172299"/>
            <a:ext cx="557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0</a:t>
            </a:r>
            <a:endParaRPr lang="en-US" sz="24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295401" y="1753324"/>
            <a:ext cx="557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834874" y="1172298"/>
            <a:ext cx="557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0</a:t>
            </a:r>
            <a:endParaRPr 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2400692" y="1753324"/>
            <a:ext cx="557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758257" y="1172298"/>
            <a:ext cx="34712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 =</a:t>
            </a:r>
            <a:r>
              <a:rPr lang="th-TH" sz="2800" dirty="0" smtClean="0">
                <a:solidFill>
                  <a:srgbClr val="FF0000"/>
                </a:solidFill>
              </a:rPr>
              <a:t> </a:t>
            </a:r>
            <a:r>
              <a:rPr lang="en-US" sz="2800" b="1" u="sng" dirty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, 6, 10 MHz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B = 8 MHz (</a:t>
            </a:r>
            <a:r>
              <a:rPr lang="th-TH" sz="2800" dirty="0" smtClean="0">
                <a:solidFill>
                  <a:srgbClr val="FF0000"/>
                </a:solidFill>
              </a:rPr>
              <a:t>เพิ่ม </a:t>
            </a:r>
            <a:r>
              <a:rPr lang="en-US" sz="2800" dirty="0" smtClean="0">
                <a:solidFill>
                  <a:srgbClr val="FF0000"/>
                </a:solidFill>
              </a:rPr>
              <a:t>2</a:t>
            </a:r>
            <a:r>
              <a:rPr lang="th-TH" sz="2800" dirty="0" smtClean="0">
                <a:solidFill>
                  <a:srgbClr val="FF0000"/>
                </a:solidFill>
              </a:rPr>
              <a:t> เท่า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R = 4 Mbps (</a:t>
            </a:r>
            <a:r>
              <a:rPr lang="th-TH" sz="2800" dirty="0" smtClean="0">
                <a:solidFill>
                  <a:srgbClr val="FF0000"/>
                </a:solidFill>
              </a:rPr>
              <a:t>เพิ่ม </a:t>
            </a:r>
            <a:r>
              <a:rPr lang="en-US" sz="2800" dirty="0" smtClean="0">
                <a:solidFill>
                  <a:srgbClr val="FF0000"/>
                </a:solidFill>
              </a:rPr>
              <a:t>2 </a:t>
            </a:r>
            <a:r>
              <a:rPr lang="th-TH" sz="2800" dirty="0" smtClean="0">
                <a:solidFill>
                  <a:srgbClr val="FF0000"/>
                </a:solidFill>
              </a:rPr>
              <a:t>เท่า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932027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Relationship between Data Rate and Bandwidth</a:t>
            </a:r>
            <a:endParaRPr lang="en-US" sz="32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7536" y="6293801"/>
            <a:ext cx="1278305" cy="4648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704" y="3076575"/>
            <a:ext cx="9144000" cy="2819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704" y="863431"/>
            <a:ext cx="2617396" cy="2106503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714370" y="1172299"/>
            <a:ext cx="557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0</a:t>
            </a:r>
            <a:endParaRPr lang="en-US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295401" y="1753324"/>
            <a:ext cx="557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834874" y="1172298"/>
            <a:ext cx="557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0</a:t>
            </a:r>
            <a:endParaRPr lang="en-US" sz="24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2400692" y="1753324"/>
            <a:ext cx="5572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</a:t>
            </a:r>
            <a:endParaRPr lang="en-US" sz="24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7266585" y="1860255"/>
            <a:ext cx="25067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Bandwidth </a:t>
            </a:r>
            <a:r>
              <a:rPr lang="th-TH" sz="2400" b="1" dirty="0" smtClean="0">
                <a:solidFill>
                  <a:srgbClr val="FF0000"/>
                </a:solidFill>
              </a:rPr>
              <a:t>เท่าเดิม</a:t>
            </a:r>
            <a:r>
              <a:rPr lang="en-US" sz="2400" b="1" dirty="0" smtClean="0">
                <a:solidFill>
                  <a:srgbClr val="FF0000"/>
                </a:solidFill>
              </a:rPr>
              <a:t/>
            </a:r>
            <a:br>
              <a:rPr lang="en-US" sz="2400" b="1" dirty="0" smtClean="0">
                <a:solidFill>
                  <a:srgbClr val="FF0000"/>
                </a:solidFill>
              </a:rPr>
            </a:br>
            <a:r>
              <a:rPr lang="th-TH" sz="2400" b="1" dirty="0" smtClean="0">
                <a:solidFill>
                  <a:srgbClr val="FF0000"/>
                </a:solidFill>
              </a:rPr>
              <a:t>แต่จะเพิ่ม </a:t>
            </a:r>
            <a:r>
              <a:rPr lang="en-US" sz="2400" b="1" dirty="0" smtClean="0">
                <a:solidFill>
                  <a:srgbClr val="FF0000"/>
                </a:solidFill>
              </a:rPr>
              <a:t>Data Rate</a:t>
            </a:r>
            <a:r>
              <a:rPr lang="th-TH" sz="2400" b="1" dirty="0" smtClean="0">
                <a:solidFill>
                  <a:srgbClr val="FF0000"/>
                </a:solidFill>
              </a:rPr>
              <a:t/>
            </a:r>
            <a:br>
              <a:rPr lang="th-TH" sz="2400" b="1" dirty="0" smtClean="0">
                <a:solidFill>
                  <a:srgbClr val="FF0000"/>
                </a:solidFill>
              </a:rPr>
            </a:br>
            <a:r>
              <a:rPr lang="th-TH" sz="2400" b="1" dirty="0" smtClean="0">
                <a:solidFill>
                  <a:srgbClr val="FF0000"/>
                </a:solidFill>
              </a:rPr>
              <a:t>คุณภาพสัญญาณแย่ลง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472502" y="1172298"/>
            <a:ext cx="59143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F =</a:t>
            </a:r>
            <a:r>
              <a:rPr lang="th-TH" sz="2800" dirty="0" smtClean="0">
                <a:solidFill>
                  <a:srgbClr val="FF0000"/>
                </a:solidFill>
              </a:rPr>
              <a:t> </a:t>
            </a:r>
            <a:r>
              <a:rPr lang="en-US" sz="2800" b="1" u="sng" dirty="0" smtClean="0">
                <a:solidFill>
                  <a:srgbClr val="FF0000"/>
                </a:solidFill>
              </a:rPr>
              <a:t>2</a:t>
            </a:r>
            <a:r>
              <a:rPr lang="en-US" sz="2800" dirty="0" smtClean="0">
                <a:solidFill>
                  <a:srgbClr val="FF0000"/>
                </a:solidFill>
              </a:rPr>
              <a:t>, 6 MHz (10 MHz </a:t>
            </a:r>
            <a:r>
              <a:rPr lang="th-TH" sz="2800" dirty="0" smtClean="0">
                <a:solidFill>
                  <a:srgbClr val="FF0000"/>
                </a:solidFill>
              </a:rPr>
              <a:t>เกิน </a:t>
            </a:r>
            <a:r>
              <a:rPr lang="en-US" sz="2800" dirty="0" smtClean="0">
                <a:solidFill>
                  <a:srgbClr val="FF0000"/>
                </a:solidFill>
              </a:rPr>
              <a:t>bandwidth)</a:t>
            </a:r>
            <a:br>
              <a:rPr lang="en-US" sz="2800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B = 4 MHz</a:t>
            </a:r>
            <a:r>
              <a:rPr lang="th-TH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(</a:t>
            </a:r>
            <a:r>
              <a:rPr lang="th-TH" sz="2800" dirty="0" smtClean="0">
                <a:solidFill>
                  <a:srgbClr val="FF0000"/>
                </a:solidFill>
              </a:rPr>
              <a:t>เท่าเดิม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  <a:endParaRPr lang="en-US" sz="2800" dirty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R = 4 Mbps (</a:t>
            </a:r>
            <a:r>
              <a:rPr lang="th-TH" sz="2800" dirty="0" smtClean="0">
                <a:solidFill>
                  <a:srgbClr val="FF0000"/>
                </a:solidFill>
              </a:rPr>
              <a:t>เพิ่ม </a:t>
            </a:r>
            <a:r>
              <a:rPr lang="en-US" sz="2800" dirty="0" smtClean="0">
                <a:solidFill>
                  <a:srgbClr val="FF0000"/>
                </a:solidFill>
              </a:rPr>
              <a:t>2 </a:t>
            </a:r>
            <a:r>
              <a:rPr lang="th-TH" sz="2800" dirty="0" smtClean="0">
                <a:solidFill>
                  <a:srgbClr val="FF0000"/>
                </a:solidFill>
              </a:rPr>
              <a:t>เท่า</a:t>
            </a:r>
            <a:r>
              <a:rPr lang="en-US" sz="2800" dirty="0" smtClean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216083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8" y="1872113"/>
            <a:ext cx="5322571" cy="434816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238" y="2387653"/>
            <a:ext cx="5252045" cy="33170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Relationship between Data Rate and Bandwidth</a:t>
            </a:r>
            <a:endParaRPr lang="en-US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32178" y="860825"/>
            <a:ext cx="42148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2400" b="1">
                <a:solidFill>
                  <a:srgbClr val="FF0000"/>
                </a:solidFill>
              </a:defRPr>
            </a:lvl1pPr>
          </a:lstStyle>
          <a:p>
            <a:r>
              <a:rPr lang="en-US" dirty="0"/>
              <a:t>Fix Data Rate </a:t>
            </a:r>
            <a:r>
              <a:rPr lang="th-TH" dirty="0"/>
              <a:t>ไว้ เพิ่ม </a:t>
            </a:r>
            <a:r>
              <a:rPr lang="en-US" dirty="0"/>
              <a:t>Bandwidth</a:t>
            </a:r>
            <a:br>
              <a:rPr lang="en-US" dirty="0"/>
            </a:br>
            <a:r>
              <a:rPr lang="th-TH" dirty="0"/>
              <a:t>คุณภาพสัญญาณจะดีขึ้นเรื่อยๆ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1472634" y="2841443"/>
            <a:ext cx="1384866" cy="379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472238" y="3058922"/>
            <a:ext cx="1973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th-TH" b="1" dirty="0" smtClean="0">
                <a:solidFill>
                  <a:srgbClr val="FF0000"/>
                </a:solidFill>
              </a:rPr>
              <a:t>เท่าของ </a:t>
            </a:r>
            <a:r>
              <a:rPr lang="en-US" b="1" dirty="0" smtClean="0">
                <a:solidFill>
                  <a:srgbClr val="FF0000"/>
                </a:solidFill>
              </a:rPr>
              <a:t>bit rate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th-TH" b="1" dirty="0" smtClean="0">
                <a:solidFill>
                  <a:srgbClr val="FF0000"/>
                </a:solidFill>
              </a:rPr>
              <a:t>สัญญาณดี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72238" y="5335402"/>
            <a:ext cx="1973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2 </a:t>
            </a:r>
            <a:r>
              <a:rPr lang="th-TH" b="1" dirty="0" smtClean="0">
                <a:solidFill>
                  <a:srgbClr val="FF0000"/>
                </a:solidFill>
              </a:rPr>
              <a:t>เท่าของ </a:t>
            </a:r>
            <a:r>
              <a:rPr lang="en-US" b="1" dirty="0" smtClean="0">
                <a:solidFill>
                  <a:srgbClr val="FF0000"/>
                </a:solidFill>
              </a:rPr>
              <a:t>bit rate</a:t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th-TH" b="1" dirty="0" smtClean="0">
                <a:solidFill>
                  <a:srgbClr val="FF0000"/>
                </a:solidFill>
              </a:rPr>
              <a:t>สัญญาณดีมาก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83843" y="4705144"/>
            <a:ext cx="2076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0.5 </a:t>
            </a:r>
            <a:r>
              <a:rPr lang="th-TH" b="1" dirty="0" smtClean="0">
                <a:solidFill>
                  <a:srgbClr val="FF0000"/>
                </a:solidFill>
              </a:rPr>
              <a:t>เท่าของ </a:t>
            </a:r>
            <a:r>
              <a:rPr lang="en-US" b="1" dirty="0" smtClean="0">
                <a:solidFill>
                  <a:srgbClr val="FF0000"/>
                </a:solidFill>
              </a:rPr>
              <a:t>bit rate</a:t>
            </a:r>
            <a:r>
              <a:rPr lang="th-TH" b="1" dirty="0" smtClean="0">
                <a:solidFill>
                  <a:srgbClr val="FF0000"/>
                </a:solidFill>
              </a:rPr>
              <a:t/>
            </a:r>
            <a:br>
              <a:rPr lang="th-TH" b="1" dirty="0" smtClean="0">
                <a:solidFill>
                  <a:srgbClr val="FF0000"/>
                </a:solidFill>
              </a:rPr>
            </a:br>
            <a:r>
              <a:rPr lang="th-TH" b="1" dirty="0" smtClean="0">
                <a:solidFill>
                  <a:srgbClr val="FF0000"/>
                </a:solidFill>
              </a:rPr>
              <a:t>สัญญาณพอใช้ได้</a:t>
            </a:r>
            <a:endParaRPr lang="en-US" b="1" dirty="0">
              <a:solidFill>
                <a:srgbClr val="FF0000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857500" y="1805218"/>
            <a:ext cx="0" cy="43579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3126012" y="1797964"/>
            <a:ext cx="0" cy="43579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3438069" y="1805218"/>
            <a:ext cx="0" cy="43579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808183" y="1797964"/>
            <a:ext cx="0" cy="43579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34754" y="1805218"/>
            <a:ext cx="0" cy="43579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446811" y="1797964"/>
            <a:ext cx="0" cy="43579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4729840" y="1805218"/>
            <a:ext cx="0" cy="43579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085440" y="1805218"/>
            <a:ext cx="0" cy="43579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97497" y="1797964"/>
            <a:ext cx="0" cy="43579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709553" y="1805218"/>
            <a:ext cx="0" cy="43579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8612414" y="1792060"/>
            <a:ext cx="0" cy="43579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880926" y="1784806"/>
            <a:ext cx="0" cy="43579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9222011" y="1792060"/>
            <a:ext cx="0" cy="43579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9563097" y="1784806"/>
            <a:ext cx="0" cy="43579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9904182" y="1792060"/>
            <a:ext cx="0" cy="43579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10230753" y="1784806"/>
            <a:ext cx="0" cy="43579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0571838" y="1792060"/>
            <a:ext cx="0" cy="43579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0898410" y="1792060"/>
            <a:ext cx="0" cy="43579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1195953" y="1784806"/>
            <a:ext cx="0" cy="43579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1478981" y="1792060"/>
            <a:ext cx="0" cy="4357913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7061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Analog and Digital Data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1067" y="756790"/>
            <a:ext cx="11814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Analog = continuous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Digital = discrete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4655" y="1491104"/>
            <a:ext cx="6694033" cy="4653787"/>
          </a:xfrm>
          <a:prstGeom prst="rect">
            <a:avLst/>
          </a:prstGeom>
        </p:spPr>
      </p:pic>
      <p:pic>
        <p:nvPicPr>
          <p:cNvPr id="1026" name="Picture 2" descr="Image result for analog sign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839" y="2104442"/>
            <a:ext cx="3505200" cy="198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14458" y="3900977"/>
            <a:ext cx="185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Analog vs. Digital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957774" y="3726441"/>
            <a:ext cx="10502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1,000 </a:t>
            </a:r>
            <a:r>
              <a:rPr lang="th-TH" dirty="0" smtClean="0">
                <a:solidFill>
                  <a:srgbClr val="FF0000"/>
                </a:solidFill>
              </a:rPr>
              <a:t>เท่า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13897" y="4425075"/>
            <a:ext cx="195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-40 dB = 10,000 </a:t>
            </a:r>
            <a:r>
              <a:rPr lang="th-TH" dirty="0" smtClean="0">
                <a:solidFill>
                  <a:srgbClr val="FF0000"/>
                </a:solidFill>
              </a:rPr>
              <a:t>เท่า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4146" y="3735194"/>
            <a:ext cx="521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000</a:t>
            </a:r>
            <a:endParaRPr lang="en-US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32642" y="3561670"/>
            <a:ext cx="521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001</a:t>
            </a:r>
            <a:endParaRPr lang="en-US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2642" y="3371125"/>
            <a:ext cx="521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010</a:t>
            </a:r>
            <a:endParaRPr lang="en-US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32642" y="2408197"/>
            <a:ext cx="52133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111</a:t>
            </a:r>
            <a:endParaRPr lang="en-US" sz="12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000" y="4437016"/>
            <a:ext cx="2852610" cy="115559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426507" y="5679553"/>
            <a:ext cx="24715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Discretize </a:t>
            </a:r>
            <a:r>
              <a:rPr lang="th-TH" dirty="0" smtClean="0"/>
              <a:t>แล้วส่งทีละบิต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457323" y="2018714"/>
            <a:ext cx="2686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Analog </a:t>
            </a:r>
            <a:r>
              <a:rPr lang="th-TH" dirty="0" smtClean="0">
                <a:solidFill>
                  <a:srgbClr val="FF0000"/>
                </a:solidFill>
              </a:rPr>
              <a:t>เช่น เสียงพูดของมนุษย์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91222" y="6135832"/>
            <a:ext cx="35038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ในรูปสัญญาณ </a:t>
            </a:r>
            <a:r>
              <a:rPr lang="en-US" dirty="0" smtClean="0">
                <a:solidFill>
                  <a:srgbClr val="FF0000"/>
                </a:solidFill>
              </a:rPr>
              <a:t>analog </a:t>
            </a:r>
            <a:r>
              <a:rPr lang="th-TH" dirty="0" smtClean="0">
                <a:solidFill>
                  <a:srgbClr val="FF0000"/>
                </a:solidFill>
              </a:rPr>
              <a:t>ข้างบนต้องส่ง</a:t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en-US" dirty="0" smtClean="0">
                <a:solidFill>
                  <a:srgbClr val="FF0000"/>
                </a:solidFill>
              </a:rPr>
              <a:t>000 100 110 101 100 110 111 …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694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737" y="161925"/>
            <a:ext cx="5691188" cy="6495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6821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989" y="405238"/>
            <a:ext cx="11088216" cy="59684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29435" y="405238"/>
            <a:ext cx="4357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dB = 10 log</a:t>
            </a:r>
            <a:r>
              <a:rPr lang="en-US" sz="2800" baseline="-25000" dirty="0" smtClean="0">
                <a:solidFill>
                  <a:srgbClr val="FF0000"/>
                </a:solidFill>
              </a:rPr>
              <a:t>10</a:t>
            </a:r>
            <a:r>
              <a:rPr lang="en-US" sz="2800" dirty="0" smtClean="0">
                <a:solidFill>
                  <a:srgbClr val="FF0000"/>
                </a:solidFill>
              </a:rPr>
              <a:t> (Power Ratio)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3910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Analog and Digital Data</a:t>
            </a:r>
            <a:endParaRPr lang="en-US" sz="3200" b="1" dirty="0"/>
          </a:p>
        </p:txBody>
      </p:sp>
      <p:sp>
        <p:nvSpPr>
          <p:cNvPr id="7" name="Rectangle 6"/>
          <p:cNvSpPr/>
          <p:nvPr/>
        </p:nvSpPr>
        <p:spPr>
          <a:xfrm>
            <a:off x="721256" y="1017880"/>
            <a:ext cx="109124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The principal advantages of digital signaling are that it is generally </a:t>
            </a:r>
            <a:r>
              <a:rPr lang="en-US" sz="3200" dirty="0" smtClean="0"/>
              <a:t>cheaper</a:t>
            </a:r>
            <a:r>
              <a:rPr lang="th-TH" sz="3200" dirty="0" smtClean="0"/>
              <a:t> </a:t>
            </a:r>
            <a:r>
              <a:rPr lang="en-US" sz="3200" dirty="0" smtClean="0"/>
              <a:t>than </a:t>
            </a:r>
            <a:r>
              <a:rPr lang="en-US" sz="3200" dirty="0"/>
              <a:t>analog signaling and is less susceptible to noise interference. The principal </a:t>
            </a:r>
            <a:r>
              <a:rPr lang="en-US" sz="3200" dirty="0" smtClean="0"/>
              <a:t>disadvantage</a:t>
            </a:r>
            <a:r>
              <a:rPr lang="th-TH" sz="3200" dirty="0" smtClean="0"/>
              <a:t> </a:t>
            </a:r>
            <a:r>
              <a:rPr lang="en-US" sz="3200" dirty="0" smtClean="0"/>
              <a:t>is </a:t>
            </a:r>
            <a:r>
              <a:rPr lang="en-US" sz="3200" dirty="0"/>
              <a:t>that digital signals suffer more from attenuation than do analog signals.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269" y="3583512"/>
            <a:ext cx="7067550" cy="219075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300913" y="5980882"/>
            <a:ext cx="3078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</a:rPr>
              <a:t>ความถี่สูงจะมี </a:t>
            </a:r>
            <a:r>
              <a:rPr lang="en-US" b="1" dirty="0" smtClean="0">
                <a:solidFill>
                  <a:srgbClr val="FF0000"/>
                </a:solidFill>
              </a:rPr>
              <a:t>attenuation </a:t>
            </a:r>
            <a:r>
              <a:rPr lang="th-TH" b="1" dirty="0" smtClean="0">
                <a:solidFill>
                  <a:srgbClr val="FF0000"/>
                </a:solidFill>
              </a:rPr>
              <a:t>มากกว่า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7300913" y="3183293"/>
            <a:ext cx="1357312" cy="2694279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171887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856" y="1036009"/>
            <a:ext cx="10216746" cy="40720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Voice Data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246" y="4817142"/>
            <a:ext cx="5344043" cy="1968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470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Video Data</a:t>
            </a:r>
            <a:endParaRPr lang="en-US" sz="32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749" y="958004"/>
            <a:ext cx="10216746" cy="4033246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859133" y="4991250"/>
            <a:ext cx="259974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641600" y="5049306"/>
            <a:ext cx="46445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สาระสำคัญมีแค่นี้</a:t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ปัจจุบันไม่มีใครใช้ </a:t>
            </a:r>
            <a:r>
              <a:rPr lang="en-US" dirty="0" smtClean="0">
                <a:solidFill>
                  <a:srgbClr val="FF0000"/>
                </a:solidFill>
              </a:rPr>
              <a:t>Analog TV </a:t>
            </a:r>
            <a:r>
              <a:rPr lang="th-TH" dirty="0" smtClean="0">
                <a:solidFill>
                  <a:srgbClr val="FF0000"/>
                </a:solidFill>
              </a:rPr>
              <a:t>แล้ว ใช้ </a:t>
            </a:r>
            <a:r>
              <a:rPr lang="en-US" dirty="0" smtClean="0">
                <a:solidFill>
                  <a:srgbClr val="FF0000"/>
                </a:solidFill>
              </a:rPr>
              <a:t>Digital TV </a:t>
            </a:r>
            <a:r>
              <a:rPr lang="th-TH" dirty="0" smtClean="0">
                <a:solidFill>
                  <a:srgbClr val="FF0000"/>
                </a:solidFill>
              </a:rPr>
              <a:t>แทน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1847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athode ray s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579" y="343774"/>
            <a:ext cx="8264147" cy="6198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reeform 1"/>
          <p:cNvSpPr/>
          <p:nvPr/>
        </p:nvSpPr>
        <p:spPr>
          <a:xfrm>
            <a:off x="787005" y="1927314"/>
            <a:ext cx="2300288" cy="1717510"/>
          </a:xfrm>
          <a:custGeom>
            <a:avLst/>
            <a:gdLst>
              <a:gd name="connsiteX0" fmla="*/ 0 w 2300288"/>
              <a:gd name="connsiteY0" fmla="*/ 1246023 h 1717510"/>
              <a:gd name="connsiteX1" fmla="*/ 171450 w 2300288"/>
              <a:gd name="connsiteY1" fmla="*/ 760248 h 1717510"/>
              <a:gd name="connsiteX2" fmla="*/ 328613 w 2300288"/>
              <a:gd name="connsiteY2" fmla="*/ 1088860 h 1717510"/>
              <a:gd name="connsiteX3" fmla="*/ 471488 w 2300288"/>
              <a:gd name="connsiteY3" fmla="*/ 588798 h 1717510"/>
              <a:gd name="connsiteX4" fmla="*/ 657225 w 2300288"/>
              <a:gd name="connsiteY4" fmla="*/ 1403185 h 1717510"/>
              <a:gd name="connsiteX5" fmla="*/ 814388 w 2300288"/>
              <a:gd name="connsiteY5" fmla="*/ 845973 h 1717510"/>
              <a:gd name="connsiteX6" fmla="*/ 1085850 w 2300288"/>
              <a:gd name="connsiteY6" fmla="*/ 1474623 h 1717510"/>
              <a:gd name="connsiteX7" fmla="*/ 1371600 w 2300288"/>
              <a:gd name="connsiteY7" fmla="*/ 3010 h 1717510"/>
              <a:gd name="connsiteX8" fmla="*/ 1714500 w 2300288"/>
              <a:gd name="connsiteY8" fmla="*/ 1074573 h 1717510"/>
              <a:gd name="connsiteX9" fmla="*/ 1857375 w 2300288"/>
              <a:gd name="connsiteY9" fmla="*/ 460210 h 1717510"/>
              <a:gd name="connsiteX10" fmla="*/ 2300288 w 2300288"/>
              <a:gd name="connsiteY10" fmla="*/ 1717510 h 1717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300288" h="1717510">
                <a:moveTo>
                  <a:pt x="0" y="1246023"/>
                </a:moveTo>
                <a:cubicBezTo>
                  <a:pt x="58340" y="1016232"/>
                  <a:pt x="116681" y="786442"/>
                  <a:pt x="171450" y="760248"/>
                </a:cubicBezTo>
                <a:cubicBezTo>
                  <a:pt x="226219" y="734054"/>
                  <a:pt x="278607" y="1117435"/>
                  <a:pt x="328613" y="1088860"/>
                </a:cubicBezTo>
                <a:cubicBezTo>
                  <a:pt x="378619" y="1060285"/>
                  <a:pt x="416719" y="536410"/>
                  <a:pt x="471488" y="588798"/>
                </a:cubicBezTo>
                <a:cubicBezTo>
                  <a:pt x="526257" y="641185"/>
                  <a:pt x="600075" y="1360322"/>
                  <a:pt x="657225" y="1403185"/>
                </a:cubicBezTo>
                <a:cubicBezTo>
                  <a:pt x="714375" y="1446048"/>
                  <a:pt x="742951" y="834067"/>
                  <a:pt x="814388" y="845973"/>
                </a:cubicBezTo>
                <a:cubicBezTo>
                  <a:pt x="885825" y="857879"/>
                  <a:pt x="992981" y="1615117"/>
                  <a:pt x="1085850" y="1474623"/>
                </a:cubicBezTo>
                <a:cubicBezTo>
                  <a:pt x="1178719" y="1334129"/>
                  <a:pt x="1266825" y="69685"/>
                  <a:pt x="1371600" y="3010"/>
                </a:cubicBezTo>
                <a:cubicBezTo>
                  <a:pt x="1476375" y="-63665"/>
                  <a:pt x="1633538" y="998373"/>
                  <a:pt x="1714500" y="1074573"/>
                </a:cubicBezTo>
                <a:cubicBezTo>
                  <a:pt x="1795462" y="1150773"/>
                  <a:pt x="1759744" y="353054"/>
                  <a:pt x="1857375" y="460210"/>
                </a:cubicBezTo>
                <a:cubicBezTo>
                  <a:pt x="1955006" y="567366"/>
                  <a:pt x="2127647" y="1142438"/>
                  <a:pt x="2300288" y="1717510"/>
                </a:cubicBezTo>
              </a:path>
            </a:pathLst>
          </a:cu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44243" y="3786188"/>
            <a:ext cx="78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black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44243" y="1355814"/>
            <a:ext cx="785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white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05230" y="2462903"/>
            <a:ext cx="21957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Min. resolution = 450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ในเวลา </a:t>
            </a:r>
            <a:r>
              <a:rPr lang="en-US" dirty="0" smtClean="0">
                <a:solidFill>
                  <a:srgbClr val="FF0000"/>
                </a:solidFill>
              </a:rPr>
              <a:t>52.5 us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478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Video Data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6243" y="935903"/>
            <a:ext cx="9284707" cy="5791889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7581203" y="4595325"/>
            <a:ext cx="1424685" cy="48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1469963" y="5500688"/>
            <a:ext cx="4497450" cy="141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97286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132" y="1297024"/>
            <a:ext cx="8639175" cy="30384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4132" y="188538"/>
            <a:ext cx="7560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b="1" dirty="0" smtClean="0"/>
              <a:t>กรณี </a:t>
            </a:r>
            <a:r>
              <a:rPr lang="en-US" sz="2800" b="1" dirty="0" smtClean="0"/>
              <a:t>worst case </a:t>
            </a:r>
            <a:r>
              <a:rPr lang="th-TH" sz="2800" b="1" dirty="0" smtClean="0"/>
              <a:t>ที่ต้องใช้ความถี่สูงสุดคือ แสดงจุดขาวดำสลับกัน</a:t>
            </a:r>
            <a:endParaRPr lang="en-US" sz="2800" b="1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191236" y="1244343"/>
            <a:ext cx="1857080" cy="0"/>
          </a:xfrm>
          <a:prstGeom prst="line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515283" y="821665"/>
            <a:ext cx="1208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 </a:t>
            </a:r>
            <a:r>
              <a:rPr lang="th-TH" dirty="0" smtClean="0"/>
              <a:t>จุดบนจอภาพ</a:t>
            </a:r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9156885" y="1566426"/>
            <a:ext cx="1571" cy="2336274"/>
          </a:xfrm>
          <a:prstGeom prst="line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9376302" y="2411397"/>
            <a:ext cx="7761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th-TH" dirty="0" smtClean="0"/>
              <a:t>ระดับ</a:t>
            </a:r>
            <a:br>
              <a:rPr lang="th-TH" dirty="0" smtClean="0"/>
            </a:br>
            <a:r>
              <a:rPr lang="th-TH" dirty="0" smtClean="0"/>
              <a:t>ความเข้ม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66565" y="4590856"/>
            <a:ext cx="819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Frequency = 4.2857 MHz		Bandwidth = 4 MHz</a:t>
            </a:r>
            <a:endParaRPr lang="en-US" sz="28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7002" y="5109394"/>
            <a:ext cx="3571875" cy="3048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679827" y="4344552"/>
            <a:ext cx="2145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ประมาณ </a:t>
            </a:r>
            <a:r>
              <a:rPr lang="en-US" b="1" dirty="0" smtClean="0">
                <a:solidFill>
                  <a:srgbClr val="FF0000"/>
                </a:solidFill>
              </a:rPr>
              <a:t>8 </a:t>
            </a:r>
            <a:r>
              <a:rPr lang="th-TH" b="1" dirty="0" smtClean="0">
                <a:solidFill>
                  <a:srgbClr val="FF0000"/>
                </a:solidFill>
              </a:rPr>
              <a:t>ล้านจุดต่อวินาที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509" y="5932732"/>
            <a:ext cx="10553700" cy="71437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6888224" y="4344552"/>
            <a:ext cx="437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0.5 </a:t>
            </a:r>
            <a:r>
              <a:rPr lang="th-TH" b="1" dirty="0" smtClean="0">
                <a:solidFill>
                  <a:srgbClr val="FF0000"/>
                </a:solidFill>
              </a:rPr>
              <a:t>เท่าของ </a:t>
            </a:r>
            <a:r>
              <a:rPr lang="en-US" b="1" dirty="0" smtClean="0">
                <a:solidFill>
                  <a:srgbClr val="FF0000"/>
                </a:solidFill>
              </a:rPr>
              <a:t>8 </a:t>
            </a:r>
            <a:r>
              <a:rPr lang="th-TH" b="1" dirty="0" smtClean="0">
                <a:solidFill>
                  <a:srgbClr val="FF0000"/>
                </a:solidFill>
              </a:rPr>
              <a:t>ล้านจุด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th-TH" b="1" dirty="0" smtClean="0">
                <a:solidFill>
                  <a:srgbClr val="FF0000"/>
                </a:solidFill>
              </a:rPr>
              <a:t>เพื่อประมาณค่า </a:t>
            </a:r>
            <a:r>
              <a:rPr lang="en-US" b="1" dirty="0" smtClean="0">
                <a:solidFill>
                  <a:srgbClr val="FF0000"/>
                </a:solidFill>
              </a:rPr>
              <a:t>square wave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6530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41" y="695041"/>
            <a:ext cx="10289169" cy="56479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57672" y="928688"/>
            <a:ext cx="3328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เช่น กดปุ่มคีย์บอร์ดแล้วได้ </a:t>
            </a:r>
            <a:r>
              <a:rPr lang="en-US" dirty="0" smtClean="0">
                <a:solidFill>
                  <a:srgbClr val="FF0000"/>
                </a:solidFill>
              </a:rPr>
              <a:t>ASCII code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606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4323" y="154474"/>
            <a:ext cx="5903005" cy="326773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4323" y="3476527"/>
            <a:ext cx="5903005" cy="32198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65006" y="4905389"/>
            <a:ext cx="241727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CODEC = CODER + DECODER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Data and Signals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40920222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Analog and Digital Transmission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059" y="844373"/>
            <a:ext cx="8164764" cy="27844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73" y="3628836"/>
            <a:ext cx="8119853" cy="313476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8391442">
            <a:off x="103886" y="2051938"/>
            <a:ext cx="111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Data </a:t>
            </a:r>
            <a:r>
              <a:rPr lang="th-TH" dirty="0" smtClean="0">
                <a:solidFill>
                  <a:srgbClr val="FF0000"/>
                </a:solidFill>
              </a:rPr>
              <a:t>เป็น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86211" y="1067982"/>
            <a:ext cx="2214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Signal </a:t>
            </a:r>
            <a:r>
              <a:rPr lang="th-TH" dirty="0" smtClean="0">
                <a:solidFill>
                  <a:srgbClr val="FF0000"/>
                </a:solidFill>
              </a:rPr>
              <a:t>ที่ส่งเป็น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18391442">
            <a:off x="103887" y="4801145"/>
            <a:ext cx="111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Signal </a:t>
            </a:r>
            <a:r>
              <a:rPr lang="th-TH" dirty="0" smtClean="0">
                <a:solidFill>
                  <a:srgbClr val="FF0000"/>
                </a:solidFill>
              </a:rPr>
              <a:t>เป็น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86210" y="3843814"/>
            <a:ext cx="2214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Transmission </a:t>
            </a:r>
            <a:r>
              <a:rPr lang="th-TH" dirty="0" smtClean="0">
                <a:solidFill>
                  <a:srgbClr val="FF0000"/>
                </a:solidFill>
              </a:rPr>
              <a:t>เป็น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2337" y="5535079"/>
            <a:ext cx="21825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เช่น เอาเพลงใน </a:t>
            </a:r>
            <a:r>
              <a:rPr lang="en-US" dirty="0" smtClean="0">
                <a:solidFill>
                  <a:srgbClr val="FF0000"/>
                </a:solidFill>
              </a:rPr>
              <a:t>CD/DVD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ไปส่งผ่านวิทยุ </a:t>
            </a:r>
            <a:r>
              <a:rPr lang="en-US" dirty="0" smtClean="0">
                <a:solidFill>
                  <a:srgbClr val="FF0000"/>
                </a:solidFill>
              </a:rPr>
              <a:t>AM/FM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ถ้าส่งไกลๆ ต้องมี </a:t>
            </a:r>
            <a:r>
              <a:rPr lang="en-US" dirty="0" smtClean="0">
                <a:solidFill>
                  <a:srgbClr val="FF0000"/>
                </a:solidFill>
              </a:rPr>
              <a:t>repeats</a:t>
            </a:r>
            <a:r>
              <a:rPr lang="th-TH" dirty="0" smtClean="0">
                <a:solidFill>
                  <a:srgbClr val="FF0000"/>
                </a:solidFill>
              </a:rPr>
              <a:t/>
            </a:r>
            <a:br>
              <a:rPr lang="th-TH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แต่จะนำ </a:t>
            </a:r>
            <a:r>
              <a:rPr lang="en-US" dirty="0" smtClean="0">
                <a:solidFill>
                  <a:srgbClr val="FF0000"/>
                </a:solidFill>
              </a:rPr>
              <a:t>noise </a:t>
            </a:r>
            <a:r>
              <a:rPr lang="th-TH" dirty="0" smtClean="0">
                <a:solidFill>
                  <a:srgbClr val="FF0000"/>
                </a:solidFill>
              </a:rPr>
              <a:t>มาด้วย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912140" y="4200513"/>
            <a:ext cx="30837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Analog Transmission</a:t>
            </a:r>
            <a:r>
              <a:rPr lang="en-US" dirty="0" smtClean="0">
                <a:solidFill>
                  <a:srgbClr val="FF0000"/>
                </a:solidFill>
              </a:rPr>
              <a:t/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สัญญาณจะเพี้ยน ไม่มีทาง </a:t>
            </a:r>
            <a:r>
              <a:rPr lang="en-US" dirty="0" smtClean="0">
                <a:solidFill>
                  <a:srgbClr val="FF0000"/>
                </a:solidFill>
              </a:rPr>
              <a:t>recover </a:t>
            </a:r>
            <a:r>
              <a:rPr lang="th-TH" dirty="0" smtClean="0">
                <a:solidFill>
                  <a:srgbClr val="FF0000"/>
                </a:solidFill>
              </a:rPr>
              <a:t>กลับมา ให้เหมือนเดิมได้ ปกติจะเอาไว้ส่งสัญญาณ </a:t>
            </a:r>
            <a:r>
              <a:rPr lang="en-US" dirty="0" smtClean="0">
                <a:solidFill>
                  <a:srgbClr val="FF0000"/>
                </a:solidFill>
              </a:rPr>
              <a:t>analog </a:t>
            </a:r>
            <a:r>
              <a:rPr lang="th-TH" dirty="0" smtClean="0">
                <a:solidFill>
                  <a:srgbClr val="FF0000"/>
                </a:solidFill>
              </a:rPr>
              <a:t>เท่านั้น เช่น เสียงพูดในสายโทรศัพท์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01300" y="6415088"/>
            <a:ext cx="159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อธิบายยาก </a:t>
            </a:r>
            <a:r>
              <a:rPr lang="en-US" dirty="0" smtClean="0">
                <a:solidFill>
                  <a:srgbClr val="FF0000"/>
                </a:solidFill>
              </a:rPr>
              <a:t>!!!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3901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Concept and Terminology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1067" y="756790"/>
            <a:ext cx="11814773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Guided media (wired)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Twisted pair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Coaxial cable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Optical fiber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Unguided media (wireless)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Air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Seawater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Vacuum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Direct link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Point to point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Simplex, half duplex, full duplex (US)</a:t>
            </a:r>
          </a:p>
        </p:txBody>
      </p:sp>
    </p:spTree>
    <p:extLst>
      <p:ext uri="{BB962C8B-B14F-4D97-AF65-F5344CB8AC3E}">
        <p14:creationId xmlns:p14="http://schemas.microsoft.com/office/powerpoint/2010/main" val="364369489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Which is </a:t>
            </a:r>
            <a:r>
              <a:rPr lang="en-US" sz="3200" b="1" dirty="0"/>
              <a:t>the preferred method of </a:t>
            </a:r>
            <a:r>
              <a:rPr lang="en-US" sz="3200" b="1" dirty="0" smtClean="0"/>
              <a:t>transmission?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731" y="756790"/>
            <a:ext cx="9432485" cy="59097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01300" y="6415088"/>
            <a:ext cx="1594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dirty="0" smtClean="0">
                <a:solidFill>
                  <a:srgbClr val="FF0000"/>
                </a:solidFill>
              </a:rPr>
              <a:t>อ่านเอง </a:t>
            </a:r>
            <a:r>
              <a:rPr lang="en-US" dirty="0" smtClean="0">
                <a:solidFill>
                  <a:srgbClr val="FF0000"/>
                </a:solidFill>
              </a:rPr>
              <a:t>!!!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8061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Synchronous Transmission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1810" y="809057"/>
            <a:ext cx="1866900" cy="30575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3388" y="809057"/>
            <a:ext cx="1828800" cy="3000375"/>
          </a:xfrm>
          <a:prstGeom prst="rect">
            <a:avLst/>
          </a:prstGeom>
        </p:spPr>
      </p:pic>
      <p:pic>
        <p:nvPicPr>
          <p:cNvPr id="7174" name="Picture 6" descr="Image result for clock tim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395" y="3960654"/>
            <a:ext cx="1151315" cy="115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clock tim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3388" y="3866582"/>
            <a:ext cx="1151315" cy="115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48710" y="1654255"/>
            <a:ext cx="4821961" cy="136712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060807" y="1115600"/>
            <a:ext cx="0" cy="244443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5476398" y="1105882"/>
            <a:ext cx="0" cy="244443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25863" y="1115600"/>
            <a:ext cx="0" cy="244443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5008199" y="1107744"/>
            <a:ext cx="0" cy="2444436"/>
          </a:xfrm>
          <a:prstGeom prst="line">
            <a:avLst/>
          </a:prstGeom>
          <a:ln w="25400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116793" y="3866581"/>
            <a:ext cx="39533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th-TH" sz="2400" b="1" dirty="0" smtClean="0"/>
              <a:t>ผู้ส่งและผู้รับมีนาฬิกาที่เวลาตรงกัน</a:t>
            </a:r>
          </a:p>
          <a:p>
            <a:pPr marL="342900" indent="-342900">
              <a:buAutoNum type="arabicPeriod"/>
            </a:pPr>
            <a:r>
              <a:rPr lang="th-TH" sz="2400" b="1" dirty="0" smtClean="0"/>
              <a:t>ผู้ส่งปล่อยสัญญาณนาฬิกาออกมาด้วย ใช้ได้ดีกับระยะทางสั้นๆ เท่านั้น</a:t>
            </a:r>
          </a:p>
          <a:p>
            <a:pPr marL="342900" indent="-342900">
              <a:buAutoNum type="arabicPeriod"/>
            </a:pPr>
            <a:r>
              <a:rPr lang="th-TH" sz="2400" b="1" dirty="0" smtClean="0"/>
              <a:t>ผสมสัญญาณนาฬิกาไปกับข้อมูล เช่น </a:t>
            </a:r>
            <a:r>
              <a:rPr lang="en-US" sz="2400" b="1" dirty="0" smtClean="0"/>
              <a:t>Manchester encoding</a:t>
            </a:r>
          </a:p>
          <a:p>
            <a:pPr marL="342900" indent="-342900">
              <a:buAutoNum type="arabicPeriod"/>
            </a:pPr>
            <a:r>
              <a:rPr lang="th-TH" sz="2400" b="1" dirty="0" smtClean="0"/>
              <a:t>ใส่ </a:t>
            </a:r>
            <a:r>
              <a:rPr lang="en-US" sz="2400" b="1" dirty="0" smtClean="0"/>
              <a:t>preamble </a:t>
            </a:r>
            <a:r>
              <a:rPr lang="th-TH" sz="2400" b="1" dirty="0" smtClean="0"/>
              <a:t>ข้างหน้า และ </a:t>
            </a:r>
            <a:r>
              <a:rPr lang="en-US" sz="2400" b="1" dirty="0" err="1" smtClean="0"/>
              <a:t>postamble</a:t>
            </a:r>
            <a:r>
              <a:rPr lang="en-US" sz="2400" b="1" dirty="0" smtClean="0"/>
              <a:t> </a:t>
            </a:r>
            <a:r>
              <a:rPr lang="th-TH" sz="2400" b="1" dirty="0" smtClean="0"/>
              <a:t>ข้างหลัง</a:t>
            </a:r>
            <a:r>
              <a:rPr lang="en-US" sz="2400" b="1" dirty="0" smtClean="0"/>
              <a:t> frame</a:t>
            </a:r>
            <a:endParaRPr lang="th-TH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1936112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Asynchronous Transmission</a:t>
            </a:r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664900" y="907619"/>
            <a:ext cx="1084710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The strategy with </a:t>
            </a:r>
            <a:r>
              <a:rPr lang="en-US" sz="3200" dirty="0" smtClean="0"/>
              <a:t>this scheme </a:t>
            </a:r>
            <a:r>
              <a:rPr lang="en-US" sz="3200" dirty="0"/>
              <a:t>is to avoid the timing problem by not sending long, uninterrupted </a:t>
            </a:r>
            <a:r>
              <a:rPr lang="en-US" sz="3200" dirty="0" smtClean="0"/>
              <a:t>streams of </a:t>
            </a:r>
            <a:r>
              <a:rPr lang="en-US" sz="3200" dirty="0"/>
              <a:t>bits. Instead, data are transmitted one character at a time, where each </a:t>
            </a:r>
            <a:r>
              <a:rPr lang="en-US" sz="3200" dirty="0" smtClean="0"/>
              <a:t>character is </a:t>
            </a:r>
            <a:r>
              <a:rPr lang="en-US" sz="3200" dirty="0"/>
              <a:t>5 to 8 bits in length. Timing or synchronization must only be maintained </a:t>
            </a:r>
            <a:r>
              <a:rPr lang="en-US" sz="3200" dirty="0" smtClean="0"/>
              <a:t>within each </a:t>
            </a:r>
            <a:r>
              <a:rPr lang="en-US" sz="3200" dirty="0"/>
              <a:t>character; the receiver has the opportunity to resynchronize at the </a:t>
            </a:r>
            <a:r>
              <a:rPr lang="en-US" sz="3200" dirty="0" smtClean="0"/>
              <a:t>beginning of </a:t>
            </a:r>
            <a:r>
              <a:rPr lang="en-US" sz="3200" dirty="0"/>
              <a:t>each new character.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2133910" y="4873659"/>
            <a:ext cx="9436231" cy="395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Bit Stream (BS)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916338" y="5616077"/>
            <a:ext cx="694132" cy="395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9899" y="5629374"/>
            <a:ext cx="61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Sync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4441326" y="5629374"/>
            <a:ext cx="694132" cy="395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BS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724887" y="5642671"/>
            <a:ext cx="61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Sync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8464417" y="5616077"/>
            <a:ext cx="694132" cy="395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BS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747978" y="5629374"/>
            <a:ext cx="61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Sync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0639855" y="5629374"/>
            <a:ext cx="694132" cy="3959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923416" y="5642671"/>
            <a:ext cx="611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Sync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71340" y="4873659"/>
            <a:ext cx="1536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Synchronous</a:t>
            </a:r>
            <a:endParaRPr lang="en-US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471339" y="5616077"/>
            <a:ext cx="15365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Asynchronous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766894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Transmission Impairment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1067" y="756790"/>
            <a:ext cx="11814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Attenuation and attenuation distortion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Delay distortion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Noise</a:t>
            </a:r>
          </a:p>
        </p:txBody>
      </p:sp>
    </p:spTree>
    <p:extLst>
      <p:ext uri="{BB962C8B-B14F-4D97-AF65-F5344CB8AC3E}">
        <p14:creationId xmlns:p14="http://schemas.microsoft.com/office/powerpoint/2010/main" val="26522592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Attenuation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3979" y="930749"/>
            <a:ext cx="10648950" cy="460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9719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Attenuation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3504" y="848461"/>
            <a:ext cx="10629900" cy="593407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6429375" y="3957638"/>
            <a:ext cx="28432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98246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Characteristics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513" y="1310325"/>
            <a:ext cx="5763738" cy="470397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3084" y="1030662"/>
            <a:ext cx="5318153" cy="555867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402287" y="756790"/>
            <a:ext cx="1785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อธิบายใน </a:t>
            </a:r>
            <a:r>
              <a:rPr lang="en-US" dirty="0" smtClean="0">
                <a:solidFill>
                  <a:srgbClr val="FF0000"/>
                </a:solidFill>
              </a:rPr>
              <a:t>slide </a:t>
            </a:r>
            <a:r>
              <a:rPr lang="th-TH" dirty="0" smtClean="0">
                <a:solidFill>
                  <a:srgbClr val="FF0000"/>
                </a:solidFill>
              </a:rPr>
              <a:t>ถัดไป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8762" y="1001098"/>
            <a:ext cx="355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รูปนี้อธิบาย </a:t>
            </a:r>
            <a:r>
              <a:rPr lang="en-US" dirty="0" smtClean="0">
                <a:solidFill>
                  <a:srgbClr val="FF0000"/>
                </a:solidFill>
              </a:rPr>
              <a:t>attenuation distortion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23319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Delay Distortion</a:t>
            </a:r>
            <a:endParaRPr lang="en-US" sz="32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399" y="961534"/>
            <a:ext cx="9892110" cy="55665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14950" y="5214938"/>
            <a:ext cx="4371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ใน </a:t>
            </a:r>
            <a:r>
              <a:rPr lang="en-US" dirty="0" smtClean="0">
                <a:solidFill>
                  <a:srgbClr val="FF0000"/>
                </a:solidFill>
              </a:rPr>
              <a:t>mobile </a:t>
            </a:r>
            <a:r>
              <a:rPr lang="th-TH" dirty="0" smtClean="0">
                <a:solidFill>
                  <a:srgbClr val="FF0000"/>
                </a:solidFill>
              </a:rPr>
              <a:t>เกิดจาก </a:t>
            </a:r>
            <a:r>
              <a:rPr lang="en-US" dirty="0" smtClean="0">
                <a:solidFill>
                  <a:srgbClr val="FF0000"/>
                </a:solidFill>
              </a:rPr>
              <a:t>multi-path propagation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857502" y="5186362"/>
            <a:ext cx="2843213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002354" y="387458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ไม่เกิดในอากาศ แต่ใน </a:t>
            </a:r>
            <a:r>
              <a:rPr lang="en-US" dirty="0" smtClean="0">
                <a:solidFill>
                  <a:srgbClr val="FF0000"/>
                </a:solidFill>
              </a:rPr>
              <a:t>mobile </a:t>
            </a:r>
            <a:r>
              <a:rPr lang="th-TH" dirty="0" smtClean="0">
                <a:solidFill>
                  <a:srgbClr val="FF0000"/>
                </a:solidFill>
              </a:rPr>
              <a:t>มี </a:t>
            </a:r>
            <a:r>
              <a:rPr lang="en-US" dirty="0" smtClean="0">
                <a:solidFill>
                  <a:srgbClr val="FF0000"/>
                </a:solidFill>
              </a:rPr>
              <a:t>ISI </a:t>
            </a:r>
            <a:r>
              <a:rPr lang="th-TH" dirty="0" smtClean="0">
                <a:solidFill>
                  <a:srgbClr val="FF0000"/>
                </a:solidFill>
              </a:rPr>
              <a:t>ได้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74964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5666" y="1834352"/>
            <a:ext cx="8639175" cy="3038475"/>
          </a:xfrm>
          <a:prstGeom prst="rect">
            <a:avLst/>
          </a:prstGeom>
        </p:spPr>
      </p:pic>
      <p:cxnSp>
        <p:nvCxnSpPr>
          <p:cNvPr id="4" name="Straight Connector 3"/>
          <p:cNvCxnSpPr/>
          <p:nvPr/>
        </p:nvCxnSpPr>
        <p:spPr>
          <a:xfrm>
            <a:off x="5998907" y="1734537"/>
            <a:ext cx="1857080" cy="0"/>
          </a:xfrm>
          <a:prstGeom prst="line">
            <a:avLst/>
          </a:prstGeom>
          <a:ln w="25400">
            <a:solidFill>
              <a:srgbClr val="FF0000"/>
            </a:solidFill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512969" y="651983"/>
            <a:ext cx="66860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 bit (symbol) </a:t>
            </a:r>
            <a:r>
              <a:rPr lang="th-TH" sz="2400" b="1" dirty="0" smtClean="0"/>
              <a:t>ต้องกว้างๆ หน่อย เผื่อ </a:t>
            </a:r>
            <a:r>
              <a:rPr lang="en-US" sz="2400" b="1" dirty="0" smtClean="0"/>
              <a:t>Delay Distortion</a:t>
            </a:r>
            <a:br>
              <a:rPr lang="en-US" sz="2400" b="1" dirty="0" smtClean="0"/>
            </a:br>
            <a:r>
              <a:rPr lang="th-TH" sz="2400" b="1" dirty="0" smtClean="0"/>
              <a:t>ดังนั้น </a:t>
            </a:r>
            <a:r>
              <a:rPr lang="en-US" sz="2400" b="1" dirty="0" smtClean="0"/>
              <a:t>Bit Rate </a:t>
            </a:r>
            <a:r>
              <a:rPr lang="th-TH" sz="2400" b="1" dirty="0" smtClean="0"/>
              <a:t>จะสูงมากไม่ได้</a:t>
            </a:r>
            <a:endParaRPr lang="en-US" sz="2400" b="1" dirty="0"/>
          </a:p>
        </p:txBody>
      </p:sp>
      <p:sp>
        <p:nvSpPr>
          <p:cNvPr id="7" name="Freeform 6"/>
          <p:cNvSpPr/>
          <p:nvPr/>
        </p:nvSpPr>
        <p:spPr>
          <a:xfrm>
            <a:off x="5147036" y="4232635"/>
            <a:ext cx="1366886" cy="744798"/>
          </a:xfrm>
          <a:custGeom>
            <a:avLst/>
            <a:gdLst>
              <a:gd name="connsiteX0" fmla="*/ 0 w 1366886"/>
              <a:gd name="connsiteY0" fmla="*/ 0 h 744798"/>
              <a:gd name="connsiteX1" fmla="*/ 641022 w 1366886"/>
              <a:gd name="connsiteY1" fmla="*/ 744717 h 744798"/>
              <a:gd name="connsiteX2" fmla="*/ 1366886 w 1366886"/>
              <a:gd name="connsiteY2" fmla="*/ 37707 h 744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66886" h="744798">
                <a:moveTo>
                  <a:pt x="0" y="0"/>
                </a:moveTo>
                <a:cubicBezTo>
                  <a:pt x="206604" y="369216"/>
                  <a:pt x="413208" y="738433"/>
                  <a:pt x="641022" y="744717"/>
                </a:cubicBezTo>
                <a:cubicBezTo>
                  <a:pt x="868836" y="751002"/>
                  <a:pt x="1117861" y="394354"/>
                  <a:pt x="1366886" y="37707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787918" y="5147879"/>
            <a:ext cx="4883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 smtClean="0"/>
              <a:t>ความถี่ที่เป็น</a:t>
            </a:r>
            <a:r>
              <a:rPr lang="en-US" sz="2400" b="1" dirty="0" smtClean="0"/>
              <a:t> component </a:t>
            </a:r>
            <a:r>
              <a:rPr lang="th-TH" sz="2400" b="1" dirty="0" smtClean="0"/>
              <a:t>ของ </a:t>
            </a:r>
            <a:r>
              <a:rPr lang="en-US" sz="2400" b="1" dirty="0" smtClean="0"/>
              <a:t>symbol </a:t>
            </a:r>
            <a:r>
              <a:rPr lang="th-TH" sz="2400" b="1" dirty="0" smtClean="0"/>
              <a:t>ข้างๆ</a:t>
            </a:r>
            <a:br>
              <a:rPr lang="th-TH" sz="2400" b="1" dirty="0" smtClean="0"/>
            </a:br>
            <a:r>
              <a:rPr lang="th-TH" sz="2400" b="1" dirty="0" smtClean="0"/>
              <a:t>อาจจะเข้ามารบกวนเนื่องจาก </a:t>
            </a:r>
            <a:r>
              <a:rPr lang="en-US" sz="2400" b="1" dirty="0" smtClean="0"/>
              <a:t>delay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5913163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Noise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81067" y="756790"/>
            <a:ext cx="1181477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Thermal noise / white 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Intermodulation noise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Crosstalk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Impulse noise</a:t>
            </a:r>
          </a:p>
        </p:txBody>
      </p:sp>
    </p:spTree>
    <p:extLst>
      <p:ext uri="{BB962C8B-B14F-4D97-AF65-F5344CB8AC3E}">
        <p14:creationId xmlns:p14="http://schemas.microsoft.com/office/powerpoint/2010/main" val="1041313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Frequency, Spectrum, and Bandwidth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1067" y="756790"/>
            <a:ext cx="1181477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Electromagnetic signals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Time Domain Concepts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Analog signal vs. Digital signal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7" y="2466975"/>
            <a:ext cx="6376988" cy="426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718" y="897315"/>
            <a:ext cx="5751122" cy="139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124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3523" y="342213"/>
            <a:ext cx="10706100" cy="63055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325069" y="5939074"/>
            <a:ext cx="1711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</a:rPr>
              <a:t>Bandwidth </a:t>
            </a:r>
            <a:r>
              <a:rPr lang="th-TH" sz="1600" b="1" dirty="0" smtClean="0">
                <a:solidFill>
                  <a:srgbClr val="FF0000"/>
                </a:solidFill>
              </a:rPr>
              <a:t>ยิ่งกว้าง</a:t>
            </a:r>
            <a:br>
              <a:rPr lang="th-TH" sz="1600" b="1" dirty="0" smtClean="0">
                <a:solidFill>
                  <a:srgbClr val="FF0000"/>
                </a:solidFill>
              </a:rPr>
            </a:br>
            <a:r>
              <a:rPr lang="en-US" sz="1600" b="1" dirty="0" smtClean="0">
                <a:solidFill>
                  <a:srgbClr val="FF0000"/>
                </a:solidFill>
              </a:rPr>
              <a:t>noise </a:t>
            </a:r>
            <a:r>
              <a:rPr lang="th-TH" sz="1600" b="1" dirty="0" smtClean="0">
                <a:solidFill>
                  <a:srgbClr val="FF0000"/>
                </a:solidFill>
              </a:rPr>
              <a:t>ยิ่งมาก</a:t>
            </a:r>
            <a:endParaRPr lang="en-US" sz="16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5062" y="942975"/>
            <a:ext cx="9429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rgbClr val="FF0000"/>
                </a:solidFill>
              </a:rPr>
              <a:t>หน่วย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2578" y="4071937"/>
            <a:ext cx="8286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Noise </a:t>
            </a:r>
            <a:r>
              <a:rPr lang="th-TH" dirty="0" smtClean="0">
                <a:solidFill>
                  <a:srgbClr val="FF0000"/>
                </a:solidFill>
              </a:rPr>
              <a:t>ในสายถูกจำกัดด้วย </a:t>
            </a:r>
            <a:r>
              <a:rPr lang="en-US" dirty="0" smtClean="0">
                <a:solidFill>
                  <a:srgbClr val="FF0000"/>
                </a:solidFill>
              </a:rPr>
              <a:t>bandwidth </a:t>
            </a:r>
            <a:r>
              <a:rPr lang="th-TH" dirty="0" smtClean="0">
                <a:solidFill>
                  <a:srgbClr val="FF0000"/>
                </a:solidFill>
              </a:rPr>
              <a:t>เพราะความถี่ที่อยู่นอก </a:t>
            </a:r>
            <a:r>
              <a:rPr lang="en-US" dirty="0" smtClean="0">
                <a:solidFill>
                  <a:srgbClr val="FF0000"/>
                </a:solidFill>
              </a:rPr>
              <a:t>bandwidth </a:t>
            </a:r>
            <a:r>
              <a:rPr lang="th-TH" dirty="0" smtClean="0">
                <a:solidFill>
                  <a:srgbClr val="FF0000"/>
                </a:solidFill>
              </a:rPr>
              <a:t>ที่สายจะรับได้ มันเข้ามารบกวนไม่ได้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6345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137" y="884504"/>
            <a:ext cx="10542634" cy="24290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Intermodulation Noise</a:t>
            </a:r>
            <a:endParaRPr lang="en-US" sz="3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1068" y="3496032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Crosstalk</a:t>
            </a:r>
            <a:endParaRPr lang="en-US" sz="3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37" y="4223347"/>
            <a:ext cx="10515233" cy="239667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471738" y="3065513"/>
            <a:ext cx="3100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 * 8,000 – 4,000 = 12,000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th-TH" dirty="0" smtClean="0">
                <a:solidFill>
                  <a:srgbClr val="FF0000"/>
                </a:solidFill>
              </a:rPr>
              <a:t>ทำไมไปรบกวนที </a:t>
            </a:r>
            <a:r>
              <a:rPr lang="en-US" dirty="0" smtClean="0">
                <a:solidFill>
                  <a:srgbClr val="FF0000"/>
                </a:solidFill>
              </a:rPr>
              <a:t>12K Hz </a:t>
            </a:r>
            <a:r>
              <a:rPr lang="th-TH" dirty="0" smtClean="0">
                <a:solidFill>
                  <a:srgbClr val="FF0000"/>
                </a:solidFill>
              </a:rPr>
              <a:t>เรื่องนี้ติดไว้ก่อน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8456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0734" y="1025210"/>
            <a:ext cx="9895439" cy="52130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Impulse Noise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322714"/>
            <a:ext cx="29575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อันตรายกับ </a:t>
            </a:r>
            <a:r>
              <a:rPr lang="en-US" dirty="0" smtClean="0">
                <a:solidFill>
                  <a:srgbClr val="FF0000"/>
                </a:solidFill>
              </a:rPr>
              <a:t>digital </a:t>
            </a:r>
            <a:r>
              <a:rPr lang="th-TH" dirty="0" smtClean="0">
                <a:solidFill>
                  <a:srgbClr val="FF0000"/>
                </a:solidFill>
              </a:rPr>
              <a:t>มากกว่า </a:t>
            </a:r>
            <a:r>
              <a:rPr lang="en-US" dirty="0" smtClean="0">
                <a:solidFill>
                  <a:srgbClr val="FF0000"/>
                </a:solidFill>
              </a:rPr>
              <a:t>analog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65794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545" y="0"/>
            <a:ext cx="7475569" cy="6859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744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Channel Capacity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8819" y="1059443"/>
            <a:ext cx="10599270" cy="28788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8819" y="756790"/>
            <a:ext cx="3043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ปัจจัยที่มีผลกับ </a:t>
            </a:r>
            <a:r>
              <a:rPr lang="en-US" dirty="0" smtClean="0">
                <a:solidFill>
                  <a:srgbClr val="FF0000"/>
                </a:solidFill>
              </a:rPr>
              <a:t>channel capacity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34658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Nyquist Bandwidth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084" y="1101740"/>
            <a:ext cx="10154740" cy="20217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890" y="3748133"/>
            <a:ext cx="9966484" cy="16477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251826" y="2227153"/>
            <a:ext cx="1367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Noise free !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8176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Signal-to-Noise Ratio (SNR)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2853" y="922403"/>
            <a:ext cx="4563136" cy="9628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24173" y="2050879"/>
            <a:ext cx="4062639" cy="66079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32985" y="2527004"/>
            <a:ext cx="1536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Best possible !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4925" y="184527"/>
            <a:ext cx="5296885" cy="37327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0638" y="4082844"/>
            <a:ext cx="9815631" cy="2602544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1765426" y="1294646"/>
            <a:ext cx="407406" cy="398353"/>
          </a:xfrm>
          <a:prstGeom prst="ellipse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3657600" y="922403"/>
            <a:ext cx="1928389" cy="897344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4671588" y="1866213"/>
            <a:ext cx="45719" cy="279458"/>
          </a:xfrm>
          <a:custGeom>
            <a:avLst/>
            <a:gdLst>
              <a:gd name="connsiteX0" fmla="*/ 307818 w 307818"/>
              <a:gd name="connsiteY0" fmla="*/ 0 h 289711"/>
              <a:gd name="connsiteX1" fmla="*/ 0 w 307818"/>
              <a:gd name="connsiteY1" fmla="*/ 289711 h 289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07818" h="289711">
                <a:moveTo>
                  <a:pt x="307818" y="0"/>
                </a:moveTo>
                <a:lnTo>
                  <a:pt x="0" y="289711"/>
                </a:lnTo>
              </a:path>
            </a:pathLst>
          </a:custGeom>
          <a:noFill/>
          <a:ln w="25400">
            <a:solidFill>
              <a:srgbClr val="FF0000"/>
            </a:solidFill>
            <a:tailEnd type="triangle" w="lg" len="lg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51322" y="1800216"/>
            <a:ext cx="227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สมการนี้ใช้กับกรณีที่มี </a:t>
            </a:r>
            <a:r>
              <a:rPr lang="en-US" dirty="0" smtClean="0">
                <a:solidFill>
                  <a:srgbClr val="FF0000"/>
                </a:solidFill>
              </a:rPr>
              <a:t>noise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6615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7394" y="677217"/>
            <a:ext cx="8353425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5884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81068" y="172015"/>
                <a:ext cx="11814773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The Expression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/</m:t>
                    </m:r>
                    <m:sSub>
                      <m:sSubPr>
                        <m:ctrlPr>
                          <a:rPr lang="en-US" sz="32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𝑵</m:t>
                        </m:r>
                      </m:e>
                      <m:sub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</m:oMath>
                </a14:m>
                <a:endParaRPr lang="en-US" sz="32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1068" y="172015"/>
                <a:ext cx="11814773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1342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066" y="1093440"/>
            <a:ext cx="9601482" cy="52381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685167" y="3241141"/>
            <a:ext cx="1045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พลังงานที่</a:t>
            </a:r>
            <a:br>
              <a:rPr lang="th-TH" b="1" dirty="0" smtClean="0">
                <a:solidFill>
                  <a:srgbClr val="FF0000"/>
                </a:solidFill>
              </a:rPr>
            </a:br>
            <a:r>
              <a:rPr lang="th-TH" b="1" dirty="0" smtClean="0">
                <a:solidFill>
                  <a:srgbClr val="FF0000"/>
                </a:solidFill>
              </a:rPr>
              <a:t>ใช้ส่ง </a:t>
            </a:r>
            <a:r>
              <a:rPr lang="en-US" b="1" dirty="0" smtClean="0">
                <a:solidFill>
                  <a:srgbClr val="FF0000"/>
                </a:solidFill>
              </a:rPr>
              <a:t>1 </a:t>
            </a:r>
            <a:r>
              <a:rPr lang="th-TH" b="1" dirty="0" smtClean="0">
                <a:solidFill>
                  <a:srgbClr val="FF0000"/>
                </a:solidFill>
              </a:rPr>
              <a:t>บิต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26728" y="3241141"/>
            <a:ext cx="932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b="1" dirty="0" smtClean="0">
                <a:solidFill>
                  <a:srgbClr val="FF0000"/>
                </a:solidFill>
              </a:rPr>
              <a:t>กำลังส่ง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en-US" b="1" dirty="0" smtClean="0">
                <a:solidFill>
                  <a:srgbClr val="FF0000"/>
                </a:solidFill>
              </a:rPr>
              <a:t>(Watts)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8092" y="3887472"/>
            <a:ext cx="3590925" cy="6477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114276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893" y="555851"/>
            <a:ext cx="10499574" cy="18172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385" y="2786742"/>
            <a:ext cx="10268589" cy="3505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7797" y="5768068"/>
            <a:ext cx="851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dirty="0" smtClean="0">
                <a:solidFill>
                  <a:srgbClr val="FF0000"/>
                </a:solidFill>
              </a:rPr>
              <a:t>กำลังส่ง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5296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Frequency, Spectrum, and Bandwidth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81067" y="756790"/>
            <a:ext cx="1181477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Periodic signal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Aperiodic signal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Sine wave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Peak amplitude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Frequency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Period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3200" dirty="0" smtClean="0"/>
              <a:t>Phase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499" y="671062"/>
            <a:ext cx="6240789" cy="6858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2336" y="1676131"/>
            <a:ext cx="4984835" cy="70247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4424" y="4172173"/>
            <a:ext cx="4448175" cy="2552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88453" y="4191223"/>
            <a:ext cx="4448175" cy="25336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572375" y="486396"/>
            <a:ext cx="2030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 </a:t>
            </a:r>
            <a:r>
              <a:rPr lang="th-TH" dirty="0" smtClean="0">
                <a:solidFill>
                  <a:srgbClr val="FF0000"/>
                </a:solidFill>
              </a:rPr>
              <a:t>คือ คาบ หรือ </a:t>
            </a:r>
            <a:r>
              <a:rPr lang="en-US" dirty="0" smtClean="0">
                <a:solidFill>
                  <a:srgbClr val="FF0000"/>
                </a:solidFill>
              </a:rPr>
              <a:t>period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664792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382" y="87088"/>
            <a:ext cx="9424988" cy="66852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962901" y="5572125"/>
            <a:ext cx="2114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B  = bandwidth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C = channel capacity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403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Frequency, Spectrum, and Bandwidth</a:t>
            </a: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674" y="756790"/>
            <a:ext cx="7529513" cy="581658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8605837" y="1100138"/>
                <a:ext cx="268128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th-TH" dirty="0" smtClean="0">
                    <a:solidFill>
                      <a:srgbClr val="FF0000"/>
                    </a:solidFill>
                  </a:rPr>
                  <a:t>ให้นิสิตตอบว่า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,</a:t>
                </a:r>
                <a:r>
                  <a:rPr lang="th-TH" dirty="0" smtClean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th-TH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</a:t>
                </a:r>
                <a:r>
                  <a:rPr lang="th-TH" dirty="0" smtClean="0">
                    <a:solidFill>
                      <a:srgbClr val="FF0000"/>
                    </a:solidFill>
                  </a:rPr>
                  <a:t> มีค่าเท่าใด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5837" y="1100138"/>
                <a:ext cx="2681289" cy="369332"/>
              </a:xfrm>
              <a:prstGeom prst="rect">
                <a:avLst/>
              </a:prstGeom>
              <a:blipFill rotWithShape="0">
                <a:blip r:embed="rId3"/>
                <a:stretch>
                  <a:fillRect l="-2045" t="-14754" b="-278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1838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Frequency, Spectrum, and Bandwidth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479" y="933450"/>
            <a:ext cx="11035950" cy="489585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70479" y="5829300"/>
            <a:ext cx="66863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rgbClr val="FF0000"/>
                </a:solidFill>
              </a:rPr>
              <a:t>ถ้าเป็นยุโรปที่ใช้ไฟฟ้าบ้าน </a:t>
            </a:r>
            <a:r>
              <a:rPr lang="en-US" dirty="0" smtClean="0">
                <a:solidFill>
                  <a:srgbClr val="FF0000"/>
                </a:solidFill>
              </a:rPr>
              <a:t>230 v. </a:t>
            </a:r>
            <a:r>
              <a:rPr lang="th-TH" dirty="0" smtClean="0">
                <a:solidFill>
                  <a:srgbClr val="FF0000"/>
                </a:solidFill>
              </a:rPr>
              <a:t>จะมี </a:t>
            </a:r>
            <a:r>
              <a:rPr lang="en-US" dirty="0" smtClean="0">
                <a:solidFill>
                  <a:srgbClr val="FF0000"/>
                </a:solidFill>
              </a:rPr>
              <a:t>peak voltage </a:t>
            </a:r>
            <a:r>
              <a:rPr lang="th-TH" dirty="0" smtClean="0">
                <a:solidFill>
                  <a:srgbClr val="FF0000"/>
                </a:solidFill>
              </a:rPr>
              <a:t>และ </a:t>
            </a:r>
            <a:r>
              <a:rPr lang="en-US" dirty="0" smtClean="0">
                <a:solidFill>
                  <a:srgbClr val="FF0000"/>
                </a:solidFill>
              </a:rPr>
              <a:t>supplied frequency </a:t>
            </a:r>
            <a:r>
              <a:rPr lang="th-TH" dirty="0" smtClean="0">
                <a:solidFill>
                  <a:srgbClr val="FF0000"/>
                </a:solidFill>
              </a:rPr>
              <a:t>เท่าใด</a:t>
            </a:r>
            <a:r>
              <a:rPr lang="en-US" dirty="0" smtClean="0">
                <a:solidFill>
                  <a:srgbClr val="FF0000"/>
                </a:solidFill>
              </a:rPr>
              <a:t>?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0336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025" y="1757362"/>
            <a:ext cx="11239503" cy="42291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1025" y="657225"/>
            <a:ext cx="5022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Root Mean Square (RMS)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029197" y="3771896"/>
            <a:ext cx="47005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FF0000"/>
                </a:solidFill>
              </a:rPr>
              <a:t>ให้ </a:t>
            </a:r>
            <a:r>
              <a:rPr lang="en-US" sz="2800" dirty="0" smtClean="0">
                <a:solidFill>
                  <a:srgbClr val="FF0000"/>
                </a:solidFill>
              </a:rPr>
              <a:t>f(t) </a:t>
            </a:r>
            <a:r>
              <a:rPr lang="th-TH" sz="2800" dirty="0" smtClean="0">
                <a:solidFill>
                  <a:srgbClr val="FF0000"/>
                </a:solidFill>
              </a:rPr>
              <a:t>เป็น </a:t>
            </a:r>
            <a:r>
              <a:rPr lang="en-US" sz="2800" dirty="0" smtClean="0">
                <a:solidFill>
                  <a:srgbClr val="FF0000"/>
                </a:solidFill>
              </a:rPr>
              <a:t>A sin(t) </a:t>
            </a:r>
            <a:r>
              <a:rPr lang="th-TH" sz="2800" dirty="0" smtClean="0">
                <a:solidFill>
                  <a:srgbClr val="FF0000"/>
                </a:solidFill>
              </a:rPr>
              <a:t>จะได้ </a:t>
            </a:r>
            <a:r>
              <a:rPr lang="en-US" sz="2800" dirty="0" smtClean="0">
                <a:solidFill>
                  <a:srgbClr val="FF0000"/>
                </a:solidFill>
              </a:rPr>
              <a:t>0.707A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9706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3472" y="1100137"/>
            <a:ext cx="111299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/>
              <a:t>It can be shown, using a discipline known as Fourier analysis, that any </a:t>
            </a:r>
            <a:r>
              <a:rPr lang="en-US" sz="3200" dirty="0" smtClean="0"/>
              <a:t>signal is </a:t>
            </a:r>
            <a:r>
              <a:rPr lang="en-US" sz="3200" dirty="0"/>
              <a:t>made up of components at various frequencies, in which each component is </a:t>
            </a:r>
            <a:r>
              <a:rPr lang="en-US" sz="3200" dirty="0" smtClean="0"/>
              <a:t>a sinusoid</a:t>
            </a:r>
            <a:r>
              <a:rPr lang="en-US" sz="3200" dirty="0"/>
              <a:t>. By adding together enough sinusoidal signals, each with the </a:t>
            </a:r>
            <a:r>
              <a:rPr lang="en-US" sz="3200" dirty="0" smtClean="0"/>
              <a:t>appropriate amplitude</a:t>
            </a:r>
            <a:r>
              <a:rPr lang="en-US" sz="3200" dirty="0"/>
              <a:t>, frequency, and phase, any electromagnetic signal can be constructed.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068" y="172015"/>
            <a:ext cx="118147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Fourier Analysis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260768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903</Words>
  <Application>Microsoft Office PowerPoint</Application>
  <PresentationFormat>Widescreen</PresentationFormat>
  <Paragraphs>183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6" baseType="lpstr">
      <vt:lpstr>Arial</vt:lpstr>
      <vt:lpstr>Calibri</vt:lpstr>
      <vt:lpstr>Calibri Light</vt:lpstr>
      <vt:lpstr>Cambria Math</vt:lpstr>
      <vt:lpstr>Cordia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ชัชวิทย์ อาภรณ์เทวัญ</dc:creator>
  <cp:lastModifiedBy>ชัชวิทย์ อาภรณ์เทวัญ</cp:lastModifiedBy>
  <cp:revision>423</cp:revision>
  <dcterms:created xsi:type="dcterms:W3CDTF">2016-08-03T10:08:11Z</dcterms:created>
  <dcterms:modified xsi:type="dcterms:W3CDTF">2017-09-10T11:32:36Z</dcterms:modified>
</cp:coreProperties>
</file>